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4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10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12.png" ContentType="image/png"/>
  <Override PartName="/ppt/media/image8.png" ContentType="image/png"/>
  <Override PartName="/ppt/media/image13.png" ContentType="image/png"/>
  <Override PartName="/ppt/media/image9.png" ContentType="image/png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17.xml" ContentType="application/vnd.openxmlformats-officedocument.presentationml.slide+xml"/>
  <Override PartName="/ppt/slides/slide2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Kliknúť na úpravu formátu textu titulku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Kliknúť na úpravu formátu textu osnovy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Druhá úroveň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Tretia úroveň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Štvrtá úroveň osnovy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Piata úroveň osnovy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Šiesta úroveň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Siedma úroveň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Kliknúť na úpravu formátu textu titulku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Kliknúť na úpravu formátu textu osnovy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Druhá úroveň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Tretia úroveň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Štvrtá úroveň osnovy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Piata úroveň osnovy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Šiesta úroveň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Siedma úroveň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Kliknúť na úpravu formátu textu titulku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Kliknúť na úpravu formátu textu osnovy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Druhá úroveň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Tretia úroveň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Štvrtá úroveň osnovy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Piata úroveň osnovy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Šiesta úroveň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Siedma úroveň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Kliknúť na úpravu formátu textu titulku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Kliknúť na úpravu formátu textu osnovy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Druhá úroveň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Tretia úroveň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Štvrtá úroveň osnovy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Piata úroveň osnovy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Šiesta úroveň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Siedma úroveň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sk-SK" sz="1800" spc="-1" strike="noStrike">
                <a:latin typeface="Arial"/>
              </a:rPr>
              <a:t>Kliknúť na úpravu formátu textu titulku</a:t>
            </a:r>
            <a:endParaRPr b="0" lang="sk-SK" sz="18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200" cy="3287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Kliknúť na úpravu formátu textu osnovy</a:t>
            </a:r>
            <a:endParaRPr b="0" lang="sk-SK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Druhá úroveň</a:t>
            </a:r>
            <a:endParaRPr b="0" lang="sk-SK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Tretia úroveň</a:t>
            </a:r>
            <a:endParaRPr b="0" lang="sk-SK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Štvrtá úroveň osnovy</a:t>
            </a:r>
            <a:endParaRPr b="0" lang="sk-SK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Piata úroveň osnovy</a:t>
            </a:r>
            <a:endParaRPr b="0" lang="sk-SK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Šiesta úroveň</a:t>
            </a:r>
            <a:endParaRPr b="0" lang="sk-SK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Siedma úroveň</a:t>
            </a:r>
            <a:endParaRPr b="0" lang="sk-SK" sz="18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200" cy="3287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Kliknúť na úpravu formátu textu osnovy</a:t>
            </a:r>
            <a:endParaRPr b="0" lang="sk-SK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Druhá úroveň</a:t>
            </a:r>
            <a:endParaRPr b="0" lang="sk-SK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Tretia úroveň</a:t>
            </a:r>
            <a:endParaRPr b="0" lang="sk-SK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Štvrtá úroveň osnovy</a:t>
            </a:r>
            <a:endParaRPr b="0" lang="sk-SK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Piata úroveň osnovy</a:t>
            </a:r>
            <a:endParaRPr b="0" lang="sk-SK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Šiesta úroveň</a:t>
            </a:r>
            <a:endParaRPr b="0" lang="sk-SK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Siedma úroveň</a:t>
            </a:r>
            <a:endParaRPr b="0" lang="sk-SK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sk-SK" sz="1800" spc="-1" strike="noStrike">
                <a:latin typeface="Arial"/>
              </a:rPr>
              <a:t>Kliknúť na úpravu formátu textu titulku</a:t>
            </a:r>
            <a:endParaRPr b="0" lang="sk-SK" sz="18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0920" cy="3287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Kliknúť na úpravu formátu textu osnovy</a:t>
            </a:r>
            <a:endParaRPr b="0" lang="sk-SK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Druhá úroveň</a:t>
            </a:r>
            <a:endParaRPr b="0" lang="sk-SK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Tretia úroveň</a:t>
            </a:r>
            <a:endParaRPr b="0" lang="sk-SK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Štvrtá úroveň osnovy</a:t>
            </a:r>
            <a:endParaRPr b="0" lang="sk-SK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Piata úroveň osnovy</a:t>
            </a:r>
            <a:endParaRPr b="0" lang="sk-SK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Šiesta úroveň</a:t>
            </a:r>
            <a:endParaRPr b="0" lang="sk-SK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Siedma úroveň</a:t>
            </a:r>
            <a:endParaRPr b="0" lang="sk-SK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504000" y="226080"/>
            <a:ext cx="9070920" cy="438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Rôznorodosť vlastníctva a ekonomík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" descr=""/>
          <p:cNvPicPr/>
          <p:nvPr/>
        </p:nvPicPr>
        <p:blipFill>
          <a:blip r:embed="rId1"/>
          <a:srcRect l="16748" t="20045" r="26825" b="3762"/>
          <a:stretch/>
        </p:blipFill>
        <p:spPr>
          <a:xfrm>
            <a:off x="1537920" y="57960"/>
            <a:ext cx="7318080" cy="5558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Mondragón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Vznik: 1956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80 000 zamestnancov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sk-SK" sz="3200" spc="-1" strike="noStrike">
                <a:latin typeface="Arial"/>
              </a:rPr>
              <a:t>Kritika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41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3200" spc="-1" strike="noStrike">
                <a:latin typeface="Arial"/>
              </a:rPr>
              <a:t>Nerovnosť: 1:3→1:6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41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3200" spc="-1" strike="noStrike">
                <a:latin typeface="Arial"/>
              </a:rPr>
              <a:t>Ne-majitelia: 80%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41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3200" spc="-1" strike="noStrike">
                <a:latin typeface="Arial"/>
              </a:rPr>
              <a:t>Najväčší španielsky exportér umývačiek – význam konkurencie schopnosti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41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3200" spc="-1" strike="noStrike">
                <a:latin typeface="Arial"/>
              </a:rPr>
              <a:t>Využívanie „normálnych“ firiem na globálnom Juhu (diskusia)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504000" y="226080"/>
            <a:ext cx="9070920" cy="438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sk-SK" sz="3200" spc="-1" strike="noStrike">
                <a:latin typeface="Arial"/>
              </a:rPr>
              <a:t>Čo je to „land“?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11880" y="720000"/>
            <a:ext cx="10072800" cy="424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" descr=""/>
          <p:cNvPicPr/>
          <p:nvPr/>
        </p:nvPicPr>
        <p:blipFill>
          <a:blip r:embed="rId1"/>
          <a:stretch/>
        </p:blipFill>
        <p:spPr>
          <a:xfrm>
            <a:off x="731520" y="13320"/>
            <a:ext cx="8655480" cy="5670000"/>
          </a:xfrm>
          <a:prstGeom prst="rect">
            <a:avLst/>
          </a:prstGeom>
          <a:ln>
            <a:noFill/>
          </a:ln>
        </p:spPr>
      </p:pic>
      <p:sp>
        <p:nvSpPr>
          <p:cNvPr id="249" name="CustomShape 1"/>
          <p:cNvSpPr/>
          <p:nvPr/>
        </p:nvSpPr>
        <p:spPr>
          <a:xfrm>
            <a:off x="9576000" y="1757880"/>
            <a:ext cx="344880" cy="162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sk-SK" sz="1800" spc="-1" strike="noStrike">
                <a:latin typeface="Arial"/>
              </a:rPr>
              <a:t>U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k-SK" sz="1800" spc="-1" strike="noStrike">
                <a:latin typeface="Arial"/>
              </a:rPr>
              <a:t>L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k-SK" sz="1800" spc="-1" strike="noStrike">
                <a:latin typeface="Arial"/>
              </a:rPr>
              <a:t>U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k-SK" sz="1800" spc="-1" strike="noStrike">
                <a:latin typeface="Arial"/>
              </a:rPr>
              <a:t>R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k-SK" sz="1800" spc="-1" strike="noStrike">
                <a:latin typeface="Arial"/>
              </a:rPr>
              <a:t>U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sk-SK" sz="4400" spc="-1" strike="noStrike">
                <a:latin typeface="Arial"/>
              </a:rPr>
              <a:t>Čo je to „land“?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504000" y="1326600"/>
            <a:ext cx="4426200" cy="328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Pozemok</a:t>
            </a:r>
            <a:endParaRPr b="0" lang="sk-SK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Kúpa/Predaj, Vlastníctvo</a:t>
            </a:r>
            <a:endParaRPr b="0" lang="sk-SK" sz="3200" spc="-1" strike="noStrike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5152320" y="1326600"/>
            <a:ext cx="4426200" cy="328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sngStrike">
                <a:latin typeface="Arial"/>
              </a:rPr>
              <a:t>Land</a:t>
            </a:r>
            <a:r>
              <a:rPr b="0" lang="sk-SK" sz="3200" spc="-1" strike="noStrike">
                <a:latin typeface="Arial"/>
              </a:rPr>
              <a:t> (priestor?)</a:t>
            </a:r>
            <a:endParaRPr b="0" lang="sk-SK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Uluru</a:t>
            </a:r>
            <a:endParaRPr b="0" lang="sk-SK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Posvätný, Nedotknuteľný, Duchovný,   Predkovia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504000" y="226080"/>
            <a:ext cx="9070920" cy="438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sk-SK" sz="3200" spc="-1" strike="noStrike">
                <a:latin typeface="Arial"/>
              </a:rPr>
              <a:t>Čo je to les?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" descr=""/>
          <p:cNvPicPr/>
          <p:nvPr/>
        </p:nvPicPr>
        <p:blipFill>
          <a:blip r:embed="rId1"/>
          <a:stretch/>
        </p:blipFill>
        <p:spPr>
          <a:xfrm>
            <a:off x="84960" y="144000"/>
            <a:ext cx="9931320" cy="539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" descr=""/>
          <p:cNvPicPr/>
          <p:nvPr/>
        </p:nvPicPr>
        <p:blipFill>
          <a:blip r:embed="rId1"/>
          <a:stretch/>
        </p:blipFill>
        <p:spPr>
          <a:xfrm>
            <a:off x="2011680" y="200880"/>
            <a:ext cx="6095160" cy="529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" descr=""/>
          <p:cNvPicPr/>
          <p:nvPr/>
        </p:nvPicPr>
        <p:blipFill>
          <a:blip r:embed="rId1"/>
          <a:stretch/>
        </p:blipFill>
        <p:spPr>
          <a:xfrm>
            <a:off x="19080" y="13680"/>
            <a:ext cx="10080000" cy="56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Osnova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97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Kapitalistická ekonomika?</a:t>
            </a:r>
            <a:endParaRPr b="0" lang="sk-SK" sz="32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Feministická kritika</a:t>
            </a:r>
            <a:endParaRPr b="0" lang="sk-SK" sz="28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Jagna</a:t>
            </a:r>
            <a:endParaRPr b="0" lang="sk-SK" sz="28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Mondragón</a:t>
            </a:r>
            <a:endParaRPr b="0" lang="sk-SK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Čo je to pôda, les? (kritika vedy+kapitálu)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Tragédia občiny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3234960" y="13320"/>
            <a:ext cx="3648600" cy="567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504000" y="74160"/>
            <a:ext cx="9070920" cy="124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sk-SK" sz="4400" spc="-1" strike="noStrike">
                <a:latin typeface="Arial"/>
              </a:rPr>
              <a:t>Veda, Kapitál (majetok), Redukcionizmus, Násilie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66000"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Motív zisku → veda-kapitál → maximálne využívanie „lesa“ → les=strom=drevo=celulóza/masív/briketa… </a:t>
            </a:r>
            <a:endParaRPr b="0" lang="sk-SK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sk-SK" sz="3200" spc="-1" strike="noStrike">
                <a:latin typeface="Arial"/>
              </a:rPr>
              <a:t>Vedecké </a:t>
            </a:r>
            <a:r>
              <a:rPr b="0" lang="sk-SK" sz="3200" spc="-1" strike="noStrike">
                <a:latin typeface="Arial"/>
              </a:rPr>
              <a:t>lesníctvo→cieľ: ↑papiera</a:t>
            </a:r>
            <a:endParaRPr b="0" lang="sk-SK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Redukcionizmus</a:t>
            </a:r>
            <a:endParaRPr b="0" lang="sk-SK" sz="32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latin typeface="Arial"/>
              </a:rPr>
              <a:t>Ontologický (ignoruje mnohosť vlastností)</a:t>
            </a:r>
            <a:endParaRPr b="0" lang="sk-SK" sz="28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latin typeface="Arial"/>
              </a:rPr>
              <a:t>Epistemologický (ignoruje mnohosť poznaní)</a:t>
            </a:r>
            <a:endParaRPr b="0" lang="sk-SK" sz="28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latin typeface="Arial"/>
              </a:rPr>
              <a:t>Sociologický (ignoruje neexpertné zasahovanie)</a:t>
            </a:r>
            <a:endParaRPr b="0" lang="sk-SK" sz="2800" spc="-1" strike="noStrike"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1728000" y="4752000"/>
            <a:ext cx="14727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sk-SK" sz="1800" spc="-1" strike="noStrike">
                <a:latin typeface="Arial"/>
              </a:rPr>
              <a:t>(Shiva 1989)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19080" y="156960"/>
            <a:ext cx="10080000" cy="5382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" descr=""/>
          <p:cNvPicPr/>
          <p:nvPr/>
        </p:nvPicPr>
        <p:blipFill>
          <a:blip r:embed="rId1"/>
          <a:srcRect l="4094" t="13722" r="0" b="0"/>
          <a:stretch/>
        </p:blipFill>
        <p:spPr>
          <a:xfrm>
            <a:off x="5040" y="360000"/>
            <a:ext cx="10094400" cy="510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Tragédia občiny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Voľný prístup na pastvinu → každý pastier si privedie čo najviac oviec → zničená pastvina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Riešenie: privatizácie → každý dbá o udržateľnosť svojej časti pastviny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Akceptované Svetovou bankou→legitimizácia vynucovania si privatizácie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Legitimizácia trhu s emisnými povolenkami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Empirická kritika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Náboženské kódexy, kultúrne normy, zvyky, inštitúcie → regulácia občiny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sk-SK" sz="3200" spc="-1" strike="noStrike">
                <a:latin typeface="Arial"/>
              </a:rPr>
              <a:t>Stints</a:t>
            </a:r>
            <a:r>
              <a:rPr b="0" lang="sk-SK" sz="3200" spc="-1" strike="noStrike">
                <a:latin typeface="Arial"/>
              </a:rPr>
              <a:t>, 18.st. Anglicko: max. počet pasúcich sa zvierat na domácnosť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sk-SK" sz="3200" spc="-1" strike="noStrike">
                <a:latin typeface="Arial"/>
              </a:rPr>
              <a:t>Iriachi</a:t>
            </a:r>
            <a:r>
              <a:rPr b="0" lang="sk-SK" sz="3200" spc="-1" strike="noStrike">
                <a:latin typeface="Arial"/>
              </a:rPr>
              <a:t>, 17.st. Japonsko: obmedzenie počtu dní na zber dreva (reakcia na odlesňovanie)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Empirická kritika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sk-SK" sz="3200" spc="-1" strike="noStrike">
                <a:latin typeface="Arial"/>
              </a:rPr>
              <a:t>Organ Asli</a:t>
            </a:r>
            <a:r>
              <a:rPr b="0" lang="sk-SK" sz="3200" spc="-1" strike="noStrike">
                <a:latin typeface="Arial"/>
              </a:rPr>
              <a:t>, Malajzia – vytnutie stromu musí byť schválené duchovným strážcom, pretože je „vlastnené“ dušami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Teoretická kritika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70" name="TextShape 2"/>
          <p:cNvSpPr txBox="1"/>
          <p:nvPr/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„</a:t>
            </a:r>
            <a:r>
              <a:rPr b="0" lang="sk-SK" sz="3200" spc="-1" strike="noStrike">
                <a:latin typeface="Arial"/>
              </a:rPr>
              <a:t>Zdá sa, že Hardinovi pastieri sa nerozprávajú.“ (McEvoy 1987)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Štátne, súkromné a komunálne vlstníctvo môže a nemusí viesť k udržateľnosti (Ostrom)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Sú ľudia homo economicus? 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Reakcia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72" name="TextShape 2"/>
          <p:cNvSpPr txBox="1"/>
          <p:nvPr/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Malo sa to volať „Tragédia nespravovanej občiny“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Záver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74" name="TextShape 2"/>
          <p:cNvSpPr txBox="1"/>
          <p:nvPr/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Iné formy ekonomiky existujú (Gibson-Graham)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Diskurz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Prax</a:t>
            </a:r>
            <a:endParaRPr b="0" lang="sk-SK" sz="28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Súkromné vlastníctvo nie je inherentne najlepšia forma vlastníctva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Spojenie motívu zisku a vedy môže spôsobiť problematické poznanie a jeho využitie (Shiva)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379080" y="39240"/>
            <a:ext cx="9412200" cy="5630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Feministická ekonómia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sngStrike">
                <a:solidFill>
                  <a:srgbClr val="000000"/>
                </a:solidFill>
                <a:latin typeface="Arial"/>
                <a:ea typeface="DejaVu Sans"/>
              </a:rPr>
              <a:t>Rozdiel v platoch na základe rodu (pay gap)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Platená a neplatená práca (na základe rodu)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3168000" y="127800"/>
            <a:ext cx="3671280" cy="5487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Neplatená práca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Domáce práce: príprava jedla, upratovanie, pranie, nosenie vody a dreva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Starostlivosť: deti, seniori, osoby so zdravotným postihnutím (a bez)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V domácnosti alebo komunite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504000" y="74160"/>
            <a:ext cx="9070920" cy="124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Neplatená starostlivosť a domáce práce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Ženy: 75 % neplatenej starostlivosti a domácich prác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Konzervatívny odhad: 13 % HDP (Institute of development studies 2018)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1" name="" descr=""/>
          <p:cNvPicPr/>
          <p:nvPr/>
        </p:nvPicPr>
        <p:blipFill>
          <a:blip r:embed="rId1"/>
          <a:srcRect l="31031" t="12427" r="20398" b="7573"/>
          <a:stretch/>
        </p:blipFill>
        <p:spPr>
          <a:xfrm>
            <a:off x="2088000" y="52920"/>
            <a:ext cx="5975640" cy="5536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" descr=""/>
          <p:cNvPicPr/>
          <p:nvPr/>
        </p:nvPicPr>
        <p:blipFill>
          <a:blip r:embed="rId1"/>
          <a:srcRect l="38888" t="14968" r="27539" b="8843"/>
          <a:stretch/>
        </p:blipFill>
        <p:spPr>
          <a:xfrm>
            <a:off x="3024000" y="37080"/>
            <a:ext cx="4391640" cy="5606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2022-11-20T09:45:10Z</dcterms:created>
  <dc:creator/>
  <dc:description/>
  <dc:language>sk-SK</dc:language>
  <cp:lastModifiedBy/>
  <dcterms:modified xsi:type="dcterms:W3CDTF">2022-11-30T11:26:03Z</dcterms:modified>
  <cp:revision>15</cp:revision>
  <dc:subject/>
  <dc:title/>
</cp:coreProperties>
</file>