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_rels/presentation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26.xml.rels" ContentType="application/vnd.openxmlformats-package.relationships+xml"/>
  <Override PartName="/ppt/slideLayouts/slideLayout2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20.xml.rels" ContentType="application/vnd.openxmlformats-package.relationships+xml"/>
  <Override PartName="/ppt/slides/_rels/slide2.xml.rels" ContentType="application/vnd.openxmlformats-package.relationships+xml"/>
  <Override PartName="/ppt/slides/_rels/slide19.xml.rels" ContentType="application/vnd.openxmlformats-package.relationships+xml"/>
  <Override PartName="/ppt/slides/_rels/slide21.xml.rels" ContentType="application/vnd.openxmlformats-package.relationships+xml"/>
  <Override PartName="/ppt/slides/_rels/slide3.xml.rels" ContentType="application/vnd.openxmlformats-package.relationships+xml"/>
  <Override PartName="/ppt/slides/_rels/slide22.xml.rels" ContentType="application/vnd.openxmlformats-package.relationships+xml"/>
  <Override PartName="/ppt/slides/_rels/slide23.xml.rels" ContentType="application/vnd.openxmlformats-package.relationships+xml"/>
  <Override PartName="/ppt/slides/_rels/slide24.xml.rels" ContentType="application/vnd.openxmlformats-package.relationships+xml"/>
  <Override PartName="/ppt/slides/_rels/slide27.xml.rels" ContentType="application/vnd.openxmlformats-package.relationships+xml"/>
  <Override PartName="/ppt/slides/_rels/slide9.xml.rels" ContentType="application/vnd.openxmlformats-package.relationships+xml"/>
  <Override PartName="/ppt/slides/_rels/slide25.xml.rels" ContentType="application/vnd.openxmlformats-package.relationships+xml"/>
  <Override PartName="/ppt/slides/_rels/slide10.xml.rels" ContentType="application/vnd.openxmlformats-package.relationships+xml"/>
  <Override PartName="/ppt/slides/_rels/slide28.xml.rels" ContentType="application/vnd.openxmlformats-package.relationships+xml"/>
  <Override PartName="/ppt/slides/_rels/slide13.xml.rels" ContentType="application/vnd.openxmlformats-package.relationships+xml"/>
  <Override PartName="/ppt/slides/_rels/slide16.xml.rels" ContentType="application/vnd.openxmlformats-package.relationships+xml"/>
  <Override PartName="/ppt/slides/_rels/slide12.xml.rels" ContentType="application/vnd.openxmlformats-package.relationships+xml"/>
  <Override PartName="/ppt/slides/_rels/slide15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29.xml.rels" ContentType="application/vnd.openxmlformats-package.relationships+xml"/>
  <Override PartName="/ppt/slides/_rels/slide14.xml.rels" ContentType="application/vnd.openxmlformats-package.relationships+xml"/>
  <Override PartName="/ppt/slides/_rels/slide26.xml.rels" ContentType="application/vnd.openxmlformats-package.relationships+xml"/>
  <Override PartName="/ppt/slides/_rels/slide11.xml.rels" ContentType="application/vnd.openxmlformats-package.relationships+xml"/>
  <Override PartName="/ppt/slides/slide18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17.xml" ContentType="application/vnd.openxmlformats-officedocument.presentationml.slide+xml"/>
  <Override PartName="/ppt/slides/slide29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30" Type="http://schemas.openxmlformats.org/officeDocument/2006/relationships/slide" Target="slides/slide26.xml"/><Relationship Id="rId31" Type="http://schemas.openxmlformats.org/officeDocument/2006/relationships/slide" Target="slides/slide27.xml"/><Relationship Id="rId32" Type="http://schemas.openxmlformats.org/officeDocument/2006/relationships/slide" Target="slides/slide28.xml"/><Relationship Id="rId33" Type="http://schemas.openxmlformats.org/officeDocument/2006/relationships/slide" Target="slides/slide29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106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112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113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sk-SK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k-SK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sk-SK" sz="4400" spc="-1" strike="noStrike">
                <a:latin typeface="Arial"/>
              </a:rPr>
              <a:t>Kliknúť na úpravu formátu textu titulku</a:t>
            </a:r>
            <a:endParaRPr b="0" lang="sk-SK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3200" spc="-1" strike="noStrike">
                <a:latin typeface="Arial"/>
              </a:rPr>
              <a:t>Kliknúť na úpravu formátu textu osnovy</a:t>
            </a:r>
            <a:endParaRPr b="0" lang="sk-SK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k-SK" sz="2800" spc="-1" strike="noStrike">
                <a:latin typeface="Arial"/>
              </a:rPr>
              <a:t>Druhá úroveň</a:t>
            </a:r>
            <a:endParaRPr b="0" lang="sk-SK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400" spc="-1" strike="noStrike">
                <a:latin typeface="Arial"/>
              </a:rPr>
              <a:t>Tretia úroveň</a:t>
            </a:r>
            <a:endParaRPr b="0" lang="sk-SK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k-SK" sz="2000" spc="-1" strike="noStrike">
                <a:latin typeface="Arial"/>
              </a:rPr>
              <a:t>Štvrtá úroveň osnovy</a:t>
            </a:r>
            <a:endParaRPr b="0" lang="sk-SK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000" spc="-1" strike="noStrike">
                <a:latin typeface="Arial"/>
              </a:rPr>
              <a:t>Piata úroveň osnovy</a:t>
            </a:r>
            <a:endParaRPr b="0" lang="sk-SK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000" spc="-1" strike="noStrike">
                <a:latin typeface="Arial"/>
              </a:rPr>
              <a:t>Šiesta úroveň</a:t>
            </a:r>
            <a:endParaRPr b="0" lang="sk-SK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000" spc="-1" strike="noStrike">
                <a:latin typeface="Arial"/>
              </a:rPr>
              <a:t>Siedma úroveň</a:t>
            </a:r>
            <a:endParaRPr b="0" lang="sk-SK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sk-SK" sz="4400" spc="-1" strike="noStrike">
                <a:latin typeface="Arial"/>
              </a:rPr>
              <a:t>Kliknúť na úpravu formátu textu titulku</a:t>
            </a:r>
            <a:endParaRPr b="0" lang="sk-SK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3200" spc="-1" strike="noStrike">
                <a:latin typeface="Arial"/>
              </a:rPr>
              <a:t>Kliknúť na úpravu formátu textu osnovy</a:t>
            </a:r>
            <a:endParaRPr b="0" lang="sk-SK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k-SK" sz="2800" spc="-1" strike="noStrike">
                <a:latin typeface="Arial"/>
              </a:rPr>
              <a:t>Druhá úroveň</a:t>
            </a:r>
            <a:endParaRPr b="0" lang="sk-SK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400" spc="-1" strike="noStrike">
                <a:latin typeface="Arial"/>
              </a:rPr>
              <a:t>Tretia úroveň</a:t>
            </a:r>
            <a:endParaRPr b="0" lang="sk-SK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k-SK" sz="2000" spc="-1" strike="noStrike">
                <a:latin typeface="Arial"/>
              </a:rPr>
              <a:t>Štvrtá úroveň osnovy</a:t>
            </a:r>
            <a:endParaRPr b="0" lang="sk-SK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000" spc="-1" strike="noStrike">
                <a:latin typeface="Arial"/>
              </a:rPr>
              <a:t>Piata úroveň osnovy</a:t>
            </a:r>
            <a:endParaRPr b="0" lang="sk-SK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000" spc="-1" strike="noStrike">
                <a:latin typeface="Arial"/>
              </a:rPr>
              <a:t>Šiesta úroveň</a:t>
            </a:r>
            <a:endParaRPr b="0" lang="sk-SK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000" spc="-1" strike="noStrike">
                <a:latin typeface="Arial"/>
              </a:rPr>
              <a:t>Siedma úroveň</a:t>
            </a:r>
            <a:endParaRPr b="0" lang="sk-SK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sk-SK" sz="4400" spc="-1" strike="noStrike">
                <a:latin typeface="Arial"/>
              </a:rPr>
              <a:t>Kliknúť na úpravu formátu textu titulku</a:t>
            </a:r>
            <a:endParaRPr b="0" lang="sk-SK" sz="4400" spc="-1" strike="noStrike"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3200" spc="-1" strike="noStrike">
                <a:latin typeface="Arial"/>
              </a:rPr>
              <a:t>Kliknúť na úpravu formátu textu osnovy</a:t>
            </a:r>
            <a:endParaRPr b="0" lang="sk-SK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k-SK" sz="2800" spc="-1" strike="noStrike">
                <a:latin typeface="Arial"/>
              </a:rPr>
              <a:t>Druhá úroveň</a:t>
            </a:r>
            <a:endParaRPr b="0" lang="sk-SK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400" spc="-1" strike="noStrike">
                <a:latin typeface="Arial"/>
              </a:rPr>
              <a:t>Tretia úroveň</a:t>
            </a:r>
            <a:endParaRPr b="0" lang="sk-SK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k-SK" sz="2000" spc="-1" strike="noStrike">
                <a:latin typeface="Arial"/>
              </a:rPr>
              <a:t>Štvrtá úroveň osnovy</a:t>
            </a:r>
            <a:endParaRPr b="0" lang="sk-SK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000" spc="-1" strike="noStrike">
                <a:latin typeface="Arial"/>
              </a:rPr>
              <a:t>Piata úroveň osnovy</a:t>
            </a:r>
            <a:endParaRPr b="0" lang="sk-SK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000" spc="-1" strike="noStrike">
                <a:latin typeface="Arial"/>
              </a:rPr>
              <a:t>Šiesta úroveň</a:t>
            </a:r>
            <a:endParaRPr b="0" lang="sk-SK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2000" spc="-1" strike="noStrike">
                <a:latin typeface="Arial"/>
              </a:rPr>
              <a:t>Siedma úroveň</a:t>
            </a:r>
            <a:endParaRPr b="0" lang="sk-SK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hyperlink" Target="http://www.cc.com/video-clips/ehvwjx/the-daily-show-with-jon-stewart-inversion-of-the-money-snatchers" TargetMode="External"/><Relationship Id="rId2" Type="http://schemas.openxmlformats.org/officeDocument/2006/relationships/slideLayout" Target="../slideLayouts/slideLayout1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504000" y="301320"/>
            <a:ext cx="9066600" cy="5846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sk-SK" sz="5400" spc="-1" strike="noStrike">
                <a:solidFill>
                  <a:srgbClr val="000000"/>
                </a:solidFill>
                <a:latin typeface="Arial"/>
                <a:ea typeface="DejaVu Sans"/>
              </a:rPr>
              <a:t>What is capitalism</a:t>
            </a:r>
            <a:endParaRPr b="0" lang="sk-SK" sz="5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>
            <a:off x="504000" y="301320"/>
            <a:ext cx="9066600" cy="125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sk-SK" sz="4400" spc="-1" strike="noStrike">
                <a:solidFill>
                  <a:srgbClr val="000000"/>
                </a:solidFill>
                <a:latin typeface="Arial"/>
                <a:ea typeface="DejaVu Sans"/>
              </a:rPr>
              <a:t>The liberal approach</a:t>
            </a:r>
            <a:endParaRPr b="0" lang="sk-SK" sz="4400" spc="-1" strike="noStrike">
              <a:latin typeface="Arial"/>
            </a:endParaRPr>
          </a:p>
        </p:txBody>
      </p:sp>
      <p:sp>
        <p:nvSpPr>
          <p:cNvPr id="132" name="CustomShape 2"/>
          <p:cNvSpPr/>
          <p:nvPr/>
        </p:nvSpPr>
        <p:spPr>
          <a:xfrm>
            <a:off x="504000" y="1769040"/>
            <a:ext cx="9066600" cy="4379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marL="432000" indent="-3189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Hayek</a:t>
            </a:r>
            <a:r>
              <a:rPr b="0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: </a:t>
            </a:r>
            <a:r>
              <a:rPr b="0" i="1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Road to serfdom –</a:t>
            </a:r>
            <a:r>
              <a:rPr b="0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 similar arguments: planning or regulation restrain civic freedom – are coercive – and eventually this kind of socialism leads to serfdom.</a:t>
            </a:r>
            <a:endParaRPr b="0" lang="sk-SK" sz="3200" spc="-1" strike="noStrike">
              <a:latin typeface="Arial"/>
            </a:endParaRPr>
          </a:p>
          <a:p>
            <a:pPr marL="432000" indent="-3189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Government intervention leads to a loss of freedom, the government should be minimal and let the market work – </a:t>
            </a:r>
            <a:r>
              <a:rPr b="1" i="1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laissez fair</a:t>
            </a:r>
            <a:endParaRPr b="0" lang="sk-SK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CustomShape 1"/>
          <p:cNvSpPr/>
          <p:nvPr/>
        </p:nvSpPr>
        <p:spPr>
          <a:xfrm>
            <a:off x="504000" y="301320"/>
            <a:ext cx="9066600" cy="125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sk-SK" sz="4400" spc="-1" strike="noStrike">
                <a:solidFill>
                  <a:srgbClr val="000000"/>
                </a:solidFill>
                <a:latin typeface="Arial"/>
                <a:ea typeface="DejaVu Sans"/>
              </a:rPr>
              <a:t>Marxist approach</a:t>
            </a:r>
            <a:endParaRPr b="0" lang="sk-SK" sz="4400" spc="-1" strike="noStrike">
              <a:latin typeface="Arial"/>
            </a:endParaRPr>
          </a:p>
        </p:txBody>
      </p:sp>
      <p:sp>
        <p:nvSpPr>
          <p:cNvPr id="134" name="CustomShape 2"/>
          <p:cNvSpPr/>
          <p:nvPr/>
        </p:nvSpPr>
        <p:spPr>
          <a:xfrm>
            <a:off x="504000" y="1769040"/>
            <a:ext cx="9066600" cy="4379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marL="432000" indent="-3189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‘</a:t>
            </a:r>
            <a:r>
              <a:rPr b="0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Capitalism is a set of configurations, assembalges, or bundles of social relations and processes oriented around the systematic reproduction of capital relation, but not reducible – either historically or logically – to that relation alone’ (Anievas – Nisancioglu, p. 9)</a:t>
            </a:r>
            <a:endParaRPr b="0" lang="sk-SK" sz="3200" spc="-1" strike="noStrike">
              <a:latin typeface="Arial"/>
            </a:endParaRPr>
          </a:p>
          <a:p>
            <a:pPr marL="432000" indent="-3189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There is </a:t>
            </a:r>
            <a:r>
              <a:rPr b="1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no essence</a:t>
            </a:r>
            <a:r>
              <a:rPr b="0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 existing independent of other feautres in capitalism – intersectionalism.</a:t>
            </a:r>
            <a:endParaRPr b="0" lang="sk-SK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/>
        </p:nvSpPr>
        <p:spPr>
          <a:xfrm>
            <a:off x="504000" y="301320"/>
            <a:ext cx="9066600" cy="125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sk-SK" sz="4400" spc="-1" strike="noStrike">
                <a:solidFill>
                  <a:srgbClr val="000000"/>
                </a:solidFill>
                <a:latin typeface="Arial"/>
                <a:ea typeface="DejaVu Sans"/>
              </a:rPr>
              <a:t>Marxist approach</a:t>
            </a:r>
            <a:endParaRPr b="0" lang="sk-SK" sz="4400" spc="-1" strike="noStrike">
              <a:latin typeface="Arial"/>
            </a:endParaRPr>
          </a:p>
        </p:txBody>
      </p:sp>
      <p:sp>
        <p:nvSpPr>
          <p:cNvPr id="136" name="CustomShape 2"/>
          <p:cNvSpPr/>
          <p:nvPr/>
        </p:nvSpPr>
        <p:spPr>
          <a:xfrm>
            <a:off x="504000" y="1769040"/>
            <a:ext cx="9066600" cy="4379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marL="432000" indent="-3189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Separation of laborers from all property (means of production) – proletarianization – farmers who work on their own field (property-means of production) become proletarians (wage-earners)</a:t>
            </a:r>
            <a:endParaRPr b="0" lang="sk-SK" sz="3200" spc="-1" strike="noStrike">
              <a:latin typeface="Arial"/>
            </a:endParaRPr>
          </a:p>
          <a:p>
            <a:pPr marL="432000" indent="-3189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Means of prduction are concentrated in a few hands</a:t>
            </a:r>
            <a:endParaRPr b="0" lang="sk-SK" sz="3200" spc="-1" strike="noStrike">
              <a:latin typeface="Arial"/>
            </a:endParaRPr>
          </a:p>
          <a:p>
            <a:pPr marL="432000" indent="-3189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Proletarians are forced to work for someone else by the market – ‘economic means’, in feudalism, the force is ‘extra-economic’ - military, juridicial</a:t>
            </a:r>
            <a:endParaRPr b="0" lang="sk-SK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CustomShape 1"/>
          <p:cNvSpPr/>
          <p:nvPr/>
        </p:nvSpPr>
        <p:spPr>
          <a:xfrm>
            <a:off x="504000" y="301320"/>
            <a:ext cx="9066600" cy="125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sk-SK" sz="4400" spc="-1" strike="noStrike">
                <a:solidFill>
                  <a:srgbClr val="000000"/>
                </a:solidFill>
                <a:latin typeface="Arial"/>
                <a:ea typeface="DejaVu Sans"/>
              </a:rPr>
              <a:t>Marxist approach</a:t>
            </a:r>
            <a:endParaRPr b="0" lang="sk-SK" sz="4400" spc="-1" strike="noStrike">
              <a:latin typeface="Arial"/>
            </a:endParaRPr>
          </a:p>
        </p:txBody>
      </p:sp>
      <p:sp>
        <p:nvSpPr>
          <p:cNvPr id="138" name="CustomShape 2"/>
          <p:cNvSpPr/>
          <p:nvPr/>
        </p:nvSpPr>
        <p:spPr>
          <a:xfrm>
            <a:off x="504000" y="1769040"/>
            <a:ext cx="9066600" cy="4379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marL="432000" indent="-3189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‘</a:t>
            </a:r>
            <a:r>
              <a:rPr b="0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Since the household always has the alternative of producing directly for itself, it need not enter into any exchange unless it benefits from it’ (p. 20 Friedman)</a:t>
            </a:r>
            <a:endParaRPr b="0" lang="sk-SK" sz="3200" spc="-1" strike="noStrike">
              <a:latin typeface="Arial"/>
            </a:endParaRPr>
          </a:p>
          <a:p>
            <a:pPr marL="432000" indent="-3189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There can be wage labor in a non-capitalist society, in capitalism it is connected to its laws of motion – systemic imperatives</a:t>
            </a:r>
            <a:endParaRPr b="0" lang="sk-SK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CustomShape 1"/>
          <p:cNvSpPr/>
          <p:nvPr/>
        </p:nvSpPr>
        <p:spPr>
          <a:xfrm>
            <a:off x="504000" y="301320"/>
            <a:ext cx="9066600" cy="125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sk-SK" sz="4400" spc="-1" strike="noStrike">
                <a:solidFill>
                  <a:srgbClr val="000000"/>
                </a:solidFill>
                <a:latin typeface="Arial"/>
                <a:ea typeface="DejaVu Sans"/>
              </a:rPr>
              <a:t>Marxist approach</a:t>
            </a:r>
            <a:endParaRPr b="0" lang="sk-SK" sz="4400" spc="-1" strike="noStrike">
              <a:latin typeface="Arial"/>
            </a:endParaRPr>
          </a:p>
        </p:txBody>
      </p:sp>
      <p:sp>
        <p:nvSpPr>
          <p:cNvPr id="140" name="CustomShape 2"/>
          <p:cNvSpPr/>
          <p:nvPr/>
        </p:nvSpPr>
        <p:spPr>
          <a:xfrm>
            <a:off x="504000" y="1769040"/>
            <a:ext cx="9066600" cy="4379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marL="432000" indent="-3189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Capitalists must sell their production on the market in order to realize profit</a:t>
            </a:r>
            <a:endParaRPr b="0" lang="sk-SK" sz="3200" spc="-1" strike="noStrike">
              <a:latin typeface="Arial"/>
            </a:endParaRPr>
          </a:p>
          <a:p>
            <a:pPr marL="432000" indent="-3189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Capital-labor – exploitation – extraction of surplus value – labor vs. labor power</a:t>
            </a:r>
            <a:endParaRPr b="0" lang="sk-SK" sz="3200" spc="-1" strike="noStrike">
              <a:latin typeface="Arial"/>
            </a:endParaRPr>
          </a:p>
          <a:p>
            <a:pPr marL="432000" indent="-3189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Surplus value=profit</a:t>
            </a:r>
            <a:endParaRPr b="0" lang="sk-SK" sz="3200" spc="-1" strike="noStrike">
              <a:latin typeface="Arial"/>
            </a:endParaRPr>
          </a:p>
          <a:p>
            <a:pPr marL="432000" indent="-3189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Production is motivated by profit, without a profit expectation it will not be undertaken</a:t>
            </a:r>
            <a:endParaRPr b="0" lang="sk-SK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ustomShape 1"/>
          <p:cNvSpPr/>
          <p:nvPr/>
        </p:nvSpPr>
        <p:spPr>
          <a:xfrm>
            <a:off x="504000" y="301320"/>
            <a:ext cx="9066600" cy="125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sk-SK" sz="4400" spc="-1" strike="noStrike">
                <a:solidFill>
                  <a:srgbClr val="000000"/>
                </a:solidFill>
                <a:latin typeface="Arial"/>
                <a:ea typeface="DejaVu Sans"/>
              </a:rPr>
              <a:t>Marxist approach</a:t>
            </a:r>
            <a:endParaRPr b="0" lang="sk-SK" sz="4400" spc="-1" strike="noStrike">
              <a:latin typeface="Arial"/>
            </a:endParaRPr>
          </a:p>
        </p:txBody>
      </p:sp>
      <p:sp>
        <p:nvSpPr>
          <p:cNvPr id="142" name="CustomShape 2"/>
          <p:cNvSpPr/>
          <p:nvPr/>
        </p:nvSpPr>
        <p:spPr>
          <a:xfrm>
            <a:off x="504000" y="1769040"/>
            <a:ext cx="9066600" cy="4379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marL="432000" indent="-3189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Competition between capitalists -&gt; continual accumulation, profit maximization, ↑labor productivity – this is imposed on capitalists regardless of their preferences (for social responsibility) – it is not greed, but a systemic imperative</a:t>
            </a:r>
            <a:endParaRPr b="0" lang="sk-SK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504000" y="301320"/>
            <a:ext cx="9066600" cy="125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sk-SK" sz="4400" spc="-1" strike="noStrike">
                <a:solidFill>
                  <a:srgbClr val="000000"/>
                </a:solidFill>
                <a:latin typeface="Arial"/>
                <a:ea typeface="DejaVu Sans"/>
              </a:rPr>
              <a:t>Marxist approach</a:t>
            </a:r>
            <a:endParaRPr b="0" lang="sk-SK" sz="4400" spc="-1" strike="noStrike">
              <a:latin typeface="Arial"/>
            </a:endParaRPr>
          </a:p>
        </p:txBody>
      </p:sp>
      <p:sp>
        <p:nvSpPr>
          <p:cNvPr id="144" name="CustomShape 2"/>
          <p:cNvSpPr/>
          <p:nvPr/>
        </p:nvSpPr>
        <p:spPr>
          <a:xfrm>
            <a:off x="504000" y="1769040"/>
            <a:ext cx="9066600" cy="4379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marL="432000" indent="-3189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This imperative leads to technological improvements and to constant growth (ex: Nokia) – the quest for survival underpins the necessity of accumulation through expanded reproduction – ↑the scale of production → ↓costs and ↑profits</a:t>
            </a:r>
            <a:endParaRPr b="0" lang="sk-SK" sz="3200" spc="-1" strike="noStrike">
              <a:latin typeface="Arial"/>
            </a:endParaRPr>
          </a:p>
          <a:p>
            <a:pPr marL="432000" indent="-3189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Creation of wants</a:t>
            </a:r>
            <a:endParaRPr b="0" lang="sk-SK" sz="3200" spc="-1" strike="noStrike">
              <a:latin typeface="Arial"/>
            </a:endParaRPr>
          </a:p>
          <a:p>
            <a:pPr marL="432000" indent="-3189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Representation of economic growth in the media</a:t>
            </a:r>
            <a:endParaRPr b="0" lang="sk-SK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CustomShape 1"/>
          <p:cNvSpPr/>
          <p:nvPr/>
        </p:nvSpPr>
        <p:spPr>
          <a:xfrm>
            <a:off x="504000" y="301320"/>
            <a:ext cx="9066600" cy="125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sk-SK" sz="4400" spc="-1" strike="noStrike">
                <a:solidFill>
                  <a:srgbClr val="000000"/>
                </a:solidFill>
                <a:latin typeface="Arial"/>
                <a:ea typeface="DejaVu Sans"/>
              </a:rPr>
              <a:t>Marxist approach</a:t>
            </a:r>
            <a:endParaRPr b="0" lang="sk-SK" sz="4400" spc="-1" strike="noStrike">
              <a:latin typeface="Arial"/>
            </a:endParaRPr>
          </a:p>
        </p:txBody>
      </p:sp>
      <p:sp>
        <p:nvSpPr>
          <p:cNvPr id="146" name="CustomShape 2"/>
          <p:cNvSpPr/>
          <p:nvPr/>
        </p:nvSpPr>
        <p:spPr>
          <a:xfrm>
            <a:off x="504000" y="1769040"/>
            <a:ext cx="9066600" cy="4379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marL="432000" indent="-3189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First contradiction of capitalism: ↑power of the capital → ↑profits, ↓wages → lower demand, overproduction → crisis</a:t>
            </a:r>
            <a:endParaRPr b="0" lang="sk-SK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ustomShape 1"/>
          <p:cNvSpPr/>
          <p:nvPr/>
        </p:nvSpPr>
        <p:spPr>
          <a:xfrm>
            <a:off x="504000" y="301320"/>
            <a:ext cx="9066600" cy="125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sk-SK" sz="4400" spc="-1" strike="noStrike">
                <a:solidFill>
                  <a:srgbClr val="000000"/>
                </a:solidFill>
                <a:latin typeface="Arial"/>
                <a:ea typeface="DejaVu Sans"/>
              </a:rPr>
              <a:t>Green Marxist approach</a:t>
            </a:r>
            <a:endParaRPr b="0" lang="sk-SK" sz="4400" spc="-1" strike="noStrike">
              <a:latin typeface="Arial"/>
            </a:endParaRPr>
          </a:p>
        </p:txBody>
      </p:sp>
      <p:sp>
        <p:nvSpPr>
          <p:cNvPr id="148" name="CustomShape 2"/>
          <p:cNvSpPr/>
          <p:nvPr/>
        </p:nvSpPr>
        <p:spPr>
          <a:xfrm>
            <a:off x="504000" y="1769040"/>
            <a:ext cx="9066600" cy="4379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marL="432000" indent="-3189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Green criticism – Second contradiction of capitalism (the absolute general law of environmental degradation under capitalism)</a:t>
            </a:r>
            <a:endParaRPr b="0" lang="sk-SK" sz="3200" spc="-1" strike="noStrike">
              <a:latin typeface="Arial"/>
            </a:endParaRPr>
          </a:p>
          <a:p>
            <a:pPr marL="432000" indent="-3189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Production relies on free raw materials – nature is capitalized and the true costs are extarnalized to it (ie, one does not pay for the pollution of the air, nobody pays for climate change) </a:t>
            </a:r>
            <a:endParaRPr b="0" lang="sk-SK" sz="3200" spc="-1" strike="noStrike">
              <a:latin typeface="Arial"/>
            </a:endParaRPr>
          </a:p>
          <a:p>
            <a:pPr marL="432000" indent="-3189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Undervalued nature → resource exhaustion</a:t>
            </a:r>
            <a:endParaRPr b="0" lang="sk-SK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CustomShape 1"/>
          <p:cNvSpPr/>
          <p:nvPr/>
        </p:nvSpPr>
        <p:spPr>
          <a:xfrm>
            <a:off x="504000" y="301320"/>
            <a:ext cx="9066600" cy="125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sk-SK" sz="4400" spc="-1" strike="noStrike">
                <a:solidFill>
                  <a:srgbClr val="000000"/>
                </a:solidFill>
                <a:latin typeface="Arial"/>
                <a:ea typeface="DejaVu Sans"/>
              </a:rPr>
              <a:t>Green Marxist approach</a:t>
            </a:r>
            <a:endParaRPr b="0" lang="sk-SK" sz="4400" spc="-1" strike="noStrike">
              <a:latin typeface="Arial"/>
            </a:endParaRPr>
          </a:p>
        </p:txBody>
      </p:sp>
      <p:sp>
        <p:nvSpPr>
          <p:cNvPr id="150" name="CustomShape 2"/>
          <p:cNvSpPr/>
          <p:nvPr/>
        </p:nvSpPr>
        <p:spPr>
          <a:xfrm>
            <a:off x="504000" y="1769040"/>
            <a:ext cx="9066600" cy="4379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marL="432000" indent="-3189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Capitalism colapses (or capital accumulation will be jeopardized) because: 1. The environment is destroyed (climate change), 2. ↑Production costs because of ↑of prices of depleted raw materials or the ↑need to develop substitutes, 3. State demands too much money to prevent the collaps. </a:t>
            </a:r>
            <a:endParaRPr b="0" lang="sk-SK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ustomShape 1"/>
          <p:cNvSpPr/>
          <p:nvPr/>
        </p:nvSpPr>
        <p:spPr>
          <a:xfrm>
            <a:off x="504000" y="301320"/>
            <a:ext cx="9066600" cy="125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sk-SK" sz="4400" spc="-1" strike="noStrike">
                <a:solidFill>
                  <a:srgbClr val="000000"/>
                </a:solidFill>
                <a:latin typeface="Arial"/>
                <a:ea typeface="DejaVu Sans"/>
              </a:rPr>
              <a:t>The liberal approach</a:t>
            </a:r>
            <a:endParaRPr b="0" lang="sk-SK" sz="4400" spc="-1" strike="noStrike">
              <a:latin typeface="Arial"/>
            </a:endParaRPr>
          </a:p>
        </p:txBody>
      </p:sp>
      <p:sp>
        <p:nvSpPr>
          <p:cNvPr id="116" name="CustomShape 2"/>
          <p:cNvSpPr/>
          <p:nvPr/>
        </p:nvSpPr>
        <p:spPr>
          <a:xfrm>
            <a:off x="504000" y="1769040"/>
            <a:ext cx="9066600" cy="4379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marL="432000" indent="-3189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‘</a:t>
            </a:r>
            <a:r>
              <a:rPr b="1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investing money</a:t>
            </a:r>
            <a:r>
              <a:rPr b="0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 with the </a:t>
            </a:r>
            <a:r>
              <a:rPr b="1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aim to gain</a:t>
            </a:r>
            <a:r>
              <a:rPr b="0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 more money’ (Fulcher)</a:t>
            </a:r>
            <a:endParaRPr b="0" lang="sk-SK" sz="3200" spc="-1" strike="noStrike">
              <a:latin typeface="Arial"/>
            </a:endParaRPr>
          </a:p>
          <a:p>
            <a:pPr marL="432000" indent="-3189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Set of economic and legal </a:t>
            </a:r>
            <a:r>
              <a:rPr b="1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institutions</a:t>
            </a:r>
            <a:r>
              <a:rPr b="0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 that turn the production of things for </a:t>
            </a:r>
            <a:r>
              <a:rPr b="1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profit</a:t>
            </a:r>
            <a:r>
              <a:rPr b="0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 into the </a:t>
            </a:r>
            <a:r>
              <a:rPr b="1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common basis</a:t>
            </a:r>
            <a:r>
              <a:rPr b="0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 of economic organizations. It is a way of organizing economic activity (Oxford dictionary of world politics)</a:t>
            </a:r>
            <a:endParaRPr b="0" lang="sk-SK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CustomShape 1"/>
          <p:cNvSpPr/>
          <p:nvPr/>
        </p:nvSpPr>
        <p:spPr>
          <a:xfrm>
            <a:off x="504000" y="301320"/>
            <a:ext cx="9066600" cy="125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sk-SK" sz="4400" spc="-1" strike="noStrike">
                <a:solidFill>
                  <a:srgbClr val="000000"/>
                </a:solidFill>
                <a:latin typeface="Arial"/>
                <a:ea typeface="DejaVu Sans"/>
              </a:rPr>
              <a:t>Marxist approach</a:t>
            </a:r>
            <a:endParaRPr b="0" lang="sk-SK" sz="4400" spc="-1" strike="noStrike">
              <a:latin typeface="Arial"/>
            </a:endParaRPr>
          </a:p>
        </p:txBody>
      </p:sp>
      <p:sp>
        <p:nvSpPr>
          <p:cNvPr id="152" name="CustomShape 2"/>
          <p:cNvSpPr/>
          <p:nvPr/>
        </p:nvSpPr>
        <p:spPr>
          <a:xfrm>
            <a:off x="504000" y="1769040"/>
            <a:ext cx="9066600" cy="4379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marL="432000" indent="-3189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Counter-argument: Nature can be assigned its true cost (eg, CO2 emissions trading)</a:t>
            </a:r>
            <a:endParaRPr b="0" lang="sk-SK" sz="3200" spc="-1" strike="noStrike">
              <a:latin typeface="Arial"/>
            </a:endParaRPr>
          </a:p>
          <a:p>
            <a:pPr marL="432000" indent="-3189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Counter-counter-arguments: 1. The price of the emission is actually too low (but could be higher), 2. It cannot be higher – none of the top 20 dirtiest economic sectors would be profitable if all the environmental costs were included in the prices.</a:t>
            </a:r>
            <a:endParaRPr b="0" lang="sk-SK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CustomShape 1"/>
          <p:cNvSpPr/>
          <p:nvPr/>
        </p:nvSpPr>
        <p:spPr>
          <a:xfrm>
            <a:off x="504000" y="301320"/>
            <a:ext cx="9066600" cy="125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sk-SK" sz="4400" spc="-1" strike="noStrike">
                <a:solidFill>
                  <a:srgbClr val="000000"/>
                </a:solidFill>
                <a:latin typeface="Arial"/>
                <a:ea typeface="DejaVu Sans"/>
              </a:rPr>
              <a:t>Centrist approach</a:t>
            </a:r>
            <a:endParaRPr b="0" lang="sk-SK" sz="4400" spc="-1" strike="noStrike">
              <a:latin typeface="Arial"/>
            </a:endParaRPr>
          </a:p>
        </p:txBody>
      </p:sp>
      <p:sp>
        <p:nvSpPr>
          <p:cNvPr id="154" name="CustomShape 2"/>
          <p:cNvSpPr/>
          <p:nvPr/>
        </p:nvSpPr>
        <p:spPr>
          <a:xfrm>
            <a:off x="504000" y="1769040"/>
            <a:ext cx="9066600" cy="4379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marL="432000" indent="-3189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Much closer to neoliberalism – capitalism needs to be regulated in order to function – needs to be saved from itself.</a:t>
            </a:r>
            <a:endParaRPr b="0" lang="sk-SK" sz="3200" spc="-1" strike="noStrike">
              <a:latin typeface="Arial"/>
            </a:endParaRPr>
          </a:p>
          <a:p>
            <a:pPr marL="432000" indent="-3189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Example: Corporate inversion</a:t>
            </a:r>
            <a:endParaRPr b="0" lang="sk-SK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sk-SK" sz="3200" spc="-1" strike="noStrike" u="sng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  <a:hlinkClick r:id="rId1"/>
              </a:rPr>
              <a:t>http://www.cc.com/video-clips/ehvwjx/the-daily-show-with-jon-stewart-inversion-of-the-money-snatchers</a:t>
            </a:r>
            <a:endParaRPr b="0" lang="sk-SK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sk-SK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CustomShape 1"/>
          <p:cNvSpPr/>
          <p:nvPr/>
        </p:nvSpPr>
        <p:spPr>
          <a:xfrm>
            <a:off x="504000" y="301320"/>
            <a:ext cx="9066600" cy="125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sk-SK" sz="4400" spc="-1" strike="noStrike">
                <a:solidFill>
                  <a:srgbClr val="000000"/>
                </a:solidFill>
                <a:latin typeface="Arial"/>
                <a:ea typeface="DejaVu Sans"/>
              </a:rPr>
              <a:t>Centrist approach</a:t>
            </a:r>
            <a:endParaRPr b="0" lang="sk-SK" sz="4400" spc="-1" strike="noStrike">
              <a:latin typeface="Arial"/>
            </a:endParaRPr>
          </a:p>
        </p:txBody>
      </p:sp>
      <p:sp>
        <p:nvSpPr>
          <p:cNvPr id="156" name="CustomShape 2"/>
          <p:cNvSpPr/>
          <p:nvPr/>
        </p:nvSpPr>
        <p:spPr>
          <a:xfrm>
            <a:off x="504000" y="1769040"/>
            <a:ext cx="9066600" cy="4379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marL="432000" indent="-3189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‘</a:t>
            </a:r>
            <a:r>
              <a:rPr b="0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When does this end … They just want, and want, and want, with no concern...’ How does this differ from a Marxist perspective?</a:t>
            </a:r>
            <a:endParaRPr b="0" lang="sk-SK" sz="3200" spc="-1" strike="noStrike">
              <a:latin typeface="Arial"/>
            </a:endParaRPr>
          </a:p>
          <a:p>
            <a:pPr marL="432000" indent="-3189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Obama regulation (2016): Against ‘serial inverters’ - disregards past 3 years of mergers to determine the size of the foreign company – if after merger shareholders of the former US company own at least 80 % of the combined firm, it is treated as US, if 60 % - restrictions apply. Pfizer cancelled its merger.</a:t>
            </a:r>
            <a:endParaRPr b="0" lang="sk-SK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CustomShape 1"/>
          <p:cNvSpPr/>
          <p:nvPr/>
        </p:nvSpPr>
        <p:spPr>
          <a:xfrm>
            <a:off x="504000" y="301320"/>
            <a:ext cx="9066600" cy="125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sk-SK" sz="4400" spc="-1" strike="noStrike">
                <a:solidFill>
                  <a:srgbClr val="000000"/>
                </a:solidFill>
                <a:latin typeface="Arial"/>
                <a:ea typeface="DejaVu Sans"/>
              </a:rPr>
              <a:t>Obama regulation</a:t>
            </a:r>
            <a:endParaRPr b="0" lang="sk-SK" sz="4400" spc="-1" strike="noStrike">
              <a:latin typeface="Arial"/>
            </a:endParaRPr>
          </a:p>
        </p:txBody>
      </p:sp>
      <p:sp>
        <p:nvSpPr>
          <p:cNvPr id="158" name="CustomShape 2"/>
          <p:cNvSpPr/>
          <p:nvPr/>
        </p:nvSpPr>
        <p:spPr>
          <a:xfrm>
            <a:off x="504000" y="1769040"/>
            <a:ext cx="9066600" cy="4379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marL="432000" indent="-3193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Prevents ‘Earnings stripping’ (Mother abroad lends money to a US subsidiary, tax is avoided through interest payment (Obama: interest payments [deductible] become dividends [undeductible])</a:t>
            </a:r>
            <a:endParaRPr b="0" lang="sk-SK" sz="3200" spc="-1" strike="noStrike">
              <a:latin typeface="Arial"/>
            </a:endParaRPr>
          </a:p>
          <a:p>
            <a:pPr marL="432000" indent="-3193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Counterargument: This is paperwork for corporations worth 15 M $ who have to prove that their loans are supposed to be just loans.</a:t>
            </a:r>
            <a:endParaRPr b="0" lang="sk-SK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CustomShape 1"/>
          <p:cNvSpPr/>
          <p:nvPr/>
        </p:nvSpPr>
        <p:spPr>
          <a:xfrm>
            <a:off x="504000" y="301320"/>
            <a:ext cx="9066600" cy="125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sk-SK" sz="4400" spc="-1" strike="noStrike">
                <a:solidFill>
                  <a:srgbClr val="000000"/>
                </a:solidFill>
                <a:latin typeface="Arial"/>
                <a:ea typeface="DejaVu Sans"/>
              </a:rPr>
              <a:t>Obama regulation</a:t>
            </a:r>
            <a:endParaRPr b="0" lang="sk-SK" sz="4400" spc="-1" strike="noStrike">
              <a:latin typeface="Arial"/>
            </a:endParaRPr>
          </a:p>
        </p:txBody>
      </p:sp>
      <p:sp>
        <p:nvSpPr>
          <p:cNvPr id="160" name="CustomShape 2"/>
          <p:cNvSpPr/>
          <p:nvPr/>
        </p:nvSpPr>
        <p:spPr>
          <a:xfrm>
            <a:off x="504000" y="1769040"/>
            <a:ext cx="9066600" cy="4379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marL="432000" indent="-3193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April 2017: Trump: those regulations ‘increased tax burdens, impeded economic growth...’ Trump ordered a review of the tax regulation (against his campaign to prevent companies from moving overseas)</a:t>
            </a:r>
            <a:endParaRPr b="0" lang="sk-SK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CustomShape 1"/>
          <p:cNvSpPr/>
          <p:nvPr/>
        </p:nvSpPr>
        <p:spPr>
          <a:xfrm>
            <a:off x="504000" y="301320"/>
            <a:ext cx="9066600" cy="125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sk-SK" sz="4400" spc="-1" strike="noStrike">
                <a:solidFill>
                  <a:srgbClr val="000000"/>
                </a:solidFill>
                <a:latin typeface="Arial"/>
                <a:ea typeface="DejaVu Sans"/>
              </a:rPr>
              <a:t>Obama regulation</a:t>
            </a:r>
            <a:endParaRPr b="0" lang="sk-SK" sz="4400" spc="-1" strike="noStrike">
              <a:latin typeface="Arial"/>
            </a:endParaRPr>
          </a:p>
        </p:txBody>
      </p:sp>
      <p:sp>
        <p:nvSpPr>
          <p:cNvPr id="162" name="CustomShape 2"/>
          <p:cNvSpPr/>
          <p:nvPr/>
        </p:nvSpPr>
        <p:spPr>
          <a:xfrm>
            <a:off x="504000" y="1769040"/>
            <a:ext cx="9066600" cy="4379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marL="432000" indent="-3193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October 2017: Federal court in Texas ruled that Obama administration acted unlawfully (Chamber of Commerce and Texas Association of Business filed a lawsuit) – the legislation required a notice and comment period</a:t>
            </a:r>
            <a:endParaRPr b="0" lang="sk-SK" sz="3200" spc="-1" strike="noStrike">
              <a:latin typeface="Arial"/>
            </a:endParaRPr>
          </a:p>
          <a:p>
            <a:pPr marL="432000" indent="-3193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October 2017: Trump keeps the regulation. Treasury dep.:  ‘these regulations are necessary to safeguard against earnings stripping’</a:t>
            </a:r>
            <a:endParaRPr b="0" lang="sk-SK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CustomShape 1"/>
          <p:cNvSpPr/>
          <p:nvPr/>
        </p:nvSpPr>
        <p:spPr>
          <a:xfrm>
            <a:off x="504000" y="301320"/>
            <a:ext cx="9066600" cy="125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sk-SK" sz="4400" spc="-1" strike="noStrike">
                <a:solidFill>
                  <a:srgbClr val="000000"/>
                </a:solidFill>
                <a:latin typeface="Arial"/>
                <a:ea typeface="DejaVu Sans"/>
              </a:rPr>
              <a:t>Trump’s tax reform</a:t>
            </a:r>
            <a:endParaRPr b="0" lang="sk-SK" sz="4400" spc="-1" strike="noStrike">
              <a:latin typeface="Arial"/>
            </a:endParaRPr>
          </a:p>
        </p:txBody>
      </p:sp>
      <p:sp>
        <p:nvSpPr>
          <p:cNvPr id="164" name="CustomShape 2"/>
          <p:cNvSpPr/>
          <p:nvPr/>
        </p:nvSpPr>
        <p:spPr>
          <a:xfrm>
            <a:off x="504000" y="1769040"/>
            <a:ext cx="9066600" cy="4379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marL="432000" indent="-3193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February 2018: Trump’s tax reform (Base Erosion and Anti-Abuse Tax) should reduce advantages for corporate relocation by lowering US taxe 35 % → 21 %</a:t>
            </a:r>
            <a:endParaRPr b="0" lang="sk-SK" sz="3200" spc="-1" strike="noStrike">
              <a:latin typeface="Arial"/>
            </a:endParaRPr>
          </a:p>
          <a:p>
            <a:pPr marL="432000" indent="-3193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Also: limits degree to which big companies can deduct interest expenses and royalities paid to foreign parents) for some companies tax ↑2-4%, for others neutral</a:t>
            </a:r>
            <a:endParaRPr b="0" lang="sk-SK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504000" y="301320"/>
            <a:ext cx="9066600" cy="125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sk-SK" sz="4400" spc="-1" strike="noStrike">
                <a:solidFill>
                  <a:srgbClr val="000000"/>
                </a:solidFill>
                <a:latin typeface="Arial"/>
                <a:ea typeface="DejaVu Sans"/>
              </a:rPr>
              <a:t>2018</a:t>
            </a:r>
            <a:endParaRPr b="0" lang="sk-SK" sz="4400" spc="-1" strike="noStrike">
              <a:latin typeface="Arial"/>
            </a:endParaRPr>
          </a:p>
        </p:txBody>
      </p:sp>
      <p:sp>
        <p:nvSpPr>
          <p:cNvPr id="166" name="CustomShape 2"/>
          <p:cNvSpPr/>
          <p:nvPr/>
        </p:nvSpPr>
        <p:spPr>
          <a:xfrm>
            <a:off x="504000" y="1769040"/>
            <a:ext cx="9066600" cy="4379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marL="432000" indent="-3193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October 2018: ‘US coorporations have largely abandoned the contentious deals…’ BUT they still shift intellectual property abroad, where revenue from it is taxed (65 % of the value of the technology produced in Ireland in 2015 was from US owned-companies)</a:t>
            </a:r>
            <a:endParaRPr b="0" lang="sk-SK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CustomShape 1"/>
          <p:cNvSpPr/>
          <p:nvPr/>
        </p:nvSpPr>
        <p:spPr>
          <a:xfrm>
            <a:off x="504000" y="301320"/>
            <a:ext cx="9066600" cy="125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sk-SK" sz="4400" spc="-1" strike="noStrike">
                <a:solidFill>
                  <a:srgbClr val="000000"/>
                </a:solidFill>
                <a:latin typeface="Arial"/>
                <a:ea typeface="DejaVu Sans"/>
              </a:rPr>
              <a:t>2019</a:t>
            </a:r>
            <a:endParaRPr b="0" lang="sk-SK" sz="4400" spc="-1" strike="noStrike">
              <a:latin typeface="Arial"/>
            </a:endParaRPr>
          </a:p>
        </p:txBody>
      </p:sp>
      <p:sp>
        <p:nvSpPr>
          <p:cNvPr id="168" name="CustomShape 2"/>
          <p:cNvSpPr/>
          <p:nvPr/>
        </p:nvSpPr>
        <p:spPr>
          <a:xfrm>
            <a:off x="504000" y="1769040"/>
            <a:ext cx="9066600" cy="4379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marL="432000" indent="-3193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Return of Mylan, Allergan PLC</a:t>
            </a:r>
            <a:endParaRPr b="0" lang="sk-SK" sz="3200" spc="-1" strike="noStrike">
              <a:latin typeface="Arial"/>
            </a:endParaRPr>
          </a:p>
          <a:p>
            <a:pPr marL="432000" indent="-3193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Inversion are still slightly adventageous financially but not in terms of reputation</a:t>
            </a:r>
            <a:endParaRPr b="0" lang="sk-SK" sz="3200" spc="-1" strike="noStrike">
              <a:latin typeface="Arial"/>
            </a:endParaRPr>
          </a:p>
          <a:p>
            <a:pPr marL="432000" indent="-3193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Trump admin: Removal of a part of Obama regulation to document internal loans</a:t>
            </a:r>
            <a:endParaRPr b="0" lang="sk-SK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504000" y="301320"/>
            <a:ext cx="9066600" cy="125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sk-SK" sz="4400" spc="-1" strike="noStrike">
                <a:solidFill>
                  <a:srgbClr val="000000"/>
                </a:solidFill>
                <a:latin typeface="Arial"/>
                <a:ea typeface="DejaVu Sans"/>
              </a:rPr>
              <a:t>Biden campaign</a:t>
            </a:r>
            <a:endParaRPr b="0" lang="sk-SK" sz="4400" spc="-1" strike="noStrike">
              <a:latin typeface="Arial"/>
            </a:endParaRPr>
          </a:p>
        </p:txBody>
      </p:sp>
      <p:sp>
        <p:nvSpPr>
          <p:cNvPr id="170" name="CustomShape 2"/>
          <p:cNvSpPr/>
          <p:nvPr/>
        </p:nvSpPr>
        <p:spPr>
          <a:xfrm>
            <a:off x="504000" y="1769040"/>
            <a:ext cx="9066600" cy="4379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marL="432000" indent="-3193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10 % tax credit for businesses that invest in revitalizing facilities and bring production to the US</a:t>
            </a:r>
            <a:endParaRPr b="0" lang="sk-SK" sz="3200" spc="-1" strike="noStrike">
              <a:latin typeface="Arial"/>
            </a:endParaRPr>
          </a:p>
          <a:p>
            <a:pPr marL="432000" indent="-3193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10 % surtax (ie 10 % of tax on top of tax) to sales to US customers from a US company foreign’s affiliate</a:t>
            </a:r>
            <a:endParaRPr b="0" lang="sk-SK" sz="3200" spc="-1" strike="noStrike">
              <a:latin typeface="Arial"/>
            </a:endParaRPr>
          </a:p>
          <a:p>
            <a:pPr marL="432000" indent="-3193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↑</a:t>
            </a:r>
            <a:r>
              <a:rPr b="0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21% → 28 % corporate tax (taxable income)</a:t>
            </a:r>
            <a:endParaRPr b="0" lang="sk-SK" sz="3200" spc="-1" strike="noStrike">
              <a:latin typeface="Arial"/>
            </a:endParaRPr>
          </a:p>
          <a:p>
            <a:pPr marL="432000" indent="-3193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Strong rules against inversions</a:t>
            </a:r>
            <a:endParaRPr b="0" lang="sk-SK" sz="3200" spc="-1" strike="noStrike">
              <a:latin typeface="Arial"/>
            </a:endParaRPr>
          </a:p>
          <a:p>
            <a:pPr marL="432000" indent="-3193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GILTI (Global Intangible Low-Tax Income) from minimum 10,5%→21% (foreign income)</a:t>
            </a:r>
            <a:endParaRPr b="0" lang="sk-SK" sz="3200" spc="-1" strike="noStrike">
              <a:latin typeface="Arial"/>
            </a:endParaRPr>
          </a:p>
          <a:p>
            <a:pPr marL="432000" indent="-3193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15 % book income - adopted</a:t>
            </a:r>
            <a:endParaRPr b="0" lang="sk-SK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/>
        </p:nvSpPr>
        <p:spPr>
          <a:xfrm>
            <a:off x="504000" y="301320"/>
            <a:ext cx="9066600" cy="125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sk-SK" sz="4400" spc="-1" strike="noStrike">
                <a:solidFill>
                  <a:srgbClr val="000000"/>
                </a:solidFill>
                <a:latin typeface="Arial"/>
                <a:ea typeface="DejaVu Sans"/>
              </a:rPr>
              <a:t>The liberal approach</a:t>
            </a:r>
            <a:endParaRPr b="0" lang="sk-SK" sz="4400" spc="-1" strike="noStrike">
              <a:latin typeface="Arial"/>
            </a:endParaRPr>
          </a:p>
        </p:txBody>
      </p:sp>
      <p:sp>
        <p:nvSpPr>
          <p:cNvPr id="118" name="CustomShape 2"/>
          <p:cNvSpPr/>
          <p:nvPr/>
        </p:nvSpPr>
        <p:spPr>
          <a:xfrm>
            <a:off x="504000" y="1769040"/>
            <a:ext cx="9066600" cy="4379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marL="432000" indent="-3189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Private </a:t>
            </a:r>
            <a:r>
              <a:rPr b="1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ownership</a:t>
            </a:r>
            <a:r>
              <a:rPr b="0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 of the means of production (eg land, machinery…)</a:t>
            </a:r>
            <a:endParaRPr b="0" lang="sk-SK" sz="3200" spc="-1" strike="noStrike">
              <a:latin typeface="Arial"/>
            </a:endParaRPr>
          </a:p>
          <a:p>
            <a:pPr marL="432000" indent="-3189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Legal regulation that entitles the owners of these means to </a:t>
            </a:r>
            <a:r>
              <a:rPr b="1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appropriate</a:t>
            </a:r>
            <a:r>
              <a:rPr b="0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1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profit</a:t>
            </a:r>
            <a:r>
              <a:rPr b="0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 that they produce</a:t>
            </a:r>
            <a:endParaRPr b="0" lang="sk-SK" sz="3200" spc="-1" strike="noStrike">
              <a:latin typeface="Arial"/>
            </a:endParaRPr>
          </a:p>
          <a:p>
            <a:pPr marL="432000" indent="-3189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System of </a:t>
            </a:r>
            <a:r>
              <a:rPr b="1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contracts</a:t>
            </a:r>
            <a:r>
              <a:rPr b="0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 that serves the realization of sale and purchase, especially the right to hire workers</a:t>
            </a:r>
            <a:endParaRPr b="0" lang="sk-SK" sz="3200" spc="-1" strike="noStrike">
              <a:latin typeface="Arial"/>
            </a:endParaRPr>
          </a:p>
          <a:p>
            <a:pPr marL="432000" indent="-3189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The right of the owenr to </a:t>
            </a:r>
            <a:r>
              <a:rPr b="1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use the profit</a:t>
            </a:r>
            <a:r>
              <a:rPr b="0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 at free will with clearly defined limitations</a:t>
            </a:r>
            <a:endParaRPr b="0" lang="sk-SK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ustomShape 1"/>
          <p:cNvSpPr/>
          <p:nvPr/>
        </p:nvSpPr>
        <p:spPr>
          <a:xfrm>
            <a:off x="504000" y="301320"/>
            <a:ext cx="9066600" cy="125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sk-SK" sz="4400" spc="-1" strike="noStrike">
                <a:solidFill>
                  <a:srgbClr val="000000"/>
                </a:solidFill>
                <a:latin typeface="Arial"/>
                <a:ea typeface="DejaVu Sans"/>
              </a:rPr>
              <a:t>The liberal approach</a:t>
            </a:r>
            <a:endParaRPr b="0" lang="sk-SK" sz="4400" spc="-1" strike="noStrike">
              <a:latin typeface="Arial"/>
            </a:endParaRPr>
          </a:p>
        </p:txBody>
      </p:sp>
      <p:sp>
        <p:nvSpPr>
          <p:cNvPr id="120" name="CustomShape 2"/>
          <p:cNvSpPr/>
          <p:nvPr/>
        </p:nvSpPr>
        <p:spPr>
          <a:xfrm>
            <a:off x="504000" y="1769040"/>
            <a:ext cx="9066600" cy="4379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marL="432000" indent="-3189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Capitalism requires a market, money, competition, profit, contractual law</a:t>
            </a:r>
            <a:endParaRPr b="0" lang="sk-SK" sz="3200" spc="-1" strike="noStrike">
              <a:latin typeface="Arial"/>
            </a:endParaRPr>
          </a:p>
          <a:p>
            <a:pPr marL="432000" indent="-3189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Two ways of coordinating an economic organization: </a:t>
            </a:r>
            <a:r>
              <a:rPr b="1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centrally planed</a:t>
            </a:r>
            <a:r>
              <a:rPr b="0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 economy (socialism), </a:t>
            </a:r>
            <a:r>
              <a:rPr b="1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market</a:t>
            </a:r>
            <a:r>
              <a:rPr b="0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 economy (capitalism) (Fuchs-Tuleja: </a:t>
            </a:r>
            <a:r>
              <a:rPr b="0" i="1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The basics of economics</a:t>
            </a:r>
            <a:r>
              <a:rPr b="0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)</a:t>
            </a:r>
            <a:endParaRPr b="0" lang="sk-SK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1"/>
          <p:cNvSpPr/>
          <p:nvPr/>
        </p:nvSpPr>
        <p:spPr>
          <a:xfrm>
            <a:off x="504000" y="301320"/>
            <a:ext cx="9066600" cy="125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sk-SK" sz="4400" spc="-1" strike="noStrike">
                <a:solidFill>
                  <a:srgbClr val="000000"/>
                </a:solidFill>
                <a:latin typeface="Arial"/>
                <a:ea typeface="DejaVu Sans"/>
              </a:rPr>
              <a:t>The liberal approach</a:t>
            </a:r>
            <a:endParaRPr b="0" lang="sk-SK" sz="4400" spc="-1" strike="noStrike">
              <a:latin typeface="Arial"/>
            </a:endParaRPr>
          </a:p>
        </p:txBody>
      </p:sp>
      <p:sp>
        <p:nvSpPr>
          <p:cNvPr id="122" name="CustomShape 2"/>
          <p:cNvSpPr/>
          <p:nvPr/>
        </p:nvSpPr>
        <p:spPr>
          <a:xfrm>
            <a:off x="504000" y="1769040"/>
            <a:ext cx="9066600" cy="4379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marL="432000" indent="-3189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Market economy is a system in which relations between subjects are mediated through a market, changes are based on subjects decisions, which are based on their free will. ‘Market environment is a democratic and a liberal system’ (p. 49)</a:t>
            </a:r>
            <a:endParaRPr b="0" lang="sk-SK" sz="3200" spc="-1" strike="noStrike">
              <a:latin typeface="Arial"/>
            </a:endParaRPr>
          </a:p>
          <a:p>
            <a:pPr marL="432000" indent="-3189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Market mechanism is the process of mutual influence of the creation of supply and demand and the price.</a:t>
            </a:r>
            <a:endParaRPr b="0" lang="sk-SK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/>
        </p:nvSpPr>
        <p:spPr>
          <a:xfrm>
            <a:off x="504000" y="301320"/>
            <a:ext cx="9066600" cy="125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sk-SK" sz="4400" spc="-1" strike="noStrike">
                <a:solidFill>
                  <a:srgbClr val="000000"/>
                </a:solidFill>
                <a:latin typeface="Arial"/>
                <a:ea typeface="DejaVu Sans"/>
              </a:rPr>
              <a:t>The liberal approach (</a:t>
            </a:r>
            <a:r>
              <a:rPr b="1" lang="sk-SK" sz="4400" spc="-1" strike="noStrike">
                <a:solidFill>
                  <a:srgbClr val="000000"/>
                </a:solidFill>
                <a:latin typeface="Arial"/>
                <a:ea typeface="DejaVu Sans"/>
              </a:rPr>
              <a:t>Friedman</a:t>
            </a:r>
            <a:r>
              <a:rPr b="0" lang="sk-SK" sz="4400" spc="-1" strike="noStrike">
                <a:solidFill>
                  <a:srgbClr val="000000"/>
                </a:solidFill>
                <a:latin typeface="Arial"/>
                <a:ea typeface="DejaVu Sans"/>
              </a:rPr>
              <a:t>)</a:t>
            </a:r>
            <a:endParaRPr b="0" lang="sk-SK" sz="4400" spc="-1" strike="noStrike">
              <a:latin typeface="Arial"/>
            </a:endParaRPr>
          </a:p>
        </p:txBody>
      </p:sp>
      <p:sp>
        <p:nvSpPr>
          <p:cNvPr id="124" name="CustomShape 2"/>
          <p:cNvSpPr/>
          <p:nvPr/>
        </p:nvSpPr>
        <p:spPr>
          <a:xfrm>
            <a:off x="504000" y="1769040"/>
            <a:ext cx="9066600" cy="4379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marL="432000" indent="-3189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Capitalism is freedom</a:t>
            </a:r>
            <a:endParaRPr b="0" lang="sk-SK" sz="3200" spc="-1" strike="noStrike">
              <a:latin typeface="Arial"/>
            </a:endParaRPr>
          </a:p>
          <a:p>
            <a:pPr marL="432000" indent="-3189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Economic freedom is an end in itself and a means toward political freedom (Friedman: </a:t>
            </a:r>
            <a:r>
              <a:rPr b="0" i="1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Capitalism and freedom</a:t>
            </a:r>
            <a:r>
              <a:rPr b="0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)</a:t>
            </a:r>
            <a:endParaRPr b="0" lang="sk-SK" sz="3200" spc="-1" strike="noStrike">
              <a:latin typeface="Arial"/>
            </a:endParaRPr>
          </a:p>
          <a:p>
            <a:pPr marL="432000" indent="-3189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Disruptions of economic (and therefore political) freedom: exchange control, compulsory retirement scheme, quote on goods, occupation license</a:t>
            </a:r>
            <a:endParaRPr b="0" lang="sk-SK" sz="3200" spc="-1" strike="noStrike">
              <a:latin typeface="Arial"/>
            </a:endParaRPr>
          </a:p>
          <a:p>
            <a:pPr marL="432000" indent="-3189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Capitalism separates political power from economic power</a:t>
            </a:r>
            <a:endParaRPr b="0" lang="sk-SK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1"/>
          <p:cNvSpPr/>
          <p:nvPr/>
        </p:nvSpPr>
        <p:spPr>
          <a:xfrm>
            <a:off x="504000" y="301320"/>
            <a:ext cx="9066600" cy="125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sk-SK" sz="4400" spc="-1" strike="noStrike">
                <a:solidFill>
                  <a:srgbClr val="000000"/>
                </a:solidFill>
                <a:latin typeface="Arial"/>
                <a:ea typeface="DejaVu Sans"/>
              </a:rPr>
              <a:t>The liberal approach</a:t>
            </a:r>
            <a:endParaRPr b="0" lang="sk-SK" sz="4400" spc="-1" strike="noStrike">
              <a:latin typeface="Arial"/>
            </a:endParaRPr>
          </a:p>
        </p:txBody>
      </p:sp>
      <p:sp>
        <p:nvSpPr>
          <p:cNvPr id="126" name="CustomShape 2"/>
          <p:cNvSpPr/>
          <p:nvPr/>
        </p:nvSpPr>
        <p:spPr>
          <a:xfrm>
            <a:off x="504000" y="1769040"/>
            <a:ext cx="9066600" cy="4379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marL="432000" indent="-3189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Market as a direct component of freedom: division of labor → interdependence: Q: How to reconcile interdependence with individual freedom? How to coordinate? 1. Coercion, 2. Voluntary cooperation – free private entreprise exchange economy – competitive capitalism</a:t>
            </a:r>
            <a:endParaRPr b="0" lang="sk-SK" sz="3200" spc="-1" strike="noStrike">
              <a:latin typeface="Arial"/>
            </a:endParaRPr>
          </a:p>
          <a:p>
            <a:pPr marL="432000" indent="-3189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‘</a:t>
            </a:r>
            <a:r>
              <a:rPr b="0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Since the household always has the alternative of producing directly for itself, it need not enter into any exchange unless it benefits from it’ (p. 20)</a:t>
            </a:r>
            <a:endParaRPr b="0" lang="sk-SK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504000" y="301320"/>
            <a:ext cx="9066600" cy="125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sk-SK" sz="4400" spc="-1" strike="noStrike">
                <a:solidFill>
                  <a:srgbClr val="000000"/>
                </a:solidFill>
                <a:latin typeface="Arial"/>
                <a:ea typeface="DejaVu Sans"/>
              </a:rPr>
              <a:t>The liberal approach</a:t>
            </a:r>
            <a:endParaRPr b="0" lang="sk-SK" sz="4400" spc="-1" strike="noStrike">
              <a:latin typeface="Arial"/>
            </a:endParaRPr>
          </a:p>
        </p:txBody>
      </p:sp>
      <p:sp>
        <p:nvSpPr>
          <p:cNvPr id="128" name="CustomShape 2"/>
          <p:cNvSpPr/>
          <p:nvPr/>
        </p:nvSpPr>
        <p:spPr>
          <a:xfrm>
            <a:off x="504000" y="1769040"/>
            <a:ext cx="9066600" cy="4379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marL="432000" indent="-3189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Market is simply exchange</a:t>
            </a:r>
            <a:endParaRPr b="0" lang="sk-SK" sz="3200" spc="-1" strike="noStrike">
              <a:latin typeface="Arial"/>
            </a:endParaRPr>
          </a:p>
          <a:p>
            <a:pPr marL="432000" indent="-3189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There is a plurality of sellers and buyers who protect one another from each other (assumption of no monopoly)</a:t>
            </a:r>
            <a:endParaRPr b="0" lang="sk-SK" sz="3200" spc="-1" strike="noStrike">
              <a:latin typeface="Arial"/>
            </a:endParaRPr>
          </a:p>
          <a:p>
            <a:pPr marL="432000" indent="-3189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Free economy gives people what they want instead of what a group of people thinks they ought to want (as in socialism: assumption of no influence by advertisment)</a:t>
            </a:r>
            <a:endParaRPr b="0" lang="sk-SK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504000" y="301320"/>
            <a:ext cx="9066600" cy="1257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sk-SK" sz="4400" spc="-1" strike="noStrike">
                <a:solidFill>
                  <a:srgbClr val="000000"/>
                </a:solidFill>
                <a:latin typeface="Arial"/>
                <a:ea typeface="DejaVu Sans"/>
              </a:rPr>
              <a:t>The liberal approach</a:t>
            </a:r>
            <a:endParaRPr b="0" lang="sk-SK" sz="4400" spc="-1" strike="noStrike">
              <a:latin typeface="Arial"/>
            </a:endParaRPr>
          </a:p>
        </p:txBody>
      </p:sp>
      <p:sp>
        <p:nvSpPr>
          <p:cNvPr id="130" name="CustomShape 2"/>
          <p:cNvSpPr/>
          <p:nvPr/>
        </p:nvSpPr>
        <p:spPr>
          <a:xfrm>
            <a:off x="504000" y="1769040"/>
            <a:ext cx="9066600" cy="4379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marL="432000" indent="-3189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Market as indirect component of freedom – market eliminates coercive power – permits diversity – numerous centers of economic strength (‘many millionaires’) who check the government and promote any ideas as patrons</a:t>
            </a:r>
            <a:endParaRPr b="0" lang="sk-SK" sz="3200" spc="-1" strike="noStrike">
              <a:latin typeface="Arial"/>
            </a:endParaRPr>
          </a:p>
          <a:p>
            <a:pPr marL="432000" indent="-3189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‘</a:t>
            </a:r>
            <a:r>
              <a:rPr b="0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In a capitalist society, it is only necessary to convince a few wealthy people to get funds to launch any idea’ (oligarchy?)</a:t>
            </a:r>
            <a:endParaRPr b="0" lang="sk-SK" sz="3200" spc="-1" strike="noStrike">
              <a:latin typeface="Arial"/>
            </a:endParaRPr>
          </a:p>
          <a:p>
            <a:pPr marL="432000" indent="-3189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‘</a:t>
            </a:r>
            <a:r>
              <a:rPr b="0" lang="sk-SK" sz="3200" spc="-1" strike="noStrike">
                <a:solidFill>
                  <a:srgbClr val="000000"/>
                </a:solidFill>
                <a:latin typeface="Arial"/>
                <a:ea typeface="DejaVu Sans"/>
              </a:rPr>
              <a:t>The fundamental threat to freedom is […] a momentary majority’</a:t>
            </a:r>
            <a:endParaRPr b="0" lang="sk-SK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1698</TotalTime>
  <Application>LibreOffice/6.4.7.2$Linux_X86_64 LibreOffice_project/40$Build-2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2019-03-02T12:00:14Z</dcterms:created>
  <dc:creator/>
  <dc:description/>
  <dc:language>sk-SK</dc:language>
  <cp:lastModifiedBy/>
  <dcterms:modified xsi:type="dcterms:W3CDTF">2022-09-21T11:02:19Z</dcterms:modified>
  <cp:revision>53</cp:revision>
  <dc:subject/>
  <dc:title/>
</cp:coreProperties>
</file>