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6" r:id="rId10"/>
    <p:sldId id="274" r:id="rId11"/>
    <p:sldId id="275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XrGwS8w4hA" TargetMode="External"/><Relationship Id="rId2" Type="http://schemas.openxmlformats.org/officeDocument/2006/relationships/hyperlink" Target="https://youtu.be/hqC-mpdBnd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8BVqRca1gP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ENSn4446: 	Kvantitativní výzkum </a:t>
            </a:r>
            <a:br>
              <a:rPr lang="cs-CZ" dirty="0"/>
            </a:br>
            <a:r>
              <a:rPr lang="cs-CZ" dirty="0"/>
              <a:t>			v environmentalistice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Základy dotazníkových šetření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731865"/>
            <a:ext cx="8521200" cy="698497"/>
          </a:xfrm>
        </p:spPr>
        <p:txBody>
          <a:bodyPr/>
          <a:lstStyle/>
          <a:p>
            <a:r>
              <a:rPr lang="cs-CZ" dirty="0"/>
              <a:t>Tomáš Doseděl – dosedel@fss.muni.cz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Distribuce dotazníků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Samostatně</a:t>
            </a:r>
          </a:p>
          <a:p>
            <a:pPr lvl="1"/>
            <a:r>
              <a:rPr lang="cs-CZ" sz="2100" dirty="0"/>
              <a:t>Respondent obdrží dotazník poštou nebo po internetu</a:t>
            </a:r>
          </a:p>
          <a:p>
            <a:pPr lvl="1"/>
            <a:r>
              <a:rPr lang="cs-CZ" sz="2100" dirty="0"/>
              <a:t>Samostatně ho vyplní a odešle zpět</a:t>
            </a:r>
          </a:p>
          <a:p>
            <a:pPr lvl="1"/>
            <a:r>
              <a:rPr lang="cs-CZ" sz="2100" dirty="0"/>
              <a:t>Nehrozí zkreslení ze strany tazatele, ale respondent má také nižší motivaci a nemůže se doptat na nejasnosti</a:t>
            </a:r>
          </a:p>
          <a:p>
            <a:r>
              <a:rPr lang="cs-CZ" b="1" dirty="0"/>
              <a:t>S tazatelem</a:t>
            </a:r>
          </a:p>
          <a:p>
            <a:pPr lvl="1"/>
            <a:r>
              <a:rPr lang="cs-CZ" sz="2100" dirty="0"/>
              <a:t>Tazatel předčítá otázky z dotazníku, může mírně dovysvětlit</a:t>
            </a:r>
          </a:p>
          <a:p>
            <a:pPr lvl="1"/>
            <a:r>
              <a:rPr lang="cs-CZ" sz="2100" dirty="0"/>
              <a:t>Respondent odpovídá, tazatel jeho odpovědi zadává do dotazníku</a:t>
            </a:r>
          </a:p>
          <a:p>
            <a:pPr lvl="1"/>
            <a:r>
              <a:rPr lang="cs-CZ" sz="2100" dirty="0"/>
              <a:t>Osobní: PAPI, CAPI</a:t>
            </a:r>
          </a:p>
          <a:p>
            <a:pPr lvl="1"/>
            <a:r>
              <a:rPr lang="cs-CZ" sz="2100" dirty="0"/>
              <a:t>Telefonické: (PATI,) CATI</a:t>
            </a:r>
          </a:p>
          <a:p>
            <a:pPr lvl="1"/>
            <a:r>
              <a:rPr lang="cs-CZ" sz="2100" dirty="0"/>
              <a:t>Webové: CAWI</a:t>
            </a:r>
          </a:p>
        </p:txBody>
      </p:sp>
    </p:spTree>
    <p:extLst>
      <p:ext uri="{BB962C8B-B14F-4D97-AF65-F5344CB8AC3E}">
        <p14:creationId xmlns:p14="http://schemas.microsoft.com/office/powerpoint/2010/main" val="345430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 respondenty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Vymýšlí si </a:t>
            </a:r>
            <a:r>
              <a:rPr lang="cs-CZ" dirty="0"/>
              <a:t>(příjem, zdraví, pololegální věci)</a:t>
            </a:r>
          </a:p>
          <a:p>
            <a:r>
              <a:rPr lang="cs-CZ" sz="2100" b="1" dirty="0"/>
              <a:t>Odmítají odpovědět </a:t>
            </a:r>
            <a:r>
              <a:rPr lang="cs-CZ" dirty="0"/>
              <a:t>(částečně nebo úplně)</a:t>
            </a:r>
          </a:p>
          <a:p>
            <a:r>
              <a:rPr lang="cs-CZ" sz="2100" b="1" dirty="0"/>
              <a:t>Chybějící hodnoty </a:t>
            </a:r>
            <a:r>
              <a:rPr lang="cs-CZ" sz="2100" dirty="0"/>
              <a:t>(příjem až 60 %)</a:t>
            </a:r>
            <a:endParaRPr lang="cs-CZ" sz="2100" b="1" dirty="0"/>
          </a:p>
          <a:p>
            <a:r>
              <a:rPr lang="cs-CZ" sz="2100" b="1" dirty="0"/>
              <a:t>Nízká respon</a:t>
            </a:r>
            <a:r>
              <a:rPr lang="cs-CZ" b="1" dirty="0"/>
              <a:t>se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dirty="0"/>
              <a:t>(ideální hodnota 60 % prakticky nedosažitelná)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2918399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 tazateli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Zkoumají pořád stejné lidi </a:t>
            </a:r>
            <a:r>
              <a:rPr lang="cs-CZ" dirty="0"/>
              <a:t>(vlastní síť respondentů)</a:t>
            </a:r>
          </a:p>
          <a:p>
            <a:r>
              <a:rPr lang="cs-CZ" sz="2100" b="1" dirty="0"/>
              <a:t>Vynechávají určité části populace </a:t>
            </a:r>
            <a:r>
              <a:rPr lang="cs-CZ" sz="2100" dirty="0"/>
              <a:t>(vyšší patra, vyloučené lokality)</a:t>
            </a:r>
          </a:p>
          <a:p>
            <a:r>
              <a:rPr lang="cs-CZ" b="1" dirty="0"/>
              <a:t>Interpretují dotazník vlastními slovy </a:t>
            </a:r>
            <a:r>
              <a:rPr lang="cs-CZ" dirty="0"/>
              <a:t>(tady se vlastně ptají na…)</a:t>
            </a:r>
            <a:endParaRPr lang="cs-CZ" b="1" dirty="0"/>
          </a:p>
          <a:p>
            <a:r>
              <a:rPr lang="cs-CZ" b="1" dirty="0"/>
              <a:t>Vymýšlejí si a podvádějí </a:t>
            </a:r>
            <a:r>
              <a:rPr lang="cs-CZ" dirty="0"/>
              <a:t>(GPS, nahrávky, zpětná kontrola)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1848686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Profesionální sběr dat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Standardy SIMAR: </a:t>
            </a:r>
            <a:r>
              <a:rPr lang="cs-CZ" dirty="0">
                <a:hlinkClick r:id="rId2"/>
              </a:rPr>
              <a:t>https://youtu.be/hqC-mpdBndI</a:t>
            </a:r>
            <a:endParaRPr lang="cs-CZ" dirty="0"/>
          </a:p>
          <a:p>
            <a:r>
              <a:rPr lang="cs-CZ" sz="2100" b="1" dirty="0"/>
              <a:t>Metody sběru dat: </a:t>
            </a:r>
            <a:r>
              <a:rPr lang="cs-CZ" sz="2100" dirty="0">
                <a:hlinkClick r:id="rId3"/>
              </a:rPr>
              <a:t>https://youtu.be/uXrGwS8w4hA</a:t>
            </a:r>
            <a:endParaRPr lang="cs-CZ" sz="2100" dirty="0"/>
          </a:p>
          <a:p>
            <a:r>
              <a:rPr lang="cs-CZ" b="1" dirty="0"/>
              <a:t>Spolupráce mezi zadavateli a agenturami: </a:t>
            </a:r>
            <a:r>
              <a:rPr lang="cs-CZ" dirty="0">
                <a:hlinkClick r:id="rId4"/>
              </a:rPr>
              <a:t>https://youtu.be/8BVqRca1gP0</a:t>
            </a:r>
            <a:endParaRPr lang="cs-CZ" dirty="0"/>
          </a:p>
          <a:p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1108662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 na FB: </a:t>
            </a:r>
            <a:r>
              <a:rPr lang="cs-CZ" dirty="0" err="1"/>
              <a:t>Yay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?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75E8932-7AFE-4CF7-9C1B-040A30108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585" y="1298213"/>
            <a:ext cx="6696075" cy="168592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FE2AC0A-7776-4994-B6B1-1FA5F43EF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00" y="2308097"/>
            <a:ext cx="7010400" cy="115252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35B2E532-C5B0-427F-8FAE-3ABA2AF063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6537" y="3191241"/>
            <a:ext cx="6496050" cy="1495425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3031A68E-3041-4152-8A63-FC17041E78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002" y="4120659"/>
            <a:ext cx="68389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01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 na FB: </a:t>
            </a:r>
            <a:r>
              <a:rPr lang="cs-CZ" dirty="0" err="1"/>
              <a:t>Yay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Musíme rozlišit tři aspekty:</a:t>
            </a:r>
          </a:p>
          <a:p>
            <a:r>
              <a:rPr lang="cs-CZ" sz="2100" b="1" dirty="0"/>
              <a:t>Sběr odpovědí o</a:t>
            </a:r>
            <a:r>
              <a:rPr lang="cs-CZ" b="1" dirty="0"/>
              <a:t>nline dotazníkem</a:t>
            </a:r>
          </a:p>
          <a:p>
            <a:r>
              <a:rPr lang="cs-CZ" b="1" dirty="0"/>
              <a:t>Oslovování respondentů na Facebooku</a:t>
            </a:r>
          </a:p>
          <a:p>
            <a:r>
              <a:rPr lang="cs-CZ" b="1" dirty="0" err="1"/>
              <a:t>Samovýběr</a:t>
            </a:r>
            <a:r>
              <a:rPr lang="cs-CZ" b="1" dirty="0"/>
              <a:t> respondentů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980394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 na FB: </a:t>
            </a:r>
            <a:r>
              <a:rPr lang="cs-CZ" dirty="0" err="1"/>
              <a:t>Yay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Musíme rozlišit tři aspekty:</a:t>
            </a:r>
          </a:p>
          <a:p>
            <a:r>
              <a:rPr lang="cs-CZ" sz="2100" b="1" dirty="0"/>
              <a:t>Sběr odpovědí o</a:t>
            </a:r>
            <a:r>
              <a:rPr lang="cs-CZ" b="1" dirty="0"/>
              <a:t>nline dotazníkem</a:t>
            </a:r>
          </a:p>
          <a:p>
            <a:pPr lvl="1"/>
            <a:r>
              <a:rPr lang="cs-CZ" sz="2100" dirty="0"/>
              <a:t>OK</a:t>
            </a:r>
          </a:p>
          <a:p>
            <a:pPr lvl="1"/>
            <a:r>
              <a:rPr lang="cs-CZ" sz="2100" dirty="0"/>
              <a:t>Umožňuje spolehlivou aplikaci filtrů</a:t>
            </a:r>
          </a:p>
          <a:p>
            <a:pPr lvl="1"/>
            <a:r>
              <a:rPr lang="cs-CZ" sz="2100" dirty="0"/>
              <a:t>Anonymizace včetně upomínání respondentů</a:t>
            </a:r>
          </a:p>
          <a:p>
            <a:r>
              <a:rPr lang="cs-CZ" b="1" dirty="0"/>
              <a:t>Oslovování respondentů na Facebooku</a:t>
            </a:r>
          </a:p>
          <a:p>
            <a:r>
              <a:rPr lang="cs-CZ" b="1" dirty="0" err="1"/>
              <a:t>Samovýběr</a:t>
            </a:r>
            <a:r>
              <a:rPr lang="cs-CZ" b="1" dirty="0"/>
              <a:t> respondentů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21388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 na FB: </a:t>
            </a:r>
            <a:r>
              <a:rPr lang="cs-CZ" dirty="0" err="1"/>
              <a:t>Yay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Musíme rozlišit tři aspekty:</a:t>
            </a:r>
          </a:p>
          <a:p>
            <a:r>
              <a:rPr lang="cs-CZ" sz="2100" b="1" dirty="0"/>
              <a:t>Sběr odpovědí o</a:t>
            </a:r>
            <a:r>
              <a:rPr lang="cs-CZ" b="1" dirty="0"/>
              <a:t>nline dotazníkem</a:t>
            </a:r>
          </a:p>
          <a:p>
            <a:r>
              <a:rPr lang="cs-CZ" b="1" dirty="0"/>
              <a:t>Oslovování respondentů na Facebooku</a:t>
            </a:r>
          </a:p>
          <a:p>
            <a:pPr lvl="1"/>
            <a:r>
              <a:rPr lang="cs-CZ" sz="2100" dirty="0"/>
              <a:t>Skutečně zkoumáme celou populaci?</a:t>
            </a:r>
          </a:p>
          <a:p>
            <a:pPr lvl="1"/>
            <a:r>
              <a:rPr lang="cs-CZ" sz="2100" dirty="0"/>
              <a:t>Máme kontrolu nad charakteristikami respondentů?</a:t>
            </a:r>
          </a:p>
          <a:p>
            <a:pPr lvl="1"/>
            <a:r>
              <a:rPr lang="cs-CZ" sz="2100" dirty="0"/>
              <a:t>Marketingové zájmy Facebooku</a:t>
            </a:r>
          </a:p>
          <a:p>
            <a:r>
              <a:rPr lang="cs-CZ" b="1" dirty="0" err="1"/>
              <a:t>Samovýběr</a:t>
            </a:r>
            <a:r>
              <a:rPr lang="cs-CZ" b="1" dirty="0"/>
              <a:t> respondentů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796419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 na FB: </a:t>
            </a:r>
            <a:r>
              <a:rPr lang="cs-CZ" dirty="0" err="1"/>
              <a:t>Yay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nay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Musíme rozlišit tři aspekty:</a:t>
            </a:r>
          </a:p>
          <a:p>
            <a:r>
              <a:rPr lang="cs-CZ" sz="2100" b="1" dirty="0"/>
              <a:t>Sběr odpovědí o</a:t>
            </a:r>
            <a:r>
              <a:rPr lang="cs-CZ" b="1" dirty="0"/>
              <a:t>nline dotazníkem</a:t>
            </a:r>
          </a:p>
          <a:p>
            <a:r>
              <a:rPr lang="cs-CZ" b="1" dirty="0"/>
              <a:t>Oslovování respondentů na Facebooku</a:t>
            </a:r>
          </a:p>
          <a:p>
            <a:r>
              <a:rPr lang="cs-CZ" b="1" dirty="0" err="1"/>
              <a:t>Samovýběr</a:t>
            </a:r>
            <a:r>
              <a:rPr lang="cs-CZ" b="1" dirty="0"/>
              <a:t> respondentů</a:t>
            </a:r>
          </a:p>
          <a:p>
            <a:pPr lvl="1"/>
            <a:r>
              <a:rPr lang="cs-CZ" sz="2100" dirty="0"/>
              <a:t>Není zaručeno, kdo dotazník vyplní, a kdo odmítne</a:t>
            </a:r>
          </a:p>
          <a:p>
            <a:pPr lvl="1"/>
            <a:r>
              <a:rPr lang="cs-CZ" sz="2100" dirty="0"/>
              <a:t>Typicky odpovídají „ti naštvanější“ a „ti vyhraněnější“</a:t>
            </a:r>
          </a:p>
          <a:p>
            <a:pPr lvl="1"/>
            <a:r>
              <a:rPr lang="cs-CZ" sz="2100" dirty="0"/>
              <a:t>Místo </a:t>
            </a:r>
            <a:r>
              <a:rPr lang="cs-CZ" sz="2100" dirty="0" err="1"/>
              <a:t>surveye</a:t>
            </a:r>
            <a:r>
              <a:rPr lang="cs-CZ" sz="2100" dirty="0"/>
              <a:t> tak máme novinovou anketu</a:t>
            </a:r>
            <a:endParaRPr lang="cs-CZ" dirty="0"/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365942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Příště: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Můžeme jistě tvrdit, že všechny vrány jsou černé?</a:t>
            </a:r>
          </a:p>
          <a:p>
            <a:pPr marL="54000" indent="0">
              <a:buNone/>
            </a:pPr>
            <a:r>
              <a:rPr lang="cs-CZ" dirty="0"/>
              <a:t>	aneb</a:t>
            </a:r>
          </a:p>
          <a:p>
            <a:pPr marL="54000" indent="0">
              <a:buNone/>
            </a:pPr>
            <a:r>
              <a:rPr lang="cs-CZ" dirty="0"/>
              <a:t>Hypotézy </a:t>
            </a:r>
            <a:r>
              <a:rPr lang="cs-CZ"/>
              <a:t>a Karl </a:t>
            </a:r>
            <a:r>
              <a:rPr lang="cs-CZ" dirty="0"/>
              <a:t>Raimund </a:t>
            </a:r>
            <a:r>
              <a:rPr lang="cs-CZ" dirty="0" err="1"/>
              <a:t>Popper</a:t>
            </a:r>
            <a:endParaRPr lang="cs-CZ" dirty="0"/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73506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Dotazníkové šetření - </a:t>
            </a:r>
            <a:r>
              <a:rPr lang="cs-CZ" dirty="0" err="1"/>
              <a:t>survey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 se získat informace o určité populaci</a:t>
            </a:r>
          </a:p>
          <a:p>
            <a:r>
              <a:rPr lang="cs-CZ" dirty="0"/>
              <a:t>Typický nástroj: dotazník</a:t>
            </a:r>
          </a:p>
          <a:p>
            <a:r>
              <a:rPr lang="cs-CZ" dirty="0"/>
              <a:t>Cíl zkoumání: respondent</a:t>
            </a:r>
          </a:p>
        </p:txBody>
      </p:sp>
    </p:spTree>
    <p:extLst>
      <p:ext uri="{BB962C8B-B14F-4D97-AF65-F5344CB8AC3E}">
        <p14:creationId xmlns:p14="http://schemas.microsoft.com/office/powerpoint/2010/main" val="403915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Dotazníkové šetření - </a:t>
            </a:r>
            <a:r>
              <a:rPr lang="cs-CZ" dirty="0" err="1"/>
              <a:t>survey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 se získat informace o určité populaci</a:t>
            </a:r>
          </a:p>
          <a:p>
            <a:r>
              <a:rPr lang="cs-CZ" dirty="0"/>
              <a:t>Typický nástroj: dotazník</a:t>
            </a:r>
          </a:p>
          <a:p>
            <a:r>
              <a:rPr lang="cs-CZ" dirty="0"/>
              <a:t>Cíl zkoumání: respondent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Ne na všechno má smysl se ptát:</a:t>
            </a:r>
          </a:p>
          <a:p>
            <a:r>
              <a:rPr lang="cs-CZ" dirty="0"/>
              <a:t>Něco respondent neví (Kolik máte draslíku v krvi?)</a:t>
            </a:r>
          </a:p>
          <a:p>
            <a:r>
              <a:rPr lang="cs-CZ" dirty="0"/>
              <a:t>Něco nechce říct (Kolik vážíte? Jaký máte plat? Užíváte drogy?)</a:t>
            </a:r>
          </a:p>
          <a:p>
            <a:r>
              <a:rPr lang="cs-CZ" dirty="0"/>
              <a:t>Něco říká špatně (Je pro Česko lepší koupit tanky nebo letadla?)</a:t>
            </a:r>
          </a:p>
        </p:txBody>
      </p:sp>
    </p:spTree>
    <p:extLst>
      <p:ext uri="{BB962C8B-B14F-4D97-AF65-F5344CB8AC3E}">
        <p14:creationId xmlns:p14="http://schemas.microsoft.com/office/powerpoint/2010/main" val="350594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Reliabilita vs. validita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Reliabilita:</a:t>
            </a:r>
          </a:p>
          <a:p>
            <a:r>
              <a:rPr lang="cs-CZ" dirty="0"/>
              <a:t>Měříme pořád stejně</a:t>
            </a:r>
          </a:p>
          <a:p>
            <a:r>
              <a:rPr lang="cs-CZ" dirty="0"/>
              <a:t>(opakovatelnost měření)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Validita:</a:t>
            </a:r>
          </a:p>
          <a:p>
            <a:r>
              <a:rPr lang="cs-CZ" dirty="0"/>
              <a:t>Měříme to, co měřit chceme</a:t>
            </a:r>
          </a:p>
          <a:p>
            <a:r>
              <a:rPr lang="cs-CZ" dirty="0"/>
              <a:t>(když se ptáme na environmentální postoje, neměříme ve skutečnosti ekonomický status respondenta)</a:t>
            </a:r>
          </a:p>
        </p:txBody>
      </p:sp>
    </p:spTree>
    <p:extLst>
      <p:ext uri="{BB962C8B-B14F-4D97-AF65-F5344CB8AC3E}">
        <p14:creationId xmlns:p14="http://schemas.microsoft.com/office/powerpoint/2010/main" val="165587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Otevřené vs. uzavřené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Otevřené:</a:t>
            </a:r>
          </a:p>
          <a:p>
            <a:r>
              <a:rPr lang="cs-CZ" dirty="0"/>
              <a:t>„Co si myslíte o…“</a:t>
            </a:r>
          </a:p>
          <a:p>
            <a:r>
              <a:rPr lang="cs-CZ" dirty="0"/>
              <a:t>Pro statistické vyhodnocení nutno ručně kódovat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Uzavřené:</a:t>
            </a:r>
          </a:p>
          <a:p>
            <a:r>
              <a:rPr lang="cs-CZ" dirty="0"/>
              <a:t>Přesný výčet odpovědí</a:t>
            </a:r>
          </a:p>
          <a:p>
            <a:r>
              <a:rPr lang="cs-CZ" dirty="0"/>
              <a:t>Statisticky snadno vyhodnotitelné (procenta, průměry…)</a:t>
            </a:r>
          </a:p>
          <a:p>
            <a:r>
              <a:rPr lang="cs-CZ" dirty="0"/>
              <a:t>(polouzavřené: možnost Jiné (uveďte): ……………….)</a:t>
            </a:r>
          </a:p>
        </p:txBody>
      </p:sp>
    </p:spTree>
    <p:extLst>
      <p:ext uri="{BB962C8B-B14F-4D97-AF65-F5344CB8AC3E}">
        <p14:creationId xmlns:p14="http://schemas.microsoft.com/office/powerpoint/2010/main" val="36833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Likertova</a:t>
            </a:r>
            <a:r>
              <a:rPr lang="cs-CZ" dirty="0"/>
              <a:t> škála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Česko by mělo opustit energetiku založenou na uhlí</a:t>
            </a:r>
          </a:p>
          <a:p>
            <a:r>
              <a:rPr lang="cs-CZ" dirty="0"/>
              <a:t>Úplně souhlasím</a:t>
            </a:r>
          </a:p>
          <a:p>
            <a:r>
              <a:rPr lang="cs-CZ" dirty="0"/>
              <a:t>Spíše souhlasím</a:t>
            </a:r>
          </a:p>
          <a:p>
            <a:r>
              <a:rPr lang="cs-CZ" dirty="0"/>
              <a:t>Spíše nesouhlasím</a:t>
            </a:r>
          </a:p>
          <a:p>
            <a:r>
              <a:rPr lang="cs-CZ" dirty="0"/>
              <a:t>Úplně nesouhlasím</a:t>
            </a:r>
          </a:p>
        </p:txBody>
      </p:sp>
    </p:spTree>
    <p:extLst>
      <p:ext uri="{BB962C8B-B14F-4D97-AF65-F5344CB8AC3E}">
        <p14:creationId xmlns:p14="http://schemas.microsoft.com/office/powerpoint/2010/main" val="322603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Likertova</a:t>
            </a:r>
            <a:r>
              <a:rPr lang="cs-CZ" dirty="0"/>
              <a:t> škála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Varianta s neutrálním středem</a:t>
            </a:r>
          </a:p>
          <a:p>
            <a:r>
              <a:rPr lang="cs-CZ" dirty="0"/>
              <a:t>Úplně souhlasím</a:t>
            </a:r>
          </a:p>
          <a:p>
            <a:r>
              <a:rPr lang="cs-CZ" dirty="0"/>
              <a:t>Spíše souhlasím</a:t>
            </a:r>
          </a:p>
          <a:p>
            <a:r>
              <a:rPr lang="cs-CZ" dirty="0"/>
              <a:t>Ani souhlasím, ani nesouhlasím</a:t>
            </a:r>
          </a:p>
          <a:p>
            <a:r>
              <a:rPr lang="cs-CZ" dirty="0"/>
              <a:t>Spíše nesouhlasím</a:t>
            </a:r>
          </a:p>
          <a:p>
            <a:r>
              <a:rPr lang="cs-CZ" dirty="0"/>
              <a:t>Úplně nesouhlasím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Varianta s odmítnutím odpovědi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Úplně nesouhlasím</a:t>
            </a:r>
          </a:p>
          <a:p>
            <a:r>
              <a:rPr lang="cs-CZ" dirty="0"/>
              <a:t>Nevím, nechci odpovědět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681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Dvouhlavňové otázky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Ptáme se na dvě (či více) věci současně:</a:t>
            </a:r>
          </a:p>
          <a:p>
            <a:pPr marL="54000" indent="0">
              <a:buNone/>
            </a:pPr>
            <a:endParaRPr lang="cs-CZ" b="1" dirty="0"/>
          </a:p>
          <a:p>
            <a:r>
              <a:rPr lang="cs-CZ" dirty="0"/>
              <a:t>Česko by mělo opustit energetiku založenou na uhlí a přejít na jádro.</a:t>
            </a:r>
          </a:p>
          <a:p>
            <a:endParaRPr lang="cs-CZ" dirty="0"/>
          </a:p>
          <a:p>
            <a:r>
              <a:rPr lang="cs-CZ" dirty="0"/>
              <a:t>Česko by mělo opustit energetiku založenou na uhlí</a:t>
            </a:r>
          </a:p>
          <a:p>
            <a:r>
              <a:rPr lang="cs-CZ" dirty="0"/>
              <a:t>Česko by mělo přejít na jadernou energetiku</a:t>
            </a:r>
          </a:p>
        </p:txBody>
      </p:sp>
    </p:spTree>
    <p:extLst>
      <p:ext uri="{BB962C8B-B14F-4D97-AF65-F5344CB8AC3E}">
        <p14:creationId xmlns:p14="http://schemas.microsoft.com/office/powerpoint/2010/main" val="637153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Filtry v dotazníku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Řídíme průchod dotazníkem</a:t>
            </a:r>
          </a:p>
          <a:p>
            <a:pPr marL="54000" indent="0">
              <a:buNone/>
            </a:pPr>
            <a:endParaRPr lang="cs-CZ" b="1" dirty="0"/>
          </a:p>
          <a:p>
            <a:r>
              <a:rPr lang="cs-CZ" dirty="0"/>
              <a:t>Pokud jste odpověděli a nebo b, přejděte na otázku 36</a:t>
            </a:r>
          </a:p>
          <a:p>
            <a:r>
              <a:rPr lang="cs-CZ" dirty="0"/>
              <a:t>Tuto otázku vynechte, pokud jste mladší 35 let</a:t>
            </a:r>
          </a:p>
          <a:p>
            <a:endParaRPr lang="cs-CZ" dirty="0"/>
          </a:p>
          <a:p>
            <a:r>
              <a:rPr lang="cs-CZ" dirty="0"/>
              <a:t>Respondenti si často nevšimnou, popletou to</a:t>
            </a:r>
          </a:p>
          <a:p>
            <a:r>
              <a:rPr lang="cs-CZ" dirty="0"/>
              <a:t>Díky bohu za tazatele…</a:t>
            </a:r>
          </a:p>
          <a:p>
            <a:r>
              <a:rPr lang="cs-CZ" dirty="0"/>
              <a:t>… nebo za online nástroje</a:t>
            </a:r>
          </a:p>
        </p:txBody>
      </p:sp>
    </p:spTree>
    <p:extLst>
      <p:ext uri="{BB962C8B-B14F-4D97-AF65-F5344CB8AC3E}">
        <p14:creationId xmlns:p14="http://schemas.microsoft.com/office/powerpoint/2010/main" val="398264887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532</TotalTime>
  <Words>789</Words>
  <Application>Microsoft Office PowerPoint</Application>
  <PresentationFormat>Předvádění na obrazovce (4:3)</PresentationFormat>
  <Paragraphs>161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Presentation_MU_EN</vt:lpstr>
      <vt:lpstr>ENSn4446:  Kvantitativní výzkum     v environmentalistice  Základy dotazníkových šetření</vt:lpstr>
      <vt:lpstr>Dotazníkové šetření - survey</vt:lpstr>
      <vt:lpstr>Dotazníkové šetření - survey</vt:lpstr>
      <vt:lpstr>Reliabilita vs. validita</vt:lpstr>
      <vt:lpstr>Otevřené vs. uzavřené otázky</vt:lpstr>
      <vt:lpstr>Likertova škála</vt:lpstr>
      <vt:lpstr>Likertova škála</vt:lpstr>
      <vt:lpstr>Dvouhlavňové otázky</vt:lpstr>
      <vt:lpstr>Filtry v dotazníku</vt:lpstr>
      <vt:lpstr>Distribuce dotazníků</vt:lpstr>
      <vt:lpstr>Problémy s respondenty</vt:lpstr>
      <vt:lpstr>Problémy s tazateli</vt:lpstr>
      <vt:lpstr>Profesionální sběr dat</vt:lpstr>
      <vt:lpstr>Sběr dat na FB: Yay or nay?</vt:lpstr>
      <vt:lpstr>Sběr dat na FB: Yay or nay?</vt:lpstr>
      <vt:lpstr>Sběr dat na FB: Yay or nay?</vt:lpstr>
      <vt:lpstr>Sběr dat na FB: Yay or nay?</vt:lpstr>
      <vt:lpstr>Sběr dat na FB: Yay or nay?</vt:lpstr>
      <vt:lpstr>Příště: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12</cp:revision>
  <dcterms:created xsi:type="dcterms:W3CDTF">2021-06-21T19:13:01Z</dcterms:created>
  <dcterms:modified xsi:type="dcterms:W3CDTF">2021-09-18T20:40:24Z</dcterms:modified>
</cp:coreProperties>
</file>