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85" r:id="rId4"/>
    <p:sldId id="286" r:id="rId5"/>
    <p:sldId id="287" r:id="rId6"/>
    <p:sldId id="288" r:id="rId7"/>
    <p:sldId id="289" r:id="rId8"/>
    <p:sldId id="290" r:id="rId9"/>
    <p:sldId id="293" r:id="rId10"/>
    <p:sldId id="294" r:id="rId11"/>
    <p:sldId id="295" r:id="rId12"/>
    <p:sldId id="291" r:id="rId13"/>
    <p:sldId id="292" r:id="rId14"/>
    <p:sldId id="296" r:id="rId15"/>
    <p:sldId id="297" r:id="rId16"/>
    <p:sldId id="298" r:id="rId17"/>
    <p:sldId id="299" r:id="rId18"/>
    <p:sldId id="300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96270" autoAdjust="0"/>
  </p:normalViewPr>
  <p:slideViewPr>
    <p:cSldViewPr snapToGrid="0">
      <p:cViewPr varScale="1">
        <p:scale>
          <a:sx n="91" d="100"/>
          <a:sy n="91" d="100"/>
        </p:scale>
        <p:origin x="1528" y="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ENSn4446: 	Kvantitativní výzkum </a:t>
            </a:r>
            <a:br>
              <a:rPr lang="cs-CZ" dirty="0"/>
            </a:br>
            <a:r>
              <a:rPr lang="cs-CZ" dirty="0"/>
              <a:t>			v environmentalistice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Od tématu k hypotézám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731865"/>
            <a:ext cx="8521200" cy="698497"/>
          </a:xfrm>
        </p:spPr>
        <p:txBody>
          <a:bodyPr/>
          <a:lstStyle/>
          <a:p>
            <a:r>
              <a:rPr lang="cs-CZ" dirty="0"/>
              <a:t>Tomáš Doseděl – dosedel@fss.muni.cz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tipy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Srovnání časů</a:t>
            </a:r>
          </a:p>
          <a:p>
            <a:pPr marL="54000" indent="0">
              <a:buNone/>
            </a:pPr>
            <a:r>
              <a:rPr lang="cs-CZ" dirty="0"/>
              <a:t>Jak se změnila konzumace alkoholu mezi lety 1990 a 2020?</a:t>
            </a:r>
          </a:p>
          <a:p>
            <a:r>
              <a:rPr lang="cs-CZ" dirty="0"/>
              <a:t>Srovnání míst</a:t>
            </a:r>
          </a:p>
          <a:p>
            <a:pPr marL="54000" indent="0">
              <a:buNone/>
            </a:pPr>
            <a:r>
              <a:rPr lang="cs-CZ" dirty="0"/>
              <a:t>Jak se liší konzumace alkoholu v Česku a Rakousku?</a:t>
            </a:r>
          </a:p>
          <a:p>
            <a:r>
              <a:rPr lang="cs-CZ" dirty="0"/>
              <a:t>Srovnání skupin</a:t>
            </a:r>
          </a:p>
          <a:p>
            <a:pPr marL="54000" indent="0">
              <a:buNone/>
            </a:pPr>
            <a:r>
              <a:rPr lang="cs-CZ" dirty="0"/>
              <a:t>Jak se liší konzumace alkoholu mezi muži a ženami?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Kolik výzkumných otázek?</a:t>
            </a:r>
          </a:p>
          <a:p>
            <a:pPr marL="54000" indent="0">
              <a:buNone/>
            </a:pPr>
            <a:r>
              <a:rPr lang="cs-CZ" dirty="0"/>
              <a:t>Přiměřeně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54000" indent="0">
              <a:buNone/>
            </a:pPr>
            <a:r>
              <a:rPr lang="cs-CZ" dirty="0">
                <a:sym typeface="Wingdings" panose="05000000000000000000" pitchFamily="2" charset="2"/>
              </a:rPr>
              <a:t>Pokud na ně odpovíme, získáme komplexní odpověď na hlavní výzkumnou otázku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34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tipy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Srovnání časů</a:t>
            </a:r>
          </a:p>
          <a:p>
            <a:pPr marL="54000" indent="0">
              <a:buNone/>
            </a:pPr>
            <a:r>
              <a:rPr lang="cs-CZ" dirty="0"/>
              <a:t>Jak se změnila konzumace alkoholu mezi lety 1990 a 2020?</a:t>
            </a:r>
          </a:p>
          <a:p>
            <a:r>
              <a:rPr lang="cs-CZ" dirty="0"/>
              <a:t>Srovnání míst</a:t>
            </a:r>
          </a:p>
          <a:p>
            <a:pPr marL="54000" indent="0">
              <a:buNone/>
            </a:pPr>
            <a:r>
              <a:rPr lang="cs-CZ" dirty="0"/>
              <a:t>Jak se liší konzumace alkoholu v Česku a Rakousku?</a:t>
            </a:r>
          </a:p>
          <a:p>
            <a:r>
              <a:rPr lang="cs-CZ" dirty="0"/>
              <a:t>Srovnání skupin</a:t>
            </a:r>
          </a:p>
          <a:p>
            <a:pPr marL="54000" indent="0">
              <a:buNone/>
            </a:pPr>
            <a:r>
              <a:rPr lang="cs-CZ" dirty="0"/>
              <a:t>Jak se liší konzumace alkoholu mezi muži a ženami?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Kolik výzkumných otázek?</a:t>
            </a:r>
          </a:p>
          <a:p>
            <a:pPr marL="54000" indent="0">
              <a:buNone/>
            </a:pPr>
            <a:r>
              <a:rPr lang="cs-CZ" dirty="0"/>
              <a:t>Přiměřeně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marL="54000" indent="0">
              <a:buNone/>
            </a:pPr>
            <a:r>
              <a:rPr lang="cs-CZ" dirty="0">
                <a:sym typeface="Wingdings" panose="05000000000000000000" pitchFamily="2" charset="2"/>
              </a:rPr>
              <a:t>Pokud na ně odpovíme, získáme komplexní odpověď na hlavní výzkumnou otázku</a:t>
            </a:r>
          </a:p>
          <a:p>
            <a:pPr marL="54000" indent="0">
              <a:buNone/>
            </a:pPr>
            <a:r>
              <a:rPr lang="cs-CZ" dirty="0">
                <a:sym typeface="Wingdings" panose="05000000000000000000" pitchFamily="2" charset="2"/>
              </a:rPr>
              <a:t>Pokud máme dílčích otázek 10+, vracíme se k základní otázce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28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jsme se zatím dostali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Výzkumné téma</a:t>
            </a:r>
          </a:p>
          <a:p>
            <a:pPr marL="54000" indent="0">
              <a:buNone/>
            </a:pPr>
            <a:r>
              <a:rPr lang="cs-CZ" dirty="0"/>
              <a:t>Vnímání environmentální krize</a:t>
            </a:r>
          </a:p>
          <a:p>
            <a:r>
              <a:rPr lang="cs-CZ" b="1" dirty="0"/>
              <a:t>Hlavní výzkumná otázka</a:t>
            </a:r>
          </a:p>
          <a:p>
            <a:pPr marL="54000" indent="0">
              <a:buNone/>
            </a:pPr>
            <a:r>
              <a:rPr lang="cs-CZ" dirty="0"/>
              <a:t>Jak různé části současné české populace vnímají environmentální hrozby?</a:t>
            </a:r>
          </a:p>
          <a:p>
            <a:r>
              <a:rPr lang="cs-CZ" b="1" dirty="0"/>
              <a:t>Dílčí výzkumné otázky</a:t>
            </a:r>
          </a:p>
          <a:p>
            <a:pPr marL="54000" indent="0">
              <a:buNone/>
            </a:pPr>
            <a:r>
              <a:rPr lang="cs-CZ" dirty="0"/>
              <a:t>Jak se muži a ženy liší v obavách z </a:t>
            </a:r>
            <a:r>
              <a:rPr lang="cs-CZ" dirty="0" err="1"/>
              <a:t>enviro</a:t>
            </a:r>
            <a:r>
              <a:rPr lang="cs-CZ" dirty="0"/>
              <a:t> hrozeb?</a:t>
            </a:r>
          </a:p>
          <a:p>
            <a:pPr marL="54000" indent="0">
              <a:buNone/>
            </a:pPr>
            <a:r>
              <a:rPr lang="cs-CZ" dirty="0"/>
              <a:t>Jak se ve vnímání </a:t>
            </a:r>
            <a:r>
              <a:rPr lang="cs-CZ" dirty="0" err="1"/>
              <a:t>enviro</a:t>
            </a:r>
            <a:r>
              <a:rPr lang="cs-CZ" dirty="0"/>
              <a:t> hrozeb liší jednotlivé věkové skupiny?</a:t>
            </a:r>
          </a:p>
          <a:p>
            <a:pPr marL="54000" indent="0">
              <a:buNone/>
            </a:pPr>
            <a:r>
              <a:rPr lang="cs-CZ" dirty="0"/>
              <a:t>Jak souvisí výše dosaženého vzdělání s vnímáním </a:t>
            </a:r>
            <a:r>
              <a:rPr lang="cs-CZ" dirty="0" err="1"/>
              <a:t>enviro</a:t>
            </a:r>
            <a:r>
              <a:rPr lang="cs-CZ" dirty="0"/>
              <a:t> hrozeb?</a:t>
            </a:r>
          </a:p>
          <a:p>
            <a:pPr marL="54000" indent="0">
              <a:buNone/>
            </a:pPr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678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každé dílčí otázce připravíme předpoklad – hypotézu</a:t>
            </a:r>
          </a:p>
          <a:p>
            <a:r>
              <a:rPr lang="cs-CZ" dirty="0"/>
              <a:t>Hypotéza je věta o vztahu nejméně dvou proměnných</a:t>
            </a:r>
          </a:p>
          <a:p>
            <a:r>
              <a:rPr lang="cs-CZ" dirty="0"/>
              <a:t>Hypotéza je testovatelná</a:t>
            </a:r>
          </a:p>
          <a:p>
            <a:r>
              <a:rPr lang="cs-CZ" dirty="0"/>
              <a:t>Hypotéza je ukotvená v teorii, ne vycucaná z prstu</a:t>
            </a:r>
          </a:p>
        </p:txBody>
      </p:sp>
    </p:spTree>
    <p:extLst>
      <p:ext uri="{BB962C8B-B14F-4D97-AF65-F5344CB8AC3E}">
        <p14:creationId xmlns:p14="http://schemas.microsoft.com/office/powerpoint/2010/main" val="339419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Jak se muži a ženy liší v obavách z </a:t>
            </a:r>
            <a:r>
              <a:rPr lang="cs-CZ" b="1" dirty="0" err="1"/>
              <a:t>enviro</a:t>
            </a:r>
            <a:r>
              <a:rPr lang="cs-CZ" b="1" dirty="0"/>
              <a:t> hrozeb?</a:t>
            </a:r>
          </a:p>
          <a:p>
            <a:r>
              <a:rPr lang="cs-CZ" dirty="0"/>
              <a:t>Muži mají vysoké obavy z </a:t>
            </a:r>
            <a:r>
              <a:rPr lang="cs-CZ" dirty="0" err="1"/>
              <a:t>enviro</a:t>
            </a:r>
            <a:r>
              <a:rPr lang="cs-CZ" dirty="0"/>
              <a:t> hrozeb</a:t>
            </a:r>
          </a:p>
          <a:p>
            <a:r>
              <a:rPr lang="cs-CZ" dirty="0"/>
              <a:t>Muži se bojí </a:t>
            </a:r>
            <a:r>
              <a:rPr lang="cs-CZ" dirty="0" err="1"/>
              <a:t>enviro</a:t>
            </a:r>
            <a:r>
              <a:rPr lang="cs-CZ" dirty="0"/>
              <a:t> hrozeb více než ženy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Jak se ve vnímání </a:t>
            </a:r>
            <a:r>
              <a:rPr lang="cs-CZ" b="1" dirty="0" err="1"/>
              <a:t>enviro</a:t>
            </a:r>
            <a:r>
              <a:rPr lang="cs-CZ" b="1" dirty="0"/>
              <a:t> hrozeb liší jednotlivé věkové skupiny?</a:t>
            </a:r>
          </a:p>
          <a:p>
            <a:r>
              <a:rPr lang="cs-CZ" dirty="0"/>
              <a:t>Obavy z </a:t>
            </a:r>
            <a:r>
              <a:rPr lang="cs-CZ" dirty="0" err="1"/>
              <a:t>enviro</a:t>
            </a:r>
            <a:r>
              <a:rPr lang="cs-CZ" dirty="0"/>
              <a:t> hrozeb závisí na věku</a:t>
            </a:r>
          </a:p>
          <a:p>
            <a:r>
              <a:rPr lang="cs-CZ" dirty="0"/>
              <a:t>Mladší muži se bojí více než starší ženy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Jak souvisí výše dosaženého vzdělání s vnímáním </a:t>
            </a:r>
            <a:r>
              <a:rPr lang="cs-CZ" b="1" dirty="0" err="1"/>
              <a:t>enviro</a:t>
            </a:r>
            <a:r>
              <a:rPr lang="cs-CZ" b="1" dirty="0"/>
              <a:t> hrozeb?</a:t>
            </a:r>
          </a:p>
          <a:p>
            <a:r>
              <a:rPr lang="cs-CZ" dirty="0"/>
              <a:t>Čím je člověk vzdělanější, tím méně se bojí </a:t>
            </a:r>
            <a:r>
              <a:rPr lang="cs-CZ" dirty="0" err="1"/>
              <a:t>enviro</a:t>
            </a:r>
            <a:r>
              <a:rPr lang="cs-CZ" dirty="0"/>
              <a:t> hrozeb</a:t>
            </a:r>
          </a:p>
          <a:p>
            <a:r>
              <a:rPr lang="cs-CZ" dirty="0"/>
              <a:t>Vzdělání nemá na obavy z </a:t>
            </a:r>
            <a:r>
              <a:rPr lang="cs-CZ" dirty="0" err="1"/>
              <a:t>enviro</a:t>
            </a:r>
            <a:r>
              <a:rPr lang="cs-CZ" dirty="0"/>
              <a:t> hrozeb žádný vliv</a:t>
            </a:r>
          </a:p>
        </p:txBody>
      </p:sp>
    </p:spTree>
    <p:extLst>
      <p:ext uri="{BB962C8B-B14F-4D97-AF65-F5344CB8AC3E}">
        <p14:creationId xmlns:p14="http://schemas.microsoft.com/office/powerpoint/2010/main" val="547570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tipy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se v hypotéze vyskytují proměnné?</a:t>
            </a:r>
          </a:p>
          <a:p>
            <a:r>
              <a:rPr lang="cs-CZ" dirty="0"/>
              <a:t>Skutečně se mění?</a:t>
            </a:r>
          </a:p>
          <a:p>
            <a:r>
              <a:rPr lang="cs-CZ" dirty="0"/>
              <a:t>Jsou aspoň dvě?</a:t>
            </a:r>
          </a:p>
          <a:p>
            <a:r>
              <a:rPr lang="cs-CZ" dirty="0"/>
              <a:t>Dají se nějak „změřit“?</a:t>
            </a:r>
          </a:p>
          <a:p>
            <a:endParaRPr lang="cs-CZ" dirty="0"/>
          </a:p>
          <a:p>
            <a:r>
              <a:rPr lang="cs-CZ" dirty="0"/>
              <a:t>Dodržujeme pořád 100% pokrytí? Tj. když otestujeme všechny hypotézy, získáme odpověď na dílčí výzkumnou otázku?</a:t>
            </a:r>
          </a:p>
        </p:txBody>
      </p:sp>
    </p:spTree>
    <p:extLst>
      <p:ext uri="{BB962C8B-B14F-4D97-AF65-F5344CB8AC3E}">
        <p14:creationId xmlns:p14="http://schemas.microsoft.com/office/powerpoint/2010/main" val="224715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těmi vránami?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67C86-087B-4CE7-932C-9C8ABB00C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64134"/>
            <a:ext cx="5285239" cy="35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02168C4-DB8C-4166-B688-A4AD55175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187462"/>
            <a:ext cx="8064900" cy="644537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Můžeme na základě tohoto obrázku říct, že všechny vrány jsou černé?</a:t>
            </a:r>
          </a:p>
        </p:txBody>
      </p:sp>
    </p:spTree>
    <p:extLst>
      <p:ext uri="{BB962C8B-B14F-4D97-AF65-F5344CB8AC3E}">
        <p14:creationId xmlns:p14="http://schemas.microsoft.com/office/powerpoint/2010/main" val="24998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je to s těmi vránami?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1527D4-5080-41F8-82F6-549F7B28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362075"/>
            <a:ext cx="5526692" cy="37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A6CEEC-232F-4F85-BB57-7A5E664D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187462"/>
            <a:ext cx="8064900" cy="644537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Můžeme na základě tohoto obrázku říct, že všechny vrány jsou černé?</a:t>
            </a:r>
          </a:p>
        </p:txBody>
      </p:sp>
    </p:spTree>
    <p:extLst>
      <p:ext uri="{BB962C8B-B14F-4D97-AF65-F5344CB8AC3E}">
        <p14:creationId xmlns:p14="http://schemas.microsoft.com/office/powerpoint/2010/main" val="291511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 Raimund </a:t>
            </a:r>
            <a:r>
              <a:rPr lang="cs-CZ" dirty="0" err="1"/>
              <a:t>Popper</a:t>
            </a:r>
            <a:endParaRPr lang="cs-CZ" dirty="0"/>
          </a:p>
        </p:txBody>
      </p:sp>
      <p:sp>
        <p:nvSpPr>
          <p:cNvPr id="9" name="Zástupný obsah 4">
            <a:extLst>
              <a:ext uri="{FF2B5EF4-FFF2-40B4-BE49-F238E27FC236}">
                <a16:creationId xmlns:a16="http://schemas.microsoft.com/office/drawing/2014/main" id="{1EA6CEEC-232F-4F85-BB57-7A5E664D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3903786"/>
            <a:ext cx="8064900" cy="1928214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Nemáme jistotu, dokud neprozkoumáme všechny vrány na světě</a:t>
            </a:r>
          </a:p>
          <a:p>
            <a:pPr marL="54000" indent="0">
              <a:buNone/>
            </a:pPr>
            <a:r>
              <a:rPr lang="cs-CZ" dirty="0"/>
              <a:t>Ergo kladívko, nikdy nemůžeme žádnou hypotézu </a:t>
            </a:r>
            <a:r>
              <a:rPr lang="cs-CZ" b="1" dirty="0"/>
              <a:t>potvrdit</a:t>
            </a:r>
          </a:p>
          <a:p>
            <a:pPr marL="54000" indent="0">
              <a:buNone/>
            </a:pPr>
            <a:r>
              <a:rPr lang="cs-CZ" dirty="0"/>
              <a:t>Pokud najdeme jednu bílou nebo šedou vránu, můžeme hypotézu </a:t>
            </a:r>
            <a:r>
              <a:rPr lang="cs-CZ" b="1" dirty="0"/>
              <a:t>vyvrátit, falzifikovat</a:t>
            </a:r>
          </a:p>
          <a:p>
            <a:pPr marL="54000" indent="0" algn="ctr">
              <a:buNone/>
            </a:pPr>
            <a:r>
              <a:rPr lang="cs-CZ" dirty="0"/>
              <a:t>Celé naše vědění je založeno na dočasných hypotézách, které se ještě nepodařilo vyvrátit.</a:t>
            </a:r>
          </a:p>
        </p:txBody>
      </p:sp>
      <p:pic>
        <p:nvPicPr>
          <p:cNvPr id="3076" name="Picture 4" descr="Philosopher Sir Karl Popper (1902-1994)">
            <a:extLst>
              <a:ext uri="{FF2B5EF4-FFF2-40B4-BE49-F238E27FC236}">
                <a16:creationId xmlns:a16="http://schemas.microsoft.com/office/drawing/2014/main" id="{1881897F-1019-411E-BE45-49830E87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71576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6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Příště: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dirty="0"/>
              <a:t>Máme hypotézy, chceme dotazník!</a:t>
            </a:r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73506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vědeckého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R</a:t>
            </a:r>
          </a:p>
          <a:p>
            <a:r>
              <a:rPr lang="cs-CZ" dirty="0"/>
              <a:t>A</a:t>
            </a:r>
          </a:p>
          <a:p>
            <a:r>
              <a:rPr lang="cs-CZ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9157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vědeckého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</a:t>
            </a:r>
            <a:r>
              <a:rPr lang="cs-CZ" dirty="0" err="1"/>
              <a:t>ntroduction</a:t>
            </a:r>
            <a:endParaRPr lang="cs-CZ" dirty="0"/>
          </a:p>
          <a:p>
            <a:r>
              <a:rPr lang="cs-CZ" b="1" dirty="0" err="1"/>
              <a:t>M</a:t>
            </a:r>
            <a:r>
              <a:rPr lang="cs-CZ" dirty="0" err="1"/>
              <a:t>ethods</a:t>
            </a:r>
            <a:r>
              <a:rPr lang="cs-CZ" dirty="0"/>
              <a:t> and Data</a:t>
            </a:r>
          </a:p>
          <a:p>
            <a:r>
              <a:rPr lang="cs-CZ" b="1" dirty="0" err="1"/>
              <a:t>R</a:t>
            </a:r>
            <a:r>
              <a:rPr lang="cs-CZ" dirty="0" err="1"/>
              <a:t>esults</a:t>
            </a:r>
            <a:endParaRPr lang="cs-CZ" dirty="0"/>
          </a:p>
          <a:p>
            <a:r>
              <a:rPr lang="cs-CZ" b="1" dirty="0"/>
              <a:t>A</a:t>
            </a:r>
            <a:r>
              <a:rPr lang="cs-CZ" dirty="0"/>
              <a:t>nd</a:t>
            </a:r>
          </a:p>
          <a:p>
            <a:r>
              <a:rPr lang="cs-CZ" b="1" dirty="0" err="1"/>
              <a:t>D</a:t>
            </a:r>
            <a:r>
              <a:rPr lang="cs-CZ" dirty="0" err="1"/>
              <a:t>iscussion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98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vědeckého textu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I</a:t>
            </a:r>
            <a:r>
              <a:rPr lang="cs-CZ" dirty="0" err="1"/>
              <a:t>ntroduction</a:t>
            </a:r>
            <a:endParaRPr lang="cs-CZ" dirty="0"/>
          </a:p>
          <a:p>
            <a:r>
              <a:rPr lang="cs-CZ" b="1" dirty="0" err="1"/>
              <a:t>M</a:t>
            </a:r>
            <a:r>
              <a:rPr lang="cs-CZ" dirty="0" err="1"/>
              <a:t>ethods</a:t>
            </a:r>
            <a:r>
              <a:rPr lang="cs-CZ" dirty="0"/>
              <a:t> and Data</a:t>
            </a:r>
          </a:p>
          <a:p>
            <a:r>
              <a:rPr lang="cs-CZ" b="1" dirty="0" err="1">
                <a:solidFill>
                  <a:schemeClr val="bg1">
                    <a:lumMod val="85000"/>
                  </a:schemeClr>
                </a:solidFill>
              </a:rPr>
              <a:t>R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esults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s-CZ" b="1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nd</a:t>
            </a:r>
          </a:p>
          <a:p>
            <a:r>
              <a:rPr lang="cs-CZ" b="1" dirty="0" err="1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cs-CZ" dirty="0" err="1">
                <a:solidFill>
                  <a:schemeClr val="bg1">
                    <a:lumMod val="85000"/>
                  </a:schemeClr>
                </a:solidFill>
              </a:rPr>
              <a:t>iscussion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0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Začíná formulací výzkumného tématu</a:t>
            </a:r>
          </a:p>
          <a:p>
            <a:r>
              <a:rPr lang="cs-CZ" dirty="0"/>
              <a:t>Končí výzkumnou otázkou</a:t>
            </a:r>
          </a:p>
          <a:p>
            <a:endParaRPr lang="cs-CZ" dirty="0"/>
          </a:p>
          <a:p>
            <a:r>
              <a:rPr lang="cs-CZ" dirty="0"/>
              <a:t>Postupuje od obecného ke konkrétnímu</a:t>
            </a:r>
          </a:p>
          <a:p>
            <a:r>
              <a:rPr lang="cs-CZ" dirty="0"/>
              <a:t>Metoda „trychtýře“</a:t>
            </a:r>
          </a:p>
          <a:p>
            <a:endParaRPr lang="cs-CZ" dirty="0"/>
          </a:p>
          <a:p>
            <a:r>
              <a:rPr lang="cs-CZ" dirty="0"/>
              <a:t>Na základě studia literatury se snažíme najít mezeru / niku v lidském vědění</a:t>
            </a:r>
          </a:p>
        </p:txBody>
      </p:sp>
    </p:spTree>
    <p:extLst>
      <p:ext uri="{BB962C8B-B14F-4D97-AF65-F5344CB8AC3E}">
        <p14:creationId xmlns:p14="http://schemas.microsoft.com/office/powerpoint/2010/main" val="333671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ideálním případě jedna věta</a:t>
            </a:r>
          </a:p>
          <a:p>
            <a:r>
              <a:rPr lang="cs-CZ" dirty="0"/>
              <a:t>Dostatečně konkrétní, aby na ni bylo možné jasně odpovědět</a:t>
            </a:r>
          </a:p>
          <a:p>
            <a:r>
              <a:rPr lang="cs-CZ" dirty="0"/>
              <a:t>Klasická tázací slova: Jak? Proč? Co? Kde? Kdy?</a:t>
            </a:r>
          </a:p>
          <a:p>
            <a:r>
              <a:rPr lang="cs-CZ" dirty="0"/>
              <a:t>Musí být relevantní v daném vědním oboru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Příklady?</a:t>
            </a:r>
          </a:p>
        </p:txBody>
      </p:sp>
    </p:spTree>
    <p:extLst>
      <p:ext uri="{BB962C8B-B14F-4D97-AF65-F5344CB8AC3E}">
        <p14:creationId xmlns:p14="http://schemas.microsoft.com/office/powerpoint/2010/main" val="219637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vs. dílčí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otázka většinou nestačí</a:t>
            </a:r>
          </a:p>
          <a:p>
            <a:r>
              <a:rPr lang="cs-CZ" dirty="0"/>
              <a:t>K hlavní výzkumné otázce je dobré vytvořit několik vedlejších, dílčích výzkumných otázek</a:t>
            </a:r>
          </a:p>
          <a:p>
            <a:r>
              <a:rPr lang="cs-CZ" dirty="0"/>
              <a:t>Ke každé dílčí výzkumné otázce by měla příslušet alespoň jedna hypotéza</a:t>
            </a:r>
          </a:p>
          <a:p>
            <a:r>
              <a:rPr lang="cs-CZ" dirty="0"/>
              <a:t>Pozor na pokrytí!</a:t>
            </a:r>
          </a:p>
        </p:txBody>
      </p:sp>
    </p:spTree>
    <p:extLst>
      <p:ext uri="{BB962C8B-B14F-4D97-AF65-F5344CB8AC3E}">
        <p14:creationId xmlns:p14="http://schemas.microsoft.com/office/powerpoint/2010/main" val="34292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tipy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Srovnání časů</a:t>
            </a:r>
          </a:p>
          <a:p>
            <a:pPr marL="54000" indent="0">
              <a:buNone/>
            </a:pPr>
            <a:r>
              <a:rPr lang="cs-CZ" dirty="0"/>
              <a:t>Jak se změnila konzumace alkoholu mezi lety 1990 a 2020?</a:t>
            </a:r>
          </a:p>
          <a:p>
            <a:r>
              <a:rPr lang="cs-CZ" dirty="0"/>
              <a:t>Srovnání míst</a:t>
            </a:r>
          </a:p>
          <a:p>
            <a:pPr marL="54000" indent="0">
              <a:buNone/>
            </a:pPr>
            <a:r>
              <a:rPr lang="cs-CZ" dirty="0"/>
              <a:t>Jak se liší konzumace alkoholu v Česku a Rakousku?</a:t>
            </a:r>
          </a:p>
          <a:p>
            <a:r>
              <a:rPr lang="cs-CZ" dirty="0"/>
              <a:t>Srovnání skupin</a:t>
            </a:r>
          </a:p>
          <a:p>
            <a:pPr marL="54000" indent="0">
              <a:buNone/>
            </a:pPr>
            <a:r>
              <a:rPr lang="cs-CZ" dirty="0"/>
              <a:t>Jak se liší konzumace alkoholu mezi muži a ženami?</a:t>
            </a:r>
          </a:p>
        </p:txBody>
      </p:sp>
    </p:spTree>
    <p:extLst>
      <p:ext uri="{BB962C8B-B14F-4D97-AF65-F5344CB8AC3E}">
        <p14:creationId xmlns:p14="http://schemas.microsoft.com/office/powerpoint/2010/main" val="230185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9C802F-022E-4347-AE72-DAF60B2776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ENSn4446 Kvantitativní výzkum v environmentalistice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71C9B-EDFC-4167-9CFE-D6C9152A8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619FA5-5262-40B3-B1C2-0BBD62F5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tipy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2D6E83-2142-480F-81C7-A8BCA90A1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Srovnání časů</a:t>
            </a:r>
          </a:p>
          <a:p>
            <a:pPr marL="54000" indent="0">
              <a:buNone/>
            </a:pPr>
            <a:r>
              <a:rPr lang="cs-CZ" dirty="0"/>
              <a:t>Jak se změnila konzumace alkoholu mezi lety 1990 a 2020?</a:t>
            </a:r>
          </a:p>
          <a:p>
            <a:r>
              <a:rPr lang="cs-CZ" dirty="0"/>
              <a:t>Srovnání míst</a:t>
            </a:r>
          </a:p>
          <a:p>
            <a:pPr marL="54000" indent="0">
              <a:buNone/>
            </a:pPr>
            <a:r>
              <a:rPr lang="cs-CZ" dirty="0"/>
              <a:t>Jak se liší konzumace alkoholu v Česku a Rakousku?</a:t>
            </a:r>
          </a:p>
          <a:p>
            <a:r>
              <a:rPr lang="cs-CZ" dirty="0"/>
              <a:t>Srovnání skupin</a:t>
            </a:r>
          </a:p>
          <a:p>
            <a:pPr marL="54000" indent="0">
              <a:buNone/>
            </a:pPr>
            <a:r>
              <a:rPr lang="cs-CZ" dirty="0"/>
              <a:t>Jak se liší konzumace alkoholu mezi muži a ženami?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Kolik výzkumných otázek?</a:t>
            </a:r>
          </a:p>
        </p:txBody>
      </p:sp>
    </p:spTree>
    <p:extLst>
      <p:ext uri="{BB962C8B-B14F-4D97-AF65-F5344CB8AC3E}">
        <p14:creationId xmlns:p14="http://schemas.microsoft.com/office/powerpoint/2010/main" val="41954013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621</TotalTime>
  <Words>790</Words>
  <Application>Microsoft Office PowerPoint</Application>
  <PresentationFormat>Předvádění na obrazovce (4:3)</PresentationFormat>
  <Paragraphs>160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Presentation_MU_EN</vt:lpstr>
      <vt:lpstr>ENSn4446:  Kvantitativní výzkum     v environmentalistice  Od tématu k hypotézám</vt:lpstr>
      <vt:lpstr>Struktura vědeckého textu</vt:lpstr>
      <vt:lpstr>Struktura vědeckého textu</vt:lpstr>
      <vt:lpstr>Struktura vědeckého textu</vt:lpstr>
      <vt:lpstr>Teoretický úvod</vt:lpstr>
      <vt:lpstr>Výzkumná otázka</vt:lpstr>
      <vt:lpstr>Hlavní vs. dílčí</vt:lpstr>
      <vt:lpstr>Dobré tipy</vt:lpstr>
      <vt:lpstr>Dobré tipy</vt:lpstr>
      <vt:lpstr>Dobré tipy</vt:lpstr>
      <vt:lpstr>Dobré tipy</vt:lpstr>
      <vt:lpstr>Kam jsme se zatím dostali</vt:lpstr>
      <vt:lpstr>Hypotézy</vt:lpstr>
      <vt:lpstr>Hypotézy</vt:lpstr>
      <vt:lpstr>Dobré tipy</vt:lpstr>
      <vt:lpstr>Jak je to s těmi vránami?</vt:lpstr>
      <vt:lpstr>Jak je to s těmi vránami?</vt:lpstr>
      <vt:lpstr>Karl Raimund Popper</vt:lpstr>
      <vt:lpstr>Příště: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 se prekariát v současné Evropě samostatnou sociální třídou?</dc:title>
  <dc:creator>Tomáš Tomáš</dc:creator>
  <cp:lastModifiedBy>Tomáš Tomáš</cp:lastModifiedBy>
  <cp:revision>13</cp:revision>
  <dcterms:created xsi:type="dcterms:W3CDTF">2021-06-21T19:13:01Z</dcterms:created>
  <dcterms:modified xsi:type="dcterms:W3CDTF">2021-09-30T18:48:58Z</dcterms:modified>
</cp:coreProperties>
</file>