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1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28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ENSn4446: 	Kvantitativní výzkum </a:t>
            </a:r>
            <a:br>
              <a:rPr lang="cs-CZ" dirty="0"/>
            </a:br>
            <a:r>
              <a:rPr lang="cs-CZ" dirty="0"/>
              <a:t>			v environmentalistice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Tvorba dotazníku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731865"/>
            <a:ext cx="8521200" cy="698497"/>
          </a:xfrm>
        </p:spPr>
        <p:txBody>
          <a:bodyPr/>
          <a:lstStyle/>
          <a:p>
            <a:r>
              <a:rPr lang="cs-CZ" dirty="0"/>
              <a:t>Tomáš Doseděl – dosedel@fss.muni.cz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Koncepty můžeme měřit:</a:t>
            </a:r>
          </a:p>
          <a:p>
            <a:r>
              <a:rPr lang="cs-CZ" dirty="0"/>
              <a:t>Přímo</a:t>
            </a:r>
          </a:p>
          <a:p>
            <a:r>
              <a:rPr lang="cs-CZ" dirty="0"/>
              <a:t>Na základě prohlášení respondenta</a:t>
            </a:r>
          </a:p>
          <a:p>
            <a:r>
              <a:rPr lang="cs-CZ" dirty="0"/>
              <a:t>Nepřímo (pomocí indikátorů)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134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Koncepty můžeme měřit:</a:t>
            </a:r>
          </a:p>
          <a:p>
            <a:r>
              <a:rPr lang="cs-CZ" dirty="0"/>
              <a:t>Přímo</a:t>
            </a:r>
          </a:p>
          <a:p>
            <a:r>
              <a:rPr lang="cs-CZ" dirty="0"/>
              <a:t>Na základě prohlášení respondenta</a:t>
            </a:r>
          </a:p>
          <a:p>
            <a:r>
              <a:rPr lang="cs-CZ" dirty="0"/>
              <a:t>Nepřímo (pomocí indikátorů)</a:t>
            </a:r>
          </a:p>
          <a:p>
            <a:endParaRPr lang="cs-CZ" dirty="0"/>
          </a:p>
          <a:p>
            <a:r>
              <a:rPr lang="cs-CZ" dirty="0"/>
              <a:t>Pro změření jednoho konceptu může být potřeba jedna či více otázek v dotazníku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418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postup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  <a:p>
            <a:r>
              <a:rPr lang="cs-CZ" dirty="0"/>
              <a:t>Koncepty a jejich vyjasnění</a:t>
            </a:r>
          </a:p>
          <a:p>
            <a:r>
              <a:rPr lang="cs-CZ" dirty="0"/>
              <a:t>Návrh způsobu měření</a:t>
            </a:r>
          </a:p>
          <a:p>
            <a:r>
              <a:rPr lang="cs-CZ" dirty="0"/>
              <a:t>Konkrétní otázky zapsané pod hypotézami</a:t>
            </a:r>
          </a:p>
          <a:p>
            <a:r>
              <a:rPr lang="cs-CZ" dirty="0"/>
              <a:t>Důkladná kontrola</a:t>
            </a:r>
          </a:p>
          <a:p>
            <a:r>
              <a:rPr lang="cs-CZ" dirty="0"/>
              <a:t>Hypotézy smažeme, otázky uspořádáme</a:t>
            </a:r>
          </a:p>
          <a:p>
            <a:r>
              <a:rPr lang="cs-CZ" dirty="0"/>
              <a:t>Dotazník graficky upravíme</a:t>
            </a:r>
          </a:p>
          <a:p>
            <a:r>
              <a:rPr lang="cs-CZ" dirty="0"/>
              <a:t>Přidáme pokyny pro tazatele a pro kodéra</a:t>
            </a:r>
          </a:p>
        </p:txBody>
      </p:sp>
    </p:spTree>
    <p:extLst>
      <p:ext uri="{BB962C8B-B14F-4D97-AF65-F5344CB8AC3E}">
        <p14:creationId xmlns:p14="http://schemas.microsoft.com/office/powerpoint/2010/main" val="3546410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 dotazníku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H1: </a:t>
            </a:r>
            <a:r>
              <a:rPr lang="cs-CZ" dirty="0"/>
              <a:t>Muži se bojí </a:t>
            </a:r>
            <a:r>
              <a:rPr lang="cs-CZ" dirty="0" err="1"/>
              <a:t>enviro</a:t>
            </a:r>
            <a:r>
              <a:rPr lang="cs-CZ" dirty="0"/>
              <a:t> hrozeb více než ženy</a:t>
            </a:r>
          </a:p>
          <a:p>
            <a:pPr marL="54000" indent="0">
              <a:buNone/>
            </a:pPr>
            <a:r>
              <a:rPr lang="cs-CZ" dirty="0"/>
              <a:t>pohlaví: Jste muž, nebo žena? ( ) muž ( ) žena</a:t>
            </a:r>
          </a:p>
          <a:p>
            <a:pPr marL="54000" indent="0">
              <a:buNone/>
            </a:pP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hrozeb: Jak moc se bojíte </a:t>
            </a:r>
            <a:r>
              <a:rPr lang="cs-CZ" dirty="0" err="1"/>
              <a:t>enviro</a:t>
            </a:r>
            <a:r>
              <a:rPr lang="cs-CZ" dirty="0"/>
              <a:t> hrozeb? 1 2 3 4 5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b="1" dirty="0"/>
              <a:t>H2:</a:t>
            </a:r>
            <a:r>
              <a:rPr lang="cs-CZ" dirty="0"/>
              <a:t> Obavy z </a:t>
            </a:r>
            <a:r>
              <a:rPr lang="cs-CZ" dirty="0" err="1"/>
              <a:t>enviro</a:t>
            </a:r>
            <a:r>
              <a:rPr lang="cs-CZ" dirty="0"/>
              <a:t> hrozeb závisí na věku</a:t>
            </a:r>
          </a:p>
          <a:p>
            <a:pPr marL="54000" indent="0">
              <a:buNone/>
            </a:pPr>
            <a:r>
              <a:rPr lang="cs-CZ" dirty="0"/>
              <a:t>věk: Jakého věku dosáhnete v tomto kalendářním roce:</a:t>
            </a:r>
          </a:p>
          <a:p>
            <a:pPr marL="54000" indent="0">
              <a:buNone/>
            </a:pP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hrozeb: Jak moc se bojíte </a:t>
            </a:r>
            <a:r>
              <a:rPr lang="cs-CZ" dirty="0" err="1"/>
              <a:t>enviro</a:t>
            </a:r>
            <a:r>
              <a:rPr lang="cs-CZ" dirty="0"/>
              <a:t> hrozeb? 1 2 3 4 5</a:t>
            </a:r>
          </a:p>
          <a:p>
            <a:pPr marL="54000" indent="0">
              <a:buNone/>
            </a:pPr>
            <a:r>
              <a:rPr lang="cs-CZ" b="1" dirty="0"/>
              <a:t>…</a:t>
            </a: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592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 dotazníku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Jste muž, nebo žena? ( ) muž ( ) žena</a:t>
            </a:r>
          </a:p>
          <a:p>
            <a:pPr marL="54000" indent="0">
              <a:buNone/>
            </a:pPr>
            <a:r>
              <a:rPr lang="cs-CZ" dirty="0"/>
              <a:t>Jak moc se bojíte </a:t>
            </a:r>
            <a:r>
              <a:rPr lang="cs-CZ" dirty="0" err="1"/>
              <a:t>enviro</a:t>
            </a:r>
            <a:r>
              <a:rPr lang="cs-CZ" dirty="0"/>
              <a:t> hrozeb? 1 2 3 4 5</a:t>
            </a:r>
          </a:p>
          <a:p>
            <a:pPr marL="54000" indent="0">
              <a:buNone/>
            </a:pPr>
            <a:r>
              <a:rPr lang="cs-CZ" dirty="0"/>
              <a:t>Jakého věku dosáhnete v tomto kalendářním roce: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24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pro tazatele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Předložte kartičku s kategoriemi</a:t>
            </a:r>
          </a:p>
          <a:p>
            <a:r>
              <a:rPr lang="cs-CZ" dirty="0"/>
              <a:t>Pokud na předchozí otázku odpověděl a, b, c, přeskočte otázky 36 až 41</a:t>
            </a:r>
          </a:p>
          <a:p>
            <a:r>
              <a:rPr lang="cs-CZ" dirty="0"/>
              <a:t>Na tyto otázky odpovídají zase všichni</a:t>
            </a:r>
          </a:p>
          <a:p>
            <a:r>
              <a:rPr lang="cs-CZ" dirty="0"/>
              <a:t>Nechte respondenta odpovědět, jen pokud mlčí, uveďte jako příklad …</a:t>
            </a:r>
          </a:p>
        </p:txBody>
      </p:sp>
    </p:spTree>
    <p:extLst>
      <p:ext uri="{BB962C8B-B14F-4D97-AF65-F5344CB8AC3E}">
        <p14:creationId xmlns:p14="http://schemas.microsoft.com/office/powerpoint/2010/main" val="2297413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pro kodéry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Názvy proměnných (mohou být čísla otázek)</a:t>
            </a:r>
          </a:p>
          <a:p>
            <a:r>
              <a:rPr lang="cs-CZ" dirty="0"/>
              <a:t>Kódy kategorií</a:t>
            </a:r>
          </a:p>
          <a:p>
            <a:r>
              <a:rPr lang="cs-CZ" dirty="0"/>
              <a:t>Další pokyny („Pokud odpověď vyznívá pozitivně, kódujte jako 1“</a:t>
            </a:r>
            <a:r>
              <a:rPr lang="en-GB" dirty="0"/>
              <a:t>; </a:t>
            </a:r>
            <a:r>
              <a:rPr lang="cs-CZ" dirty="0"/>
              <a:t>„Uvedené povolání převeďte pomocí ISCO“)</a:t>
            </a:r>
          </a:p>
        </p:txBody>
      </p:sp>
    </p:spTree>
    <p:extLst>
      <p:ext uri="{BB962C8B-B14F-4D97-AF65-F5344CB8AC3E}">
        <p14:creationId xmlns:p14="http://schemas.microsoft.com/office/powerpoint/2010/main" val="3486728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tipy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Používejte osvědčená řešení</a:t>
            </a:r>
          </a:p>
          <a:p>
            <a:r>
              <a:rPr lang="cs-CZ" dirty="0"/>
              <a:t>Pozor na přebírání cizích vzorů do českého prostředí</a:t>
            </a:r>
          </a:p>
          <a:p>
            <a:r>
              <a:rPr lang="cs-CZ" dirty="0"/>
              <a:t>Snažte se pracovat „</a:t>
            </a:r>
            <a:r>
              <a:rPr lang="cs-CZ" dirty="0" err="1"/>
              <a:t>blbuvzdorně</a:t>
            </a:r>
            <a:r>
              <a:rPr lang="cs-CZ" dirty="0"/>
              <a:t>“</a:t>
            </a:r>
          </a:p>
          <a:p>
            <a:r>
              <a:rPr lang="cs-CZ" dirty="0"/>
              <a:t>Dotazník si vyzkoušejte v praxi</a:t>
            </a:r>
          </a:p>
        </p:txBody>
      </p:sp>
    </p:spTree>
    <p:extLst>
      <p:ext uri="{BB962C8B-B14F-4D97-AF65-F5344CB8AC3E}">
        <p14:creationId xmlns:p14="http://schemas.microsoft.com/office/powerpoint/2010/main" val="1634795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Příště: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Kde vzít respondenty?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73506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jsme se zatím dostali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dirty="0"/>
              <a:t>Vnímání environmentální krize</a:t>
            </a:r>
          </a:p>
          <a:p>
            <a:r>
              <a:rPr lang="cs-CZ" b="1" dirty="0"/>
              <a:t>Hlavní výzkumná otázka</a:t>
            </a:r>
          </a:p>
          <a:p>
            <a:pPr marL="54000" indent="0">
              <a:buNone/>
            </a:pPr>
            <a:r>
              <a:rPr lang="cs-CZ" dirty="0"/>
              <a:t>Jak různé části současné české populace vnímají environmentální hrozby?</a:t>
            </a:r>
          </a:p>
          <a:p>
            <a:r>
              <a:rPr lang="cs-CZ" b="1" dirty="0"/>
              <a:t>Dílčí výzkumné otázky</a:t>
            </a:r>
          </a:p>
          <a:p>
            <a:pPr marL="54000" indent="0">
              <a:buNone/>
            </a:pPr>
            <a:r>
              <a:rPr lang="cs-CZ" dirty="0"/>
              <a:t>Jak se muži a ženy liší v obavách z </a:t>
            </a:r>
            <a:r>
              <a:rPr lang="cs-CZ" dirty="0" err="1"/>
              <a:t>enviro</a:t>
            </a:r>
            <a:r>
              <a:rPr lang="cs-CZ" dirty="0"/>
              <a:t> hrozeb?</a:t>
            </a:r>
          </a:p>
          <a:p>
            <a:pPr marL="54000" indent="0">
              <a:buNone/>
            </a:pPr>
            <a:r>
              <a:rPr lang="cs-CZ" dirty="0"/>
              <a:t>Jak se ve vnímání </a:t>
            </a:r>
            <a:r>
              <a:rPr lang="cs-CZ" dirty="0" err="1"/>
              <a:t>enviro</a:t>
            </a:r>
            <a:r>
              <a:rPr lang="cs-CZ" dirty="0"/>
              <a:t> hrozeb liší jednotlivé věkové skupiny?</a:t>
            </a:r>
          </a:p>
          <a:p>
            <a:pPr marL="54000" indent="0">
              <a:buNone/>
            </a:pPr>
            <a:r>
              <a:rPr lang="cs-CZ" dirty="0"/>
              <a:t>Jak souvisí výše dosaženého vzdělání s vnímáním </a:t>
            </a:r>
            <a:r>
              <a:rPr lang="cs-CZ" dirty="0" err="1"/>
              <a:t>enviro</a:t>
            </a:r>
            <a:r>
              <a:rPr lang="cs-CZ" dirty="0"/>
              <a:t> hrozeb?</a:t>
            </a:r>
          </a:p>
          <a:p>
            <a:pPr marL="54000" indent="0">
              <a:buNone/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367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Jak se muži a ženy liší v obavách z </a:t>
            </a:r>
            <a:r>
              <a:rPr lang="cs-CZ" b="1" dirty="0" err="1"/>
              <a:t>enviro</a:t>
            </a:r>
            <a:r>
              <a:rPr lang="cs-CZ" b="1" dirty="0"/>
              <a:t> hrozeb?</a:t>
            </a:r>
          </a:p>
          <a:p>
            <a:r>
              <a:rPr lang="cs-CZ" dirty="0"/>
              <a:t>Muži se bojí </a:t>
            </a:r>
            <a:r>
              <a:rPr lang="cs-CZ" dirty="0" err="1"/>
              <a:t>enviro</a:t>
            </a:r>
            <a:r>
              <a:rPr lang="cs-CZ" dirty="0"/>
              <a:t> hrozeb více než ženy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Jak se ve vnímání </a:t>
            </a:r>
            <a:r>
              <a:rPr lang="cs-CZ" b="1" dirty="0" err="1"/>
              <a:t>enviro</a:t>
            </a:r>
            <a:r>
              <a:rPr lang="cs-CZ" b="1" dirty="0"/>
              <a:t> hrozeb liší jednotlivé věkové skupiny?</a:t>
            </a:r>
          </a:p>
          <a:p>
            <a:r>
              <a:rPr lang="cs-CZ" dirty="0"/>
              <a:t>Obavy z </a:t>
            </a:r>
            <a:r>
              <a:rPr lang="cs-CZ" dirty="0" err="1"/>
              <a:t>enviro</a:t>
            </a:r>
            <a:r>
              <a:rPr lang="cs-CZ" dirty="0"/>
              <a:t> hrozeb závisí na věku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Jak souvisí výše dosaženého vzdělání s vnímáním </a:t>
            </a:r>
            <a:r>
              <a:rPr lang="cs-CZ" b="1" dirty="0" err="1"/>
              <a:t>enviro</a:t>
            </a:r>
            <a:r>
              <a:rPr lang="cs-CZ" b="1" dirty="0"/>
              <a:t> hrozeb?</a:t>
            </a:r>
          </a:p>
          <a:p>
            <a:r>
              <a:rPr lang="cs-CZ" dirty="0"/>
              <a:t>Čím je člověk vzdělanější, tím méně se bojí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</p:txBody>
      </p:sp>
    </p:spTree>
    <p:extLst>
      <p:ext uri="{BB962C8B-B14F-4D97-AF65-F5344CB8AC3E}">
        <p14:creationId xmlns:p14="http://schemas.microsoft.com/office/powerpoint/2010/main" val="54757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H1: </a:t>
            </a:r>
            <a:r>
              <a:rPr lang="cs-CZ" dirty="0"/>
              <a:t>Muži se bojí </a:t>
            </a:r>
            <a:r>
              <a:rPr lang="cs-CZ" dirty="0" err="1"/>
              <a:t>enviro</a:t>
            </a:r>
            <a:r>
              <a:rPr lang="cs-CZ" dirty="0"/>
              <a:t> hrozeb více než ženy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b="1" dirty="0"/>
              <a:t>H2:</a:t>
            </a:r>
            <a:r>
              <a:rPr lang="cs-CZ" dirty="0"/>
              <a:t> Obavy z </a:t>
            </a:r>
            <a:r>
              <a:rPr lang="cs-CZ" dirty="0" err="1"/>
              <a:t>enviro</a:t>
            </a:r>
            <a:r>
              <a:rPr lang="cs-CZ" dirty="0"/>
              <a:t> hrozeb závisí na věku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b="1" dirty="0"/>
              <a:t>H3: </a:t>
            </a:r>
            <a:r>
              <a:rPr lang="cs-CZ" dirty="0"/>
              <a:t>Čím je člověk vzdělanější, tím méně se bojí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</p:txBody>
      </p:sp>
    </p:spTree>
    <p:extLst>
      <p:ext uri="{BB962C8B-B14F-4D97-AF65-F5344CB8AC3E}">
        <p14:creationId xmlns:p14="http://schemas.microsoft.com/office/powerpoint/2010/main" val="360881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 a koncepty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H1: </a:t>
            </a:r>
            <a:r>
              <a:rPr lang="cs-CZ" dirty="0"/>
              <a:t>Muži se bojí </a:t>
            </a:r>
            <a:r>
              <a:rPr lang="cs-CZ" dirty="0" err="1"/>
              <a:t>enviro</a:t>
            </a:r>
            <a:r>
              <a:rPr lang="cs-CZ" dirty="0"/>
              <a:t> hrozeb více než ženy</a:t>
            </a:r>
          </a:p>
          <a:p>
            <a:pPr marL="54000" indent="0">
              <a:buNone/>
            </a:pPr>
            <a:r>
              <a:rPr lang="cs-CZ" dirty="0"/>
              <a:t>pohlaví</a:t>
            </a:r>
            <a:r>
              <a:rPr lang="en-GB" dirty="0"/>
              <a:t>; </a:t>
            </a: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b="1" dirty="0"/>
              <a:t>H2:</a:t>
            </a:r>
            <a:r>
              <a:rPr lang="cs-CZ" dirty="0"/>
              <a:t> Obavy z </a:t>
            </a:r>
            <a:r>
              <a:rPr lang="cs-CZ" dirty="0" err="1"/>
              <a:t>enviro</a:t>
            </a:r>
            <a:r>
              <a:rPr lang="cs-CZ" dirty="0"/>
              <a:t> hrozeb závisí na věku</a:t>
            </a:r>
          </a:p>
          <a:p>
            <a:pPr marL="54000" indent="0">
              <a:buNone/>
            </a:pPr>
            <a:r>
              <a:rPr lang="cs-CZ" dirty="0"/>
              <a:t>věk</a:t>
            </a:r>
            <a:r>
              <a:rPr lang="en-GB" dirty="0"/>
              <a:t>; </a:t>
            </a: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b="1" dirty="0"/>
              <a:t>H3: </a:t>
            </a:r>
            <a:r>
              <a:rPr lang="cs-CZ" dirty="0"/>
              <a:t>Čím je člověk vzdělanější, tím méně se bojí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r>
              <a:rPr lang="cs-CZ" dirty="0"/>
              <a:t>vzdělání</a:t>
            </a:r>
            <a:r>
              <a:rPr lang="en-GB" dirty="0"/>
              <a:t>; </a:t>
            </a: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42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pohlaví</a:t>
            </a:r>
            <a:r>
              <a:rPr lang="en-GB" dirty="0"/>
              <a:t>; </a:t>
            </a: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dirty="0"/>
              <a:t>věk</a:t>
            </a:r>
            <a:r>
              <a:rPr lang="en-GB" dirty="0"/>
              <a:t>; </a:t>
            </a: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endParaRPr lang="cs-CZ" b="1" dirty="0"/>
          </a:p>
          <a:p>
            <a:pPr marL="54000" indent="0">
              <a:buNone/>
            </a:pPr>
            <a:r>
              <a:rPr lang="cs-CZ" dirty="0"/>
              <a:t>vzdělání</a:t>
            </a:r>
            <a:r>
              <a:rPr lang="en-GB" dirty="0"/>
              <a:t>; </a:t>
            </a: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9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pohlaví</a:t>
            </a:r>
          </a:p>
          <a:p>
            <a:pPr marL="54000" indent="0">
              <a:buNone/>
            </a:pPr>
            <a:r>
              <a:rPr lang="cs-CZ" dirty="0"/>
              <a:t>věk</a:t>
            </a:r>
          </a:p>
          <a:p>
            <a:pPr marL="54000" indent="0">
              <a:buNone/>
            </a:pPr>
            <a:r>
              <a:rPr lang="cs-CZ" dirty="0"/>
              <a:t>vzdělání</a:t>
            </a:r>
          </a:p>
          <a:p>
            <a:pPr marL="54000" indent="0">
              <a:buNone/>
            </a:pP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6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Vyjasnění konceptů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pod daným konceptem představujeme?</a:t>
            </a:r>
          </a:p>
          <a:p>
            <a:r>
              <a:rPr lang="cs-CZ" dirty="0"/>
              <a:t>Jaké definice jsou v oboru používané?</a:t>
            </a:r>
          </a:p>
          <a:p>
            <a:r>
              <a:rPr lang="cs-CZ" dirty="0"/>
              <a:t>Co mají společného, v čem se liší?</a:t>
            </a:r>
          </a:p>
          <a:p>
            <a:r>
              <a:rPr lang="cs-CZ" dirty="0"/>
              <a:t>Jsou dostatečné pro současný český koncept, nebo je potřeba provést aktualizaci?</a:t>
            </a:r>
          </a:p>
          <a:p>
            <a:r>
              <a:rPr lang="cs-CZ" dirty="0"/>
              <a:t>Sestává koncept z několika sub-konceptů?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747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pohlaví</a:t>
            </a:r>
          </a:p>
          <a:p>
            <a:pPr marL="54000" indent="0">
              <a:buNone/>
            </a:pPr>
            <a:r>
              <a:rPr lang="cs-CZ" dirty="0"/>
              <a:t>věk</a:t>
            </a:r>
          </a:p>
          <a:p>
            <a:pPr marL="54000" indent="0">
              <a:buNone/>
            </a:pPr>
            <a:r>
              <a:rPr lang="cs-CZ" dirty="0"/>
              <a:t>vzdělání</a:t>
            </a:r>
          </a:p>
          <a:p>
            <a:pPr marL="54000" indent="0">
              <a:buNone/>
            </a:pPr>
            <a:r>
              <a:rPr lang="cs-CZ" dirty="0"/>
              <a:t>obava z </a:t>
            </a:r>
            <a:r>
              <a:rPr lang="cs-CZ" dirty="0" err="1"/>
              <a:t>enviro</a:t>
            </a:r>
            <a:r>
              <a:rPr lang="cs-CZ" dirty="0"/>
              <a:t> hrozeb</a:t>
            </a:r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87389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656</TotalTime>
  <Words>707</Words>
  <Application>Microsoft Office PowerPoint</Application>
  <PresentationFormat>Předvádění na obrazovce (4:3)</PresentationFormat>
  <Paragraphs>147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Presentation_MU_EN</vt:lpstr>
      <vt:lpstr>ENSn4446:  Kvantitativní výzkum     v environmentalistice  Tvorba dotazníku</vt:lpstr>
      <vt:lpstr>Kam jsme se zatím dostali</vt:lpstr>
      <vt:lpstr>Hypotézy</vt:lpstr>
      <vt:lpstr>Hypotézy</vt:lpstr>
      <vt:lpstr>Hypotézy a koncepty</vt:lpstr>
      <vt:lpstr>Koncepty</vt:lpstr>
      <vt:lpstr>Koncepty</vt:lpstr>
      <vt:lpstr>Vyjasnění konceptů</vt:lpstr>
      <vt:lpstr>Koncepty</vt:lpstr>
      <vt:lpstr>Operacionalizace</vt:lpstr>
      <vt:lpstr>Operacionalizace</vt:lpstr>
      <vt:lpstr>Praktický postup</vt:lpstr>
      <vt:lpstr>Otázky v dotazníku</vt:lpstr>
      <vt:lpstr>Otázky v dotazníku</vt:lpstr>
      <vt:lpstr>Pokyny pro tazatele</vt:lpstr>
      <vt:lpstr>Pokyny pro kodéry</vt:lpstr>
      <vt:lpstr>Praktické tipy</vt:lpstr>
      <vt:lpstr>Příště: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14</cp:revision>
  <dcterms:created xsi:type="dcterms:W3CDTF">2021-06-21T19:13:01Z</dcterms:created>
  <dcterms:modified xsi:type="dcterms:W3CDTF">2021-10-10T17:09:54Z</dcterms:modified>
</cp:coreProperties>
</file>