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4" r:id="rId2"/>
    <p:sldId id="349" r:id="rId3"/>
    <p:sldId id="364" r:id="rId4"/>
    <p:sldId id="345" r:id="rId5"/>
    <p:sldId id="350" r:id="rId6"/>
    <p:sldId id="363" r:id="rId7"/>
    <p:sldId id="351" r:id="rId8"/>
    <p:sldId id="352" r:id="rId9"/>
    <p:sldId id="354" r:id="rId10"/>
    <p:sldId id="325" r:id="rId11"/>
    <p:sldId id="326" r:id="rId12"/>
    <p:sldId id="327" r:id="rId13"/>
    <p:sldId id="328" r:id="rId14"/>
    <p:sldId id="329" r:id="rId15"/>
    <p:sldId id="330" r:id="rId16"/>
    <p:sldId id="331" r:id="rId17"/>
    <p:sldId id="332" r:id="rId18"/>
    <p:sldId id="333" r:id="rId19"/>
    <p:sldId id="334" r:id="rId20"/>
    <p:sldId id="355" r:id="rId21"/>
    <p:sldId id="356" r:id="rId22"/>
    <p:sldId id="347" r:id="rId23"/>
    <p:sldId id="357" r:id="rId24"/>
    <p:sldId id="358" r:id="rId25"/>
    <p:sldId id="362" r:id="rId26"/>
    <p:sldId id="353" r:id="rId27"/>
    <p:sldId id="360" r:id="rId28"/>
    <p:sldId id="365" r:id="rId29"/>
    <p:sldId id="359" r:id="rId30"/>
    <p:sldId id="36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58" autoAdjust="0"/>
  </p:normalViewPr>
  <p:slideViewPr>
    <p:cSldViewPr>
      <p:cViewPr varScale="1">
        <p:scale>
          <a:sx n="63" d="100"/>
          <a:sy n="63" d="100"/>
        </p:scale>
        <p:origin x="1512" y="7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19614-8CF4-46DC-8015-2E0B2D56D8B7}" type="datetimeFigureOut">
              <a:rPr lang="cs-CZ" smtClean="0"/>
              <a:t>04.10.2022</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EB6D54-D49A-4FD5-B690-340D8EA85C79}" type="slidenum">
              <a:rPr lang="cs-CZ" smtClean="0"/>
              <a:t>‹#›</a:t>
            </a:fld>
            <a:endParaRPr lang="cs-CZ"/>
          </a:p>
        </p:txBody>
      </p:sp>
    </p:spTree>
    <p:extLst>
      <p:ext uri="{BB962C8B-B14F-4D97-AF65-F5344CB8AC3E}">
        <p14:creationId xmlns:p14="http://schemas.microsoft.com/office/powerpoint/2010/main" val="2521563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96CD7D-E6F6-4605-BD2B-66536F536A67}" type="slidenum">
              <a:rPr lang="en-US" smtClean="0"/>
              <a:t>12</a:t>
            </a:fld>
            <a:endParaRPr lang="en-US"/>
          </a:p>
        </p:txBody>
      </p:sp>
    </p:spTree>
    <p:extLst>
      <p:ext uri="{BB962C8B-B14F-4D97-AF65-F5344CB8AC3E}">
        <p14:creationId xmlns:p14="http://schemas.microsoft.com/office/powerpoint/2010/main" val="1033796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D4D7C3-9EE4-4348-8633-BE6E9E33FBFE}"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742445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4D7C3-9EE4-4348-8633-BE6E9E33FBFE}"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22621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4D7C3-9EE4-4348-8633-BE6E9E33FBFE}"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2261508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4D7C3-9EE4-4348-8633-BE6E9E33FBFE}"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93610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D4D7C3-9EE4-4348-8633-BE6E9E33FBFE}"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217766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D4D7C3-9EE4-4348-8633-BE6E9E33FBFE}"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3698807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D4D7C3-9EE4-4348-8633-BE6E9E33FBFE}" type="datetimeFigureOut">
              <a:rPr lang="en-US" smtClean="0"/>
              <a:t>10/4/2022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79777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D4D7C3-9EE4-4348-8633-BE6E9E33FBFE}" type="datetimeFigureOut">
              <a:rPr lang="en-US" smtClean="0"/>
              <a:t>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73326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4D7C3-9EE4-4348-8633-BE6E9E33FBFE}" type="datetimeFigureOut">
              <a:rPr lang="en-US" smtClean="0"/>
              <a:t>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4256310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D4D7C3-9EE4-4348-8633-BE6E9E33FBFE}"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60123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D4D7C3-9EE4-4348-8633-BE6E9E33FBFE}"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365648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4D7C3-9EE4-4348-8633-BE6E9E33FBFE}" type="datetimeFigureOut">
              <a:rPr lang="en-US" smtClean="0"/>
              <a:t>10/4/2022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B1F90-852D-4767-A318-055D16167873}" type="slidenum">
              <a:rPr lang="en-US" smtClean="0"/>
              <a:t>‹#›</a:t>
            </a:fld>
            <a:endParaRPr lang="en-US"/>
          </a:p>
        </p:txBody>
      </p:sp>
    </p:spTree>
    <p:extLst>
      <p:ext uri="{BB962C8B-B14F-4D97-AF65-F5344CB8AC3E}">
        <p14:creationId xmlns:p14="http://schemas.microsoft.com/office/powerpoint/2010/main" val="257305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vimeo.com/21228143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77698" y="533400"/>
            <a:ext cx="7473559" cy="1676694"/>
          </a:xfrm>
        </p:spPr>
        <p:txBody>
          <a:bodyPr>
            <a:noAutofit/>
          </a:bodyPr>
          <a:lstStyle/>
          <a:p>
            <a:pPr algn="r"/>
            <a:r>
              <a:rPr lang="en-US" sz="3600" b="1" dirty="0"/>
              <a:t>Foundations </a:t>
            </a:r>
            <a:r>
              <a:rPr lang="en-US" sz="3600" b="1" i="1" dirty="0"/>
              <a:t>for</a:t>
            </a:r>
            <a:r>
              <a:rPr lang="en-US" sz="3600" b="1" dirty="0"/>
              <a:t> Sustainability</a:t>
            </a:r>
            <a:endParaRPr lang="en-US" sz="2400" b="1" dirty="0"/>
          </a:p>
        </p:txBody>
      </p:sp>
      <p:sp>
        <p:nvSpPr>
          <p:cNvPr id="2051" name="Rectangle 3"/>
          <p:cNvSpPr>
            <a:spLocks noGrp="1" noChangeArrowheads="1"/>
          </p:cNvSpPr>
          <p:nvPr>
            <p:ph type="subTitle" idx="1"/>
          </p:nvPr>
        </p:nvSpPr>
        <p:spPr>
          <a:xfrm>
            <a:off x="67234" y="4495800"/>
            <a:ext cx="9076766" cy="1981200"/>
          </a:xfrm>
        </p:spPr>
        <p:txBody>
          <a:bodyPr>
            <a:noAutofit/>
          </a:bodyPr>
          <a:lstStyle/>
          <a:p>
            <a:pPr algn="r"/>
            <a:r>
              <a:rPr lang="en-US" sz="2800" dirty="0">
                <a:solidFill>
                  <a:schemeClr val="tx1"/>
                </a:solidFill>
                <a:cs typeface="Times New Roman" panose="02020603050405020304" pitchFamily="18" charset="0"/>
              </a:rPr>
              <a:t>Brian D. </a:t>
            </a:r>
            <a:r>
              <a:rPr lang="en-US" sz="2800" dirty="0" err="1">
                <a:solidFill>
                  <a:schemeClr val="tx1"/>
                </a:solidFill>
                <a:cs typeface="Times New Roman" panose="02020603050405020304" pitchFamily="18" charset="0"/>
              </a:rPr>
              <a:t>Fath</a:t>
            </a:r>
            <a:r>
              <a:rPr lang="en-US" sz="2800" dirty="0">
                <a:solidFill>
                  <a:schemeClr val="tx1"/>
                </a:solidFill>
                <a:cs typeface="Times New Roman" panose="02020603050405020304" pitchFamily="18" charset="0"/>
              </a:rPr>
              <a:t> &amp; Dan </a:t>
            </a:r>
            <a:r>
              <a:rPr lang="en-US" sz="2800" dirty="0" err="1">
                <a:solidFill>
                  <a:schemeClr val="tx1"/>
                </a:solidFill>
                <a:cs typeface="Times New Roman" panose="02020603050405020304" pitchFamily="18" charset="0"/>
              </a:rPr>
              <a:t>Fiscus</a:t>
            </a:r>
            <a:endParaRPr lang="en-US" sz="2800" dirty="0">
              <a:solidFill>
                <a:schemeClr val="tx1"/>
              </a:solidFill>
              <a:cs typeface="Times New Roman" panose="02020603050405020304" pitchFamily="18" charset="0"/>
            </a:endParaRPr>
          </a:p>
          <a:p>
            <a:pPr algn="r"/>
            <a:r>
              <a:rPr lang="en-US" sz="2000" dirty="0">
                <a:solidFill>
                  <a:schemeClr val="tx1"/>
                </a:solidFill>
                <a:cs typeface="Times New Roman" panose="02020603050405020304" pitchFamily="18" charset="0"/>
              </a:rPr>
              <a:t>Professor, Towson University, Maryland, USA</a:t>
            </a:r>
          </a:p>
          <a:p>
            <a:pPr algn="r"/>
            <a:r>
              <a:rPr lang="en-US" sz="2000" dirty="0">
                <a:solidFill>
                  <a:schemeClr val="tx1"/>
                </a:solidFill>
                <a:cs typeface="Times New Roman" panose="02020603050405020304" pitchFamily="18" charset="0"/>
              </a:rPr>
              <a:t>Senior Research Scholar, International Institute for Applied Systems Analysis, Austria</a:t>
            </a:r>
          </a:p>
          <a:p>
            <a:pPr algn="r"/>
            <a:r>
              <a:rPr lang="en-US" sz="2000" dirty="0">
                <a:solidFill>
                  <a:schemeClr val="tx1"/>
                </a:solidFill>
                <a:cs typeface="Times New Roman" panose="02020603050405020304" pitchFamily="18" charset="0"/>
              </a:rPr>
              <a:t>Visiting Professor, Masaryk University, Brno, Czech Republic</a:t>
            </a: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233" y="897590"/>
            <a:ext cx="2706167" cy="3334872"/>
          </a:xfrm>
          <a:prstGeom prst="rect">
            <a:avLst/>
          </a:prstGeom>
        </p:spPr>
      </p:pic>
    </p:spTree>
    <p:extLst>
      <p:ext uri="{BB962C8B-B14F-4D97-AF65-F5344CB8AC3E}">
        <p14:creationId xmlns:p14="http://schemas.microsoft.com/office/powerpoint/2010/main" val="2781809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autocww.colorado.edu/%7Etoldy3/E64ContentFiles/VirusesMoneransAndProtists/Protist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43150" y="2400300"/>
            <a:ext cx="361473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4"/>
          <p:cNvSpPr txBox="1">
            <a:spLocks noChangeArrowheads="1"/>
          </p:cNvSpPr>
          <p:nvPr/>
        </p:nvSpPr>
        <p:spPr bwMode="auto">
          <a:xfrm>
            <a:off x="1200151" y="4972051"/>
            <a:ext cx="5657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latin typeface="+mn-lt"/>
              </a:rPr>
              <a:t>A single cell possesses all the necessary aspects to be alive</a:t>
            </a:r>
          </a:p>
        </p:txBody>
      </p:sp>
      <p:sp>
        <p:nvSpPr>
          <p:cNvPr id="2" name="TextBox 1"/>
          <p:cNvSpPr txBox="1"/>
          <p:nvPr/>
        </p:nvSpPr>
        <p:spPr>
          <a:xfrm>
            <a:off x="2209800" y="1415414"/>
            <a:ext cx="2236959" cy="584775"/>
          </a:xfrm>
          <a:prstGeom prst="rect">
            <a:avLst/>
          </a:prstGeom>
          <a:noFill/>
        </p:spPr>
        <p:txBody>
          <a:bodyPr wrap="none" rtlCol="0">
            <a:spAutoFit/>
          </a:bodyPr>
          <a:lstStyle/>
          <a:p>
            <a:r>
              <a:rPr lang="en-US" sz="3200" dirty="0"/>
              <a:t>What is life?</a:t>
            </a:r>
          </a:p>
        </p:txBody>
      </p:sp>
    </p:spTree>
    <p:extLst>
      <p:ext uri="{BB962C8B-B14F-4D97-AF65-F5344CB8AC3E}">
        <p14:creationId xmlns:p14="http://schemas.microsoft.com/office/powerpoint/2010/main" val="2548564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upload.wikimedia.org/wikipedia/commons/f/f9/Loxodonta_africana_-_old_bull_%28Ngorongoro,_2009%2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85014" y="2465071"/>
            <a:ext cx="3730037" cy="24849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rot="-1110613">
            <a:off x="2629778" y="3041348"/>
            <a:ext cx="3108159" cy="784830"/>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4500" b="1" dirty="0">
                <a:latin typeface="+mn-lt"/>
              </a:rPr>
              <a:t>Discrete Life</a:t>
            </a:r>
            <a:endParaRPr lang="en-US" altLang="en-US" sz="2100" b="1" dirty="0">
              <a:latin typeface="+mn-lt"/>
            </a:endParaRPr>
          </a:p>
        </p:txBody>
      </p:sp>
      <p:sp>
        <p:nvSpPr>
          <p:cNvPr id="9" name="TextBox 4">
            <a:extLst>
              <a:ext uri="{FF2B5EF4-FFF2-40B4-BE49-F238E27FC236}">
                <a16:creationId xmlns:a16="http://schemas.microsoft.com/office/drawing/2014/main" id="{791564DC-EE02-4817-BABE-8C36DDFC911E}"/>
              </a:ext>
            </a:extLst>
          </p:cNvPr>
          <p:cNvSpPr txBox="1">
            <a:spLocks noChangeArrowheads="1"/>
          </p:cNvSpPr>
          <p:nvPr/>
        </p:nvSpPr>
        <p:spPr bwMode="auto">
          <a:xfrm>
            <a:off x="1200151" y="4972051"/>
            <a:ext cx="62011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latin typeface="+mn-lt"/>
              </a:rPr>
              <a:t>A single organism possesses all the necessary aspects to be alive</a:t>
            </a:r>
          </a:p>
        </p:txBody>
      </p:sp>
      <p:sp>
        <p:nvSpPr>
          <p:cNvPr id="10" name="TextBox 9">
            <a:extLst>
              <a:ext uri="{FF2B5EF4-FFF2-40B4-BE49-F238E27FC236}">
                <a16:creationId xmlns:a16="http://schemas.microsoft.com/office/drawing/2014/main" id="{D43FE51C-9BF9-4A4E-AD8B-7AA47C29C927}"/>
              </a:ext>
            </a:extLst>
          </p:cNvPr>
          <p:cNvSpPr txBox="1"/>
          <p:nvPr/>
        </p:nvSpPr>
        <p:spPr>
          <a:xfrm>
            <a:off x="2228851" y="1428751"/>
            <a:ext cx="2236959" cy="584775"/>
          </a:xfrm>
          <a:prstGeom prst="rect">
            <a:avLst/>
          </a:prstGeom>
          <a:noFill/>
        </p:spPr>
        <p:txBody>
          <a:bodyPr wrap="none" rtlCol="0">
            <a:spAutoFit/>
          </a:bodyPr>
          <a:lstStyle/>
          <a:p>
            <a:r>
              <a:rPr lang="en-US" sz="3200" dirty="0"/>
              <a:t>What is life?</a:t>
            </a:r>
          </a:p>
        </p:txBody>
      </p:sp>
    </p:spTree>
    <p:extLst>
      <p:ext uri="{BB962C8B-B14F-4D97-AF65-F5344CB8AC3E}">
        <p14:creationId xmlns:p14="http://schemas.microsoft.com/office/powerpoint/2010/main" val="58179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1550" y="597320"/>
            <a:ext cx="7200900" cy="857250"/>
          </a:xfrm>
        </p:spPr>
        <p:txBody>
          <a:bodyPr>
            <a:normAutofit fontScale="90000"/>
          </a:bodyPr>
          <a:lstStyle/>
          <a:p>
            <a:r>
              <a:rPr lang="en-US" dirty="0"/>
              <a:t>Mental models and outcomes</a:t>
            </a:r>
            <a:br>
              <a:rPr lang="en-US" dirty="0"/>
            </a:br>
            <a:r>
              <a:rPr lang="en-US" sz="2325" dirty="0"/>
              <a:t>Real impacts of choice of system boundaries</a:t>
            </a:r>
          </a:p>
        </p:txBody>
      </p:sp>
      <p:sp>
        <p:nvSpPr>
          <p:cNvPr id="7" name="TextBox 6"/>
          <p:cNvSpPr txBox="1"/>
          <p:nvPr/>
        </p:nvSpPr>
        <p:spPr>
          <a:xfrm>
            <a:off x="952500" y="3886201"/>
            <a:ext cx="625812" cy="461665"/>
          </a:xfrm>
          <a:prstGeom prst="rect">
            <a:avLst/>
          </a:prstGeom>
          <a:noFill/>
        </p:spPr>
        <p:txBody>
          <a:bodyPr wrap="none" rtlCol="0">
            <a:spAutoFit/>
          </a:bodyPr>
          <a:lstStyle/>
          <a:p>
            <a:r>
              <a:rPr lang="en-US" sz="2400" dirty="0"/>
              <a:t>Life</a:t>
            </a:r>
          </a:p>
        </p:txBody>
      </p:sp>
      <p:sp>
        <p:nvSpPr>
          <p:cNvPr id="8" name="TextBox 7"/>
          <p:cNvSpPr txBox="1"/>
          <p:nvPr/>
        </p:nvSpPr>
        <p:spPr>
          <a:xfrm>
            <a:off x="2356314" y="4000500"/>
            <a:ext cx="1089465" cy="300082"/>
          </a:xfrm>
          <a:prstGeom prst="rect">
            <a:avLst/>
          </a:prstGeom>
          <a:noFill/>
        </p:spPr>
        <p:txBody>
          <a:bodyPr wrap="none" rtlCol="0">
            <a:spAutoFit/>
          </a:bodyPr>
          <a:lstStyle/>
          <a:p>
            <a:r>
              <a:rPr lang="en-US" sz="1350" dirty="0"/>
              <a:t>Environment</a:t>
            </a:r>
          </a:p>
        </p:txBody>
      </p:sp>
      <p:sp>
        <p:nvSpPr>
          <p:cNvPr id="10" name="Freeform 9"/>
          <p:cNvSpPr/>
          <p:nvPr/>
        </p:nvSpPr>
        <p:spPr>
          <a:xfrm>
            <a:off x="2038350" y="4057650"/>
            <a:ext cx="193025" cy="1600200"/>
          </a:xfrm>
          <a:custGeom>
            <a:avLst/>
            <a:gdLst>
              <a:gd name="connsiteX0" fmla="*/ 85725 w 257366"/>
              <a:gd name="connsiteY0" fmla="*/ 0 h 2743200"/>
              <a:gd name="connsiteX1" fmla="*/ 28575 w 257366"/>
              <a:gd name="connsiteY1" fmla="*/ 157162 h 2743200"/>
              <a:gd name="connsiteX2" fmla="*/ 14287 w 257366"/>
              <a:gd name="connsiteY2" fmla="*/ 200025 h 2743200"/>
              <a:gd name="connsiteX3" fmla="*/ 71437 w 257366"/>
              <a:gd name="connsiteY3" fmla="*/ 257175 h 2743200"/>
              <a:gd name="connsiteX4" fmla="*/ 142875 w 257366"/>
              <a:gd name="connsiteY4" fmla="*/ 314325 h 2743200"/>
              <a:gd name="connsiteX5" fmla="*/ 171450 w 257366"/>
              <a:gd name="connsiteY5" fmla="*/ 357187 h 2743200"/>
              <a:gd name="connsiteX6" fmla="*/ 114300 w 257366"/>
              <a:gd name="connsiteY6" fmla="*/ 442912 h 2743200"/>
              <a:gd name="connsiteX7" fmla="*/ 85725 w 257366"/>
              <a:gd name="connsiteY7" fmla="*/ 485775 h 2743200"/>
              <a:gd name="connsiteX8" fmla="*/ 42862 w 257366"/>
              <a:gd name="connsiteY8" fmla="*/ 528637 h 2743200"/>
              <a:gd name="connsiteX9" fmla="*/ 0 w 257366"/>
              <a:gd name="connsiteY9" fmla="*/ 585787 h 2743200"/>
              <a:gd name="connsiteX10" fmla="*/ 42862 w 257366"/>
              <a:gd name="connsiteY10" fmla="*/ 614362 h 2743200"/>
              <a:gd name="connsiteX11" fmla="*/ 100012 w 257366"/>
              <a:gd name="connsiteY11" fmla="*/ 628650 h 2743200"/>
              <a:gd name="connsiteX12" fmla="*/ 142875 w 257366"/>
              <a:gd name="connsiteY12" fmla="*/ 642937 h 2743200"/>
              <a:gd name="connsiteX13" fmla="*/ 185737 w 257366"/>
              <a:gd name="connsiteY13" fmla="*/ 671512 h 2743200"/>
              <a:gd name="connsiteX14" fmla="*/ 171450 w 257366"/>
              <a:gd name="connsiteY14" fmla="*/ 742950 h 2743200"/>
              <a:gd name="connsiteX15" fmla="*/ 114300 w 257366"/>
              <a:gd name="connsiteY15" fmla="*/ 842962 h 2743200"/>
              <a:gd name="connsiteX16" fmla="*/ 100012 w 257366"/>
              <a:gd name="connsiteY16" fmla="*/ 885825 h 2743200"/>
              <a:gd name="connsiteX17" fmla="*/ 128587 w 257366"/>
              <a:gd name="connsiteY17" fmla="*/ 942975 h 2743200"/>
              <a:gd name="connsiteX18" fmla="*/ 114300 w 257366"/>
              <a:gd name="connsiteY18" fmla="*/ 1014412 h 2743200"/>
              <a:gd name="connsiteX19" fmla="*/ 71437 w 257366"/>
              <a:gd name="connsiteY19" fmla="*/ 1114425 h 2743200"/>
              <a:gd name="connsiteX20" fmla="*/ 185737 w 257366"/>
              <a:gd name="connsiteY20" fmla="*/ 1143000 h 2743200"/>
              <a:gd name="connsiteX21" fmla="*/ 228600 w 257366"/>
              <a:gd name="connsiteY21" fmla="*/ 1171575 h 2743200"/>
              <a:gd name="connsiteX22" fmla="*/ 257175 w 257366"/>
              <a:gd name="connsiteY22" fmla="*/ 1214437 h 2743200"/>
              <a:gd name="connsiteX23" fmla="*/ 214312 w 257366"/>
              <a:gd name="connsiteY23" fmla="*/ 1328737 h 2743200"/>
              <a:gd name="connsiteX24" fmla="*/ 157162 w 257366"/>
              <a:gd name="connsiteY24" fmla="*/ 1357312 h 2743200"/>
              <a:gd name="connsiteX25" fmla="*/ 128587 w 257366"/>
              <a:gd name="connsiteY25" fmla="*/ 1400175 h 2743200"/>
              <a:gd name="connsiteX26" fmla="*/ 100012 w 257366"/>
              <a:gd name="connsiteY26" fmla="*/ 1485900 h 2743200"/>
              <a:gd name="connsiteX27" fmla="*/ 128587 w 257366"/>
              <a:gd name="connsiteY27" fmla="*/ 1528762 h 2743200"/>
              <a:gd name="connsiteX28" fmla="*/ 185737 w 257366"/>
              <a:gd name="connsiteY28" fmla="*/ 1571625 h 2743200"/>
              <a:gd name="connsiteX29" fmla="*/ 228600 w 257366"/>
              <a:gd name="connsiteY29" fmla="*/ 1614487 h 2743200"/>
              <a:gd name="connsiteX30" fmla="*/ 214312 w 257366"/>
              <a:gd name="connsiteY30" fmla="*/ 1671637 h 2743200"/>
              <a:gd name="connsiteX31" fmla="*/ 157162 w 257366"/>
              <a:gd name="connsiteY31" fmla="*/ 1714500 h 2743200"/>
              <a:gd name="connsiteX32" fmla="*/ 128587 w 257366"/>
              <a:gd name="connsiteY32" fmla="*/ 1757362 h 2743200"/>
              <a:gd name="connsiteX33" fmla="*/ 142875 w 257366"/>
              <a:gd name="connsiteY33" fmla="*/ 2014537 h 2743200"/>
              <a:gd name="connsiteX34" fmla="*/ 185737 w 257366"/>
              <a:gd name="connsiteY34" fmla="*/ 2028825 h 2743200"/>
              <a:gd name="connsiteX35" fmla="*/ 214312 w 257366"/>
              <a:gd name="connsiteY35" fmla="*/ 2071687 h 2743200"/>
              <a:gd name="connsiteX36" fmla="*/ 200025 w 257366"/>
              <a:gd name="connsiteY36" fmla="*/ 2114550 h 2743200"/>
              <a:gd name="connsiteX37" fmla="*/ 157162 w 257366"/>
              <a:gd name="connsiteY37" fmla="*/ 2128837 h 2743200"/>
              <a:gd name="connsiteX38" fmla="*/ 214312 w 257366"/>
              <a:gd name="connsiteY38" fmla="*/ 2200275 h 2743200"/>
              <a:gd name="connsiteX39" fmla="*/ 228600 w 257366"/>
              <a:gd name="connsiteY39" fmla="*/ 2243137 h 2743200"/>
              <a:gd name="connsiteX40" fmla="*/ 185737 w 257366"/>
              <a:gd name="connsiteY40" fmla="*/ 2400300 h 2743200"/>
              <a:gd name="connsiteX41" fmla="*/ 185737 w 257366"/>
              <a:gd name="connsiteY41" fmla="*/ 2500312 h 2743200"/>
              <a:gd name="connsiteX42" fmla="*/ 228600 w 257366"/>
              <a:gd name="connsiteY42" fmla="*/ 2514600 h 2743200"/>
              <a:gd name="connsiteX43" fmla="*/ 200025 w 257366"/>
              <a:gd name="connsiteY43" fmla="*/ 2571750 h 2743200"/>
              <a:gd name="connsiteX44" fmla="*/ 128587 w 257366"/>
              <a:gd name="connsiteY44" fmla="*/ 2700337 h 2743200"/>
              <a:gd name="connsiteX45" fmla="*/ 128587 w 257366"/>
              <a:gd name="connsiteY45" fmla="*/ 274320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7366" h="2743200">
                <a:moveTo>
                  <a:pt x="85725" y="0"/>
                </a:moveTo>
                <a:cubicBezTo>
                  <a:pt x="45962" y="99407"/>
                  <a:pt x="65262" y="47102"/>
                  <a:pt x="28575" y="157162"/>
                </a:cubicBezTo>
                <a:lnTo>
                  <a:pt x="14287" y="200025"/>
                </a:lnTo>
                <a:cubicBezTo>
                  <a:pt x="45461" y="293542"/>
                  <a:pt x="2165" y="201757"/>
                  <a:pt x="71437" y="257175"/>
                </a:cubicBezTo>
                <a:cubicBezTo>
                  <a:pt x="163758" y="331033"/>
                  <a:pt x="35139" y="278412"/>
                  <a:pt x="142875" y="314325"/>
                </a:cubicBezTo>
                <a:cubicBezTo>
                  <a:pt x="152400" y="328612"/>
                  <a:pt x="168627" y="340249"/>
                  <a:pt x="171450" y="357187"/>
                </a:cubicBezTo>
                <a:cubicBezTo>
                  <a:pt x="177727" y="394850"/>
                  <a:pt x="131649" y="422093"/>
                  <a:pt x="114300" y="442912"/>
                </a:cubicBezTo>
                <a:cubicBezTo>
                  <a:pt x="103307" y="456104"/>
                  <a:pt x="96718" y="472583"/>
                  <a:pt x="85725" y="485775"/>
                </a:cubicBezTo>
                <a:cubicBezTo>
                  <a:pt x="72790" y="501297"/>
                  <a:pt x="56012" y="513296"/>
                  <a:pt x="42862" y="528637"/>
                </a:cubicBezTo>
                <a:cubicBezTo>
                  <a:pt x="27365" y="546717"/>
                  <a:pt x="14287" y="566737"/>
                  <a:pt x="0" y="585787"/>
                </a:cubicBezTo>
                <a:cubicBezTo>
                  <a:pt x="14287" y="595312"/>
                  <a:pt x="27079" y="607598"/>
                  <a:pt x="42862" y="614362"/>
                </a:cubicBezTo>
                <a:cubicBezTo>
                  <a:pt x="60911" y="622097"/>
                  <a:pt x="81131" y="623256"/>
                  <a:pt x="100012" y="628650"/>
                </a:cubicBezTo>
                <a:cubicBezTo>
                  <a:pt x="114493" y="632787"/>
                  <a:pt x="128587" y="638175"/>
                  <a:pt x="142875" y="642937"/>
                </a:cubicBezTo>
                <a:cubicBezTo>
                  <a:pt x="157162" y="652462"/>
                  <a:pt x="181020" y="655001"/>
                  <a:pt x="185737" y="671512"/>
                </a:cubicBezTo>
                <a:cubicBezTo>
                  <a:pt x="192408" y="694862"/>
                  <a:pt x="179129" y="719912"/>
                  <a:pt x="171450" y="742950"/>
                </a:cubicBezTo>
                <a:cubicBezTo>
                  <a:pt x="146403" y="818094"/>
                  <a:pt x="145654" y="780254"/>
                  <a:pt x="114300" y="842962"/>
                </a:cubicBezTo>
                <a:cubicBezTo>
                  <a:pt x="107565" y="856433"/>
                  <a:pt x="104775" y="871537"/>
                  <a:pt x="100012" y="885825"/>
                </a:cubicBezTo>
                <a:cubicBezTo>
                  <a:pt x="109537" y="904875"/>
                  <a:pt x="126235" y="921807"/>
                  <a:pt x="128587" y="942975"/>
                </a:cubicBezTo>
                <a:cubicBezTo>
                  <a:pt x="131269" y="967110"/>
                  <a:pt x="119568" y="990706"/>
                  <a:pt x="114300" y="1014412"/>
                </a:cubicBezTo>
                <a:cubicBezTo>
                  <a:pt x="98923" y="1083606"/>
                  <a:pt x="108214" y="1059259"/>
                  <a:pt x="71437" y="1114425"/>
                </a:cubicBezTo>
                <a:cubicBezTo>
                  <a:pt x="98615" y="1119860"/>
                  <a:pt x="156444" y="1128353"/>
                  <a:pt x="185737" y="1143000"/>
                </a:cubicBezTo>
                <a:cubicBezTo>
                  <a:pt x="201096" y="1150679"/>
                  <a:pt x="214312" y="1162050"/>
                  <a:pt x="228600" y="1171575"/>
                </a:cubicBezTo>
                <a:cubicBezTo>
                  <a:pt x="238125" y="1185862"/>
                  <a:pt x="254747" y="1197438"/>
                  <a:pt x="257175" y="1214437"/>
                </a:cubicBezTo>
                <a:cubicBezTo>
                  <a:pt x="260165" y="1235365"/>
                  <a:pt x="227325" y="1315724"/>
                  <a:pt x="214312" y="1328737"/>
                </a:cubicBezTo>
                <a:cubicBezTo>
                  <a:pt x="199252" y="1343797"/>
                  <a:pt x="176212" y="1347787"/>
                  <a:pt x="157162" y="1357312"/>
                </a:cubicBezTo>
                <a:cubicBezTo>
                  <a:pt x="147637" y="1371600"/>
                  <a:pt x="135561" y="1384483"/>
                  <a:pt x="128587" y="1400175"/>
                </a:cubicBezTo>
                <a:cubicBezTo>
                  <a:pt x="116354" y="1427700"/>
                  <a:pt x="100012" y="1485900"/>
                  <a:pt x="100012" y="1485900"/>
                </a:cubicBezTo>
                <a:cubicBezTo>
                  <a:pt x="109537" y="1500187"/>
                  <a:pt x="116445" y="1516620"/>
                  <a:pt x="128587" y="1528762"/>
                </a:cubicBezTo>
                <a:cubicBezTo>
                  <a:pt x="145425" y="1545600"/>
                  <a:pt x="167657" y="1556128"/>
                  <a:pt x="185737" y="1571625"/>
                </a:cubicBezTo>
                <a:cubicBezTo>
                  <a:pt x="201078" y="1584775"/>
                  <a:pt x="214312" y="1600200"/>
                  <a:pt x="228600" y="1614487"/>
                </a:cubicBezTo>
                <a:cubicBezTo>
                  <a:pt x="223837" y="1633537"/>
                  <a:pt x="225725" y="1655658"/>
                  <a:pt x="214312" y="1671637"/>
                </a:cubicBezTo>
                <a:cubicBezTo>
                  <a:pt x="200471" y="1691014"/>
                  <a:pt x="174000" y="1697662"/>
                  <a:pt x="157162" y="1714500"/>
                </a:cubicBezTo>
                <a:cubicBezTo>
                  <a:pt x="145020" y="1726642"/>
                  <a:pt x="138112" y="1743075"/>
                  <a:pt x="128587" y="1757362"/>
                </a:cubicBezTo>
                <a:cubicBezTo>
                  <a:pt x="133350" y="1843087"/>
                  <a:pt x="125188" y="1930521"/>
                  <a:pt x="142875" y="2014537"/>
                </a:cubicBezTo>
                <a:cubicBezTo>
                  <a:pt x="145978" y="2029274"/>
                  <a:pt x="173977" y="2019417"/>
                  <a:pt x="185737" y="2028825"/>
                </a:cubicBezTo>
                <a:cubicBezTo>
                  <a:pt x="199145" y="2039552"/>
                  <a:pt x="204787" y="2057400"/>
                  <a:pt x="214312" y="2071687"/>
                </a:cubicBezTo>
                <a:cubicBezTo>
                  <a:pt x="209550" y="2085975"/>
                  <a:pt x="210674" y="2103901"/>
                  <a:pt x="200025" y="2114550"/>
                </a:cubicBezTo>
                <a:cubicBezTo>
                  <a:pt x="189376" y="2125199"/>
                  <a:pt x="163897" y="2115367"/>
                  <a:pt x="157162" y="2128837"/>
                </a:cubicBezTo>
                <a:cubicBezTo>
                  <a:pt x="139909" y="2163343"/>
                  <a:pt x="201071" y="2191448"/>
                  <a:pt x="214312" y="2200275"/>
                </a:cubicBezTo>
                <a:cubicBezTo>
                  <a:pt x="219075" y="2214562"/>
                  <a:pt x="228600" y="2228077"/>
                  <a:pt x="228600" y="2243137"/>
                </a:cubicBezTo>
                <a:cubicBezTo>
                  <a:pt x="228600" y="2329634"/>
                  <a:pt x="218431" y="2334912"/>
                  <a:pt x="185737" y="2400300"/>
                </a:cubicBezTo>
                <a:cubicBezTo>
                  <a:pt x="178487" y="2429300"/>
                  <a:pt x="157042" y="2471617"/>
                  <a:pt x="185737" y="2500312"/>
                </a:cubicBezTo>
                <a:cubicBezTo>
                  <a:pt x="196386" y="2510961"/>
                  <a:pt x="214312" y="2509837"/>
                  <a:pt x="228600" y="2514600"/>
                </a:cubicBezTo>
                <a:cubicBezTo>
                  <a:pt x="219075" y="2533650"/>
                  <a:pt x="210983" y="2553487"/>
                  <a:pt x="200025" y="2571750"/>
                </a:cubicBezTo>
                <a:cubicBezTo>
                  <a:pt x="171705" y="2618950"/>
                  <a:pt x="137429" y="2647284"/>
                  <a:pt x="128587" y="2700337"/>
                </a:cubicBezTo>
                <a:cubicBezTo>
                  <a:pt x="126238" y="2714430"/>
                  <a:pt x="128587" y="2728912"/>
                  <a:pt x="128587" y="27432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Up Arrow 14"/>
          <p:cNvSpPr/>
          <p:nvPr/>
        </p:nvSpPr>
        <p:spPr>
          <a:xfrm flipH="1">
            <a:off x="1786890" y="3200400"/>
            <a:ext cx="594361" cy="685800"/>
          </a:xfrm>
          <a:prstGeom prst="upArrow">
            <a:avLst/>
          </a:prstGeom>
          <a:ln w="2540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p:cNvSpPr txBox="1"/>
          <p:nvPr/>
        </p:nvSpPr>
        <p:spPr>
          <a:xfrm>
            <a:off x="78555" y="2097985"/>
            <a:ext cx="4701929" cy="830997"/>
          </a:xfrm>
          <a:prstGeom prst="rect">
            <a:avLst/>
          </a:prstGeom>
          <a:noFill/>
        </p:spPr>
        <p:txBody>
          <a:bodyPr wrap="none" rtlCol="0">
            <a:spAutoFit/>
          </a:bodyPr>
          <a:lstStyle/>
          <a:p>
            <a:pPr algn="ctr"/>
            <a:r>
              <a:rPr lang="en-US" sz="2400" dirty="0"/>
              <a:t>Tragedy of the Commons</a:t>
            </a:r>
          </a:p>
          <a:p>
            <a:pPr algn="ctr"/>
            <a:r>
              <a:rPr lang="en-US" sz="2400" dirty="0"/>
              <a:t>Humans win, environment degrades</a:t>
            </a:r>
          </a:p>
        </p:txBody>
      </p:sp>
      <p:pic>
        <p:nvPicPr>
          <p:cNvPr id="17" name="Picture 7" descr="davinci-man-sep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4343400"/>
            <a:ext cx="914400" cy="94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earth 0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06254" y="4417952"/>
            <a:ext cx="796528" cy="79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flipH="1">
            <a:off x="1695450" y="4572000"/>
            <a:ext cx="914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695450" y="5010581"/>
            <a:ext cx="914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666197" y="5661320"/>
            <a:ext cx="1507529" cy="276999"/>
          </a:xfrm>
          <a:prstGeom prst="rect">
            <a:avLst/>
          </a:prstGeom>
          <a:noFill/>
        </p:spPr>
        <p:txBody>
          <a:bodyPr wrap="none" rtlCol="0">
            <a:spAutoFit/>
          </a:bodyPr>
          <a:lstStyle/>
          <a:p>
            <a:r>
              <a:rPr lang="en-US" sz="1200" dirty="0"/>
              <a:t>Figures by Dan Fiscus</a:t>
            </a:r>
          </a:p>
        </p:txBody>
      </p:sp>
      <p:sp>
        <p:nvSpPr>
          <p:cNvPr id="2" name="Rectangle 1"/>
          <p:cNvSpPr/>
          <p:nvPr/>
        </p:nvSpPr>
        <p:spPr>
          <a:xfrm>
            <a:off x="4167164" y="3272700"/>
            <a:ext cx="4984093" cy="3170099"/>
          </a:xfrm>
          <a:prstGeom prst="rect">
            <a:avLst/>
          </a:prstGeom>
        </p:spPr>
        <p:txBody>
          <a:bodyPr wrap="square">
            <a:spAutoFit/>
          </a:bodyPr>
          <a:lstStyle/>
          <a:p>
            <a:pPr marL="214313" indent="-214313">
              <a:buFont typeface="Arial" panose="020B0604020202020204" pitchFamily="34" charset="0"/>
              <a:buChar char="•"/>
            </a:pPr>
            <a:r>
              <a:rPr lang="en-US" sz="2000" dirty="0"/>
              <a:t>Inherent in this paradigm, life is separate from environment in mind and action</a:t>
            </a:r>
          </a:p>
          <a:p>
            <a:endParaRPr lang="en-US" sz="2000" dirty="0"/>
          </a:p>
          <a:p>
            <a:pPr marL="214313" indent="-214313">
              <a:buFont typeface="Arial" panose="020B0604020202020204" pitchFamily="34" charset="0"/>
              <a:buChar char="•"/>
            </a:pPr>
            <a:r>
              <a:rPr lang="en-US" sz="2000" dirty="0"/>
              <a:t>Once fragmented, it is possible and likely that the value of environment is seen and treated as less than the value of life</a:t>
            </a:r>
          </a:p>
          <a:p>
            <a:pPr marL="214313" indent="-214313">
              <a:buFont typeface="Arial" panose="020B0604020202020204" pitchFamily="34" charset="0"/>
              <a:buChar char="•"/>
            </a:pPr>
            <a:endParaRPr lang="en-US" sz="2000" dirty="0"/>
          </a:p>
          <a:p>
            <a:pPr marL="214313" indent="-214313">
              <a:buFont typeface="Arial" panose="020B0604020202020204" pitchFamily="34" charset="0"/>
              <a:buChar char="•"/>
            </a:pPr>
            <a:r>
              <a:rPr lang="en-US" sz="2000" dirty="0"/>
              <a:t>Environment is consumed and degraded as manifest in many symptoms of ecological crisis</a:t>
            </a:r>
          </a:p>
        </p:txBody>
      </p:sp>
    </p:spTree>
    <p:extLst>
      <p:ext uri="{BB962C8B-B14F-4D97-AF65-F5344CB8AC3E}">
        <p14:creationId xmlns:p14="http://schemas.microsoft.com/office/powerpoint/2010/main" val="104541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276" y="1574703"/>
            <a:ext cx="6457532" cy="3629465"/>
          </a:xfrm>
          <a:prstGeom prst="rect">
            <a:avLst/>
          </a:prstGeom>
        </p:spPr>
      </p:pic>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l="37593" t="46560" r="24991"/>
          <a:stretch/>
        </p:blipFill>
        <p:spPr>
          <a:xfrm>
            <a:off x="2722097" y="3264585"/>
            <a:ext cx="2416126" cy="1939583"/>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5946" y="2081139"/>
            <a:ext cx="3301607" cy="2768458"/>
          </a:xfrm>
          <a:prstGeom prst="rect">
            <a:avLst/>
          </a:prstGeom>
        </p:spPr>
      </p:pic>
    </p:spTree>
    <p:extLst>
      <p:ext uri="{BB962C8B-B14F-4D97-AF65-F5344CB8AC3E}">
        <p14:creationId xmlns:p14="http://schemas.microsoft.com/office/powerpoint/2010/main" val="338779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0595" y="5611669"/>
            <a:ext cx="3263586" cy="300082"/>
          </a:xfrm>
          <a:prstGeom prst="rect">
            <a:avLst/>
          </a:prstGeom>
        </p:spPr>
        <p:txBody>
          <a:bodyPr wrap="none">
            <a:spAutoFit/>
          </a:bodyPr>
          <a:lstStyle/>
          <a:p>
            <a:r>
              <a:rPr lang="en-US" sz="1350" dirty="0">
                <a:ea typeface="Calibri" panose="020F0502020204030204" pitchFamily="34" charset="0"/>
              </a:rPr>
              <a:t>Art work of Jan Heath, entitled “food chain”</a:t>
            </a:r>
            <a:endParaRPr lang="en-US" sz="1350" dirty="0"/>
          </a:p>
        </p:txBody>
      </p:sp>
      <p:pic>
        <p:nvPicPr>
          <p:cNvPr id="3" name="Picture 2"/>
          <p:cNvPicPr/>
          <p:nvPr/>
        </p:nvPicPr>
        <p:blipFill>
          <a:blip r:embed="rId2" cstate="email">
            <a:extLst>
              <a:ext uri="{28A0092B-C50C-407E-A947-70E740481C1C}">
                <a14:useLocalDpi xmlns:a14="http://schemas.microsoft.com/office/drawing/2010/main"/>
              </a:ext>
            </a:extLst>
          </a:blip>
          <a:stretch>
            <a:fillRect/>
          </a:stretch>
        </p:blipFill>
        <p:spPr>
          <a:xfrm>
            <a:off x="304800" y="609600"/>
            <a:ext cx="5770392" cy="4248663"/>
          </a:xfrm>
          <a:prstGeom prst="rect">
            <a:avLst/>
          </a:prstGeom>
        </p:spPr>
      </p:pic>
      <p:sp>
        <p:nvSpPr>
          <p:cNvPr id="4" name="TextBox 3"/>
          <p:cNvSpPr txBox="1"/>
          <p:nvPr/>
        </p:nvSpPr>
        <p:spPr>
          <a:xfrm>
            <a:off x="6172200" y="1638007"/>
            <a:ext cx="2621271" cy="1938992"/>
          </a:xfrm>
          <a:prstGeom prst="rect">
            <a:avLst/>
          </a:prstGeom>
          <a:noFill/>
        </p:spPr>
        <p:txBody>
          <a:bodyPr wrap="square" rtlCol="0">
            <a:spAutoFit/>
          </a:bodyPr>
          <a:lstStyle/>
          <a:p>
            <a:r>
              <a:rPr lang="en-US" sz="2400" dirty="0"/>
              <a:t>Ecosystem is full of </a:t>
            </a:r>
          </a:p>
          <a:p>
            <a:endParaRPr lang="en-US" sz="2400" dirty="0"/>
          </a:p>
          <a:p>
            <a:r>
              <a:rPr lang="en-US" sz="2400" dirty="0"/>
              <a:t>Interconnections and Interdependencies</a:t>
            </a:r>
          </a:p>
        </p:txBody>
      </p:sp>
    </p:spTree>
    <p:extLst>
      <p:ext uri="{BB962C8B-B14F-4D97-AF65-F5344CB8AC3E}">
        <p14:creationId xmlns:p14="http://schemas.microsoft.com/office/powerpoint/2010/main" val="3479716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0206" y="2377679"/>
            <a:ext cx="7564901" cy="3394472"/>
          </a:xfrm>
        </p:spPr>
        <p:txBody>
          <a:bodyPr>
            <a:normAutofit/>
          </a:bodyPr>
          <a:lstStyle/>
          <a:p>
            <a:r>
              <a:rPr lang="en-US" sz="2000" dirty="0">
                <a:cs typeface="Times New Roman" panose="02020603050405020304" pitchFamily="18" charset="0"/>
              </a:rPr>
              <a:t>Contrary to the dominant mainstream view, the basis of all current biology and life science education, it now is becoming clear that </a:t>
            </a:r>
            <a:r>
              <a:rPr lang="en-US" sz="2000" b="1" i="1" dirty="0">
                <a:cs typeface="Times New Roman" panose="02020603050405020304" pitchFamily="18" charset="0"/>
              </a:rPr>
              <a:t>life is not only (or even primarily) an organismal property.</a:t>
            </a:r>
          </a:p>
          <a:p>
            <a:endParaRPr lang="en-US" sz="2000" b="1" i="1" dirty="0">
              <a:cs typeface="Times New Roman" panose="02020603050405020304" pitchFamily="18" charset="0"/>
            </a:endParaRPr>
          </a:p>
          <a:p>
            <a:r>
              <a:rPr lang="en-US" sz="2000" dirty="0">
                <a:cs typeface="Times New Roman" panose="02020603050405020304" pitchFamily="18" charset="0"/>
              </a:rPr>
              <a:t>In the view actively emerging, life is not centered on or emanating from organisms, nor is it primarily a localized, objectified or material phenomenon.</a:t>
            </a:r>
          </a:p>
          <a:p>
            <a:endParaRPr lang="en-US" sz="2000" dirty="0">
              <a:cs typeface="Times New Roman" panose="02020603050405020304" pitchFamily="18" charset="0"/>
            </a:endParaRPr>
          </a:p>
          <a:p>
            <a:r>
              <a:rPr lang="en-US" sz="2000" b="1" i="1" dirty="0">
                <a:cs typeface="Times New Roman" panose="02020603050405020304" pitchFamily="18" charset="0"/>
              </a:rPr>
              <a:t>Life is inherently relational, distributed, and non-localized</a:t>
            </a:r>
            <a:endParaRPr lang="en-US" sz="2000" dirty="0">
              <a:cs typeface="Times New Roman" panose="02020603050405020304" pitchFamily="18" charset="0"/>
            </a:endParaRPr>
          </a:p>
        </p:txBody>
      </p:sp>
      <p:sp>
        <p:nvSpPr>
          <p:cNvPr id="3" name="Title 2"/>
          <p:cNvSpPr>
            <a:spLocks noGrp="1"/>
          </p:cNvSpPr>
          <p:nvPr>
            <p:ph type="title"/>
          </p:nvPr>
        </p:nvSpPr>
        <p:spPr>
          <a:xfrm>
            <a:off x="1466556" y="533400"/>
            <a:ext cx="6172200" cy="1348977"/>
          </a:xfrm>
        </p:spPr>
        <p:txBody>
          <a:bodyPr>
            <a:normAutofit/>
          </a:bodyPr>
          <a:lstStyle/>
          <a:p>
            <a:r>
              <a:rPr lang="en-US" sz="3600" dirty="0">
                <a:effectLst/>
                <a:latin typeface="+mn-lt"/>
                <a:cs typeface="Times New Roman" panose="02020603050405020304" pitchFamily="18" charset="0"/>
              </a:rPr>
              <a:t>A bottom up re-visioning is vital:</a:t>
            </a:r>
            <a:br>
              <a:rPr lang="en-US" sz="3600" dirty="0">
                <a:effectLst/>
                <a:latin typeface="+mn-lt"/>
                <a:cs typeface="Times New Roman" panose="02020603050405020304" pitchFamily="18" charset="0"/>
              </a:rPr>
            </a:br>
            <a:r>
              <a:rPr lang="en-US" sz="3600" dirty="0">
                <a:effectLst/>
                <a:latin typeface="+mn-lt"/>
                <a:cs typeface="Times New Roman" panose="02020603050405020304" pitchFamily="18" charset="0"/>
              </a:rPr>
              <a:t>A new holistic paradigm for life</a:t>
            </a:r>
          </a:p>
        </p:txBody>
      </p:sp>
    </p:spTree>
    <p:extLst>
      <p:ext uri="{BB962C8B-B14F-4D97-AF65-F5344CB8AC3E}">
        <p14:creationId xmlns:p14="http://schemas.microsoft.com/office/powerpoint/2010/main" val="292479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upload.wikimedia.org/wikipedia/commons/f/f9/Loxodonta_africana_-_old_bull_%28Ngorongoro,_2009%2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85014" y="2465071"/>
            <a:ext cx="3730037" cy="2484998"/>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Box 4"/>
          <p:cNvSpPr txBox="1">
            <a:spLocks noChangeArrowheads="1"/>
          </p:cNvSpPr>
          <p:nvPr/>
        </p:nvSpPr>
        <p:spPr bwMode="auto">
          <a:xfrm>
            <a:off x="1200150" y="4972051"/>
            <a:ext cx="68764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000" dirty="0">
                <a:latin typeface="+mn-lt"/>
              </a:rPr>
              <a:t>A single organism possesses all the necessary aspects to be alive</a:t>
            </a:r>
          </a:p>
        </p:txBody>
      </p:sp>
      <p:sp>
        <p:nvSpPr>
          <p:cNvPr id="6" name="TextBox 5"/>
          <p:cNvSpPr txBox="1">
            <a:spLocks noChangeArrowheads="1"/>
          </p:cNvSpPr>
          <p:nvPr/>
        </p:nvSpPr>
        <p:spPr bwMode="auto">
          <a:xfrm rot="-1110613">
            <a:off x="2629778" y="3041348"/>
            <a:ext cx="3108159" cy="784830"/>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4500" b="1" dirty="0">
                <a:latin typeface="+mn-lt"/>
              </a:rPr>
              <a:t>Discrete Life</a:t>
            </a:r>
            <a:endParaRPr lang="en-US" altLang="en-US" sz="2100" b="1" dirty="0">
              <a:latin typeface="+mn-lt"/>
            </a:endParaRPr>
          </a:p>
        </p:txBody>
      </p:sp>
      <p:pic>
        <p:nvPicPr>
          <p:cNvPr id="283652" name="Picture 4" descr="http://www.bostonbakesforbreastcancer.org/wp-content/uploads/2012/03/su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1314450"/>
            <a:ext cx="1371600" cy="139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654" name="Picture 6" descr="Rain Cloud Clip Ar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050" y="1066800"/>
            <a:ext cx="1114425" cy="95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658" name="Picture 10" descr="http://www.cityfarmer.info/wp-content/uploads/2008/08/soi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29350" y="3486150"/>
            <a:ext cx="1582341"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2737248" y="1943100"/>
            <a:ext cx="41740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dirty="0">
                <a:latin typeface="+mn-lt"/>
              </a:rPr>
              <a:t>Environmental and ecological interactions</a:t>
            </a:r>
          </a:p>
        </p:txBody>
      </p:sp>
    </p:spTree>
    <p:extLst>
      <p:ext uri="{BB962C8B-B14F-4D97-AF65-F5344CB8AC3E}">
        <p14:creationId xmlns:p14="http://schemas.microsoft.com/office/powerpoint/2010/main" val="3681560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83652"/>
                                        </p:tgtEl>
                                        <p:attrNameLst>
                                          <p:attrName>style.visibility</p:attrName>
                                        </p:attrNameLst>
                                      </p:cBhvr>
                                      <p:to>
                                        <p:strVal val="visible"/>
                                      </p:to>
                                    </p:set>
                                    <p:anim calcmode="lin" valueType="num">
                                      <p:cBhvr>
                                        <p:cTn id="7" dur="500" fill="hold"/>
                                        <p:tgtEl>
                                          <p:spTgt spid="283652"/>
                                        </p:tgtEl>
                                        <p:attrNameLst>
                                          <p:attrName>ppt_w</p:attrName>
                                        </p:attrNameLst>
                                      </p:cBhvr>
                                      <p:tavLst>
                                        <p:tav tm="0">
                                          <p:val>
                                            <p:strVal val="#ppt_w*0.05"/>
                                          </p:val>
                                        </p:tav>
                                        <p:tav tm="100000">
                                          <p:val>
                                            <p:strVal val="#ppt_w"/>
                                          </p:val>
                                        </p:tav>
                                      </p:tavLst>
                                    </p:anim>
                                    <p:anim calcmode="lin" valueType="num">
                                      <p:cBhvr>
                                        <p:cTn id="8" dur="500" fill="hold"/>
                                        <p:tgtEl>
                                          <p:spTgt spid="283652"/>
                                        </p:tgtEl>
                                        <p:attrNameLst>
                                          <p:attrName>ppt_h</p:attrName>
                                        </p:attrNameLst>
                                      </p:cBhvr>
                                      <p:tavLst>
                                        <p:tav tm="0">
                                          <p:val>
                                            <p:strVal val="#ppt_h"/>
                                          </p:val>
                                        </p:tav>
                                        <p:tav tm="100000">
                                          <p:val>
                                            <p:strVal val="#ppt_h"/>
                                          </p:val>
                                        </p:tav>
                                      </p:tavLst>
                                    </p:anim>
                                    <p:anim calcmode="lin" valueType="num">
                                      <p:cBhvr>
                                        <p:cTn id="9" dur="500" fill="hold"/>
                                        <p:tgtEl>
                                          <p:spTgt spid="283652"/>
                                        </p:tgtEl>
                                        <p:attrNameLst>
                                          <p:attrName>ppt_x</p:attrName>
                                        </p:attrNameLst>
                                      </p:cBhvr>
                                      <p:tavLst>
                                        <p:tav tm="0">
                                          <p:val>
                                            <p:strVal val="#ppt_x-.2"/>
                                          </p:val>
                                        </p:tav>
                                        <p:tav tm="100000">
                                          <p:val>
                                            <p:strVal val="#ppt_x"/>
                                          </p:val>
                                        </p:tav>
                                      </p:tavLst>
                                    </p:anim>
                                    <p:anim calcmode="lin" valueType="num">
                                      <p:cBhvr>
                                        <p:cTn id="10" dur="500" fill="hold"/>
                                        <p:tgtEl>
                                          <p:spTgt spid="283652"/>
                                        </p:tgtEl>
                                        <p:attrNameLst>
                                          <p:attrName>ppt_y</p:attrName>
                                        </p:attrNameLst>
                                      </p:cBhvr>
                                      <p:tavLst>
                                        <p:tav tm="0">
                                          <p:val>
                                            <p:strVal val="#ppt_y"/>
                                          </p:val>
                                        </p:tav>
                                        <p:tav tm="100000">
                                          <p:val>
                                            <p:strVal val="#ppt_y"/>
                                          </p:val>
                                        </p:tav>
                                      </p:tavLst>
                                    </p:anim>
                                    <p:animEffect transition="in" filter="fade">
                                      <p:cBhvr>
                                        <p:cTn id="11" dur="500"/>
                                        <p:tgtEl>
                                          <p:spTgt spid="283652"/>
                                        </p:tgtEl>
                                      </p:cBhvr>
                                    </p:animEffect>
                                  </p:childTnLst>
                                </p:cTn>
                              </p:par>
                              <p:par>
                                <p:cTn id="12" presetID="54" presetClass="entr" presetSubtype="0" accel="100000" fill="hold" nodeType="withEffect">
                                  <p:stCondLst>
                                    <p:cond delay="500"/>
                                  </p:stCondLst>
                                  <p:childTnLst>
                                    <p:set>
                                      <p:cBhvr>
                                        <p:cTn id="13" dur="1" fill="hold">
                                          <p:stCondLst>
                                            <p:cond delay="0"/>
                                          </p:stCondLst>
                                        </p:cTn>
                                        <p:tgtEl>
                                          <p:spTgt spid="283654"/>
                                        </p:tgtEl>
                                        <p:attrNameLst>
                                          <p:attrName>style.visibility</p:attrName>
                                        </p:attrNameLst>
                                      </p:cBhvr>
                                      <p:to>
                                        <p:strVal val="visible"/>
                                      </p:to>
                                    </p:set>
                                    <p:anim calcmode="lin" valueType="num">
                                      <p:cBhvr>
                                        <p:cTn id="14" dur="500" fill="hold"/>
                                        <p:tgtEl>
                                          <p:spTgt spid="283654"/>
                                        </p:tgtEl>
                                        <p:attrNameLst>
                                          <p:attrName>ppt_w</p:attrName>
                                        </p:attrNameLst>
                                      </p:cBhvr>
                                      <p:tavLst>
                                        <p:tav tm="0">
                                          <p:val>
                                            <p:strVal val="#ppt_w*0.05"/>
                                          </p:val>
                                        </p:tav>
                                        <p:tav tm="100000">
                                          <p:val>
                                            <p:strVal val="#ppt_w"/>
                                          </p:val>
                                        </p:tav>
                                      </p:tavLst>
                                    </p:anim>
                                    <p:anim calcmode="lin" valueType="num">
                                      <p:cBhvr>
                                        <p:cTn id="15" dur="500" fill="hold"/>
                                        <p:tgtEl>
                                          <p:spTgt spid="283654"/>
                                        </p:tgtEl>
                                        <p:attrNameLst>
                                          <p:attrName>ppt_h</p:attrName>
                                        </p:attrNameLst>
                                      </p:cBhvr>
                                      <p:tavLst>
                                        <p:tav tm="0">
                                          <p:val>
                                            <p:strVal val="#ppt_h"/>
                                          </p:val>
                                        </p:tav>
                                        <p:tav tm="100000">
                                          <p:val>
                                            <p:strVal val="#ppt_h"/>
                                          </p:val>
                                        </p:tav>
                                      </p:tavLst>
                                    </p:anim>
                                    <p:anim calcmode="lin" valueType="num">
                                      <p:cBhvr>
                                        <p:cTn id="16" dur="500" fill="hold"/>
                                        <p:tgtEl>
                                          <p:spTgt spid="283654"/>
                                        </p:tgtEl>
                                        <p:attrNameLst>
                                          <p:attrName>ppt_x</p:attrName>
                                        </p:attrNameLst>
                                      </p:cBhvr>
                                      <p:tavLst>
                                        <p:tav tm="0">
                                          <p:val>
                                            <p:strVal val="#ppt_x-.2"/>
                                          </p:val>
                                        </p:tav>
                                        <p:tav tm="100000">
                                          <p:val>
                                            <p:strVal val="#ppt_x"/>
                                          </p:val>
                                        </p:tav>
                                      </p:tavLst>
                                    </p:anim>
                                    <p:anim calcmode="lin" valueType="num">
                                      <p:cBhvr>
                                        <p:cTn id="17" dur="500" fill="hold"/>
                                        <p:tgtEl>
                                          <p:spTgt spid="283654"/>
                                        </p:tgtEl>
                                        <p:attrNameLst>
                                          <p:attrName>ppt_y</p:attrName>
                                        </p:attrNameLst>
                                      </p:cBhvr>
                                      <p:tavLst>
                                        <p:tav tm="0">
                                          <p:val>
                                            <p:strVal val="#ppt_y"/>
                                          </p:val>
                                        </p:tav>
                                        <p:tav tm="100000">
                                          <p:val>
                                            <p:strVal val="#ppt_y"/>
                                          </p:val>
                                        </p:tav>
                                      </p:tavLst>
                                    </p:anim>
                                    <p:animEffect transition="in" filter="fade">
                                      <p:cBhvr>
                                        <p:cTn id="18" dur="500"/>
                                        <p:tgtEl>
                                          <p:spTgt spid="283654"/>
                                        </p:tgtEl>
                                      </p:cBhvr>
                                    </p:animEffect>
                                  </p:childTnLst>
                                </p:cTn>
                              </p:par>
                              <p:par>
                                <p:cTn id="19" presetID="54" presetClass="entr" presetSubtype="0" accel="100000" fill="hold" nodeType="withEffect">
                                  <p:stCondLst>
                                    <p:cond delay="1000"/>
                                  </p:stCondLst>
                                  <p:childTnLst>
                                    <p:set>
                                      <p:cBhvr>
                                        <p:cTn id="20" dur="1" fill="hold">
                                          <p:stCondLst>
                                            <p:cond delay="0"/>
                                          </p:stCondLst>
                                        </p:cTn>
                                        <p:tgtEl>
                                          <p:spTgt spid="283658"/>
                                        </p:tgtEl>
                                        <p:attrNameLst>
                                          <p:attrName>style.visibility</p:attrName>
                                        </p:attrNameLst>
                                      </p:cBhvr>
                                      <p:to>
                                        <p:strVal val="visible"/>
                                      </p:to>
                                    </p:set>
                                    <p:anim calcmode="lin" valueType="num">
                                      <p:cBhvr>
                                        <p:cTn id="21" dur="500" fill="hold"/>
                                        <p:tgtEl>
                                          <p:spTgt spid="283658"/>
                                        </p:tgtEl>
                                        <p:attrNameLst>
                                          <p:attrName>ppt_w</p:attrName>
                                        </p:attrNameLst>
                                      </p:cBhvr>
                                      <p:tavLst>
                                        <p:tav tm="0">
                                          <p:val>
                                            <p:strVal val="#ppt_w*0.05"/>
                                          </p:val>
                                        </p:tav>
                                        <p:tav tm="100000">
                                          <p:val>
                                            <p:strVal val="#ppt_w"/>
                                          </p:val>
                                        </p:tav>
                                      </p:tavLst>
                                    </p:anim>
                                    <p:anim calcmode="lin" valueType="num">
                                      <p:cBhvr>
                                        <p:cTn id="22" dur="500" fill="hold"/>
                                        <p:tgtEl>
                                          <p:spTgt spid="283658"/>
                                        </p:tgtEl>
                                        <p:attrNameLst>
                                          <p:attrName>ppt_h</p:attrName>
                                        </p:attrNameLst>
                                      </p:cBhvr>
                                      <p:tavLst>
                                        <p:tav tm="0">
                                          <p:val>
                                            <p:strVal val="#ppt_h"/>
                                          </p:val>
                                        </p:tav>
                                        <p:tav tm="100000">
                                          <p:val>
                                            <p:strVal val="#ppt_h"/>
                                          </p:val>
                                        </p:tav>
                                      </p:tavLst>
                                    </p:anim>
                                    <p:anim calcmode="lin" valueType="num">
                                      <p:cBhvr>
                                        <p:cTn id="23" dur="500" fill="hold"/>
                                        <p:tgtEl>
                                          <p:spTgt spid="283658"/>
                                        </p:tgtEl>
                                        <p:attrNameLst>
                                          <p:attrName>ppt_x</p:attrName>
                                        </p:attrNameLst>
                                      </p:cBhvr>
                                      <p:tavLst>
                                        <p:tav tm="0">
                                          <p:val>
                                            <p:strVal val="#ppt_x-.2"/>
                                          </p:val>
                                        </p:tav>
                                        <p:tav tm="100000">
                                          <p:val>
                                            <p:strVal val="#ppt_x"/>
                                          </p:val>
                                        </p:tav>
                                      </p:tavLst>
                                    </p:anim>
                                    <p:anim calcmode="lin" valueType="num">
                                      <p:cBhvr>
                                        <p:cTn id="24" dur="500" fill="hold"/>
                                        <p:tgtEl>
                                          <p:spTgt spid="283658"/>
                                        </p:tgtEl>
                                        <p:attrNameLst>
                                          <p:attrName>ppt_y</p:attrName>
                                        </p:attrNameLst>
                                      </p:cBhvr>
                                      <p:tavLst>
                                        <p:tav tm="0">
                                          <p:val>
                                            <p:strVal val="#ppt_y"/>
                                          </p:val>
                                        </p:tav>
                                        <p:tav tm="100000">
                                          <p:val>
                                            <p:strVal val="#ppt_y"/>
                                          </p:val>
                                        </p:tav>
                                      </p:tavLst>
                                    </p:anim>
                                    <p:animEffect transition="in" filter="fade">
                                      <p:cBhvr>
                                        <p:cTn id="25" dur="500"/>
                                        <p:tgtEl>
                                          <p:spTgt spid="283658"/>
                                        </p:tgtEl>
                                      </p:cBhvr>
                                    </p:animEffect>
                                  </p:childTnLst>
                                </p:cTn>
                              </p:par>
                              <p:par>
                                <p:cTn id="26" presetID="54" presetClass="entr" presetSubtype="0" accel="100000" fill="hold" grpId="0" nodeType="withEffect">
                                  <p:stCondLst>
                                    <p:cond delay="150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strVal val="#ppt_w*0.05"/>
                                          </p:val>
                                        </p:tav>
                                        <p:tav tm="100000">
                                          <p:val>
                                            <p:strVal val="#ppt_w"/>
                                          </p:val>
                                        </p:tav>
                                      </p:tavLst>
                                    </p:anim>
                                    <p:anim calcmode="lin" valueType="num">
                                      <p:cBhvr>
                                        <p:cTn id="29" dur="500" fill="hold"/>
                                        <p:tgtEl>
                                          <p:spTgt spid="13"/>
                                        </p:tgtEl>
                                        <p:attrNameLst>
                                          <p:attrName>ppt_h</p:attrName>
                                        </p:attrNameLst>
                                      </p:cBhvr>
                                      <p:tavLst>
                                        <p:tav tm="0">
                                          <p:val>
                                            <p:strVal val="#ppt_h"/>
                                          </p:val>
                                        </p:tav>
                                        <p:tav tm="100000">
                                          <p:val>
                                            <p:strVal val="#ppt_h"/>
                                          </p:val>
                                        </p:tav>
                                      </p:tavLst>
                                    </p:anim>
                                    <p:anim calcmode="lin" valueType="num">
                                      <p:cBhvr>
                                        <p:cTn id="30" dur="500" fill="hold"/>
                                        <p:tgtEl>
                                          <p:spTgt spid="13"/>
                                        </p:tgtEl>
                                        <p:attrNameLst>
                                          <p:attrName>ppt_x</p:attrName>
                                        </p:attrNameLst>
                                      </p:cBhvr>
                                      <p:tavLst>
                                        <p:tav tm="0">
                                          <p:val>
                                            <p:strVal val="#ppt_x-.2"/>
                                          </p:val>
                                        </p:tav>
                                        <p:tav tm="100000">
                                          <p:val>
                                            <p:strVal val="#ppt_x"/>
                                          </p:val>
                                        </p:tav>
                                      </p:tavLst>
                                    </p:anim>
                                    <p:anim calcmode="lin" valueType="num">
                                      <p:cBhvr>
                                        <p:cTn id="31" dur="500" fill="hold"/>
                                        <p:tgtEl>
                                          <p:spTgt spid="13"/>
                                        </p:tgtEl>
                                        <p:attrNameLst>
                                          <p:attrName>ppt_y</p:attrName>
                                        </p:attrNameLst>
                                      </p:cBhvr>
                                      <p:tavLst>
                                        <p:tav tm="0">
                                          <p:val>
                                            <p:strVal val="#ppt_y"/>
                                          </p:val>
                                        </p:tav>
                                        <p:tav tm="100000">
                                          <p:val>
                                            <p:strVal val="#ppt_y"/>
                                          </p:val>
                                        </p:tav>
                                      </p:tavLst>
                                    </p:anim>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descr="http://t0.gstatic.com/images?q=tbn:ANd9GcRJjKUkHB6gIOngBao_fcpDbgu_RIESE5qVbRcAMNPToWb6yep-bRiTohCAj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1" y="2171701"/>
            <a:ext cx="4275535" cy="287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4"/>
          <p:cNvSpPr txBox="1">
            <a:spLocks noChangeArrowheads="1"/>
          </p:cNvSpPr>
          <p:nvPr/>
        </p:nvSpPr>
        <p:spPr bwMode="auto">
          <a:xfrm>
            <a:off x="1885950" y="1371601"/>
            <a:ext cx="53923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dirty="0">
                <a:latin typeface="+mn-lt"/>
              </a:rPr>
              <a:t>Interacting ecological community and its environment is an ecosystem</a:t>
            </a:r>
          </a:p>
        </p:txBody>
      </p:sp>
      <p:sp>
        <p:nvSpPr>
          <p:cNvPr id="7" name="TextBox 6"/>
          <p:cNvSpPr txBox="1">
            <a:spLocks noChangeArrowheads="1"/>
          </p:cNvSpPr>
          <p:nvPr/>
        </p:nvSpPr>
        <p:spPr bwMode="auto">
          <a:xfrm rot="-1110613">
            <a:off x="2434724" y="3041348"/>
            <a:ext cx="3498265" cy="784830"/>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4500" b="1" dirty="0">
                <a:latin typeface="+mn-lt"/>
              </a:rPr>
              <a:t>Sustained Life</a:t>
            </a:r>
            <a:endParaRPr lang="en-US" sz="2100" b="1" dirty="0">
              <a:latin typeface="+mn-lt"/>
            </a:endParaRPr>
          </a:p>
        </p:txBody>
      </p:sp>
      <p:sp>
        <p:nvSpPr>
          <p:cNvPr id="8" name="TextBox 7"/>
          <p:cNvSpPr txBox="1">
            <a:spLocks noChangeArrowheads="1"/>
          </p:cNvSpPr>
          <p:nvPr/>
        </p:nvSpPr>
        <p:spPr bwMode="auto">
          <a:xfrm>
            <a:off x="1185773" y="5176887"/>
            <a:ext cx="67926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dirty="0">
                <a:latin typeface="+mn-lt"/>
              </a:rPr>
              <a:t>An ecosystem possesses all the necessary aspects to sustain life</a:t>
            </a:r>
          </a:p>
        </p:txBody>
      </p:sp>
    </p:spTree>
    <p:extLst>
      <p:ext uri="{BB962C8B-B14F-4D97-AF65-F5344CB8AC3E}">
        <p14:creationId xmlns:p14="http://schemas.microsoft.com/office/powerpoint/2010/main" val="788880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05"/>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 calcmode="lin" valueType="num">
                                      <p:cBhvr>
                                        <p:cTn id="9" dur="500" fill="hold"/>
                                        <p:tgtEl>
                                          <p:spTgt spid="8"/>
                                        </p:tgtEl>
                                        <p:attrNameLst>
                                          <p:attrName>ppt_x</p:attrName>
                                        </p:attrNameLst>
                                      </p:cBhvr>
                                      <p:tavLst>
                                        <p:tav tm="0">
                                          <p:val>
                                            <p:strVal val="#ppt_x-.2"/>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animEffect transition="in" filter="fade">
                                      <p:cBhvr>
                                        <p:cTn id="11" dur="500"/>
                                        <p:tgtEl>
                                          <p:spTgt spid="8"/>
                                        </p:tgtEl>
                                      </p:cBhvr>
                                    </p:animEffect>
                                  </p:childTnLst>
                                </p:cTn>
                              </p:par>
                            </p:childTnLst>
                          </p:cTn>
                        </p:par>
                        <p:par>
                          <p:cTn id="12" fill="hold" nodeType="afterGroup">
                            <p:stCondLst>
                              <p:cond delay="500"/>
                            </p:stCondLst>
                            <p:childTnLst>
                              <p:par>
                                <p:cTn id="13" presetID="54" presetClass="entr" presetSubtype="0" accel="100000" fill="hold" grpId="0" nodeType="after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strVal val="#ppt_w*0.05"/>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anim calcmode="lin" valueType="num">
                                      <p:cBhvr>
                                        <p:cTn id="17" dur="500" fill="hold"/>
                                        <p:tgtEl>
                                          <p:spTgt spid="7"/>
                                        </p:tgtEl>
                                        <p:attrNameLst>
                                          <p:attrName>ppt_x</p:attrName>
                                        </p:attrNameLst>
                                      </p:cBhvr>
                                      <p:tavLst>
                                        <p:tav tm="0">
                                          <p:val>
                                            <p:strVal val="#ppt_x-.2"/>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5523" y="2125266"/>
            <a:ext cx="3714750" cy="2400300"/>
          </a:xfrm>
        </p:spPr>
        <p:txBody>
          <a:bodyPr>
            <a:normAutofit/>
          </a:bodyPr>
          <a:lstStyle/>
          <a:p>
            <a:pPr marL="468059" indent="-385763">
              <a:buFont typeface="+mj-lt"/>
              <a:buAutoNum type="arabicParenR"/>
            </a:pPr>
            <a:r>
              <a:rPr lang="en-US" sz="1800" dirty="0">
                <a:cs typeface="Times New Roman" panose="02020603050405020304" pitchFamily="18" charset="0"/>
              </a:rPr>
              <a:t>Life and environment are best understood and modeled as unified as a single “Life–Environment” system.</a:t>
            </a:r>
          </a:p>
        </p:txBody>
      </p:sp>
      <p:sp>
        <p:nvSpPr>
          <p:cNvPr id="3" name="Title 2"/>
          <p:cNvSpPr>
            <a:spLocks noGrp="1"/>
          </p:cNvSpPr>
          <p:nvPr>
            <p:ph type="title"/>
          </p:nvPr>
        </p:nvSpPr>
        <p:spPr/>
        <p:txBody>
          <a:bodyPr>
            <a:normAutofit/>
          </a:bodyPr>
          <a:lstStyle/>
          <a:p>
            <a:r>
              <a:rPr lang="en-US" sz="3600" dirty="0">
                <a:latin typeface="+mn-lt"/>
                <a:cs typeface="Times New Roman" panose="02020603050405020304" pitchFamily="18" charset="0"/>
              </a:rPr>
              <a:t>Recursive nature of nature</a:t>
            </a:r>
          </a:p>
        </p:txBody>
      </p:sp>
      <p:sp>
        <p:nvSpPr>
          <p:cNvPr id="5" name="Rectangle 4"/>
          <p:cNvSpPr/>
          <p:nvPr/>
        </p:nvSpPr>
        <p:spPr>
          <a:xfrm>
            <a:off x="3943351" y="5689685"/>
            <a:ext cx="4000499" cy="276999"/>
          </a:xfrm>
          <a:prstGeom prst="rect">
            <a:avLst/>
          </a:prstGeom>
        </p:spPr>
        <p:txBody>
          <a:bodyPr wrap="square">
            <a:spAutoFit/>
          </a:bodyPr>
          <a:lstStyle/>
          <a:p>
            <a:r>
              <a:rPr lang="en-US" sz="1200" dirty="0"/>
              <a:t>Fiscus D, Fath BD, Goerner S. 2012. E:CO 14(3), 44–88.</a:t>
            </a:r>
          </a:p>
        </p:txBody>
      </p:sp>
      <p:grpSp>
        <p:nvGrpSpPr>
          <p:cNvPr id="7" name="Group 6"/>
          <p:cNvGrpSpPr/>
          <p:nvPr/>
        </p:nvGrpSpPr>
        <p:grpSpPr>
          <a:xfrm>
            <a:off x="1219200" y="1538589"/>
            <a:ext cx="3566832" cy="3795411"/>
            <a:chOff x="122787" y="1079384"/>
            <a:chExt cx="3962400" cy="4052784"/>
          </a:xfrm>
        </p:grpSpPr>
        <p:sp>
          <p:nvSpPr>
            <p:cNvPr id="4" name="Rectangle 3"/>
            <p:cNvSpPr/>
            <p:nvPr/>
          </p:nvSpPr>
          <p:spPr>
            <a:xfrm>
              <a:off x="122787" y="1079384"/>
              <a:ext cx="3962400" cy="1281725"/>
            </a:xfrm>
            <a:prstGeom prst="rect">
              <a:avLst/>
            </a:prstGeom>
          </p:spPr>
          <p:txBody>
            <a:bodyPr wrap="square">
              <a:spAutoFit/>
            </a:bodyPr>
            <a:lstStyle/>
            <a:p>
              <a:r>
                <a:rPr lang="en-US" sz="2400" dirty="0"/>
                <a:t>Bounty of the Commons</a:t>
              </a:r>
            </a:p>
            <a:p>
              <a:r>
                <a:rPr lang="en-US" sz="2400" dirty="0"/>
                <a:t>Humans win, environment improves</a:t>
              </a:r>
            </a:p>
          </p:txBody>
        </p:sp>
        <p:pic>
          <p:nvPicPr>
            <p:cNvPr id="9" name="Picture 8" descr="earth 00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7346" y="3276600"/>
              <a:ext cx="1852054" cy="185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davinci-man-sep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39431" y="3735653"/>
              <a:ext cx="653941" cy="67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Up Arrow 10"/>
            <p:cNvSpPr/>
            <p:nvPr/>
          </p:nvSpPr>
          <p:spPr>
            <a:xfrm flipH="1">
              <a:off x="1859279" y="2667000"/>
              <a:ext cx="45719" cy="457200"/>
            </a:xfrm>
            <a:prstGeom prst="upArrow">
              <a:avLst/>
            </a:prstGeom>
            <a:ln w="2540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53627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530" y="857250"/>
            <a:ext cx="4352683" cy="4995322"/>
          </a:xfrm>
          <a:prstGeom prst="rect">
            <a:avLst/>
          </a:prstGeom>
        </p:spPr>
      </p:pic>
      <p:sp>
        <p:nvSpPr>
          <p:cNvPr id="5" name="Rectangle 4"/>
          <p:cNvSpPr/>
          <p:nvPr/>
        </p:nvSpPr>
        <p:spPr>
          <a:xfrm>
            <a:off x="1045186" y="4947431"/>
            <a:ext cx="917917" cy="706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5640124" y="1074146"/>
            <a:ext cx="2979662" cy="1938992"/>
          </a:xfrm>
          <a:prstGeom prst="rect">
            <a:avLst/>
          </a:prstGeom>
        </p:spPr>
        <p:txBody>
          <a:bodyPr wrap="none">
            <a:spAutoFit/>
          </a:bodyPr>
          <a:lstStyle/>
          <a:p>
            <a:r>
              <a:rPr lang="en-US" sz="2100" dirty="0"/>
              <a:t>Three unit models of Life:</a:t>
            </a:r>
          </a:p>
          <a:p>
            <a:pPr lvl="1"/>
            <a:r>
              <a:rPr lang="en-US" sz="2100" dirty="0"/>
              <a:t>Organism</a:t>
            </a:r>
          </a:p>
          <a:p>
            <a:pPr lvl="1"/>
            <a:r>
              <a:rPr lang="en-US" sz="2100" dirty="0"/>
              <a:t>Ecosystem</a:t>
            </a:r>
          </a:p>
          <a:p>
            <a:pPr lvl="1"/>
            <a:r>
              <a:rPr lang="en-US" sz="2100" dirty="0"/>
              <a:t>Environment</a:t>
            </a:r>
          </a:p>
          <a:p>
            <a:endParaRPr lang="en-US" sz="2100" dirty="0"/>
          </a:p>
          <a:p>
            <a:r>
              <a:rPr lang="en-US" sz="1500" dirty="0"/>
              <a:t>Artwork by McManus </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6383" t="26302" r="64848" b="9193"/>
          <a:stretch/>
        </p:blipFill>
        <p:spPr>
          <a:xfrm>
            <a:off x="6045591" y="3583357"/>
            <a:ext cx="2521633" cy="2284889"/>
          </a:xfrm>
          <a:prstGeom prst="rect">
            <a:avLst/>
          </a:prstGeom>
        </p:spPr>
      </p:pic>
    </p:spTree>
    <p:extLst>
      <p:ext uri="{BB962C8B-B14F-4D97-AF65-F5344CB8AC3E}">
        <p14:creationId xmlns:p14="http://schemas.microsoft.com/office/powerpoint/2010/main" val="308931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1: To solve a difficult problem, enlarge it</a:t>
            </a:r>
          </a:p>
        </p:txBody>
      </p:sp>
      <p:sp>
        <p:nvSpPr>
          <p:cNvPr id="3" name="Content Placeholder 2"/>
          <p:cNvSpPr>
            <a:spLocks noGrp="1"/>
          </p:cNvSpPr>
          <p:nvPr>
            <p:ph idx="1"/>
          </p:nvPr>
        </p:nvSpPr>
        <p:spPr>
          <a:xfrm>
            <a:off x="457200" y="2027237"/>
            <a:ext cx="8229600" cy="4525963"/>
          </a:xfrm>
        </p:spPr>
        <p:txBody>
          <a:bodyPr/>
          <a:lstStyle/>
          <a:p>
            <a:pPr marL="0" indent="0">
              <a:buNone/>
            </a:pPr>
            <a:r>
              <a:rPr lang="en-US" dirty="0"/>
              <a:t>Your reaction:</a:t>
            </a:r>
          </a:p>
          <a:p>
            <a:pPr marL="514350" indent="-514350">
              <a:buFont typeface="+mj-lt"/>
              <a:buAutoNum type="arabicParenR"/>
            </a:pPr>
            <a:r>
              <a:rPr lang="en-US" dirty="0"/>
              <a:t>What is, in your opinion, the main message of Chapter 1?</a:t>
            </a:r>
          </a:p>
          <a:p>
            <a:pPr marL="514350" indent="-514350">
              <a:buFont typeface="+mj-lt"/>
              <a:buAutoNum type="arabicParenR"/>
            </a:pPr>
            <a:endParaRPr lang="en-US" dirty="0"/>
          </a:p>
          <a:p>
            <a:pPr marL="514350" indent="-514350">
              <a:buFont typeface="+mj-lt"/>
              <a:buAutoNum type="arabicParenR"/>
            </a:pPr>
            <a:r>
              <a:rPr lang="en-US" dirty="0"/>
              <a:t>What part was most confusing or most difficult to understand?</a:t>
            </a:r>
          </a:p>
        </p:txBody>
      </p:sp>
    </p:spTree>
    <p:extLst>
      <p:ext uri="{BB962C8B-B14F-4D97-AF65-F5344CB8AC3E}">
        <p14:creationId xmlns:p14="http://schemas.microsoft.com/office/powerpoint/2010/main" val="3183909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Sustained life depends on death</a:t>
            </a:r>
          </a:p>
        </p:txBody>
      </p:sp>
      <p:sp>
        <p:nvSpPr>
          <p:cNvPr id="3" name="Content Placeholder 2"/>
          <p:cNvSpPr>
            <a:spLocks noGrp="1"/>
          </p:cNvSpPr>
          <p:nvPr>
            <p:ph idx="1"/>
          </p:nvPr>
        </p:nvSpPr>
        <p:spPr>
          <a:xfrm>
            <a:off x="457200" y="1443038"/>
            <a:ext cx="8229600" cy="3581400"/>
          </a:xfrm>
        </p:spPr>
        <p:txBody>
          <a:bodyPr>
            <a:normAutofit/>
          </a:bodyPr>
          <a:lstStyle/>
          <a:p>
            <a:r>
              <a:rPr lang="en-US" sz="2800" dirty="0"/>
              <a:t>In an energy economy appropriate to the use of biological energy, all bodies, plant and animal and human, are joined in a kind of energy community. . . .</a:t>
            </a:r>
          </a:p>
          <a:p>
            <a:endParaRPr lang="en-US" sz="2800" dirty="0"/>
          </a:p>
          <a:p>
            <a:r>
              <a:rPr lang="en-US" sz="2800" dirty="0"/>
              <a:t>They are indissolubly linked in complex patterns of energy exchange. They die into each other’s life, live into each other’s death. (Berry 1977, p. 90)</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9800" y="4724400"/>
            <a:ext cx="2956816" cy="2231329"/>
          </a:xfrm>
          <a:prstGeom prst="rect">
            <a:avLst/>
          </a:prstGeom>
        </p:spPr>
      </p:pic>
    </p:spTree>
    <p:extLst>
      <p:ext uri="{BB962C8B-B14F-4D97-AF65-F5344CB8AC3E}">
        <p14:creationId xmlns:p14="http://schemas.microsoft.com/office/powerpoint/2010/main" val="3235888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Sustainers and </a:t>
            </a:r>
            <a:r>
              <a:rPr lang="en-US" dirty="0" err="1"/>
              <a:t>Transcenders</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403600"/>
            <a:ext cx="5181600" cy="34544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1219200"/>
            <a:ext cx="5029200" cy="2831440"/>
          </a:xfrm>
          <a:prstGeom prst="rect">
            <a:avLst/>
          </a:prstGeom>
        </p:spPr>
      </p:pic>
      <p:sp>
        <p:nvSpPr>
          <p:cNvPr id="6" name="TextBox 5"/>
          <p:cNvSpPr txBox="1"/>
          <p:nvPr/>
        </p:nvSpPr>
        <p:spPr>
          <a:xfrm>
            <a:off x="5127640" y="6027003"/>
            <a:ext cx="4146520" cy="830997"/>
          </a:xfrm>
          <a:prstGeom prst="rect">
            <a:avLst/>
          </a:prstGeom>
          <a:noFill/>
        </p:spPr>
        <p:txBody>
          <a:bodyPr wrap="none" rtlCol="0">
            <a:spAutoFit/>
          </a:bodyPr>
          <a:lstStyle/>
          <a:p>
            <a:r>
              <a:rPr lang="en-US" sz="2400" dirty="0"/>
              <a:t>Are there environmental limits?</a:t>
            </a:r>
          </a:p>
          <a:p>
            <a:r>
              <a:rPr lang="en-US" sz="2400" dirty="0"/>
              <a:t>Are both sides aware of them?</a:t>
            </a:r>
          </a:p>
        </p:txBody>
      </p:sp>
      <p:sp>
        <p:nvSpPr>
          <p:cNvPr id="7" name="TextBox 6"/>
          <p:cNvSpPr txBox="1"/>
          <p:nvPr/>
        </p:nvSpPr>
        <p:spPr>
          <a:xfrm>
            <a:off x="5943600" y="4191000"/>
            <a:ext cx="1496948" cy="646331"/>
          </a:xfrm>
          <a:prstGeom prst="rect">
            <a:avLst/>
          </a:prstGeom>
          <a:noFill/>
        </p:spPr>
        <p:txBody>
          <a:bodyPr wrap="none" rtlCol="0">
            <a:spAutoFit/>
          </a:bodyPr>
          <a:lstStyle/>
          <a:p>
            <a:r>
              <a:rPr lang="en-US" dirty="0"/>
              <a:t>Break barriers</a:t>
            </a:r>
          </a:p>
          <a:p>
            <a:r>
              <a:rPr lang="en-US" dirty="0"/>
              <a:t>Innovate</a:t>
            </a:r>
          </a:p>
        </p:txBody>
      </p:sp>
      <p:sp>
        <p:nvSpPr>
          <p:cNvPr id="8" name="TextBox 7"/>
          <p:cNvSpPr txBox="1"/>
          <p:nvPr/>
        </p:nvSpPr>
        <p:spPr>
          <a:xfrm>
            <a:off x="46021" y="2775412"/>
            <a:ext cx="2813912" cy="646331"/>
          </a:xfrm>
          <a:prstGeom prst="rect">
            <a:avLst/>
          </a:prstGeom>
          <a:noFill/>
        </p:spPr>
        <p:txBody>
          <a:bodyPr wrap="none" rtlCol="0">
            <a:spAutoFit/>
          </a:bodyPr>
          <a:lstStyle/>
          <a:p>
            <a:r>
              <a:rPr lang="en-US" dirty="0"/>
              <a:t>Change themselves/lifestyle</a:t>
            </a:r>
          </a:p>
          <a:p>
            <a:r>
              <a:rPr lang="en-US" dirty="0"/>
              <a:t>Work with nature</a:t>
            </a:r>
          </a:p>
        </p:txBody>
      </p:sp>
    </p:spTree>
    <p:extLst>
      <p:ext uri="{BB962C8B-B14F-4D97-AF65-F5344CB8AC3E}">
        <p14:creationId xmlns:p14="http://schemas.microsoft.com/office/powerpoint/2010/main" val="172394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026"/>
          <p:cNvGrpSpPr>
            <a:grpSpLocks/>
          </p:cNvGrpSpPr>
          <p:nvPr/>
        </p:nvGrpSpPr>
        <p:grpSpPr bwMode="auto">
          <a:xfrm>
            <a:off x="765086" y="1371600"/>
            <a:ext cx="7613827" cy="4700588"/>
            <a:chOff x="0" y="343"/>
            <a:chExt cx="2801" cy="1729"/>
          </a:xfrm>
        </p:grpSpPr>
        <p:sp>
          <p:nvSpPr>
            <p:cNvPr id="10244" name="Text Box 1027"/>
            <p:cNvSpPr txBox="1">
              <a:spLocks noChangeArrowheads="1"/>
            </p:cNvSpPr>
            <p:nvPr/>
          </p:nvSpPr>
          <p:spPr bwMode="auto">
            <a:xfrm>
              <a:off x="1152" y="1948"/>
              <a:ext cx="189"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600"/>
                <a:t>grid</a:t>
              </a:r>
            </a:p>
          </p:txBody>
        </p:sp>
        <p:grpSp>
          <p:nvGrpSpPr>
            <p:cNvPr id="10245" name="Group 1028"/>
            <p:cNvGrpSpPr>
              <a:grpSpLocks/>
            </p:cNvGrpSpPr>
            <p:nvPr/>
          </p:nvGrpSpPr>
          <p:grpSpPr bwMode="auto">
            <a:xfrm>
              <a:off x="0" y="343"/>
              <a:ext cx="2801" cy="1655"/>
              <a:chOff x="0" y="343"/>
              <a:chExt cx="2801" cy="1655"/>
            </a:xfrm>
          </p:grpSpPr>
          <p:grpSp>
            <p:nvGrpSpPr>
              <p:cNvPr id="10246" name="Group 1029"/>
              <p:cNvGrpSpPr>
                <a:grpSpLocks/>
              </p:cNvGrpSpPr>
              <p:nvPr/>
            </p:nvGrpSpPr>
            <p:grpSpPr bwMode="auto">
              <a:xfrm>
                <a:off x="1717" y="1264"/>
                <a:ext cx="377" cy="503"/>
                <a:chOff x="1056" y="480"/>
                <a:chExt cx="864" cy="1152"/>
              </a:xfrm>
            </p:grpSpPr>
            <p:grpSp>
              <p:nvGrpSpPr>
                <p:cNvPr id="10273" name="Group 1030"/>
                <p:cNvGrpSpPr>
                  <a:grpSpLocks/>
                </p:cNvGrpSpPr>
                <p:nvPr/>
              </p:nvGrpSpPr>
              <p:grpSpPr bwMode="auto">
                <a:xfrm rot="5400000" flipH="1">
                  <a:off x="1008" y="720"/>
                  <a:ext cx="960" cy="864"/>
                  <a:chOff x="864" y="960"/>
                  <a:chExt cx="960" cy="864"/>
                </a:xfrm>
              </p:grpSpPr>
              <p:sp>
                <p:nvSpPr>
                  <p:cNvPr id="10275" name="Arc 1031"/>
                  <p:cNvSpPr>
                    <a:spLocks/>
                  </p:cNvSpPr>
                  <p:nvPr/>
                </p:nvSpPr>
                <p:spPr bwMode="auto">
                  <a:xfrm>
                    <a:off x="864" y="960"/>
                    <a:ext cx="960"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76" name="Arc 1032"/>
                  <p:cNvSpPr>
                    <a:spLocks/>
                  </p:cNvSpPr>
                  <p:nvPr/>
                </p:nvSpPr>
                <p:spPr bwMode="auto">
                  <a:xfrm flipV="1">
                    <a:off x="864" y="1392"/>
                    <a:ext cx="960"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274" name="Oval 1033"/>
                <p:cNvSpPr>
                  <a:spLocks noChangeArrowheads="1"/>
                </p:cNvSpPr>
                <p:nvPr/>
              </p:nvSpPr>
              <p:spPr bwMode="auto">
                <a:xfrm>
                  <a:off x="1392" y="480"/>
                  <a:ext cx="192" cy="192"/>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sp>
            <p:nvSpPr>
              <p:cNvPr id="10247" name="Text Box 1034"/>
              <p:cNvSpPr txBox="1">
                <a:spLocks noChangeArrowheads="1"/>
              </p:cNvSpPr>
              <p:nvPr/>
            </p:nvSpPr>
            <p:spPr bwMode="auto">
              <a:xfrm>
                <a:off x="1536" y="1776"/>
                <a:ext cx="70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dirty="0"/>
                  <a:t>Egalitarian/Fragile</a:t>
                </a:r>
              </a:p>
            </p:txBody>
          </p:sp>
          <p:grpSp>
            <p:nvGrpSpPr>
              <p:cNvPr id="10248" name="Group 1035"/>
              <p:cNvGrpSpPr>
                <a:grpSpLocks/>
              </p:cNvGrpSpPr>
              <p:nvPr/>
            </p:nvGrpSpPr>
            <p:grpSpPr bwMode="auto">
              <a:xfrm>
                <a:off x="377" y="1317"/>
                <a:ext cx="377" cy="419"/>
                <a:chOff x="1728" y="2592"/>
                <a:chExt cx="864" cy="960"/>
              </a:xfrm>
            </p:grpSpPr>
            <p:grpSp>
              <p:nvGrpSpPr>
                <p:cNvPr id="10269" name="Group 1036"/>
                <p:cNvGrpSpPr>
                  <a:grpSpLocks/>
                </p:cNvGrpSpPr>
                <p:nvPr/>
              </p:nvGrpSpPr>
              <p:grpSpPr bwMode="auto">
                <a:xfrm rot="-5400000" flipH="1" flipV="1">
                  <a:off x="1680" y="2640"/>
                  <a:ext cx="960" cy="864"/>
                  <a:chOff x="864" y="960"/>
                  <a:chExt cx="960" cy="864"/>
                </a:xfrm>
              </p:grpSpPr>
              <p:sp>
                <p:nvSpPr>
                  <p:cNvPr id="10271" name="Arc 1037"/>
                  <p:cNvSpPr>
                    <a:spLocks/>
                  </p:cNvSpPr>
                  <p:nvPr/>
                </p:nvSpPr>
                <p:spPr bwMode="auto">
                  <a:xfrm>
                    <a:off x="864" y="960"/>
                    <a:ext cx="960"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72" name="Arc 1038"/>
                  <p:cNvSpPr>
                    <a:spLocks/>
                  </p:cNvSpPr>
                  <p:nvPr/>
                </p:nvSpPr>
                <p:spPr bwMode="auto">
                  <a:xfrm flipV="1">
                    <a:off x="864" y="1392"/>
                    <a:ext cx="960"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270" name="Oval 1039"/>
                <p:cNvSpPr>
                  <a:spLocks noChangeArrowheads="1"/>
                </p:cNvSpPr>
                <p:nvPr/>
              </p:nvSpPr>
              <p:spPr bwMode="auto">
                <a:xfrm>
                  <a:off x="2064" y="3360"/>
                  <a:ext cx="192" cy="192"/>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sp>
            <p:nvSpPr>
              <p:cNvPr id="10249" name="Text Box 1040"/>
              <p:cNvSpPr txBox="1">
                <a:spLocks noChangeArrowheads="1"/>
              </p:cNvSpPr>
              <p:nvPr/>
            </p:nvSpPr>
            <p:spPr bwMode="auto">
              <a:xfrm>
                <a:off x="144" y="1776"/>
                <a:ext cx="7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dirty="0"/>
                  <a:t>Individualist/Durable</a:t>
                </a:r>
              </a:p>
            </p:txBody>
          </p:sp>
          <p:sp>
            <p:nvSpPr>
              <p:cNvPr id="10250" name="Text Box 1041"/>
              <p:cNvSpPr txBox="1">
                <a:spLocks noChangeArrowheads="1"/>
              </p:cNvSpPr>
              <p:nvPr/>
            </p:nvSpPr>
            <p:spPr bwMode="auto">
              <a:xfrm>
                <a:off x="288" y="768"/>
                <a:ext cx="71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dirty="0"/>
                  <a:t>Fatalist/Capricious</a:t>
                </a:r>
              </a:p>
            </p:txBody>
          </p:sp>
          <p:grpSp>
            <p:nvGrpSpPr>
              <p:cNvPr id="10251" name="Group 1042"/>
              <p:cNvGrpSpPr>
                <a:grpSpLocks/>
              </p:cNvGrpSpPr>
              <p:nvPr/>
            </p:nvGrpSpPr>
            <p:grpSpPr bwMode="auto">
              <a:xfrm>
                <a:off x="201" y="573"/>
                <a:ext cx="733" cy="84"/>
                <a:chOff x="3504" y="3120"/>
                <a:chExt cx="1680" cy="192"/>
              </a:xfrm>
            </p:grpSpPr>
            <p:sp>
              <p:nvSpPr>
                <p:cNvPr id="10267" name="Oval 1043"/>
                <p:cNvSpPr>
                  <a:spLocks noChangeArrowheads="1"/>
                </p:cNvSpPr>
                <p:nvPr/>
              </p:nvSpPr>
              <p:spPr bwMode="auto">
                <a:xfrm>
                  <a:off x="4224" y="3120"/>
                  <a:ext cx="192" cy="192"/>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10268" name="Line 1044"/>
                <p:cNvSpPr>
                  <a:spLocks noChangeShapeType="1"/>
                </p:cNvSpPr>
                <p:nvPr/>
              </p:nvSpPr>
              <p:spPr bwMode="auto">
                <a:xfrm>
                  <a:off x="3504" y="3312"/>
                  <a:ext cx="16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52" name="Line 1045"/>
              <p:cNvSpPr>
                <a:spLocks noChangeShapeType="1"/>
              </p:cNvSpPr>
              <p:nvPr/>
            </p:nvSpPr>
            <p:spPr bwMode="auto">
              <a:xfrm>
                <a:off x="0" y="1160"/>
                <a:ext cx="230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3" name="Line 1046"/>
              <p:cNvSpPr>
                <a:spLocks noChangeShapeType="1"/>
              </p:cNvSpPr>
              <p:nvPr/>
            </p:nvSpPr>
            <p:spPr bwMode="auto">
              <a:xfrm>
                <a:off x="1153" y="343"/>
                <a:ext cx="0" cy="165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4" name="Text Box 1047"/>
              <p:cNvSpPr txBox="1">
                <a:spLocks noChangeArrowheads="1"/>
              </p:cNvSpPr>
              <p:nvPr/>
            </p:nvSpPr>
            <p:spPr bwMode="auto">
              <a:xfrm>
                <a:off x="1488" y="912"/>
                <a:ext cx="13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dirty="0" err="1"/>
                  <a:t>Hierarchist</a:t>
                </a:r>
                <a:r>
                  <a:rPr lang="en-US" altLang="en-US" sz="1800" dirty="0"/>
                  <a:t>/Reasonable within limits</a:t>
                </a:r>
              </a:p>
            </p:txBody>
          </p:sp>
          <p:grpSp>
            <p:nvGrpSpPr>
              <p:cNvPr id="10255" name="Group 1048"/>
              <p:cNvGrpSpPr>
                <a:grpSpLocks/>
              </p:cNvGrpSpPr>
              <p:nvPr/>
            </p:nvGrpSpPr>
            <p:grpSpPr bwMode="auto">
              <a:xfrm>
                <a:off x="1572" y="500"/>
                <a:ext cx="587" cy="377"/>
                <a:chOff x="2208" y="2448"/>
                <a:chExt cx="1344" cy="864"/>
              </a:xfrm>
            </p:grpSpPr>
            <p:sp>
              <p:nvSpPr>
                <p:cNvPr id="10258" name="Oval 1049"/>
                <p:cNvSpPr>
                  <a:spLocks noChangeArrowheads="1"/>
                </p:cNvSpPr>
                <p:nvPr/>
              </p:nvSpPr>
              <p:spPr bwMode="auto">
                <a:xfrm>
                  <a:off x="2784" y="2688"/>
                  <a:ext cx="192" cy="192"/>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nvGrpSpPr>
                <p:cNvPr id="10259" name="Group 1050"/>
                <p:cNvGrpSpPr>
                  <a:grpSpLocks/>
                </p:cNvGrpSpPr>
                <p:nvPr/>
              </p:nvGrpSpPr>
              <p:grpSpPr bwMode="auto">
                <a:xfrm>
                  <a:off x="2208" y="2448"/>
                  <a:ext cx="672" cy="864"/>
                  <a:chOff x="2208" y="2448"/>
                  <a:chExt cx="672" cy="864"/>
                </a:xfrm>
              </p:grpSpPr>
              <p:sp>
                <p:nvSpPr>
                  <p:cNvPr id="10264" name="Arc 1051"/>
                  <p:cNvSpPr>
                    <a:spLocks/>
                  </p:cNvSpPr>
                  <p:nvPr/>
                </p:nvSpPr>
                <p:spPr bwMode="auto">
                  <a:xfrm flipH="1">
                    <a:off x="2208" y="2448"/>
                    <a:ext cx="240"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65" name="Arc 1052"/>
                  <p:cNvSpPr>
                    <a:spLocks/>
                  </p:cNvSpPr>
                  <p:nvPr/>
                </p:nvSpPr>
                <p:spPr bwMode="auto">
                  <a:xfrm>
                    <a:off x="2448" y="2448"/>
                    <a:ext cx="236" cy="288"/>
                  </a:xfrm>
                  <a:custGeom>
                    <a:avLst/>
                    <a:gdLst>
                      <a:gd name="T0" fmla="*/ 0 w 21280"/>
                      <a:gd name="T1" fmla="*/ 0 h 21600"/>
                      <a:gd name="T2" fmla="*/ 0 w 21280"/>
                      <a:gd name="T3" fmla="*/ 0 h 21600"/>
                      <a:gd name="T4" fmla="*/ 0 w 21280"/>
                      <a:gd name="T5" fmla="*/ 0 h 21600"/>
                      <a:gd name="T6" fmla="*/ 0 60000 65536"/>
                      <a:gd name="T7" fmla="*/ 0 60000 65536"/>
                      <a:gd name="T8" fmla="*/ 0 60000 65536"/>
                      <a:gd name="T9" fmla="*/ 0 w 21280"/>
                      <a:gd name="T10" fmla="*/ 0 h 21600"/>
                      <a:gd name="T11" fmla="*/ 21280 w 21280"/>
                      <a:gd name="T12" fmla="*/ 21600 h 21600"/>
                    </a:gdLst>
                    <a:ahLst/>
                    <a:cxnLst>
                      <a:cxn ang="T6">
                        <a:pos x="T0" y="T1"/>
                      </a:cxn>
                      <a:cxn ang="T7">
                        <a:pos x="T2" y="T3"/>
                      </a:cxn>
                      <a:cxn ang="T8">
                        <a:pos x="T4" y="T5"/>
                      </a:cxn>
                    </a:cxnLst>
                    <a:rect l="T9" t="T10" r="T11" b="T12"/>
                    <a:pathLst>
                      <a:path w="21280" h="21600" fill="none" extrusionOk="0">
                        <a:moveTo>
                          <a:pt x="-1" y="0"/>
                        </a:moveTo>
                        <a:cubicBezTo>
                          <a:pt x="10499" y="0"/>
                          <a:pt x="19478" y="7550"/>
                          <a:pt x="21279" y="17895"/>
                        </a:cubicBezTo>
                      </a:path>
                      <a:path w="21280" h="21600" stroke="0" extrusionOk="0">
                        <a:moveTo>
                          <a:pt x="-1" y="0"/>
                        </a:moveTo>
                        <a:cubicBezTo>
                          <a:pt x="10499" y="0"/>
                          <a:pt x="19478" y="7550"/>
                          <a:pt x="21279" y="17895"/>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66" name="Arc 1053"/>
                  <p:cNvSpPr>
                    <a:spLocks/>
                  </p:cNvSpPr>
                  <p:nvPr/>
                </p:nvSpPr>
                <p:spPr bwMode="auto">
                  <a:xfrm flipH="1" flipV="1">
                    <a:off x="2688" y="2671"/>
                    <a:ext cx="192" cy="210"/>
                  </a:xfrm>
                  <a:custGeom>
                    <a:avLst/>
                    <a:gdLst>
                      <a:gd name="T0" fmla="*/ 0 w 21600"/>
                      <a:gd name="T1" fmla="*/ 0 h 23616"/>
                      <a:gd name="T2" fmla="*/ 0 w 21600"/>
                      <a:gd name="T3" fmla="*/ 0 h 23616"/>
                      <a:gd name="T4" fmla="*/ 0 w 21600"/>
                      <a:gd name="T5" fmla="*/ 0 h 23616"/>
                      <a:gd name="T6" fmla="*/ 0 60000 65536"/>
                      <a:gd name="T7" fmla="*/ 0 60000 65536"/>
                      <a:gd name="T8" fmla="*/ 0 60000 65536"/>
                      <a:gd name="T9" fmla="*/ 0 w 21600"/>
                      <a:gd name="T10" fmla="*/ 0 h 23616"/>
                      <a:gd name="T11" fmla="*/ 21600 w 21600"/>
                      <a:gd name="T12" fmla="*/ 23616 h 23616"/>
                    </a:gdLst>
                    <a:ahLst/>
                    <a:cxnLst>
                      <a:cxn ang="T6">
                        <a:pos x="T0" y="T1"/>
                      </a:cxn>
                      <a:cxn ang="T7">
                        <a:pos x="T2" y="T3"/>
                      </a:cxn>
                      <a:cxn ang="T8">
                        <a:pos x="T4" y="T5"/>
                      </a:cxn>
                    </a:cxnLst>
                    <a:rect l="T9" t="T10" r="T11" b="T12"/>
                    <a:pathLst>
                      <a:path w="21600" h="23616" fill="none" extrusionOk="0">
                        <a:moveTo>
                          <a:pt x="-1" y="0"/>
                        </a:moveTo>
                        <a:cubicBezTo>
                          <a:pt x="11929" y="0"/>
                          <a:pt x="21600" y="9670"/>
                          <a:pt x="21600" y="21600"/>
                        </a:cubicBezTo>
                        <a:cubicBezTo>
                          <a:pt x="21600" y="22273"/>
                          <a:pt x="21568" y="22945"/>
                          <a:pt x="21505" y="23615"/>
                        </a:cubicBezTo>
                      </a:path>
                      <a:path w="21600" h="23616" stroke="0" extrusionOk="0">
                        <a:moveTo>
                          <a:pt x="-1" y="0"/>
                        </a:moveTo>
                        <a:cubicBezTo>
                          <a:pt x="11929" y="0"/>
                          <a:pt x="21600" y="9670"/>
                          <a:pt x="21600" y="21600"/>
                        </a:cubicBezTo>
                        <a:cubicBezTo>
                          <a:pt x="21600" y="22273"/>
                          <a:pt x="21568" y="22945"/>
                          <a:pt x="21505" y="23615"/>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0260" name="Group 1054"/>
                <p:cNvGrpSpPr>
                  <a:grpSpLocks/>
                </p:cNvGrpSpPr>
                <p:nvPr/>
              </p:nvGrpSpPr>
              <p:grpSpPr bwMode="auto">
                <a:xfrm flipH="1">
                  <a:off x="2880" y="2448"/>
                  <a:ext cx="672" cy="864"/>
                  <a:chOff x="2208" y="2448"/>
                  <a:chExt cx="672" cy="864"/>
                </a:xfrm>
              </p:grpSpPr>
              <p:sp>
                <p:nvSpPr>
                  <p:cNvPr id="10261" name="Arc 1055"/>
                  <p:cNvSpPr>
                    <a:spLocks/>
                  </p:cNvSpPr>
                  <p:nvPr/>
                </p:nvSpPr>
                <p:spPr bwMode="auto">
                  <a:xfrm flipH="1">
                    <a:off x="2208" y="2448"/>
                    <a:ext cx="240"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62" name="Arc 1056"/>
                  <p:cNvSpPr>
                    <a:spLocks/>
                  </p:cNvSpPr>
                  <p:nvPr/>
                </p:nvSpPr>
                <p:spPr bwMode="auto">
                  <a:xfrm>
                    <a:off x="2448" y="2448"/>
                    <a:ext cx="236" cy="288"/>
                  </a:xfrm>
                  <a:custGeom>
                    <a:avLst/>
                    <a:gdLst>
                      <a:gd name="T0" fmla="*/ 0 w 21280"/>
                      <a:gd name="T1" fmla="*/ 0 h 21600"/>
                      <a:gd name="T2" fmla="*/ 0 w 21280"/>
                      <a:gd name="T3" fmla="*/ 0 h 21600"/>
                      <a:gd name="T4" fmla="*/ 0 w 21280"/>
                      <a:gd name="T5" fmla="*/ 0 h 21600"/>
                      <a:gd name="T6" fmla="*/ 0 60000 65536"/>
                      <a:gd name="T7" fmla="*/ 0 60000 65536"/>
                      <a:gd name="T8" fmla="*/ 0 60000 65536"/>
                      <a:gd name="T9" fmla="*/ 0 w 21280"/>
                      <a:gd name="T10" fmla="*/ 0 h 21600"/>
                      <a:gd name="T11" fmla="*/ 21280 w 21280"/>
                      <a:gd name="T12" fmla="*/ 21600 h 21600"/>
                    </a:gdLst>
                    <a:ahLst/>
                    <a:cxnLst>
                      <a:cxn ang="T6">
                        <a:pos x="T0" y="T1"/>
                      </a:cxn>
                      <a:cxn ang="T7">
                        <a:pos x="T2" y="T3"/>
                      </a:cxn>
                      <a:cxn ang="T8">
                        <a:pos x="T4" y="T5"/>
                      </a:cxn>
                    </a:cxnLst>
                    <a:rect l="T9" t="T10" r="T11" b="T12"/>
                    <a:pathLst>
                      <a:path w="21280" h="21600" fill="none" extrusionOk="0">
                        <a:moveTo>
                          <a:pt x="-1" y="0"/>
                        </a:moveTo>
                        <a:cubicBezTo>
                          <a:pt x="10499" y="0"/>
                          <a:pt x="19478" y="7550"/>
                          <a:pt x="21279" y="17895"/>
                        </a:cubicBezTo>
                      </a:path>
                      <a:path w="21280" h="21600" stroke="0" extrusionOk="0">
                        <a:moveTo>
                          <a:pt x="-1" y="0"/>
                        </a:moveTo>
                        <a:cubicBezTo>
                          <a:pt x="10499" y="0"/>
                          <a:pt x="19478" y="7550"/>
                          <a:pt x="21279" y="17895"/>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63" name="Arc 1057"/>
                  <p:cNvSpPr>
                    <a:spLocks/>
                  </p:cNvSpPr>
                  <p:nvPr/>
                </p:nvSpPr>
                <p:spPr bwMode="auto">
                  <a:xfrm flipH="1" flipV="1">
                    <a:off x="2688" y="2671"/>
                    <a:ext cx="192" cy="210"/>
                  </a:xfrm>
                  <a:custGeom>
                    <a:avLst/>
                    <a:gdLst>
                      <a:gd name="T0" fmla="*/ 0 w 21600"/>
                      <a:gd name="T1" fmla="*/ 0 h 23616"/>
                      <a:gd name="T2" fmla="*/ 0 w 21600"/>
                      <a:gd name="T3" fmla="*/ 0 h 23616"/>
                      <a:gd name="T4" fmla="*/ 0 w 21600"/>
                      <a:gd name="T5" fmla="*/ 0 h 23616"/>
                      <a:gd name="T6" fmla="*/ 0 60000 65536"/>
                      <a:gd name="T7" fmla="*/ 0 60000 65536"/>
                      <a:gd name="T8" fmla="*/ 0 60000 65536"/>
                      <a:gd name="T9" fmla="*/ 0 w 21600"/>
                      <a:gd name="T10" fmla="*/ 0 h 23616"/>
                      <a:gd name="T11" fmla="*/ 21600 w 21600"/>
                      <a:gd name="T12" fmla="*/ 23616 h 23616"/>
                    </a:gdLst>
                    <a:ahLst/>
                    <a:cxnLst>
                      <a:cxn ang="T6">
                        <a:pos x="T0" y="T1"/>
                      </a:cxn>
                      <a:cxn ang="T7">
                        <a:pos x="T2" y="T3"/>
                      </a:cxn>
                      <a:cxn ang="T8">
                        <a:pos x="T4" y="T5"/>
                      </a:cxn>
                    </a:cxnLst>
                    <a:rect l="T9" t="T10" r="T11" b="T12"/>
                    <a:pathLst>
                      <a:path w="21600" h="23616" fill="none" extrusionOk="0">
                        <a:moveTo>
                          <a:pt x="-1" y="0"/>
                        </a:moveTo>
                        <a:cubicBezTo>
                          <a:pt x="11929" y="0"/>
                          <a:pt x="21600" y="9670"/>
                          <a:pt x="21600" y="21600"/>
                        </a:cubicBezTo>
                        <a:cubicBezTo>
                          <a:pt x="21600" y="22273"/>
                          <a:pt x="21568" y="22945"/>
                          <a:pt x="21505" y="23615"/>
                        </a:cubicBezTo>
                      </a:path>
                      <a:path w="21600" h="23616" stroke="0" extrusionOk="0">
                        <a:moveTo>
                          <a:pt x="-1" y="0"/>
                        </a:moveTo>
                        <a:cubicBezTo>
                          <a:pt x="11929" y="0"/>
                          <a:pt x="21600" y="9670"/>
                          <a:pt x="21600" y="21600"/>
                        </a:cubicBezTo>
                        <a:cubicBezTo>
                          <a:pt x="21600" y="22273"/>
                          <a:pt x="21568" y="22945"/>
                          <a:pt x="21505" y="23615"/>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0256" name="Text Box 1058"/>
              <p:cNvSpPr txBox="1">
                <a:spLocks noChangeArrowheads="1"/>
              </p:cNvSpPr>
              <p:nvPr/>
            </p:nvSpPr>
            <p:spPr bwMode="auto">
              <a:xfrm>
                <a:off x="2256" y="1152"/>
                <a:ext cx="2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600"/>
                  <a:t>group</a:t>
                </a:r>
              </a:p>
            </p:txBody>
          </p:sp>
          <p:sp>
            <p:nvSpPr>
              <p:cNvPr id="10257" name="AutoShape 1059"/>
              <p:cNvSpPr>
                <a:spLocks noChangeArrowheads="1"/>
              </p:cNvSpPr>
              <p:nvPr/>
            </p:nvSpPr>
            <p:spPr bwMode="auto">
              <a:xfrm>
                <a:off x="901" y="992"/>
                <a:ext cx="503" cy="33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800"/>
                  <a:t>Hermit</a:t>
                </a:r>
              </a:p>
            </p:txBody>
          </p:sp>
        </p:grpSp>
      </p:grpSp>
      <p:sp>
        <p:nvSpPr>
          <p:cNvPr id="10243" name="Text Box 1060"/>
          <p:cNvSpPr txBox="1">
            <a:spLocks noChangeArrowheads="1"/>
          </p:cNvSpPr>
          <p:nvPr/>
        </p:nvSpPr>
        <p:spPr bwMode="auto">
          <a:xfrm>
            <a:off x="1069886" y="460375"/>
            <a:ext cx="70717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200" dirty="0"/>
              <a:t>Cultural Theory Solidarities</a:t>
            </a:r>
            <a:r>
              <a:rPr lang="en-US" altLang="en-US" dirty="0"/>
              <a:t> (Thompson 1997)</a:t>
            </a:r>
          </a:p>
        </p:txBody>
      </p:sp>
      <p:sp>
        <p:nvSpPr>
          <p:cNvPr id="2" name="TextBox 1"/>
          <p:cNvSpPr txBox="1"/>
          <p:nvPr/>
        </p:nvSpPr>
        <p:spPr>
          <a:xfrm>
            <a:off x="6856691" y="6248400"/>
            <a:ext cx="1685974" cy="523220"/>
          </a:xfrm>
          <a:prstGeom prst="rect">
            <a:avLst/>
          </a:prstGeom>
          <a:noFill/>
        </p:spPr>
        <p:txBody>
          <a:bodyPr wrap="none" rtlCol="0">
            <a:spAutoFit/>
          </a:bodyPr>
          <a:lstStyle/>
          <a:p>
            <a:r>
              <a:rPr lang="en-US" sz="2800" b="1" dirty="0">
                <a:solidFill>
                  <a:srgbClr val="00B050"/>
                </a:solidFill>
              </a:rPr>
              <a:t>sustainers</a:t>
            </a:r>
            <a:endParaRPr lang="en-US" b="1" dirty="0">
              <a:solidFill>
                <a:srgbClr val="00B050"/>
              </a:solidFill>
            </a:endParaRPr>
          </a:p>
        </p:txBody>
      </p:sp>
      <p:sp>
        <p:nvSpPr>
          <p:cNvPr id="38" name="TextBox 37"/>
          <p:cNvSpPr txBox="1"/>
          <p:nvPr/>
        </p:nvSpPr>
        <p:spPr>
          <a:xfrm>
            <a:off x="494321" y="6248400"/>
            <a:ext cx="2107244" cy="523220"/>
          </a:xfrm>
          <a:prstGeom prst="rect">
            <a:avLst/>
          </a:prstGeom>
          <a:noFill/>
        </p:spPr>
        <p:txBody>
          <a:bodyPr wrap="none" rtlCol="0">
            <a:spAutoFit/>
          </a:bodyPr>
          <a:lstStyle/>
          <a:p>
            <a:r>
              <a:rPr lang="en-US" sz="2800" b="1" dirty="0" err="1">
                <a:solidFill>
                  <a:srgbClr val="FF0000"/>
                </a:solidFill>
              </a:rPr>
              <a:t>transcenders</a:t>
            </a:r>
            <a:endParaRPr lang="en-US" b="1" dirty="0">
              <a:solidFill>
                <a:srgbClr val="FF0000"/>
              </a:solidFill>
            </a:endParaRPr>
          </a:p>
        </p:txBody>
      </p:sp>
    </p:spTree>
    <p:extLst>
      <p:ext uri="{BB962C8B-B14F-4D97-AF65-F5344CB8AC3E}">
        <p14:creationId xmlns:p14="http://schemas.microsoft.com/office/powerpoint/2010/main" val="537019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sustainers and </a:t>
            </a:r>
            <a:r>
              <a:rPr lang="en-US" dirty="0" err="1"/>
              <a:t>transcenders</a:t>
            </a:r>
            <a:r>
              <a:rPr lang="en-US" dirty="0"/>
              <a:t> need to work together</a:t>
            </a:r>
          </a:p>
        </p:txBody>
      </p:sp>
      <p:sp>
        <p:nvSpPr>
          <p:cNvPr id="3" name="Content Placeholder 2"/>
          <p:cNvSpPr>
            <a:spLocks noGrp="1"/>
          </p:cNvSpPr>
          <p:nvPr>
            <p:ph idx="1"/>
          </p:nvPr>
        </p:nvSpPr>
        <p:spPr/>
        <p:txBody>
          <a:bodyPr/>
          <a:lstStyle/>
          <a:p>
            <a:r>
              <a:rPr lang="en-US" dirty="0"/>
              <a:t>We need to know how to take the life support with us</a:t>
            </a:r>
          </a:p>
          <a:p>
            <a:r>
              <a:rPr lang="en-US" dirty="0"/>
              <a:t>NASA has programs to recycle biological and other wastes of astronauts</a:t>
            </a:r>
          </a:p>
          <a:p>
            <a:r>
              <a:rPr lang="en-US" dirty="0"/>
              <a:t>But not yet to recycle astronauts themselves…</a:t>
            </a:r>
          </a:p>
        </p:txBody>
      </p:sp>
      <p:pic>
        <p:nvPicPr>
          <p:cNvPr id="4" name="Picture 3"/>
          <p:cNvPicPr>
            <a:picLocks noChangeAspect="1"/>
          </p:cNvPicPr>
          <p:nvPr/>
        </p:nvPicPr>
        <p:blipFill rotWithShape="1">
          <a:blip r:embed="rId2"/>
          <a:srcRect b="46646"/>
          <a:stretch/>
        </p:blipFill>
        <p:spPr>
          <a:xfrm>
            <a:off x="4191000" y="4397601"/>
            <a:ext cx="4762500" cy="2424113"/>
          </a:xfrm>
          <a:prstGeom prst="rect">
            <a:avLst/>
          </a:prstGeom>
        </p:spPr>
      </p:pic>
      <p:pic>
        <p:nvPicPr>
          <p:cNvPr id="5" name="Picture 4"/>
          <p:cNvPicPr>
            <a:picLocks noChangeAspect="1"/>
          </p:cNvPicPr>
          <p:nvPr/>
        </p:nvPicPr>
        <p:blipFill>
          <a:blip r:embed="rId3"/>
          <a:stretch>
            <a:fillRect/>
          </a:stretch>
        </p:blipFill>
        <p:spPr>
          <a:xfrm>
            <a:off x="190500" y="4397601"/>
            <a:ext cx="3238500" cy="2438400"/>
          </a:xfrm>
          <a:prstGeom prst="rect">
            <a:avLst/>
          </a:prstGeom>
        </p:spPr>
      </p:pic>
    </p:spTree>
    <p:extLst>
      <p:ext uri="{BB962C8B-B14F-4D97-AF65-F5344CB8AC3E}">
        <p14:creationId xmlns:p14="http://schemas.microsoft.com/office/powerpoint/2010/main" val="177183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truths</a:t>
            </a:r>
          </a:p>
        </p:txBody>
      </p:sp>
      <p:sp>
        <p:nvSpPr>
          <p:cNvPr id="3" name="Content Placeholder 2"/>
          <p:cNvSpPr>
            <a:spLocks noGrp="1"/>
          </p:cNvSpPr>
          <p:nvPr>
            <p:ph idx="1"/>
          </p:nvPr>
        </p:nvSpPr>
        <p:spPr>
          <a:xfrm>
            <a:off x="457200" y="1600200"/>
            <a:ext cx="6553200" cy="4525963"/>
          </a:xfrm>
        </p:spPr>
        <p:txBody>
          <a:bodyPr>
            <a:normAutofit/>
          </a:bodyPr>
          <a:lstStyle/>
          <a:p>
            <a:r>
              <a:rPr lang="en-US" dirty="0"/>
              <a:t>Are statements in which the opposite also contains a deep truth</a:t>
            </a:r>
          </a:p>
          <a:p>
            <a:endParaRPr lang="en-US" dirty="0"/>
          </a:p>
          <a:p>
            <a:r>
              <a:rPr lang="en-US" dirty="0"/>
              <a:t>Complementarity of </a:t>
            </a:r>
            <a:r>
              <a:rPr lang="en-US" i="1" dirty="0"/>
              <a:t>discrete life </a:t>
            </a:r>
            <a:r>
              <a:rPr lang="en-US" dirty="0"/>
              <a:t>and </a:t>
            </a:r>
            <a:r>
              <a:rPr lang="en-US" i="1" dirty="0"/>
              <a:t>sustained life</a:t>
            </a:r>
          </a:p>
          <a:p>
            <a:endParaRPr lang="en-US" dirty="0"/>
          </a:p>
          <a:p>
            <a:r>
              <a:rPr lang="en-US" dirty="0"/>
              <a:t>Meadow’s leverage points</a:t>
            </a:r>
          </a:p>
          <a:p>
            <a:pPr lvl="1"/>
            <a:r>
              <a:rPr lang="en-US" dirty="0"/>
              <a:t>Power to transcend paradigms</a:t>
            </a:r>
          </a:p>
        </p:txBody>
      </p:sp>
      <p:pic>
        <p:nvPicPr>
          <p:cNvPr id="4" name="Picture 3"/>
          <p:cNvPicPr>
            <a:picLocks noChangeAspect="1"/>
          </p:cNvPicPr>
          <p:nvPr/>
        </p:nvPicPr>
        <p:blipFill>
          <a:blip r:embed="rId2"/>
          <a:stretch>
            <a:fillRect/>
          </a:stretch>
        </p:blipFill>
        <p:spPr>
          <a:xfrm>
            <a:off x="7001146" y="1600200"/>
            <a:ext cx="1938786" cy="2209800"/>
          </a:xfrm>
          <a:prstGeom prst="rect">
            <a:avLst/>
          </a:prstGeom>
        </p:spPr>
      </p:pic>
    </p:spTree>
    <p:extLst>
      <p:ext uri="{BB962C8B-B14F-4D97-AF65-F5344CB8AC3E}">
        <p14:creationId xmlns:p14="http://schemas.microsoft.com/office/powerpoint/2010/main" val="291227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ranscend paradig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15400" cy="6894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47800" y="6432911"/>
            <a:ext cx="6629400" cy="461665"/>
          </a:xfrm>
          <a:prstGeom prst="rect">
            <a:avLst/>
          </a:prstGeom>
        </p:spPr>
        <p:txBody>
          <a:bodyPr wrap="square">
            <a:spAutoFit/>
          </a:bodyPr>
          <a:lstStyle/>
          <a:p>
            <a:r>
              <a:rPr lang="en-US" sz="2400" dirty="0"/>
              <a:t>What if we are wrong?  What if this is all wrong?</a:t>
            </a:r>
          </a:p>
        </p:txBody>
      </p:sp>
    </p:spTree>
    <p:extLst>
      <p:ext uri="{BB962C8B-B14F-4D97-AF65-F5344CB8AC3E}">
        <p14:creationId xmlns:p14="http://schemas.microsoft.com/office/powerpoint/2010/main" val="24372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message: Avoid fragmentation</a:t>
            </a:r>
          </a:p>
        </p:txBody>
      </p:sp>
      <p:grpSp>
        <p:nvGrpSpPr>
          <p:cNvPr id="5" name="Group 14"/>
          <p:cNvGrpSpPr>
            <a:grpSpLocks/>
          </p:cNvGrpSpPr>
          <p:nvPr/>
        </p:nvGrpSpPr>
        <p:grpSpPr bwMode="auto">
          <a:xfrm>
            <a:off x="228600" y="1340644"/>
            <a:ext cx="4343400" cy="2362200"/>
            <a:chOff x="1344" y="1008"/>
            <a:chExt cx="2736" cy="1488"/>
          </a:xfrm>
        </p:grpSpPr>
        <p:sp>
          <p:nvSpPr>
            <p:cNvPr id="7" name="AutoShape 15"/>
            <p:cNvSpPr>
              <a:spLocks noChangeArrowheads="1"/>
            </p:cNvSpPr>
            <p:nvPr/>
          </p:nvSpPr>
          <p:spPr bwMode="auto">
            <a:xfrm>
              <a:off x="2400" y="1488"/>
              <a:ext cx="624" cy="528"/>
            </a:xfrm>
            <a:prstGeom prst="flowChartAlternateProcess">
              <a:avLst/>
            </a:prstGeom>
            <a:solidFill>
              <a:schemeClr val="accent1"/>
            </a:solidFill>
            <a:ln w="9525">
              <a:solidFill>
                <a:schemeClr val="tx1"/>
              </a:solidFill>
              <a:miter lim="800000"/>
              <a:headEnd/>
              <a:tailEnd/>
            </a:ln>
          </p:spPr>
          <p:txBody>
            <a:bodyPr anchor="ctr"/>
            <a:lstStyle/>
            <a:p>
              <a:pPr algn="ctr"/>
              <a:r>
                <a:rPr lang="en-US" sz="2000"/>
                <a:t>object</a:t>
              </a:r>
              <a:endParaRPr lang="en-US"/>
            </a:p>
          </p:txBody>
        </p:sp>
        <p:sp>
          <p:nvSpPr>
            <p:cNvPr id="8" name="AutoShape 16"/>
            <p:cNvSpPr>
              <a:spLocks noChangeArrowheads="1"/>
            </p:cNvSpPr>
            <p:nvPr/>
          </p:nvSpPr>
          <p:spPr bwMode="auto">
            <a:xfrm>
              <a:off x="1344" y="1008"/>
              <a:ext cx="2736" cy="1488"/>
            </a:xfrm>
            <a:prstGeom prst="roundRect">
              <a:avLst>
                <a:gd name="adj" fmla="val 16667"/>
              </a:avLst>
            </a:prstGeom>
            <a:noFill/>
            <a:ln w="9525">
              <a:solidFill>
                <a:schemeClr val="tx1"/>
              </a:solidFill>
              <a:round/>
              <a:headEnd/>
              <a:tailEnd/>
            </a:ln>
          </p:spPr>
          <p:txBody>
            <a:bodyPr wrap="none" anchor="ctr"/>
            <a:lstStyle/>
            <a:p>
              <a:endParaRPr lang="en-US"/>
            </a:p>
          </p:txBody>
        </p:sp>
        <p:sp>
          <p:nvSpPr>
            <p:cNvPr id="9" name="Text Box 17"/>
            <p:cNvSpPr txBox="1">
              <a:spLocks noChangeArrowheads="1"/>
            </p:cNvSpPr>
            <p:nvPr/>
          </p:nvSpPr>
          <p:spPr bwMode="auto">
            <a:xfrm>
              <a:off x="1536" y="2208"/>
              <a:ext cx="1117" cy="288"/>
            </a:xfrm>
            <a:prstGeom prst="rect">
              <a:avLst/>
            </a:prstGeom>
            <a:noFill/>
            <a:ln w="9525">
              <a:noFill/>
              <a:miter lim="800000"/>
              <a:headEnd/>
              <a:tailEnd/>
            </a:ln>
          </p:spPr>
          <p:txBody>
            <a:bodyPr wrap="none">
              <a:spAutoFit/>
            </a:bodyPr>
            <a:lstStyle/>
            <a:p>
              <a:r>
                <a:rPr lang="en-US"/>
                <a:t>Environment</a:t>
              </a:r>
            </a:p>
          </p:txBody>
        </p:sp>
      </p:grpSp>
      <p:sp>
        <p:nvSpPr>
          <p:cNvPr id="22" name="TextBox 21"/>
          <p:cNvSpPr txBox="1"/>
          <p:nvPr/>
        </p:nvSpPr>
        <p:spPr>
          <a:xfrm>
            <a:off x="228601" y="6019800"/>
            <a:ext cx="2667000" cy="707886"/>
          </a:xfrm>
          <a:prstGeom prst="rect">
            <a:avLst/>
          </a:prstGeom>
          <a:noFill/>
        </p:spPr>
        <p:txBody>
          <a:bodyPr wrap="square" rtlCol="0">
            <a:spAutoFit/>
          </a:bodyPr>
          <a:lstStyle/>
          <a:p>
            <a:r>
              <a:rPr lang="en-US" sz="2000" dirty="0"/>
              <a:t>Object is inseparably part of its environment</a:t>
            </a:r>
          </a:p>
        </p:txBody>
      </p:sp>
      <p:grpSp>
        <p:nvGrpSpPr>
          <p:cNvPr id="3" name="Group 2"/>
          <p:cNvGrpSpPr/>
          <p:nvPr/>
        </p:nvGrpSpPr>
        <p:grpSpPr>
          <a:xfrm>
            <a:off x="2590800" y="4114800"/>
            <a:ext cx="7115175" cy="2590800"/>
            <a:chOff x="2590800" y="4114800"/>
            <a:chExt cx="7115175" cy="2590800"/>
          </a:xfrm>
        </p:grpSpPr>
        <p:grpSp>
          <p:nvGrpSpPr>
            <p:cNvPr id="11" name="Group 3"/>
            <p:cNvGrpSpPr>
              <a:grpSpLocks/>
            </p:cNvGrpSpPr>
            <p:nvPr/>
          </p:nvGrpSpPr>
          <p:grpSpPr bwMode="auto">
            <a:xfrm>
              <a:off x="2590800" y="4114800"/>
              <a:ext cx="7115175" cy="2590800"/>
              <a:chOff x="624" y="2544"/>
              <a:chExt cx="4482" cy="1632"/>
            </a:xfrm>
          </p:grpSpPr>
          <p:sp>
            <p:nvSpPr>
              <p:cNvPr id="13" name="AutoShape 4"/>
              <p:cNvSpPr>
                <a:spLocks noChangeArrowheads="1"/>
              </p:cNvSpPr>
              <p:nvPr/>
            </p:nvSpPr>
            <p:spPr bwMode="auto">
              <a:xfrm>
                <a:off x="2688" y="3216"/>
                <a:ext cx="369" cy="327"/>
              </a:xfrm>
              <a:prstGeom prst="flowChartAlternateProcess">
                <a:avLst/>
              </a:prstGeom>
              <a:solidFill>
                <a:schemeClr val="accent1"/>
              </a:solidFill>
              <a:ln w="9525">
                <a:solidFill>
                  <a:schemeClr val="tx1"/>
                </a:solidFill>
                <a:miter lim="800000"/>
                <a:headEnd/>
                <a:tailEnd/>
              </a:ln>
            </p:spPr>
            <p:txBody>
              <a:bodyPr anchor="ctr"/>
              <a:lstStyle/>
              <a:p>
                <a:pPr algn="ctr"/>
                <a:r>
                  <a:rPr lang="en-US"/>
                  <a:t>H</a:t>
                </a:r>
              </a:p>
            </p:txBody>
          </p:sp>
          <p:sp>
            <p:nvSpPr>
              <p:cNvPr id="14" name="Line 5"/>
              <p:cNvSpPr>
                <a:spLocks noChangeShapeType="1"/>
              </p:cNvSpPr>
              <p:nvPr/>
            </p:nvSpPr>
            <p:spPr bwMode="auto">
              <a:xfrm flipH="1">
                <a:off x="2884" y="2642"/>
                <a:ext cx="1304" cy="587"/>
              </a:xfrm>
              <a:prstGeom prst="line">
                <a:avLst/>
              </a:prstGeom>
              <a:noFill/>
              <a:ln w="34925">
                <a:solidFill>
                  <a:schemeClr val="tx2"/>
                </a:solidFill>
                <a:round/>
                <a:headEnd/>
                <a:tailEnd/>
              </a:ln>
            </p:spPr>
            <p:txBody>
              <a:bodyPr/>
              <a:lstStyle/>
              <a:p>
                <a:endParaRPr lang="en-US"/>
              </a:p>
            </p:txBody>
          </p:sp>
          <p:sp>
            <p:nvSpPr>
              <p:cNvPr id="15" name="Line 6"/>
              <p:cNvSpPr>
                <a:spLocks noChangeShapeType="1"/>
              </p:cNvSpPr>
              <p:nvPr/>
            </p:nvSpPr>
            <p:spPr bwMode="auto">
              <a:xfrm flipH="1" flipV="1">
                <a:off x="2884" y="3556"/>
                <a:ext cx="1304" cy="587"/>
              </a:xfrm>
              <a:prstGeom prst="line">
                <a:avLst/>
              </a:prstGeom>
              <a:noFill/>
              <a:ln w="34925">
                <a:solidFill>
                  <a:schemeClr val="tx2"/>
                </a:solidFill>
                <a:round/>
                <a:headEnd/>
                <a:tailEnd/>
              </a:ln>
            </p:spPr>
            <p:txBody>
              <a:bodyPr/>
              <a:lstStyle/>
              <a:p>
                <a:endParaRPr lang="en-US"/>
              </a:p>
            </p:txBody>
          </p:sp>
          <p:sp>
            <p:nvSpPr>
              <p:cNvPr id="16" name="Line 7"/>
              <p:cNvSpPr>
                <a:spLocks noChangeShapeType="1"/>
              </p:cNvSpPr>
              <p:nvPr/>
            </p:nvSpPr>
            <p:spPr bwMode="auto">
              <a:xfrm flipH="1" flipV="1">
                <a:off x="1353" y="2544"/>
                <a:ext cx="1531" cy="685"/>
              </a:xfrm>
              <a:prstGeom prst="line">
                <a:avLst/>
              </a:prstGeom>
              <a:noFill/>
              <a:ln w="34925">
                <a:solidFill>
                  <a:schemeClr val="tx2"/>
                </a:solidFill>
                <a:round/>
                <a:headEnd/>
                <a:tailEnd/>
              </a:ln>
            </p:spPr>
            <p:txBody>
              <a:bodyPr/>
              <a:lstStyle/>
              <a:p>
                <a:endParaRPr lang="en-US"/>
              </a:p>
            </p:txBody>
          </p:sp>
          <p:sp>
            <p:nvSpPr>
              <p:cNvPr id="17" name="Line 8"/>
              <p:cNvSpPr>
                <a:spLocks noChangeShapeType="1"/>
              </p:cNvSpPr>
              <p:nvPr/>
            </p:nvSpPr>
            <p:spPr bwMode="auto">
              <a:xfrm flipH="1">
                <a:off x="1296" y="3556"/>
                <a:ext cx="1560" cy="620"/>
              </a:xfrm>
              <a:prstGeom prst="line">
                <a:avLst/>
              </a:prstGeom>
              <a:noFill/>
              <a:ln w="34925">
                <a:solidFill>
                  <a:schemeClr val="tx2"/>
                </a:solidFill>
                <a:round/>
                <a:headEnd/>
                <a:tailEnd/>
              </a:ln>
            </p:spPr>
            <p:txBody>
              <a:bodyPr/>
              <a:lstStyle/>
              <a:p>
                <a:endParaRPr lang="en-US"/>
              </a:p>
            </p:txBody>
          </p:sp>
          <p:sp>
            <p:nvSpPr>
              <p:cNvPr id="18" name="Freeform 9"/>
              <p:cNvSpPr>
                <a:spLocks/>
              </p:cNvSpPr>
              <p:nvPr/>
            </p:nvSpPr>
            <p:spPr bwMode="auto">
              <a:xfrm>
                <a:off x="2827" y="3229"/>
                <a:ext cx="85" cy="327"/>
              </a:xfrm>
              <a:custGeom>
                <a:avLst/>
                <a:gdLst>
                  <a:gd name="T0" fmla="*/ 1 w 144"/>
                  <a:gd name="T1" fmla="*/ 0 h 480"/>
                  <a:gd name="T2" fmla="*/ 0 w 144"/>
                  <a:gd name="T3" fmla="*/ 10 h 480"/>
                  <a:gd name="T4" fmla="*/ 1 w 144"/>
                  <a:gd name="T5" fmla="*/ 7 h 480"/>
                  <a:gd name="T6" fmla="*/ 1 w 144"/>
                  <a:gd name="T7" fmla="*/ 15 h 480"/>
                  <a:gd name="T8" fmla="*/ 0 60000 65536"/>
                  <a:gd name="T9" fmla="*/ 0 60000 65536"/>
                  <a:gd name="T10" fmla="*/ 0 60000 65536"/>
                  <a:gd name="T11" fmla="*/ 0 60000 65536"/>
                  <a:gd name="T12" fmla="*/ 0 w 144"/>
                  <a:gd name="T13" fmla="*/ 0 h 480"/>
                  <a:gd name="T14" fmla="*/ 144 w 144"/>
                  <a:gd name="T15" fmla="*/ 480 h 480"/>
                </a:gdLst>
                <a:ahLst/>
                <a:cxnLst>
                  <a:cxn ang="T8">
                    <a:pos x="T0" y="T1"/>
                  </a:cxn>
                  <a:cxn ang="T9">
                    <a:pos x="T2" y="T3"/>
                  </a:cxn>
                  <a:cxn ang="T10">
                    <a:pos x="T4" y="T5"/>
                  </a:cxn>
                  <a:cxn ang="T11">
                    <a:pos x="T6" y="T7"/>
                  </a:cxn>
                </a:cxnLst>
                <a:rect l="T12" t="T13" r="T14" b="T15"/>
                <a:pathLst>
                  <a:path w="144" h="480">
                    <a:moveTo>
                      <a:pt x="96" y="0"/>
                    </a:moveTo>
                    <a:lnTo>
                      <a:pt x="0" y="288"/>
                    </a:lnTo>
                    <a:lnTo>
                      <a:pt x="144" y="192"/>
                    </a:lnTo>
                    <a:lnTo>
                      <a:pt x="96" y="480"/>
                    </a:lnTo>
                  </a:path>
                </a:pathLst>
              </a:custGeom>
              <a:noFill/>
              <a:ln w="34925">
                <a:solidFill>
                  <a:srgbClr val="800000"/>
                </a:solidFill>
                <a:round/>
                <a:headEnd/>
                <a:tailEnd/>
              </a:ln>
            </p:spPr>
            <p:txBody>
              <a:bodyPr wrap="none"/>
              <a:lstStyle/>
              <a:p>
                <a:endParaRPr lang="en-US"/>
              </a:p>
            </p:txBody>
          </p:sp>
          <p:sp>
            <p:nvSpPr>
              <p:cNvPr id="19" name="Text Box 10"/>
              <p:cNvSpPr txBox="1">
                <a:spLocks noChangeArrowheads="1"/>
              </p:cNvSpPr>
              <p:nvPr/>
            </p:nvSpPr>
            <p:spPr bwMode="auto">
              <a:xfrm>
                <a:off x="624" y="3264"/>
                <a:ext cx="1570" cy="288"/>
              </a:xfrm>
              <a:prstGeom prst="rect">
                <a:avLst/>
              </a:prstGeom>
              <a:noFill/>
              <a:ln w="9525">
                <a:noFill/>
                <a:miter lim="800000"/>
                <a:headEnd/>
                <a:tailEnd/>
              </a:ln>
            </p:spPr>
            <p:txBody>
              <a:bodyPr wrap="none">
                <a:spAutoFit/>
              </a:bodyPr>
              <a:lstStyle/>
              <a:p>
                <a:r>
                  <a:rPr lang="en-US"/>
                  <a:t>Input Environment</a:t>
                </a:r>
              </a:p>
            </p:txBody>
          </p:sp>
          <p:sp>
            <p:nvSpPr>
              <p:cNvPr id="20" name="Text Box 11"/>
              <p:cNvSpPr txBox="1">
                <a:spLocks noChangeArrowheads="1"/>
              </p:cNvSpPr>
              <p:nvPr/>
            </p:nvSpPr>
            <p:spPr bwMode="auto">
              <a:xfrm>
                <a:off x="3408" y="3264"/>
                <a:ext cx="1698" cy="288"/>
              </a:xfrm>
              <a:prstGeom prst="rect">
                <a:avLst/>
              </a:prstGeom>
              <a:noFill/>
              <a:ln w="9525">
                <a:noFill/>
                <a:miter lim="800000"/>
                <a:headEnd/>
                <a:tailEnd/>
              </a:ln>
            </p:spPr>
            <p:txBody>
              <a:bodyPr wrap="none">
                <a:spAutoFit/>
              </a:bodyPr>
              <a:lstStyle/>
              <a:p>
                <a:r>
                  <a:rPr lang="en-US"/>
                  <a:t>Output Environment</a:t>
                </a:r>
              </a:p>
            </p:txBody>
          </p:sp>
        </p:grpSp>
        <p:cxnSp>
          <p:nvCxnSpPr>
            <p:cNvPr id="24" name="Straight Arrow Connector 23"/>
            <p:cNvCxnSpPr/>
            <p:nvPr/>
          </p:nvCxnSpPr>
          <p:spPr>
            <a:xfrm>
              <a:off x="3962400" y="4724400"/>
              <a:ext cx="1447800" cy="5334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114800" y="5410200"/>
              <a:ext cx="160020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705600" y="5181600"/>
              <a:ext cx="1752600" cy="762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453188" y="5410200"/>
              <a:ext cx="1243012" cy="6096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4699171" y="1796937"/>
            <a:ext cx="1479379" cy="369332"/>
          </a:xfrm>
          <a:prstGeom prst="rect">
            <a:avLst/>
          </a:prstGeom>
          <a:noFill/>
        </p:spPr>
        <p:txBody>
          <a:bodyPr wrap="none" rtlCol="0">
            <a:spAutoFit/>
          </a:bodyPr>
          <a:lstStyle/>
          <a:p>
            <a:r>
              <a:rPr lang="en-US" dirty="0"/>
              <a:t>This is wrong!</a:t>
            </a:r>
          </a:p>
        </p:txBody>
      </p:sp>
    </p:spTree>
    <p:extLst>
      <p:ext uri="{BB962C8B-B14F-4D97-AF65-F5344CB8AC3E}">
        <p14:creationId xmlns:p14="http://schemas.microsoft.com/office/powerpoint/2010/main" val="1520116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 fragmentation</a:t>
            </a:r>
          </a:p>
        </p:txBody>
      </p:sp>
      <p:sp>
        <p:nvSpPr>
          <p:cNvPr id="3" name="Content Placeholder 2"/>
          <p:cNvSpPr>
            <a:spLocks noGrp="1"/>
          </p:cNvSpPr>
          <p:nvPr>
            <p:ph idx="1"/>
          </p:nvPr>
        </p:nvSpPr>
        <p:spPr>
          <a:xfrm>
            <a:off x="457200" y="1189037"/>
            <a:ext cx="8229600" cy="4525963"/>
          </a:xfrm>
        </p:spPr>
        <p:txBody>
          <a:bodyPr>
            <a:normAutofit lnSpcReduction="10000"/>
          </a:bodyPr>
          <a:lstStyle/>
          <a:p>
            <a:r>
              <a:rPr lang="en-US" sz="2000" dirty="0"/>
              <a:t>The concept of country, homeland, dwelling place becomes simplified as ‘the environment’—that is, what surrounds us. Once we see our place, our part of the world, as surrounding us, we have already made a profound division between it and ourselves. </a:t>
            </a:r>
          </a:p>
          <a:p>
            <a:r>
              <a:rPr lang="en-US" sz="2000" dirty="0"/>
              <a:t>We have given up the understanding—dropped it out of our language and so out of our thought—that we and our country </a:t>
            </a:r>
            <a:r>
              <a:rPr lang="en-US" sz="2000" i="1" dirty="0"/>
              <a:t>create one another, depend on one another, are literally part of one another</a:t>
            </a:r>
            <a:r>
              <a:rPr lang="en-US" sz="2000" dirty="0"/>
              <a:t>; </a:t>
            </a:r>
          </a:p>
          <a:p>
            <a:r>
              <a:rPr lang="en-US" sz="2000" dirty="0"/>
              <a:t>that our land passes in and out of our bodies just as our bodies pass in and out of our land; that as we and our land are part of one another, so all who are living as neighbors here, human and plant and animal, are part of one another, and so cannot possibly flourish alone; </a:t>
            </a:r>
          </a:p>
          <a:p>
            <a:r>
              <a:rPr lang="en-US" sz="2000" dirty="0"/>
              <a:t>our culture must be our response to our place, our culture and our place are images of each other and inseparably from each other, and so neither can be better than the other.			Berry (1977, p. 24).</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56607" y="0"/>
            <a:ext cx="1887393" cy="1271612"/>
          </a:xfrm>
          <a:prstGeom prst="rect">
            <a:avLst/>
          </a:prstGeom>
        </p:spPr>
      </p:pic>
      <p:pic>
        <p:nvPicPr>
          <p:cNvPr id="10" name="Picture 9"/>
          <p:cNvPicPr>
            <a:picLocks noChangeAspect="1"/>
          </p:cNvPicPr>
          <p:nvPr/>
        </p:nvPicPr>
        <p:blipFill>
          <a:blip r:embed="rId3"/>
          <a:stretch>
            <a:fillRect/>
          </a:stretch>
        </p:blipFill>
        <p:spPr>
          <a:xfrm>
            <a:off x="3733800" y="5363876"/>
            <a:ext cx="2438400" cy="1524573"/>
          </a:xfrm>
          <a:prstGeom prst="rect">
            <a:avLst/>
          </a:prstGeom>
        </p:spPr>
      </p:pic>
    </p:spTree>
    <p:extLst>
      <p:ext uri="{BB962C8B-B14F-4D97-AF65-F5344CB8AC3E}">
        <p14:creationId xmlns:p14="http://schemas.microsoft.com/office/powerpoint/2010/main" val="101532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5A818-C4F2-4A88-973D-A102594B0D20}"/>
              </a:ext>
            </a:extLst>
          </p:cNvPr>
          <p:cNvSpPr>
            <a:spLocks noGrp="1"/>
          </p:cNvSpPr>
          <p:nvPr>
            <p:ph type="title"/>
          </p:nvPr>
        </p:nvSpPr>
        <p:spPr>
          <a:xfrm>
            <a:off x="0" y="274638"/>
            <a:ext cx="8991600" cy="1143000"/>
          </a:xfrm>
        </p:spPr>
        <p:txBody>
          <a:bodyPr>
            <a:normAutofit fontScale="90000"/>
          </a:bodyPr>
          <a:lstStyle/>
          <a:p>
            <a:r>
              <a:rPr lang="en-US" dirty="0"/>
              <a:t>Avoiding the word “solutions”, we look for New patterns and processes that..</a:t>
            </a:r>
          </a:p>
        </p:txBody>
      </p:sp>
      <p:sp>
        <p:nvSpPr>
          <p:cNvPr id="3" name="Content Placeholder 2">
            <a:extLst>
              <a:ext uri="{FF2B5EF4-FFF2-40B4-BE49-F238E27FC236}">
                <a16:creationId xmlns:a16="http://schemas.microsoft.com/office/drawing/2014/main" id="{9FE80235-D5BC-4514-8727-91FAC3468382}"/>
              </a:ext>
            </a:extLst>
          </p:cNvPr>
          <p:cNvSpPr>
            <a:spLocks noGrp="1"/>
          </p:cNvSpPr>
          <p:nvPr>
            <p:ph idx="1"/>
          </p:nvPr>
        </p:nvSpPr>
        <p:spPr>
          <a:xfrm>
            <a:off x="0" y="1600200"/>
            <a:ext cx="9144000" cy="4525963"/>
          </a:xfrm>
        </p:spPr>
        <p:txBody>
          <a:bodyPr>
            <a:noAutofit/>
          </a:bodyPr>
          <a:lstStyle/>
          <a:p>
            <a:pPr algn="l">
              <a:buFont typeface="+mj-lt"/>
              <a:buAutoNum type="arabicParenR"/>
            </a:pPr>
            <a:r>
              <a:rPr lang="en-US" sz="1800" b="0" i="0" u="none" strike="noStrike" baseline="0" dirty="0">
                <a:latin typeface="AdvP6F00"/>
              </a:rPr>
              <a:t>Build and aggrade soils and increase fertility;</a:t>
            </a:r>
          </a:p>
          <a:p>
            <a:pPr algn="l">
              <a:buFont typeface="+mj-lt"/>
              <a:buAutoNum type="arabicParenR"/>
            </a:pPr>
            <a:r>
              <a:rPr lang="en-US" sz="1800" b="0" i="0" u="none" strike="noStrike" baseline="0" dirty="0">
                <a:latin typeface="AdvP6F00"/>
              </a:rPr>
              <a:t>A compromise similar to E.O. Wilson’s “Saving Half the Earth” is reached;</a:t>
            </a:r>
          </a:p>
          <a:p>
            <a:pPr algn="l">
              <a:buFont typeface="+mj-lt"/>
              <a:buAutoNum type="arabicParenR"/>
            </a:pPr>
            <a:r>
              <a:rPr lang="en-US" sz="1800" b="0" i="0" u="none" strike="noStrike" baseline="0" dirty="0">
                <a:latin typeface="AdvP6F00"/>
              </a:rPr>
              <a:t>Rates of species extinctions in line with historical rates between mass extinctions;</a:t>
            </a:r>
          </a:p>
          <a:p>
            <a:pPr algn="l">
              <a:buFont typeface="+mj-lt"/>
              <a:buAutoNum type="arabicParenR"/>
            </a:pPr>
            <a:r>
              <a:rPr lang="en-US" sz="1800" b="0" i="0" u="none" strike="noStrike" baseline="0" dirty="0">
                <a:latin typeface="AdvP6F00"/>
              </a:rPr>
              <a:t>Improved food production and resilience, sustainability, affordability, and health of the food supply and its beneficiaries;</a:t>
            </a:r>
          </a:p>
          <a:p>
            <a:pPr algn="l">
              <a:buFont typeface="+mj-lt"/>
              <a:buAutoNum type="arabicParenR"/>
            </a:pPr>
            <a:r>
              <a:rPr lang="en-US" sz="1800" b="0" i="0" u="none" strike="noStrike" baseline="0" dirty="0">
                <a:latin typeface="AdvP6F00"/>
              </a:rPr>
              <a:t>Stable global nitrogen cycle including an end to dead zones in estuaries and gulfs;</a:t>
            </a:r>
          </a:p>
          <a:p>
            <a:pPr algn="l">
              <a:buFont typeface="+mj-lt"/>
              <a:buAutoNum type="arabicParenR"/>
            </a:pPr>
            <a:r>
              <a:rPr lang="en-US" sz="1800" b="0" i="0" u="none" strike="noStrike" baseline="0" dirty="0">
                <a:latin typeface="AdvP6F00"/>
              </a:rPr>
              <a:t>Broken addiction with fossil fuels with most energy from renewable sources;</a:t>
            </a:r>
          </a:p>
          <a:p>
            <a:pPr algn="l">
              <a:buFont typeface="+mj-lt"/>
              <a:buAutoNum type="arabicParenR"/>
            </a:pPr>
            <a:r>
              <a:rPr lang="en-US" sz="1800" b="0" i="0" u="none" strike="noStrike" baseline="0" dirty="0">
                <a:latin typeface="AdvP6F00"/>
              </a:rPr>
              <a:t>Stable global climate similar to the Holocene; no net increase in GHG concentrations or temperature;</a:t>
            </a:r>
          </a:p>
          <a:p>
            <a:pPr algn="l">
              <a:buFont typeface="+mj-lt"/>
              <a:buAutoNum type="arabicParenR"/>
            </a:pPr>
            <a:r>
              <a:rPr lang="en-US" sz="1800" b="0" i="0" u="none" strike="noStrike" baseline="0" dirty="0">
                <a:latin typeface="AdvP6F00"/>
              </a:rPr>
              <a:t>Sea levels follow natural patterns and more secure coastal areas with human populations;</a:t>
            </a:r>
          </a:p>
          <a:p>
            <a:pPr algn="l">
              <a:buFont typeface="+mj-lt"/>
              <a:buAutoNum type="arabicParenR"/>
            </a:pPr>
            <a:r>
              <a:rPr lang="en-US" sz="1800" b="0" i="0" u="none" strike="noStrike" baseline="0" dirty="0">
                <a:latin typeface="AdvP6F00"/>
              </a:rPr>
              <a:t>An end to increased ocean acidification and regeneration of coral reefs and ecosystems;</a:t>
            </a:r>
          </a:p>
          <a:p>
            <a:pPr algn="l">
              <a:buFont typeface="+mj-lt"/>
              <a:buAutoNum type="arabicParenR"/>
            </a:pPr>
            <a:r>
              <a:rPr lang="en-US" sz="1800" b="0" i="0" u="none" strike="noStrike" baseline="0" dirty="0">
                <a:latin typeface="AdvP6F00"/>
              </a:rPr>
              <a:t> Abundant, affordable clean water sufficient for human needs and for wild nature; and</a:t>
            </a:r>
          </a:p>
          <a:p>
            <a:pPr algn="l">
              <a:buFont typeface="+mj-lt"/>
              <a:buAutoNum type="arabicParenR"/>
            </a:pPr>
            <a:r>
              <a:rPr lang="en-US" sz="1800" b="0" i="0" u="none" strike="noStrike" baseline="0" dirty="0">
                <a:latin typeface="AdvP6F00"/>
              </a:rPr>
              <a:t> Great reduction in environmental toxins/waste; emissions within rates of recycling or decontamination.</a:t>
            </a:r>
            <a:endParaRPr lang="en-US" sz="1800" dirty="0"/>
          </a:p>
        </p:txBody>
      </p:sp>
      <p:sp>
        <p:nvSpPr>
          <p:cNvPr id="4" name="TextBox 3">
            <a:extLst>
              <a:ext uri="{FF2B5EF4-FFF2-40B4-BE49-F238E27FC236}">
                <a16:creationId xmlns:a16="http://schemas.microsoft.com/office/drawing/2014/main" id="{09FE7CBB-730A-4905-9228-39424F7B2736}"/>
              </a:ext>
            </a:extLst>
          </p:cNvPr>
          <p:cNvSpPr txBox="1"/>
          <p:nvPr/>
        </p:nvSpPr>
        <p:spPr>
          <a:xfrm>
            <a:off x="6271395" y="6308725"/>
            <a:ext cx="2842125" cy="523220"/>
          </a:xfrm>
          <a:prstGeom prst="rect">
            <a:avLst/>
          </a:prstGeom>
          <a:noFill/>
        </p:spPr>
        <p:txBody>
          <a:bodyPr wrap="none" rtlCol="0">
            <a:spAutoFit/>
          </a:bodyPr>
          <a:lstStyle/>
          <a:p>
            <a:r>
              <a:rPr lang="en-US" sz="2800" dirty="0"/>
              <a:t>Naïve or possible?</a:t>
            </a:r>
          </a:p>
        </p:txBody>
      </p:sp>
    </p:spTree>
    <p:extLst>
      <p:ext uri="{BB962C8B-B14F-4D97-AF65-F5344CB8AC3E}">
        <p14:creationId xmlns:p14="http://schemas.microsoft.com/office/powerpoint/2010/main" val="61854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3" name="Content Placeholder 2"/>
          <p:cNvSpPr>
            <a:spLocks noGrp="1"/>
          </p:cNvSpPr>
          <p:nvPr>
            <p:ph idx="1"/>
          </p:nvPr>
        </p:nvSpPr>
        <p:spPr/>
        <p:txBody>
          <a:bodyPr>
            <a:normAutofit fontScale="77500" lnSpcReduction="20000"/>
          </a:bodyPr>
          <a:lstStyle/>
          <a:p>
            <a:r>
              <a:rPr lang="en-US" dirty="0">
                <a:hlinkClick r:id="rId2"/>
              </a:rPr>
              <a:t>https://vimeo.com/212281432</a:t>
            </a:r>
            <a:endParaRPr lang="en-US" dirty="0"/>
          </a:p>
          <a:p>
            <a:endParaRPr lang="en-US" dirty="0"/>
          </a:p>
          <a:p>
            <a:r>
              <a:rPr lang="en-US" dirty="0"/>
              <a:t>What does the title of the chapter have to  do with the content?</a:t>
            </a:r>
          </a:p>
          <a:p>
            <a:endParaRPr lang="en-US" dirty="0"/>
          </a:p>
          <a:p>
            <a:r>
              <a:rPr lang="en-US" dirty="0"/>
              <a:t>Why don’t biology textbooks teach about two kinds of life (discrete and sustained)?</a:t>
            </a:r>
          </a:p>
          <a:p>
            <a:pPr lvl="1"/>
            <a:r>
              <a:rPr lang="en-US" dirty="0"/>
              <a:t>Can this be changed? How?</a:t>
            </a:r>
          </a:p>
          <a:p>
            <a:endParaRPr lang="en-US" dirty="0"/>
          </a:p>
          <a:p>
            <a:r>
              <a:rPr lang="en-US" dirty="0"/>
              <a:t>How to tap into the existing forces of the system to create change? i.e., work alongside </a:t>
            </a:r>
            <a:r>
              <a:rPr lang="en-US" dirty="0" err="1"/>
              <a:t>transcenders</a:t>
            </a:r>
            <a:r>
              <a:rPr lang="en-US" dirty="0"/>
              <a:t> not against them.</a:t>
            </a:r>
          </a:p>
        </p:txBody>
      </p:sp>
    </p:spTree>
    <p:extLst>
      <p:ext uri="{BB962C8B-B14F-4D97-AF65-F5344CB8AC3E}">
        <p14:creationId xmlns:p14="http://schemas.microsoft.com/office/powerpoint/2010/main" val="175213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F8667-E2FF-404D-AD1B-3DAD3DC3DFAF}"/>
              </a:ext>
            </a:extLst>
          </p:cNvPr>
          <p:cNvSpPr>
            <a:spLocks noGrp="1"/>
          </p:cNvSpPr>
          <p:nvPr>
            <p:ph type="title"/>
          </p:nvPr>
        </p:nvSpPr>
        <p:spPr/>
        <p:txBody>
          <a:bodyPr/>
          <a:lstStyle/>
          <a:p>
            <a:r>
              <a:rPr lang="en-US" dirty="0"/>
              <a:t>Evidence of crisis</a:t>
            </a:r>
          </a:p>
        </p:txBody>
      </p:sp>
      <p:sp>
        <p:nvSpPr>
          <p:cNvPr id="3" name="Content Placeholder 2">
            <a:extLst>
              <a:ext uri="{FF2B5EF4-FFF2-40B4-BE49-F238E27FC236}">
                <a16:creationId xmlns:a16="http://schemas.microsoft.com/office/drawing/2014/main" id="{12DFD4A8-C0F6-4487-9374-0438A4054988}"/>
              </a:ext>
            </a:extLst>
          </p:cNvPr>
          <p:cNvSpPr>
            <a:spLocks noGrp="1"/>
          </p:cNvSpPr>
          <p:nvPr>
            <p:ph idx="1"/>
          </p:nvPr>
        </p:nvSpPr>
        <p:spPr>
          <a:xfrm>
            <a:off x="457200" y="1646237"/>
            <a:ext cx="8229600" cy="4525963"/>
          </a:xfrm>
        </p:spPr>
        <p:txBody>
          <a:bodyPr>
            <a:normAutofit fontScale="92500" lnSpcReduction="10000"/>
          </a:bodyPr>
          <a:lstStyle/>
          <a:p>
            <a:pPr algn="l">
              <a:buFont typeface="+mj-lt"/>
              <a:buAutoNum type="arabicParenR"/>
            </a:pPr>
            <a:r>
              <a:rPr lang="en-US" sz="2000" b="0" i="0" u="none" strike="noStrike" baseline="0" dirty="0">
                <a:latin typeface="AdvOT6e5d2ec0"/>
              </a:rPr>
              <a:t>Unprecedented land use change and conversion of natural habitat to human dominated landscapes</a:t>
            </a:r>
          </a:p>
          <a:p>
            <a:pPr algn="l">
              <a:buFont typeface="+mj-lt"/>
              <a:buAutoNum type="arabicParenR"/>
            </a:pPr>
            <a:r>
              <a:rPr lang="en-US" sz="2000" b="0" i="0" u="none" strike="noStrike" baseline="0" dirty="0">
                <a:latin typeface="AdvOT6e5d2ec0"/>
              </a:rPr>
              <a:t>Rates of species extinctions on par with the five mass extinctions of all time</a:t>
            </a:r>
          </a:p>
          <a:p>
            <a:pPr>
              <a:buFont typeface="+mj-lt"/>
              <a:buAutoNum type="arabicParenR"/>
            </a:pPr>
            <a:r>
              <a:rPr lang="en-US" sz="2000" b="0" i="0" u="none" strike="noStrike" baseline="0" dirty="0">
                <a:latin typeface="AdvOT6e5d2ec0"/>
              </a:rPr>
              <a:t>Soil loss and degradation</a:t>
            </a:r>
          </a:p>
          <a:p>
            <a:pPr algn="l">
              <a:buFont typeface="+mj-lt"/>
              <a:buAutoNum type="arabicParenR"/>
            </a:pPr>
            <a:r>
              <a:rPr lang="en-US" sz="2000" b="0" i="0" u="none" strike="noStrike" baseline="0" dirty="0">
                <a:latin typeface="AdvOT6e5d2ec0"/>
              </a:rPr>
              <a:t>Plateau of food production and increasing vulnerability of the food supply</a:t>
            </a:r>
          </a:p>
          <a:p>
            <a:pPr algn="l">
              <a:buFont typeface="+mj-lt"/>
              <a:buAutoNum type="arabicParenR"/>
            </a:pPr>
            <a:r>
              <a:rPr lang="en-US" sz="2000" b="0" i="0" u="none" strike="noStrike" baseline="0" dirty="0">
                <a:latin typeface="AdvOT6e5d2ec0"/>
              </a:rPr>
              <a:t>Disruption of the global nitrogen cycle</a:t>
            </a:r>
          </a:p>
          <a:p>
            <a:pPr algn="l">
              <a:buFont typeface="+mj-lt"/>
              <a:buAutoNum type="arabicParenR"/>
            </a:pPr>
            <a:r>
              <a:rPr lang="en-US" sz="2000" b="0" i="0" u="none" strike="noStrike" baseline="0" dirty="0">
                <a:latin typeface="AdvOT6e5d2ec0"/>
              </a:rPr>
              <a:t>Pressure related to fossil-fuel dependency (including conflicts over pipelines, fracking, and more)</a:t>
            </a:r>
          </a:p>
          <a:p>
            <a:pPr algn="l">
              <a:buFont typeface="+mj-lt"/>
              <a:buAutoNum type="arabicParenR"/>
            </a:pPr>
            <a:r>
              <a:rPr lang="en-US" sz="2000" b="0" i="0" u="none" strike="noStrike" baseline="0" dirty="0">
                <a:latin typeface="AdvOT6e5d2ec0"/>
              </a:rPr>
              <a:t>Global climate disruption</a:t>
            </a:r>
          </a:p>
          <a:p>
            <a:pPr algn="l">
              <a:buFont typeface="+mj-lt"/>
              <a:buAutoNum type="arabicParenR"/>
            </a:pPr>
            <a:r>
              <a:rPr lang="en-US" sz="2000" b="0" i="0" u="none" strike="noStrike" baseline="0" dirty="0">
                <a:latin typeface="AdvOT6e5d2ec0"/>
              </a:rPr>
              <a:t> Sea level rise and impacts on coastal areas with dense human population</a:t>
            </a:r>
          </a:p>
          <a:p>
            <a:pPr algn="l">
              <a:buFont typeface="+mj-lt"/>
              <a:buAutoNum type="arabicParenR"/>
            </a:pPr>
            <a:r>
              <a:rPr lang="en-US" sz="2000" b="0" i="0" u="none" strike="noStrike" baseline="0" dirty="0">
                <a:latin typeface="AdvOT6e5d2ec0"/>
              </a:rPr>
              <a:t>Ocean acidification and related disruption to coral reefs and ecosystems</a:t>
            </a:r>
          </a:p>
          <a:p>
            <a:pPr algn="l">
              <a:buFont typeface="+mj-lt"/>
              <a:buAutoNum type="arabicParenR"/>
            </a:pPr>
            <a:r>
              <a:rPr lang="en-US" sz="2000" b="0" i="0" u="none" strike="noStrike" baseline="0" dirty="0">
                <a:latin typeface="AdvOT6e5d2ec0"/>
              </a:rPr>
              <a:t> Water pollution and shortages in many areas</a:t>
            </a:r>
          </a:p>
          <a:p>
            <a:pPr algn="l">
              <a:buFont typeface="+mj-lt"/>
              <a:buAutoNum type="arabicParenR"/>
            </a:pPr>
            <a:r>
              <a:rPr lang="en-US" sz="2000" b="0" i="0" u="none" strike="noStrike" baseline="0" dirty="0">
                <a:latin typeface="AdvOT6e5d2ec0"/>
              </a:rPr>
              <a:t> Persistent and bioaccumulating toxins and solid waste such as plastic and microplastics</a:t>
            </a:r>
            <a:endParaRPr lang="en-US" sz="3600" dirty="0"/>
          </a:p>
        </p:txBody>
      </p:sp>
    </p:spTree>
    <p:extLst>
      <p:ext uri="{BB962C8B-B14F-4D97-AF65-F5344CB8AC3E}">
        <p14:creationId xmlns:p14="http://schemas.microsoft.com/office/powerpoint/2010/main" val="584090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3" name="Content Placeholder 2"/>
          <p:cNvSpPr>
            <a:spLocks noGrp="1"/>
          </p:cNvSpPr>
          <p:nvPr>
            <p:ph idx="1"/>
          </p:nvPr>
        </p:nvSpPr>
        <p:spPr/>
        <p:txBody>
          <a:bodyPr>
            <a:normAutofit fontScale="92500" lnSpcReduction="20000"/>
          </a:bodyPr>
          <a:lstStyle/>
          <a:p>
            <a:r>
              <a:rPr lang="en-US" dirty="0"/>
              <a:t>A lot of the discussion comes back to scale – short term versus long term or global versus local.  How to instill more long term, holistic approaches in a “present-oriented” society?</a:t>
            </a:r>
          </a:p>
          <a:p>
            <a:endParaRPr lang="en-US" dirty="0"/>
          </a:p>
          <a:p>
            <a:r>
              <a:rPr lang="en-US" dirty="0"/>
              <a:t>We propose that when you avoid fragmentation that: </a:t>
            </a:r>
            <a:r>
              <a:rPr lang="en-US" dirty="0">
                <a:solidFill>
                  <a:srgbClr val="FF0000"/>
                </a:solidFill>
              </a:rPr>
              <a:t>The fundamental, net human-environment relationship is mutualism or win-win</a:t>
            </a:r>
          </a:p>
          <a:p>
            <a:pPr lvl="1"/>
            <a:r>
              <a:rPr lang="en-US" dirty="0"/>
              <a:t>Is there evidence for this?</a:t>
            </a:r>
          </a:p>
          <a:p>
            <a:pPr marL="457200" lvl="1" indent="0">
              <a:buNone/>
            </a:pPr>
            <a:endParaRPr lang="en-US" dirty="0"/>
          </a:p>
          <a:p>
            <a:r>
              <a:rPr lang="en-US" dirty="0"/>
              <a:t>Other questions?</a:t>
            </a:r>
          </a:p>
        </p:txBody>
      </p:sp>
    </p:spTree>
    <p:extLst>
      <p:ext uri="{BB962C8B-B14F-4D97-AF65-F5344CB8AC3E}">
        <p14:creationId xmlns:p14="http://schemas.microsoft.com/office/powerpoint/2010/main" val="398337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bwMode="auto">
          <a:xfrm>
            <a:off x="4114800" y="1364456"/>
            <a:ext cx="4800600" cy="3786188"/>
          </a:xfrm>
          <a:prstGeom prst="rect">
            <a:avLst/>
          </a:prstGeom>
          <a:ln>
            <a:noFill/>
          </a:ln>
          <a:extLst>
            <a:ext uri="{53640926-AAD7-44D8-BBD7-CCE9431645EC}">
              <a14:shadowObscured xmlns:a14="http://schemas.microsoft.com/office/drawing/2010/main"/>
            </a:ext>
          </a:extLst>
        </p:spPr>
      </p:pic>
      <p:sp>
        <p:nvSpPr>
          <p:cNvPr id="18" name="Rectangle 17"/>
          <p:cNvSpPr/>
          <p:nvPr/>
        </p:nvSpPr>
        <p:spPr>
          <a:xfrm>
            <a:off x="4065173" y="3358225"/>
            <a:ext cx="573773" cy="491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1016" y="186414"/>
            <a:ext cx="3823580" cy="1207008"/>
          </a:xfrm>
        </p:spPr>
        <p:txBody>
          <a:bodyPr>
            <a:normAutofit fontScale="90000"/>
          </a:bodyPr>
          <a:lstStyle/>
          <a:p>
            <a:r>
              <a:rPr lang="en-US" b="1" dirty="0"/>
              <a:t>Environmental Challenges</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4075" y="4672792"/>
            <a:ext cx="1992423" cy="1327958"/>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02398" y="2396197"/>
            <a:ext cx="1440820" cy="1080614"/>
          </a:xfrm>
          <a:prstGeom prst="rect">
            <a:avLst/>
          </a:prstGeom>
        </p:spPr>
      </p:pic>
      <p:sp>
        <p:nvSpPr>
          <p:cNvPr id="10" name="TextBox 9"/>
          <p:cNvSpPr txBox="1"/>
          <p:nvPr/>
        </p:nvSpPr>
        <p:spPr>
          <a:xfrm>
            <a:off x="6097386" y="5703246"/>
            <a:ext cx="1095877" cy="300082"/>
          </a:xfrm>
          <a:prstGeom prst="rect">
            <a:avLst/>
          </a:prstGeom>
          <a:noFill/>
        </p:spPr>
        <p:txBody>
          <a:bodyPr wrap="none" rtlCol="0">
            <a:spAutoFit/>
          </a:bodyPr>
          <a:lstStyle/>
          <a:p>
            <a:r>
              <a:rPr lang="en-US" sz="1350" dirty="0">
                <a:solidFill>
                  <a:schemeClr val="bg1"/>
                </a:solidFill>
              </a:rPr>
              <a:t>Sea level rise</a:t>
            </a:r>
          </a:p>
        </p:txBody>
      </p:sp>
      <p:sp>
        <p:nvSpPr>
          <p:cNvPr id="12" name="Rectangle 11"/>
          <p:cNvSpPr/>
          <p:nvPr/>
        </p:nvSpPr>
        <p:spPr>
          <a:xfrm>
            <a:off x="4512293" y="3419477"/>
            <a:ext cx="400529" cy="4303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9" name="Group 18"/>
          <p:cNvGrpSpPr/>
          <p:nvPr/>
        </p:nvGrpSpPr>
        <p:grpSpPr>
          <a:xfrm>
            <a:off x="3231022" y="1364457"/>
            <a:ext cx="2379203" cy="1078706"/>
            <a:chOff x="4308030" y="676275"/>
            <a:chExt cx="3172270" cy="1438275"/>
          </a:xfrm>
        </p:grpSpPr>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08030" y="676275"/>
              <a:ext cx="3172270" cy="1438275"/>
            </a:xfrm>
            <a:prstGeom prst="rect">
              <a:avLst/>
            </a:prstGeom>
          </p:spPr>
        </p:pic>
        <p:sp>
          <p:nvSpPr>
            <p:cNvPr id="13" name="TextBox 12"/>
            <p:cNvSpPr txBox="1"/>
            <p:nvPr/>
          </p:nvSpPr>
          <p:spPr>
            <a:xfrm>
              <a:off x="4692998" y="714895"/>
              <a:ext cx="1334640" cy="400109"/>
            </a:xfrm>
            <a:prstGeom prst="rect">
              <a:avLst/>
            </a:prstGeom>
            <a:noFill/>
          </p:spPr>
          <p:txBody>
            <a:bodyPr wrap="none" rtlCol="0">
              <a:spAutoFit/>
            </a:bodyPr>
            <a:lstStyle/>
            <a:p>
              <a:r>
                <a:rPr lang="en-US" sz="1350" dirty="0"/>
                <a:t>Soil erosion</a:t>
              </a:r>
            </a:p>
          </p:txBody>
        </p:sp>
      </p:grpSp>
      <p:grpSp>
        <p:nvGrpSpPr>
          <p:cNvPr id="16" name="Group 15"/>
          <p:cNvGrpSpPr/>
          <p:nvPr/>
        </p:nvGrpSpPr>
        <p:grpSpPr>
          <a:xfrm>
            <a:off x="7449092" y="4075646"/>
            <a:ext cx="1706512" cy="1214037"/>
            <a:chOff x="9932122" y="4291194"/>
            <a:chExt cx="2275349" cy="1618715"/>
          </a:xfrm>
        </p:grpSpPr>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32122" y="4291194"/>
              <a:ext cx="2275349" cy="1592390"/>
            </a:xfrm>
            <a:prstGeom prst="rect">
              <a:avLst/>
            </a:prstGeom>
          </p:spPr>
        </p:pic>
        <p:sp>
          <p:nvSpPr>
            <p:cNvPr id="14" name="TextBox 13"/>
            <p:cNvSpPr txBox="1"/>
            <p:nvPr/>
          </p:nvSpPr>
          <p:spPr>
            <a:xfrm>
              <a:off x="10253239" y="5509800"/>
              <a:ext cx="1721154" cy="400109"/>
            </a:xfrm>
            <a:prstGeom prst="rect">
              <a:avLst/>
            </a:prstGeom>
            <a:noFill/>
          </p:spPr>
          <p:txBody>
            <a:bodyPr wrap="none" rtlCol="0">
              <a:spAutoFit/>
            </a:bodyPr>
            <a:lstStyle/>
            <a:p>
              <a:r>
                <a:rPr lang="en-US" sz="1350" dirty="0">
                  <a:solidFill>
                    <a:srgbClr val="FFC000"/>
                  </a:solidFill>
                </a:rPr>
                <a:t>Water pollution</a:t>
              </a:r>
            </a:p>
          </p:txBody>
        </p:sp>
      </p:grpSp>
      <p:sp>
        <p:nvSpPr>
          <p:cNvPr id="15" name="TextBox 14"/>
          <p:cNvSpPr txBox="1"/>
          <p:nvPr/>
        </p:nvSpPr>
        <p:spPr>
          <a:xfrm>
            <a:off x="144993" y="2584937"/>
            <a:ext cx="1815118" cy="1200329"/>
          </a:xfrm>
          <a:prstGeom prst="rect">
            <a:avLst/>
          </a:prstGeom>
          <a:noFill/>
        </p:spPr>
        <p:txBody>
          <a:bodyPr wrap="square" rtlCol="0">
            <a:spAutoFit/>
          </a:bodyPr>
          <a:lstStyle/>
          <a:p>
            <a:r>
              <a:rPr lang="en-US" sz="2400" dirty="0"/>
              <a:t>emerge from our core way of knowing</a:t>
            </a:r>
          </a:p>
        </p:txBody>
      </p:sp>
      <p:grpSp>
        <p:nvGrpSpPr>
          <p:cNvPr id="17" name="Group 16"/>
          <p:cNvGrpSpPr/>
          <p:nvPr/>
        </p:nvGrpSpPr>
        <p:grpSpPr>
          <a:xfrm>
            <a:off x="2232536" y="3333604"/>
            <a:ext cx="2286000" cy="1714500"/>
            <a:chOff x="2968390" y="3356800"/>
            <a:chExt cx="3048000" cy="2286000"/>
          </a:xfrm>
        </p:grpSpPr>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68390" y="3356800"/>
              <a:ext cx="3048000" cy="2286000"/>
            </a:xfrm>
            <a:prstGeom prst="rect">
              <a:avLst/>
            </a:prstGeom>
          </p:spPr>
        </p:pic>
        <p:sp>
          <p:nvSpPr>
            <p:cNvPr id="11" name="TextBox 10"/>
            <p:cNvSpPr txBox="1"/>
            <p:nvPr/>
          </p:nvSpPr>
          <p:spPr>
            <a:xfrm>
              <a:off x="3632201" y="3376373"/>
              <a:ext cx="1829389" cy="400109"/>
            </a:xfrm>
            <a:prstGeom prst="rect">
              <a:avLst/>
            </a:prstGeom>
            <a:noFill/>
          </p:spPr>
          <p:txBody>
            <a:bodyPr wrap="none" rtlCol="0">
              <a:spAutoFit/>
            </a:bodyPr>
            <a:lstStyle/>
            <a:p>
              <a:r>
                <a:rPr lang="en-US" sz="1350" dirty="0"/>
                <a:t>Toxins and waste</a:t>
              </a:r>
            </a:p>
          </p:txBody>
        </p:sp>
      </p:grpSp>
      <p:sp>
        <p:nvSpPr>
          <p:cNvPr id="3" name="Rectangle 2"/>
          <p:cNvSpPr/>
          <p:nvPr/>
        </p:nvSpPr>
        <p:spPr>
          <a:xfrm>
            <a:off x="515781" y="5482131"/>
            <a:ext cx="2491708" cy="507831"/>
          </a:xfrm>
          <a:prstGeom prst="rect">
            <a:avLst/>
          </a:prstGeom>
        </p:spPr>
        <p:txBody>
          <a:bodyPr wrap="none">
            <a:spAutoFit/>
          </a:bodyPr>
          <a:lstStyle/>
          <a:p>
            <a:r>
              <a:rPr lang="en-US" sz="2700" b="1" dirty="0"/>
              <a:t>a new paradigm</a:t>
            </a:r>
          </a:p>
        </p:txBody>
      </p:sp>
      <p:grpSp>
        <p:nvGrpSpPr>
          <p:cNvPr id="31" name="Group 30"/>
          <p:cNvGrpSpPr/>
          <p:nvPr/>
        </p:nvGrpSpPr>
        <p:grpSpPr>
          <a:xfrm>
            <a:off x="6097386" y="2936504"/>
            <a:ext cx="955891" cy="920792"/>
            <a:chOff x="8129847" y="2772338"/>
            <a:chExt cx="1274521" cy="1227723"/>
          </a:xfrm>
        </p:grpSpPr>
        <p:cxnSp>
          <p:nvCxnSpPr>
            <p:cNvPr id="28" name="Straight Connector 27"/>
            <p:cNvCxnSpPr/>
            <p:nvPr/>
          </p:nvCxnSpPr>
          <p:spPr>
            <a:xfrm>
              <a:off x="8129847" y="2785800"/>
              <a:ext cx="1274521" cy="120430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129847" y="2772338"/>
              <a:ext cx="1130159" cy="122772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109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nodeType="afterEffect">
                                  <p:stCondLst>
                                    <p:cond delay="25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750"/>
                            </p:stCondLst>
                            <p:childTnLst>
                              <p:par>
                                <p:cTn id="21" presetID="10" presetClass="entr" presetSubtype="0" fill="hold" nodeType="afterEffect">
                                  <p:stCondLst>
                                    <p:cond delay="25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par>
                          <p:cTn id="29" fill="hold">
                            <p:stCondLst>
                              <p:cond delay="500"/>
                            </p:stCondLst>
                            <p:childTnLst>
                              <p:par>
                                <p:cTn id="30" presetID="15" presetClass="entr" presetSubtype="0" fill="hold" nodeType="afterEffect">
                                  <p:stCondLst>
                                    <p:cond delay="250"/>
                                  </p:stCondLst>
                                  <p:childTnLst>
                                    <p:set>
                                      <p:cBhvr>
                                        <p:cTn id="31" dur="1" fill="hold">
                                          <p:stCondLst>
                                            <p:cond delay="0"/>
                                          </p:stCondLst>
                                        </p:cTn>
                                        <p:tgtEl>
                                          <p:spTgt spid="31"/>
                                        </p:tgtEl>
                                        <p:attrNameLst>
                                          <p:attrName>style.visibility</p:attrName>
                                        </p:attrNameLst>
                                      </p:cBhvr>
                                      <p:to>
                                        <p:strVal val="visible"/>
                                      </p:to>
                                    </p:set>
                                    <p:anim calcmode="lin" valueType="num">
                                      <p:cBhvr>
                                        <p:cTn id="32" dur="1000" fill="hold"/>
                                        <p:tgtEl>
                                          <p:spTgt spid="31"/>
                                        </p:tgtEl>
                                        <p:attrNameLst>
                                          <p:attrName>ppt_w</p:attrName>
                                        </p:attrNameLst>
                                      </p:cBhvr>
                                      <p:tavLst>
                                        <p:tav tm="0">
                                          <p:val>
                                            <p:fltVal val="0"/>
                                          </p:val>
                                        </p:tav>
                                        <p:tav tm="100000">
                                          <p:val>
                                            <p:strVal val="#ppt_w"/>
                                          </p:val>
                                        </p:tav>
                                      </p:tavLst>
                                    </p:anim>
                                    <p:anim calcmode="lin" valueType="num">
                                      <p:cBhvr>
                                        <p:cTn id="33" dur="1000" fill="hold"/>
                                        <p:tgtEl>
                                          <p:spTgt spid="31"/>
                                        </p:tgtEl>
                                        <p:attrNameLst>
                                          <p:attrName>ppt_h</p:attrName>
                                        </p:attrNameLst>
                                      </p:cBhvr>
                                      <p:tavLst>
                                        <p:tav tm="0">
                                          <p:val>
                                            <p:fltVal val="0"/>
                                          </p:val>
                                        </p:tav>
                                        <p:tav tm="100000">
                                          <p:val>
                                            <p:strVal val="#ppt_h"/>
                                          </p:val>
                                        </p:tav>
                                      </p:tavLst>
                                    </p:anim>
                                    <p:anim calcmode="lin" valueType="num">
                                      <p:cBhvr>
                                        <p:cTn id="34"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Reality of win-win</a:t>
            </a:r>
          </a:p>
        </p:txBody>
      </p:sp>
      <p:sp>
        <p:nvSpPr>
          <p:cNvPr id="3" name="Content Placeholder 2"/>
          <p:cNvSpPr>
            <a:spLocks noGrp="1"/>
          </p:cNvSpPr>
          <p:nvPr>
            <p:ph idx="1"/>
          </p:nvPr>
        </p:nvSpPr>
        <p:spPr/>
        <p:txBody>
          <a:bodyPr>
            <a:normAutofit lnSpcReduction="10000"/>
          </a:bodyPr>
          <a:lstStyle/>
          <a:p>
            <a:r>
              <a:rPr lang="en-US" dirty="0"/>
              <a:t>Switch from a paradigm that see a fragmented and antagonistic relation between life and environment, and humans and environment</a:t>
            </a:r>
          </a:p>
          <a:p>
            <a:r>
              <a:rPr lang="en-US" dirty="0"/>
              <a:t>To one that recognizes that ecosystem interdependencies promote mutualism and synergism</a:t>
            </a:r>
          </a:p>
          <a:p>
            <a:endParaRPr lang="en-US" dirty="0"/>
          </a:p>
          <a:p>
            <a:r>
              <a:rPr lang="en-US" dirty="0">
                <a:solidFill>
                  <a:srgbClr val="FF0000"/>
                </a:solidFill>
              </a:rPr>
              <a:t>The fundamental, net human-environment relationship is mutualism or win-win</a:t>
            </a:r>
          </a:p>
        </p:txBody>
      </p:sp>
    </p:spTree>
    <p:extLst>
      <p:ext uri="{BB962C8B-B14F-4D97-AF65-F5344CB8AC3E}">
        <p14:creationId xmlns:p14="http://schemas.microsoft.com/office/powerpoint/2010/main" val="392143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01D6-E60B-43A1-85F7-7BAF12E5EDA7}"/>
              </a:ext>
            </a:extLst>
          </p:cNvPr>
          <p:cNvSpPr>
            <a:spLocks noGrp="1"/>
          </p:cNvSpPr>
          <p:nvPr>
            <p:ph type="title"/>
          </p:nvPr>
        </p:nvSpPr>
        <p:spPr/>
        <p:txBody>
          <a:bodyPr/>
          <a:lstStyle/>
          <a:p>
            <a:r>
              <a:rPr lang="en-US" dirty="0"/>
              <a:t>Applied-theory science</a:t>
            </a:r>
          </a:p>
        </p:txBody>
      </p:sp>
      <p:sp>
        <p:nvSpPr>
          <p:cNvPr id="3" name="Content Placeholder 2">
            <a:extLst>
              <a:ext uri="{FF2B5EF4-FFF2-40B4-BE49-F238E27FC236}">
                <a16:creationId xmlns:a16="http://schemas.microsoft.com/office/drawing/2014/main" id="{CBA9BD12-2DDA-44F2-A356-0270199CE31B}"/>
              </a:ext>
            </a:extLst>
          </p:cNvPr>
          <p:cNvSpPr>
            <a:spLocks noGrp="1"/>
          </p:cNvSpPr>
          <p:nvPr>
            <p:ph idx="1"/>
          </p:nvPr>
        </p:nvSpPr>
        <p:spPr/>
        <p:txBody>
          <a:bodyPr>
            <a:normAutofit/>
          </a:bodyPr>
          <a:lstStyle/>
          <a:p>
            <a:pPr algn="l">
              <a:buFont typeface="+mj-lt"/>
              <a:buAutoNum type="arabicParenR"/>
            </a:pPr>
            <a:r>
              <a:rPr lang="en-US" sz="2400" b="0" i="0" u="none" strike="noStrike" baseline="0" dirty="0">
                <a:latin typeface="AdvP6F00"/>
              </a:rPr>
              <a:t>Balances and synergizes holism with reductionism;</a:t>
            </a:r>
          </a:p>
          <a:p>
            <a:pPr algn="l">
              <a:buFont typeface="+mj-lt"/>
              <a:buAutoNum type="arabicParenR"/>
            </a:pPr>
            <a:r>
              <a:rPr lang="en-US" sz="2400" b="0" i="0" u="none" strike="noStrike" baseline="0" dirty="0">
                <a:latin typeface="AdvP6F00"/>
              </a:rPr>
              <a:t>Equally emphasizes internalist and self-referential as well as objectivist perspectives;</a:t>
            </a:r>
          </a:p>
          <a:p>
            <a:pPr algn="l">
              <a:buFont typeface="+mj-lt"/>
              <a:buAutoNum type="arabicParenR"/>
            </a:pPr>
            <a:r>
              <a:rPr lang="en-US" sz="2400" b="0" i="0" u="none" strike="noStrike" baseline="0" dirty="0">
                <a:latin typeface="AdvP6F00"/>
              </a:rPr>
              <a:t>Is anticipatory and accelerates the pace and process of paradigm shifts; and</a:t>
            </a:r>
          </a:p>
          <a:p>
            <a:pPr algn="l">
              <a:buFont typeface="+mj-lt"/>
              <a:buAutoNum type="arabicParenR"/>
            </a:pPr>
            <a:r>
              <a:rPr lang="en-US" sz="2400" b="0" i="0" u="none" strike="noStrike" baseline="0" dirty="0">
                <a:latin typeface="AdvP6F00"/>
              </a:rPr>
              <a:t>Is consciously, intentionally, and transparently value-based centered on the value of life.</a:t>
            </a:r>
            <a:endParaRPr lang="en-US" sz="4000" dirty="0"/>
          </a:p>
        </p:txBody>
      </p:sp>
    </p:spTree>
    <p:extLst>
      <p:ext uri="{BB962C8B-B14F-4D97-AF65-F5344CB8AC3E}">
        <p14:creationId xmlns:p14="http://schemas.microsoft.com/office/powerpoint/2010/main" val="3521507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All education is environmental education</a:t>
            </a:r>
          </a:p>
        </p:txBody>
      </p:sp>
      <p:sp>
        <p:nvSpPr>
          <p:cNvPr id="3" name="Content Placeholder 2"/>
          <p:cNvSpPr>
            <a:spLocks noGrp="1"/>
          </p:cNvSpPr>
          <p:nvPr>
            <p:ph idx="1"/>
          </p:nvPr>
        </p:nvSpPr>
        <p:spPr/>
        <p:txBody>
          <a:bodyPr/>
          <a:lstStyle/>
          <a:p>
            <a:r>
              <a:rPr lang="en-US" dirty="0"/>
              <a:t>By what is included or excluded students are taught that they are part of or apart from ecological systems – disciplines separate people from nature</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3810001"/>
            <a:ext cx="3799230" cy="252775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1229" y="3421824"/>
            <a:ext cx="4249395" cy="2831338"/>
          </a:xfrm>
          <a:prstGeom prst="rect">
            <a:avLst/>
          </a:prstGeom>
        </p:spPr>
      </p:pic>
    </p:spTree>
    <p:extLst>
      <p:ext uri="{BB962C8B-B14F-4D97-AF65-F5344CB8AC3E}">
        <p14:creationId xmlns:p14="http://schemas.microsoft.com/office/powerpoint/2010/main" val="1514532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the metaphor right</a:t>
            </a:r>
          </a:p>
        </p:txBody>
      </p:sp>
      <p:sp>
        <p:nvSpPr>
          <p:cNvPr id="3" name="Content Placeholder 2"/>
          <p:cNvSpPr>
            <a:spLocks noGrp="1"/>
          </p:cNvSpPr>
          <p:nvPr>
            <p:ph idx="1"/>
          </p:nvPr>
        </p:nvSpPr>
        <p:spPr/>
        <p:txBody>
          <a:bodyPr/>
          <a:lstStyle/>
          <a:p>
            <a:r>
              <a:rPr lang="en-US" dirty="0"/>
              <a:t>Switching from a machine view</a:t>
            </a:r>
          </a:p>
          <a:p>
            <a:r>
              <a:rPr lang="en-US" dirty="0"/>
              <a:t>To ecosystem/web/network view</a:t>
            </a:r>
          </a:p>
          <a:p>
            <a:r>
              <a:rPr lang="en-US" dirty="0"/>
              <a:t>More on this later</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1687" y="3437848"/>
            <a:ext cx="4267570" cy="342015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9104" y="2971800"/>
            <a:ext cx="3983209" cy="2987406"/>
          </a:xfrm>
          <a:prstGeom prst="rect">
            <a:avLst/>
          </a:prstGeom>
        </p:spPr>
      </p:pic>
    </p:spTree>
    <p:extLst>
      <p:ext uri="{BB962C8B-B14F-4D97-AF65-F5344CB8AC3E}">
        <p14:creationId xmlns:p14="http://schemas.microsoft.com/office/powerpoint/2010/main" val="2819624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Reverence for life</a:t>
            </a:r>
          </a:p>
        </p:txBody>
      </p:sp>
      <p:sp>
        <p:nvSpPr>
          <p:cNvPr id="3" name="Content Placeholder 2"/>
          <p:cNvSpPr>
            <a:spLocks noGrp="1"/>
          </p:cNvSpPr>
          <p:nvPr>
            <p:ph idx="1"/>
          </p:nvPr>
        </p:nvSpPr>
        <p:spPr/>
        <p:txBody>
          <a:bodyPr/>
          <a:lstStyle/>
          <a:p>
            <a:r>
              <a:rPr lang="en-US" dirty="0"/>
              <a:t>Schweitzer</a:t>
            </a:r>
          </a:p>
          <a:p>
            <a:r>
              <a:rPr lang="en-US" dirty="0"/>
              <a:t>Leopold</a:t>
            </a:r>
          </a:p>
          <a:p>
            <a:r>
              <a:rPr lang="en-US" dirty="0" err="1"/>
              <a:t>Ulanowicz</a:t>
            </a:r>
            <a:endParaRPr lang="en-US" dirty="0"/>
          </a:p>
          <a:p>
            <a:r>
              <a:rPr lang="en-US" dirty="0"/>
              <a:t>Chapter 2</a:t>
            </a:r>
          </a:p>
          <a:p>
            <a:endParaRPr lang="en-US" dirty="0"/>
          </a:p>
        </p:txBody>
      </p:sp>
      <p:pic>
        <p:nvPicPr>
          <p:cNvPr id="4" name="Picture 3"/>
          <p:cNvPicPr>
            <a:picLocks noChangeAspect="1"/>
          </p:cNvPicPr>
          <p:nvPr/>
        </p:nvPicPr>
        <p:blipFill>
          <a:blip r:embed="rId2"/>
          <a:stretch>
            <a:fillRect/>
          </a:stretch>
        </p:blipFill>
        <p:spPr>
          <a:xfrm>
            <a:off x="3128627" y="1828800"/>
            <a:ext cx="6015373" cy="4735285"/>
          </a:xfrm>
          <a:prstGeom prst="rect">
            <a:avLst/>
          </a:prstGeom>
        </p:spPr>
      </p:pic>
    </p:spTree>
    <p:extLst>
      <p:ext uri="{BB962C8B-B14F-4D97-AF65-F5344CB8AC3E}">
        <p14:creationId xmlns:p14="http://schemas.microsoft.com/office/powerpoint/2010/main" val="333580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1428</Words>
  <Application>Microsoft Office PowerPoint</Application>
  <PresentationFormat>On-screen Show (4:3)</PresentationFormat>
  <Paragraphs>169</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AdvOT6e5d2ec0</vt:lpstr>
      <vt:lpstr>AdvP6F00</vt:lpstr>
      <vt:lpstr>Arial</vt:lpstr>
      <vt:lpstr>Calibri</vt:lpstr>
      <vt:lpstr>Times New Roman</vt:lpstr>
      <vt:lpstr>Office Theme</vt:lpstr>
      <vt:lpstr>Foundations for Sustainability</vt:lpstr>
      <vt:lpstr>Chapter 1: To solve a difficult problem, enlarge it</vt:lpstr>
      <vt:lpstr>Evidence of crisis</vt:lpstr>
      <vt:lpstr>Environmental Challenges</vt:lpstr>
      <vt:lpstr>Reality of win-win</vt:lpstr>
      <vt:lpstr>Applied-theory science</vt:lpstr>
      <vt:lpstr>All education is environmental education</vt:lpstr>
      <vt:lpstr>Getting the metaphor right</vt:lpstr>
      <vt:lpstr>Reverence for life</vt:lpstr>
      <vt:lpstr>PowerPoint Presentation</vt:lpstr>
      <vt:lpstr>PowerPoint Presentation</vt:lpstr>
      <vt:lpstr>Mental models and outcomes Real impacts of choice of system boundaries</vt:lpstr>
      <vt:lpstr>PowerPoint Presentation</vt:lpstr>
      <vt:lpstr>PowerPoint Presentation</vt:lpstr>
      <vt:lpstr>A bottom up re-visioning is vital: A new holistic paradigm for life</vt:lpstr>
      <vt:lpstr>PowerPoint Presentation</vt:lpstr>
      <vt:lpstr>PowerPoint Presentation</vt:lpstr>
      <vt:lpstr>Recursive nature of nature</vt:lpstr>
      <vt:lpstr>PowerPoint Presentation</vt:lpstr>
      <vt:lpstr>Sustained life depends on death</vt:lpstr>
      <vt:lpstr>Sustainers and Transcenders</vt:lpstr>
      <vt:lpstr>PowerPoint Presentation</vt:lpstr>
      <vt:lpstr>Why sustainers and transcenders need to work together</vt:lpstr>
      <vt:lpstr>Deep truths</vt:lpstr>
      <vt:lpstr>PowerPoint Presentation</vt:lpstr>
      <vt:lpstr>Key  message: Avoid fragmentation</vt:lpstr>
      <vt:lpstr>Avoid fragmentation</vt:lpstr>
      <vt:lpstr>Avoiding the word “solutions”, we look for New patterns and processes that..</vt:lpstr>
      <vt:lpstr>Discussion questions</vt:lpstr>
      <vt:lpstr>Discussion questions</vt:lpstr>
    </vt:vector>
  </TitlesOfParts>
  <Company>Towson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Fath, Brian</dc:creator>
  <cp:lastModifiedBy>Fath, Brian</cp:lastModifiedBy>
  <cp:revision>52</cp:revision>
  <dcterms:created xsi:type="dcterms:W3CDTF">2014-02-10T17:03:30Z</dcterms:created>
  <dcterms:modified xsi:type="dcterms:W3CDTF">2022-10-04T10:39:03Z</dcterms:modified>
</cp:coreProperties>
</file>