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344" r:id="rId2"/>
    <p:sldId id="349" r:id="rId3"/>
    <p:sldId id="363" r:id="rId4"/>
    <p:sldId id="364" r:id="rId5"/>
    <p:sldId id="365" r:id="rId6"/>
    <p:sldId id="366" r:id="rId7"/>
    <p:sldId id="367" r:id="rId8"/>
    <p:sldId id="368" r:id="rId9"/>
    <p:sldId id="369" r:id="rId10"/>
    <p:sldId id="380" r:id="rId11"/>
    <p:sldId id="370" r:id="rId12"/>
    <p:sldId id="371" r:id="rId13"/>
    <p:sldId id="372" r:id="rId14"/>
    <p:sldId id="373" r:id="rId15"/>
    <p:sldId id="374" r:id="rId16"/>
    <p:sldId id="375" r:id="rId17"/>
    <p:sldId id="376" r:id="rId18"/>
    <p:sldId id="377" r:id="rId19"/>
    <p:sldId id="378" r:id="rId20"/>
    <p:sldId id="379" r:id="rId21"/>
    <p:sldId id="359" r:id="rId22"/>
    <p:sldId id="361"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358" autoAdjust="0"/>
  </p:normalViewPr>
  <p:slideViewPr>
    <p:cSldViewPr>
      <p:cViewPr varScale="1">
        <p:scale>
          <a:sx n="102" d="100"/>
          <a:sy n="102" d="100"/>
        </p:scale>
        <p:origin x="1278" y="114"/>
      </p:cViewPr>
      <p:guideLst>
        <p:guide orient="horz" pos="2160"/>
        <p:guide pos="2880"/>
      </p:guideLst>
    </p:cSldViewPr>
  </p:slideViewPr>
  <p:notesTextViewPr>
    <p:cViewPr>
      <p:scale>
        <a:sx n="3" d="2"/>
        <a:sy n="3" d="2"/>
      </p:scale>
      <p:origin x="0" y="0"/>
    </p:cViewPr>
  </p:notesTextViewPr>
  <p:sorterViewPr>
    <p:cViewPr>
      <p:scale>
        <a:sx n="100" d="100"/>
        <a:sy n="100" d="100"/>
      </p:scale>
      <p:origin x="0" y="-377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2519614-8CF4-46DC-8015-2E0B2D56D8B7}" type="datetimeFigureOut">
              <a:rPr lang="cs-CZ" smtClean="0"/>
              <a:t>19.09.2022</a:t>
            </a:fld>
            <a:endParaRPr lang="cs-CZ"/>
          </a:p>
        </p:txBody>
      </p:sp>
      <p:sp>
        <p:nvSpPr>
          <p:cNvPr id="4" name="Zástupný symbol pro obrázek snímku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DEB6D54-D49A-4FD5-B690-340D8EA85C79}" type="slidenum">
              <a:rPr lang="cs-CZ" smtClean="0"/>
              <a:t>‹#›</a:t>
            </a:fld>
            <a:endParaRPr lang="cs-CZ"/>
          </a:p>
        </p:txBody>
      </p:sp>
    </p:spTree>
    <p:extLst>
      <p:ext uri="{BB962C8B-B14F-4D97-AF65-F5344CB8AC3E}">
        <p14:creationId xmlns:p14="http://schemas.microsoft.com/office/powerpoint/2010/main" val="25215633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FD4D7C3-9EE4-4348-8633-BE6E9E33FBFE}" type="datetimeFigureOut">
              <a:rPr lang="en-US" smtClean="0"/>
              <a:t>9/19/2022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8B1F90-852D-4767-A318-055D16167873}" type="slidenum">
              <a:rPr lang="en-US" smtClean="0"/>
              <a:t>‹#›</a:t>
            </a:fld>
            <a:endParaRPr lang="en-US"/>
          </a:p>
        </p:txBody>
      </p:sp>
    </p:spTree>
    <p:extLst>
      <p:ext uri="{BB962C8B-B14F-4D97-AF65-F5344CB8AC3E}">
        <p14:creationId xmlns:p14="http://schemas.microsoft.com/office/powerpoint/2010/main" val="7424453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FD4D7C3-9EE4-4348-8633-BE6E9E33FBFE}" type="datetimeFigureOut">
              <a:rPr lang="en-US" smtClean="0"/>
              <a:t>9/19/2022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8B1F90-852D-4767-A318-055D16167873}" type="slidenum">
              <a:rPr lang="en-US" smtClean="0"/>
              <a:t>‹#›</a:t>
            </a:fld>
            <a:endParaRPr lang="en-US"/>
          </a:p>
        </p:txBody>
      </p:sp>
    </p:spTree>
    <p:extLst>
      <p:ext uri="{BB962C8B-B14F-4D97-AF65-F5344CB8AC3E}">
        <p14:creationId xmlns:p14="http://schemas.microsoft.com/office/powerpoint/2010/main" val="226216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FD4D7C3-9EE4-4348-8633-BE6E9E33FBFE}" type="datetimeFigureOut">
              <a:rPr lang="en-US" smtClean="0"/>
              <a:t>9/19/2022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8B1F90-852D-4767-A318-055D16167873}" type="slidenum">
              <a:rPr lang="en-US" smtClean="0"/>
              <a:t>‹#›</a:t>
            </a:fld>
            <a:endParaRPr lang="en-US"/>
          </a:p>
        </p:txBody>
      </p:sp>
    </p:spTree>
    <p:extLst>
      <p:ext uri="{BB962C8B-B14F-4D97-AF65-F5344CB8AC3E}">
        <p14:creationId xmlns:p14="http://schemas.microsoft.com/office/powerpoint/2010/main" val="22615089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FD4D7C3-9EE4-4348-8633-BE6E9E33FBFE}" type="datetimeFigureOut">
              <a:rPr lang="en-US" smtClean="0"/>
              <a:t>9/19/2022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8B1F90-852D-4767-A318-055D16167873}" type="slidenum">
              <a:rPr lang="en-US" smtClean="0"/>
              <a:t>‹#›</a:t>
            </a:fld>
            <a:endParaRPr lang="en-US"/>
          </a:p>
        </p:txBody>
      </p:sp>
    </p:spTree>
    <p:extLst>
      <p:ext uri="{BB962C8B-B14F-4D97-AF65-F5344CB8AC3E}">
        <p14:creationId xmlns:p14="http://schemas.microsoft.com/office/powerpoint/2010/main" val="9361078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FD4D7C3-9EE4-4348-8633-BE6E9E33FBFE}" type="datetimeFigureOut">
              <a:rPr lang="en-US" smtClean="0"/>
              <a:t>9/19/2022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8B1F90-852D-4767-A318-055D16167873}" type="slidenum">
              <a:rPr lang="en-US" smtClean="0"/>
              <a:t>‹#›</a:t>
            </a:fld>
            <a:endParaRPr lang="en-US"/>
          </a:p>
        </p:txBody>
      </p:sp>
    </p:spTree>
    <p:extLst>
      <p:ext uri="{BB962C8B-B14F-4D97-AF65-F5344CB8AC3E}">
        <p14:creationId xmlns:p14="http://schemas.microsoft.com/office/powerpoint/2010/main" val="21776629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FD4D7C3-9EE4-4348-8633-BE6E9E33FBFE}" type="datetimeFigureOut">
              <a:rPr lang="en-US" smtClean="0"/>
              <a:t>9/19/2022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8B1F90-852D-4767-A318-055D16167873}" type="slidenum">
              <a:rPr lang="en-US" smtClean="0"/>
              <a:t>‹#›</a:t>
            </a:fld>
            <a:endParaRPr lang="en-US"/>
          </a:p>
        </p:txBody>
      </p:sp>
    </p:spTree>
    <p:extLst>
      <p:ext uri="{BB962C8B-B14F-4D97-AF65-F5344CB8AC3E}">
        <p14:creationId xmlns:p14="http://schemas.microsoft.com/office/powerpoint/2010/main" val="36988073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FD4D7C3-9EE4-4348-8633-BE6E9E33FBFE}" type="datetimeFigureOut">
              <a:rPr lang="en-US" smtClean="0"/>
              <a:t>9/19/2022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98B1F90-852D-4767-A318-055D16167873}" type="slidenum">
              <a:rPr lang="en-US" smtClean="0"/>
              <a:t>‹#›</a:t>
            </a:fld>
            <a:endParaRPr lang="en-US"/>
          </a:p>
        </p:txBody>
      </p:sp>
    </p:spTree>
    <p:extLst>
      <p:ext uri="{BB962C8B-B14F-4D97-AF65-F5344CB8AC3E}">
        <p14:creationId xmlns:p14="http://schemas.microsoft.com/office/powerpoint/2010/main" val="7977783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FD4D7C3-9EE4-4348-8633-BE6E9E33FBFE}" type="datetimeFigureOut">
              <a:rPr lang="en-US" smtClean="0"/>
              <a:t>9/19/2022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98B1F90-852D-4767-A318-055D16167873}" type="slidenum">
              <a:rPr lang="en-US" smtClean="0"/>
              <a:t>‹#›</a:t>
            </a:fld>
            <a:endParaRPr lang="en-US"/>
          </a:p>
        </p:txBody>
      </p:sp>
    </p:spTree>
    <p:extLst>
      <p:ext uri="{BB962C8B-B14F-4D97-AF65-F5344CB8AC3E}">
        <p14:creationId xmlns:p14="http://schemas.microsoft.com/office/powerpoint/2010/main" val="7332653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D4D7C3-9EE4-4348-8633-BE6E9E33FBFE}" type="datetimeFigureOut">
              <a:rPr lang="en-US" smtClean="0"/>
              <a:t>9/19/2022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98B1F90-852D-4767-A318-055D16167873}" type="slidenum">
              <a:rPr lang="en-US" smtClean="0"/>
              <a:t>‹#›</a:t>
            </a:fld>
            <a:endParaRPr lang="en-US"/>
          </a:p>
        </p:txBody>
      </p:sp>
    </p:spTree>
    <p:extLst>
      <p:ext uri="{BB962C8B-B14F-4D97-AF65-F5344CB8AC3E}">
        <p14:creationId xmlns:p14="http://schemas.microsoft.com/office/powerpoint/2010/main" val="42563106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FD4D7C3-9EE4-4348-8633-BE6E9E33FBFE}" type="datetimeFigureOut">
              <a:rPr lang="en-US" smtClean="0"/>
              <a:t>9/19/2022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8B1F90-852D-4767-A318-055D16167873}" type="slidenum">
              <a:rPr lang="en-US" smtClean="0"/>
              <a:t>‹#›</a:t>
            </a:fld>
            <a:endParaRPr lang="en-US"/>
          </a:p>
        </p:txBody>
      </p:sp>
    </p:spTree>
    <p:extLst>
      <p:ext uri="{BB962C8B-B14F-4D97-AF65-F5344CB8AC3E}">
        <p14:creationId xmlns:p14="http://schemas.microsoft.com/office/powerpoint/2010/main" val="6012372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FD4D7C3-9EE4-4348-8633-BE6E9E33FBFE}" type="datetimeFigureOut">
              <a:rPr lang="en-US" smtClean="0"/>
              <a:t>9/19/2022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8B1F90-852D-4767-A318-055D16167873}" type="slidenum">
              <a:rPr lang="en-US" smtClean="0"/>
              <a:t>‹#›</a:t>
            </a:fld>
            <a:endParaRPr lang="en-US"/>
          </a:p>
        </p:txBody>
      </p:sp>
    </p:spTree>
    <p:extLst>
      <p:ext uri="{BB962C8B-B14F-4D97-AF65-F5344CB8AC3E}">
        <p14:creationId xmlns:p14="http://schemas.microsoft.com/office/powerpoint/2010/main" val="36564810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FD4D7C3-9EE4-4348-8633-BE6E9E33FBFE}" type="datetimeFigureOut">
              <a:rPr lang="en-US" smtClean="0"/>
              <a:t>9/19/2022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8B1F90-852D-4767-A318-055D16167873}" type="slidenum">
              <a:rPr lang="en-US" smtClean="0"/>
              <a:t>‹#›</a:t>
            </a:fld>
            <a:endParaRPr lang="en-US"/>
          </a:p>
        </p:txBody>
      </p:sp>
    </p:spTree>
    <p:extLst>
      <p:ext uri="{BB962C8B-B14F-4D97-AF65-F5344CB8AC3E}">
        <p14:creationId xmlns:p14="http://schemas.microsoft.com/office/powerpoint/2010/main" val="2573054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youtube.com/watch?time_continue=1&amp;v=ysa5OBhXz-Q" TargetMode="External"/><Relationship Id="rId2" Type="http://schemas.openxmlformats.org/officeDocument/2006/relationships/image" Target="../media/image21.emf"/><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s://vimeo.com/212281432"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1677698" y="533400"/>
            <a:ext cx="7473559" cy="1676694"/>
          </a:xfrm>
        </p:spPr>
        <p:txBody>
          <a:bodyPr>
            <a:noAutofit/>
          </a:bodyPr>
          <a:lstStyle/>
          <a:p>
            <a:pPr algn="r"/>
            <a:r>
              <a:rPr lang="en-US" sz="3600" b="1" dirty="0"/>
              <a:t>Foundations </a:t>
            </a:r>
            <a:r>
              <a:rPr lang="en-US" sz="3600" b="1" i="1" dirty="0"/>
              <a:t>for</a:t>
            </a:r>
            <a:r>
              <a:rPr lang="en-US" sz="3600" b="1" dirty="0"/>
              <a:t> Sustainability</a:t>
            </a:r>
            <a:endParaRPr lang="en-US" sz="2400" b="1" dirty="0"/>
          </a:p>
        </p:txBody>
      </p:sp>
      <p:sp>
        <p:nvSpPr>
          <p:cNvPr id="2051" name="Rectangle 3"/>
          <p:cNvSpPr>
            <a:spLocks noGrp="1" noChangeArrowheads="1"/>
          </p:cNvSpPr>
          <p:nvPr>
            <p:ph type="subTitle" idx="1"/>
          </p:nvPr>
        </p:nvSpPr>
        <p:spPr>
          <a:xfrm>
            <a:off x="609600" y="4495800"/>
            <a:ext cx="8095371" cy="1981200"/>
          </a:xfrm>
        </p:spPr>
        <p:txBody>
          <a:bodyPr>
            <a:noAutofit/>
          </a:bodyPr>
          <a:lstStyle/>
          <a:p>
            <a:pPr algn="r"/>
            <a:r>
              <a:rPr lang="en-US" sz="2800" dirty="0">
                <a:solidFill>
                  <a:schemeClr val="tx1"/>
                </a:solidFill>
                <a:cs typeface="Times New Roman" panose="02020603050405020304" pitchFamily="18" charset="0"/>
              </a:rPr>
              <a:t>Brian D. </a:t>
            </a:r>
            <a:r>
              <a:rPr lang="en-US" sz="2800" dirty="0" err="1">
                <a:solidFill>
                  <a:schemeClr val="tx1"/>
                </a:solidFill>
                <a:cs typeface="Times New Roman" panose="02020603050405020304" pitchFamily="18" charset="0"/>
              </a:rPr>
              <a:t>Fath</a:t>
            </a:r>
            <a:r>
              <a:rPr lang="en-US" sz="2800" dirty="0">
                <a:solidFill>
                  <a:schemeClr val="tx1"/>
                </a:solidFill>
                <a:cs typeface="Times New Roman" panose="02020603050405020304" pitchFamily="18" charset="0"/>
              </a:rPr>
              <a:t> &amp; Dan </a:t>
            </a:r>
            <a:r>
              <a:rPr lang="en-US" sz="2800" dirty="0" err="1">
                <a:solidFill>
                  <a:schemeClr val="tx1"/>
                </a:solidFill>
                <a:cs typeface="Times New Roman" panose="02020603050405020304" pitchFamily="18" charset="0"/>
              </a:rPr>
              <a:t>Fiscus</a:t>
            </a:r>
            <a:endParaRPr lang="en-US" sz="2800" dirty="0">
              <a:solidFill>
                <a:schemeClr val="tx1"/>
              </a:solidFill>
              <a:cs typeface="Times New Roman" panose="02020603050405020304" pitchFamily="18" charset="0"/>
            </a:endParaRPr>
          </a:p>
          <a:p>
            <a:pPr algn="r"/>
            <a:r>
              <a:rPr lang="en-US" sz="2000" dirty="0">
                <a:solidFill>
                  <a:schemeClr val="tx1"/>
                </a:solidFill>
                <a:cs typeface="Times New Roman" panose="02020603050405020304" pitchFamily="18" charset="0"/>
              </a:rPr>
              <a:t>Fulbright Distinguished Chair, Masaryk University, Brno, Czech Republic</a:t>
            </a:r>
          </a:p>
          <a:p>
            <a:pPr algn="r"/>
            <a:r>
              <a:rPr lang="en-US" sz="2000" dirty="0">
                <a:solidFill>
                  <a:schemeClr val="tx1"/>
                </a:solidFill>
                <a:cs typeface="Times New Roman" panose="02020603050405020304" pitchFamily="18" charset="0"/>
              </a:rPr>
              <a:t>Professor, Towson University, Maryland, USA</a:t>
            </a:r>
          </a:p>
          <a:p>
            <a:pPr algn="r"/>
            <a:r>
              <a:rPr lang="en-US" sz="2000" dirty="0">
                <a:solidFill>
                  <a:schemeClr val="tx1"/>
                </a:solidFill>
                <a:cs typeface="Times New Roman" panose="02020603050405020304" pitchFamily="18" charset="0"/>
              </a:rPr>
              <a:t>Senior Research Scholar, International Institute for Applied Systems Analysis, Austria</a:t>
            </a:r>
          </a:p>
        </p:txBody>
      </p:sp>
      <p:pic>
        <p:nvPicPr>
          <p:cNvPr id="2" name="Picture 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7233" y="897590"/>
            <a:ext cx="2706167" cy="3334872"/>
          </a:xfrm>
          <a:prstGeom prst="rect">
            <a:avLst/>
          </a:prstGeom>
        </p:spPr>
      </p:pic>
    </p:spTree>
    <p:extLst>
      <p:ext uri="{BB962C8B-B14F-4D97-AF65-F5344CB8AC3E}">
        <p14:creationId xmlns:p14="http://schemas.microsoft.com/office/powerpoint/2010/main" val="27818096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Causation</a:t>
            </a:r>
          </a:p>
        </p:txBody>
      </p:sp>
      <p:sp>
        <p:nvSpPr>
          <p:cNvPr id="3" name="Content Placeholder 2"/>
          <p:cNvSpPr>
            <a:spLocks noGrp="1"/>
          </p:cNvSpPr>
          <p:nvPr>
            <p:ph idx="1"/>
          </p:nvPr>
        </p:nvSpPr>
        <p:spPr>
          <a:xfrm>
            <a:off x="0" y="1981200"/>
            <a:ext cx="9144000" cy="3886200"/>
          </a:xfrm>
        </p:spPr>
        <p:txBody>
          <a:bodyPr/>
          <a:lstStyle/>
          <a:p>
            <a:r>
              <a:rPr lang="en-US" dirty="0"/>
              <a:t>Aristotle proposed four levels of causation:</a:t>
            </a:r>
          </a:p>
          <a:p>
            <a:pPr lvl="1"/>
            <a:r>
              <a:rPr lang="en-US" b="1" dirty="0"/>
              <a:t>Material cause</a:t>
            </a:r>
            <a:r>
              <a:rPr lang="en-US" dirty="0"/>
              <a:t> - the material of which it consists</a:t>
            </a:r>
          </a:p>
          <a:p>
            <a:pPr lvl="1"/>
            <a:r>
              <a:rPr lang="en-US" b="1" dirty="0"/>
              <a:t>Formal cause</a:t>
            </a:r>
            <a:r>
              <a:rPr lang="en-US" dirty="0"/>
              <a:t> - arrangement of matter</a:t>
            </a:r>
          </a:p>
          <a:p>
            <a:pPr lvl="1"/>
            <a:r>
              <a:rPr lang="en-US" b="1" dirty="0"/>
              <a:t>Efficient cause</a:t>
            </a:r>
            <a:r>
              <a:rPr lang="en-US" dirty="0"/>
              <a:t> - "the primary source of the change or rest"</a:t>
            </a:r>
          </a:p>
          <a:p>
            <a:pPr lvl="1"/>
            <a:r>
              <a:rPr lang="en-US" b="1" dirty="0"/>
              <a:t>Final cause</a:t>
            </a:r>
            <a:r>
              <a:rPr lang="en-US" dirty="0"/>
              <a:t> - its aim or purpose</a:t>
            </a:r>
          </a:p>
        </p:txBody>
      </p:sp>
      <p:pic>
        <p:nvPicPr>
          <p:cNvPr id="4" name="Picture 2" descr="http://www.unc.edu/%7Etlcierny/images/4causes.jpg"/>
          <p:cNvPicPr>
            <a:picLocks noChangeAspect="1" noChangeArrowheads="1"/>
          </p:cNvPicPr>
          <p:nvPr/>
        </p:nvPicPr>
        <p:blipFill>
          <a:blip r:embed="rId2"/>
          <a:srcRect/>
          <a:stretch>
            <a:fillRect/>
          </a:stretch>
        </p:blipFill>
        <p:spPr bwMode="auto">
          <a:xfrm>
            <a:off x="3778191" y="457200"/>
            <a:ext cx="4756209" cy="6019800"/>
          </a:xfrm>
          <a:prstGeom prst="rect">
            <a:avLst/>
          </a:prstGeom>
          <a:noFill/>
        </p:spPr>
      </p:pic>
    </p:spTree>
    <p:extLst>
      <p:ext uri="{BB962C8B-B14F-4D97-AF65-F5344CB8AC3E}">
        <p14:creationId xmlns:p14="http://schemas.microsoft.com/office/powerpoint/2010/main" val="1441598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strVal val="#ppt_w*0.05"/>
                                          </p:val>
                                        </p:tav>
                                        <p:tav tm="100000">
                                          <p:val>
                                            <p:strVal val="#ppt_w"/>
                                          </p:val>
                                        </p:tav>
                                      </p:tavLst>
                                    </p:anim>
                                    <p:anim calcmode="lin" valueType="num">
                                      <p:cBhvr>
                                        <p:cTn id="8" dur="500" fill="hold"/>
                                        <p:tgtEl>
                                          <p:spTgt spid="4"/>
                                        </p:tgtEl>
                                        <p:attrNameLst>
                                          <p:attrName>ppt_h</p:attrName>
                                        </p:attrNameLst>
                                      </p:cBhvr>
                                      <p:tavLst>
                                        <p:tav tm="0">
                                          <p:val>
                                            <p:strVal val="#ppt_h"/>
                                          </p:val>
                                        </p:tav>
                                        <p:tav tm="100000">
                                          <p:val>
                                            <p:strVal val="#ppt_h"/>
                                          </p:val>
                                        </p:tav>
                                      </p:tavLst>
                                    </p:anim>
                                    <p:anim calcmode="lin" valueType="num">
                                      <p:cBhvr>
                                        <p:cTn id="9" dur="500" fill="hold"/>
                                        <p:tgtEl>
                                          <p:spTgt spid="4"/>
                                        </p:tgtEl>
                                        <p:attrNameLst>
                                          <p:attrName>ppt_x</p:attrName>
                                        </p:attrNameLst>
                                      </p:cBhvr>
                                      <p:tavLst>
                                        <p:tav tm="0">
                                          <p:val>
                                            <p:strVal val="#ppt_x-.2"/>
                                          </p:val>
                                        </p:tav>
                                        <p:tav tm="100000">
                                          <p:val>
                                            <p:strVal val="#ppt_x"/>
                                          </p:val>
                                        </p:tav>
                                      </p:tavLst>
                                    </p:anim>
                                    <p:anim calcmode="lin" valueType="num">
                                      <p:cBhvr>
                                        <p:cTn id="10" dur="500" fill="hold"/>
                                        <p:tgtEl>
                                          <p:spTgt spid="4"/>
                                        </p:tgtEl>
                                        <p:attrNameLst>
                                          <p:attrName>ppt_y</p:attrName>
                                        </p:attrNameLst>
                                      </p:cBhvr>
                                      <p:tavLst>
                                        <p:tav tm="0">
                                          <p:val>
                                            <p:strVal val="#ppt_y"/>
                                          </p:val>
                                        </p:tav>
                                        <p:tav tm="100000">
                                          <p:val>
                                            <p:strVal val="#ppt_y"/>
                                          </p:val>
                                        </p:tav>
                                      </p:tavLst>
                                    </p:anim>
                                    <p:animEffect transition="in" filter="fade">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 Depict the goal and outcomes</a:t>
            </a:r>
          </a:p>
        </p:txBody>
      </p:sp>
      <p:sp>
        <p:nvSpPr>
          <p:cNvPr id="3" name="Content Placeholder 2"/>
          <p:cNvSpPr>
            <a:spLocks noGrp="1"/>
          </p:cNvSpPr>
          <p:nvPr>
            <p:ph idx="1"/>
          </p:nvPr>
        </p:nvSpPr>
        <p:spPr>
          <a:xfrm>
            <a:off x="457200" y="1600200"/>
            <a:ext cx="8229600" cy="5105400"/>
          </a:xfrm>
        </p:spPr>
        <p:txBody>
          <a:bodyPr>
            <a:normAutofit/>
          </a:bodyPr>
          <a:lstStyle/>
          <a:p>
            <a:r>
              <a:rPr lang="en-US" sz="2400" dirty="0"/>
              <a:t>Crises solved</a:t>
            </a:r>
          </a:p>
          <a:p>
            <a:r>
              <a:rPr lang="en-US" sz="2400" dirty="0"/>
              <a:t>Self-regulating, regenerated and regenerative</a:t>
            </a:r>
          </a:p>
          <a:p>
            <a:r>
              <a:rPr lang="en-US" sz="2400" dirty="0"/>
              <a:t>“An ensemble grows rich on an environment that the ensemble itself made rich.” (Jacobs, 2000, p. 60)</a:t>
            </a:r>
          </a:p>
          <a:p>
            <a:endParaRPr lang="en-US" sz="2400" dirty="0"/>
          </a:p>
          <a:p>
            <a:endParaRPr lang="en-US" sz="2400" dirty="0"/>
          </a:p>
          <a:p>
            <a:endParaRPr lang="en-US" sz="2400" dirty="0"/>
          </a:p>
          <a:p>
            <a:endParaRPr lang="en-US" sz="2400" dirty="0"/>
          </a:p>
          <a:p>
            <a:r>
              <a:rPr lang="en-US" sz="2400" dirty="0"/>
              <a:t>What if degradation is the abnormality and clean environment are achieved by basic natural Life systems</a:t>
            </a:r>
          </a:p>
          <a:p>
            <a:pPr lvl="1"/>
            <a:r>
              <a:rPr lang="en-US" sz="2000" dirty="0"/>
              <a:t>A tree in the forest makes the forest better</a:t>
            </a:r>
          </a:p>
          <a:p>
            <a:pPr lvl="1"/>
            <a:r>
              <a:rPr lang="en-US" sz="2000" dirty="0"/>
              <a:t>Why can’t a human in a city make the city better?</a:t>
            </a:r>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172200" y="3445668"/>
            <a:ext cx="2514600" cy="1414463"/>
          </a:xfrm>
          <a:prstGeom prst="rect">
            <a:avLst/>
          </a:prstGeom>
        </p:spPr>
      </p:pic>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819400" y="3299589"/>
            <a:ext cx="2556802" cy="1706619"/>
          </a:xfrm>
          <a:prstGeom prst="rect">
            <a:avLst/>
          </a:prstGeom>
        </p:spPr>
      </p:pic>
    </p:spTree>
    <p:extLst>
      <p:ext uri="{BB962C8B-B14F-4D97-AF65-F5344CB8AC3E}">
        <p14:creationId xmlns:p14="http://schemas.microsoft.com/office/powerpoint/2010/main" val="4054751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animEffect transition="in" filter="fade">
                                      <p:cBhvr>
                                        <p:cTn id="15" dur="500"/>
                                        <p:tgtEl>
                                          <p:spTgt spid="3">
                                            <p:txEl>
                                              <p:pRg st="7" end="7"/>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8" end="8"/>
                                            </p:txEl>
                                          </p:spTgt>
                                        </p:tgtEl>
                                        <p:attrNameLst>
                                          <p:attrName>style.visibility</p:attrName>
                                        </p:attrNameLst>
                                      </p:cBhvr>
                                      <p:to>
                                        <p:strVal val="visible"/>
                                      </p:to>
                                    </p:set>
                                    <p:animEffect transition="in" filter="fade">
                                      <p:cBhvr>
                                        <p:cTn id="20" dur="500"/>
                                        <p:tgtEl>
                                          <p:spTgt spid="3">
                                            <p:txEl>
                                              <p:pRg st="8" end="8"/>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animEffect transition="in" filter="fade">
                                      <p:cBhvr>
                                        <p:cTn id="25"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3. Work backwards to realize the ideal outcome – the how that leads to it</a:t>
            </a:r>
          </a:p>
        </p:txBody>
      </p:sp>
      <p:sp>
        <p:nvSpPr>
          <p:cNvPr id="3" name="Content Placeholder 2"/>
          <p:cNvSpPr>
            <a:spLocks noGrp="1"/>
          </p:cNvSpPr>
          <p:nvPr>
            <p:ph idx="1"/>
          </p:nvPr>
        </p:nvSpPr>
        <p:spPr>
          <a:xfrm>
            <a:off x="457200" y="1600200"/>
            <a:ext cx="8458200" cy="4525963"/>
          </a:xfrm>
        </p:spPr>
        <p:txBody>
          <a:bodyPr/>
          <a:lstStyle/>
          <a:p>
            <a:r>
              <a:rPr lang="en-US" dirty="0"/>
              <a:t>Take advantage of positive feedbacks</a:t>
            </a:r>
          </a:p>
          <a:p>
            <a:endParaRPr lang="en-US" dirty="0"/>
          </a:p>
          <a:p>
            <a:endParaRPr lang="en-US" dirty="0"/>
          </a:p>
          <a:p>
            <a:endParaRPr lang="en-US" dirty="0"/>
          </a:p>
          <a:p>
            <a:endParaRPr lang="en-US" dirty="0"/>
          </a:p>
          <a:p>
            <a:endParaRPr lang="en-US" dirty="0"/>
          </a:p>
          <a:p>
            <a:pPr lvl="1"/>
            <a:r>
              <a:rPr lang="en-US" dirty="0"/>
              <a:t>Change comes from moving to a new configuration</a:t>
            </a:r>
          </a:p>
        </p:txBody>
      </p:sp>
      <p:pic>
        <p:nvPicPr>
          <p:cNvPr id="1026" name="Picture 2" descr="Image result for positive feedback stimulates change&quot;"/>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352800" y="2720180"/>
            <a:ext cx="3238500" cy="2286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72084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4. The why that motivates the how</a:t>
            </a:r>
          </a:p>
        </p:txBody>
      </p:sp>
      <p:sp>
        <p:nvSpPr>
          <p:cNvPr id="3" name="Content Placeholder 2"/>
          <p:cNvSpPr>
            <a:spLocks noGrp="1"/>
          </p:cNvSpPr>
          <p:nvPr>
            <p:ph idx="1"/>
          </p:nvPr>
        </p:nvSpPr>
        <p:spPr/>
        <p:txBody>
          <a:bodyPr/>
          <a:lstStyle/>
          <a:p>
            <a:r>
              <a:rPr lang="en-US" dirty="0"/>
              <a:t>Shared value of life as the center of ethics</a:t>
            </a:r>
          </a:p>
          <a:p>
            <a:r>
              <a:rPr lang="en-US" dirty="0"/>
              <a:t>A science to serve Life</a:t>
            </a:r>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124200" y="3019426"/>
            <a:ext cx="5791200" cy="3619500"/>
          </a:xfrm>
          <a:prstGeom prst="rect">
            <a:avLst/>
          </a:prstGeom>
        </p:spPr>
      </p:pic>
      <p:pic>
        <p:nvPicPr>
          <p:cNvPr id="5" name="Picture 4"/>
          <p:cNvPicPr>
            <a:picLocks noChangeAspect="1"/>
          </p:cNvPicPr>
          <p:nvPr/>
        </p:nvPicPr>
        <p:blipFill>
          <a:blip r:embed="rId3"/>
          <a:stretch>
            <a:fillRect/>
          </a:stretch>
        </p:blipFill>
        <p:spPr>
          <a:xfrm>
            <a:off x="228600" y="3352800"/>
            <a:ext cx="4267200" cy="2486025"/>
          </a:xfrm>
          <a:prstGeom prst="rect">
            <a:avLst/>
          </a:prstGeom>
        </p:spPr>
      </p:pic>
    </p:spTree>
    <p:extLst>
      <p:ext uri="{BB962C8B-B14F-4D97-AF65-F5344CB8AC3E}">
        <p14:creationId xmlns:p14="http://schemas.microsoft.com/office/powerpoint/2010/main" val="8298233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172200" cy="1143000"/>
          </a:xfrm>
        </p:spPr>
        <p:txBody>
          <a:bodyPr/>
          <a:lstStyle/>
          <a:p>
            <a:r>
              <a:rPr lang="en-US" dirty="0"/>
              <a:t>Life as the basis of value</a:t>
            </a:r>
          </a:p>
        </p:txBody>
      </p:sp>
      <p:sp>
        <p:nvSpPr>
          <p:cNvPr id="3" name="Content Placeholder 2"/>
          <p:cNvSpPr>
            <a:spLocks noGrp="1"/>
          </p:cNvSpPr>
          <p:nvPr>
            <p:ph idx="1"/>
          </p:nvPr>
        </p:nvSpPr>
        <p:spPr/>
        <p:txBody>
          <a:bodyPr>
            <a:normAutofit fontScale="92500" lnSpcReduction="20000"/>
          </a:bodyPr>
          <a:lstStyle/>
          <a:p>
            <a:r>
              <a:rPr lang="en-US" dirty="0"/>
              <a:t>True values are carried out in everyday life </a:t>
            </a:r>
          </a:p>
          <a:p>
            <a:pPr lvl="1"/>
            <a:r>
              <a:rPr lang="en-US" dirty="0"/>
              <a:t>no wasted effort, </a:t>
            </a:r>
          </a:p>
          <a:p>
            <a:pPr lvl="1"/>
            <a:r>
              <a:rPr lang="en-US" dirty="0"/>
              <a:t>no cross purpose, </a:t>
            </a:r>
          </a:p>
          <a:p>
            <a:pPr lvl="1"/>
            <a:r>
              <a:rPr lang="en-US" dirty="0"/>
              <a:t>no conflict of interest</a:t>
            </a:r>
          </a:p>
          <a:p>
            <a:endParaRPr lang="en-US" dirty="0"/>
          </a:p>
          <a:p>
            <a:r>
              <a:rPr lang="en-US" dirty="0"/>
              <a:t>“Once a man has experienced [reverence for life] ... He carries his morality within him and can never lose it, for it continues to develop within him. He who has never experienced this has only a set of superficial principles.” </a:t>
            </a:r>
            <a:r>
              <a:rPr lang="en-US" sz="2400" dirty="0"/>
              <a:t>(Schweitzer 1969, pp. 115–116)</a:t>
            </a:r>
            <a:endParaRPr lang="en-US" dirty="0"/>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968437" y="33904"/>
            <a:ext cx="2186449" cy="2709295"/>
          </a:xfrm>
          <a:prstGeom prst="rect">
            <a:avLst/>
          </a:prstGeom>
        </p:spPr>
      </p:pic>
      <p:sp>
        <p:nvSpPr>
          <p:cNvPr id="5" name="TextBox 4"/>
          <p:cNvSpPr txBox="1"/>
          <p:nvPr/>
        </p:nvSpPr>
        <p:spPr>
          <a:xfrm>
            <a:off x="7194117" y="2743199"/>
            <a:ext cx="1831720" cy="369332"/>
          </a:xfrm>
          <a:prstGeom prst="rect">
            <a:avLst/>
          </a:prstGeom>
          <a:noFill/>
        </p:spPr>
        <p:txBody>
          <a:bodyPr wrap="none" rtlCol="0">
            <a:spAutoFit/>
          </a:bodyPr>
          <a:lstStyle/>
          <a:p>
            <a:r>
              <a:rPr lang="en-US" dirty="0"/>
              <a:t>Albert Schweitzer</a:t>
            </a:r>
          </a:p>
        </p:txBody>
      </p:sp>
    </p:spTree>
    <p:extLst>
      <p:ext uri="{BB962C8B-B14F-4D97-AF65-F5344CB8AC3E}">
        <p14:creationId xmlns:p14="http://schemas.microsoft.com/office/powerpoint/2010/main" val="3871595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fade">
                                      <p:cBhvr>
                                        <p:cTn id="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3200400" cy="1143000"/>
          </a:xfrm>
        </p:spPr>
        <p:txBody>
          <a:bodyPr>
            <a:normAutofit/>
          </a:bodyPr>
          <a:lstStyle/>
          <a:p>
            <a:r>
              <a:rPr lang="en-US" dirty="0"/>
              <a:t>Land Ethic</a:t>
            </a:r>
          </a:p>
        </p:txBody>
      </p:sp>
      <p:sp>
        <p:nvSpPr>
          <p:cNvPr id="3" name="Content Placeholder 2"/>
          <p:cNvSpPr>
            <a:spLocks noGrp="1"/>
          </p:cNvSpPr>
          <p:nvPr>
            <p:ph idx="1"/>
          </p:nvPr>
        </p:nvSpPr>
        <p:spPr>
          <a:xfrm>
            <a:off x="457200" y="1600200"/>
            <a:ext cx="5410200" cy="4525963"/>
          </a:xfrm>
        </p:spPr>
        <p:txBody>
          <a:bodyPr/>
          <a:lstStyle/>
          <a:p>
            <a:r>
              <a:rPr lang="en-US" dirty="0"/>
              <a:t>“A thing is right when it tends to preserve the integrity, stability, and beauty of the biotic community. It is wrong when it tends otherwise.” </a:t>
            </a:r>
            <a:r>
              <a:rPr lang="en-US" sz="2400" dirty="0"/>
              <a:t>(Leopold 1949, pp. 224–225)</a:t>
            </a:r>
            <a:endParaRPr lang="en-US" dirty="0"/>
          </a:p>
          <a:p>
            <a:pPr marL="0" indent="0">
              <a:buNone/>
            </a:pPr>
            <a:endParaRPr lang="en-US" dirty="0"/>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162800" y="252867"/>
            <a:ext cx="1790700" cy="2387600"/>
          </a:xfrm>
          <a:prstGeom prst="rect">
            <a:avLst/>
          </a:prstGeom>
        </p:spPr>
      </p:pic>
      <p:sp>
        <p:nvSpPr>
          <p:cNvPr id="5" name="TextBox 4"/>
          <p:cNvSpPr txBox="1"/>
          <p:nvPr/>
        </p:nvSpPr>
        <p:spPr>
          <a:xfrm>
            <a:off x="7194117" y="2743199"/>
            <a:ext cx="1420582" cy="369332"/>
          </a:xfrm>
          <a:prstGeom prst="rect">
            <a:avLst/>
          </a:prstGeom>
          <a:noFill/>
        </p:spPr>
        <p:txBody>
          <a:bodyPr wrap="none" rtlCol="0">
            <a:spAutoFit/>
          </a:bodyPr>
          <a:lstStyle/>
          <a:p>
            <a:r>
              <a:rPr lang="en-US" dirty="0"/>
              <a:t>Aldo Leopold</a:t>
            </a:r>
          </a:p>
        </p:txBody>
      </p:sp>
      <p:pic>
        <p:nvPicPr>
          <p:cNvPr id="6" name="Picture 5"/>
          <p:cNvPicPr>
            <a:picLocks noChangeAspect="1"/>
          </p:cNvPicPr>
          <p:nvPr/>
        </p:nvPicPr>
        <p:blipFill>
          <a:blip r:embed="rId3"/>
          <a:stretch>
            <a:fillRect/>
          </a:stretch>
        </p:blipFill>
        <p:spPr>
          <a:xfrm>
            <a:off x="5276850" y="4662261"/>
            <a:ext cx="3771900" cy="2181225"/>
          </a:xfrm>
          <a:prstGeom prst="rect">
            <a:avLst/>
          </a:prstGeom>
        </p:spPr>
      </p:pic>
    </p:spTree>
    <p:extLst>
      <p:ext uri="{BB962C8B-B14F-4D97-AF65-F5344CB8AC3E}">
        <p14:creationId xmlns:p14="http://schemas.microsoft.com/office/powerpoint/2010/main" val="27076257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Ecological Cascades</a:t>
            </a:r>
          </a:p>
        </p:txBody>
      </p:sp>
      <p:pic>
        <p:nvPicPr>
          <p:cNvPr id="4" name="Picture 3"/>
          <p:cNvPicPr>
            <a:picLocks noChangeAspect="1"/>
          </p:cNvPicPr>
          <p:nvPr/>
        </p:nvPicPr>
        <p:blipFill>
          <a:blip r:embed="rId2"/>
          <a:stretch>
            <a:fillRect/>
          </a:stretch>
        </p:blipFill>
        <p:spPr>
          <a:xfrm>
            <a:off x="-21771" y="4132996"/>
            <a:ext cx="7215181" cy="1219500"/>
          </a:xfrm>
          <a:prstGeom prst="rect">
            <a:avLst/>
          </a:prstGeom>
        </p:spPr>
      </p:pic>
      <p:sp>
        <p:nvSpPr>
          <p:cNvPr id="5" name="TextBox 4"/>
          <p:cNvSpPr txBox="1"/>
          <p:nvPr/>
        </p:nvSpPr>
        <p:spPr>
          <a:xfrm>
            <a:off x="3048000" y="5896957"/>
            <a:ext cx="2929392" cy="523220"/>
          </a:xfrm>
          <a:prstGeom prst="rect">
            <a:avLst/>
          </a:prstGeom>
          <a:noFill/>
        </p:spPr>
        <p:txBody>
          <a:bodyPr wrap="none" rtlCol="0">
            <a:spAutoFit/>
          </a:bodyPr>
          <a:lstStyle/>
          <a:p>
            <a:r>
              <a:rPr lang="en-US" sz="2800" dirty="0"/>
              <a:t>Recycling – Indians</a:t>
            </a:r>
            <a:endParaRPr lang="en-US" dirty="0"/>
          </a:p>
        </p:txBody>
      </p:sp>
      <p:sp>
        <p:nvSpPr>
          <p:cNvPr id="6" name="TextBox 5"/>
          <p:cNvSpPr txBox="1"/>
          <p:nvPr/>
        </p:nvSpPr>
        <p:spPr>
          <a:xfrm>
            <a:off x="1524000" y="2114024"/>
            <a:ext cx="3741730" cy="523220"/>
          </a:xfrm>
          <a:prstGeom prst="rect">
            <a:avLst/>
          </a:prstGeom>
          <a:noFill/>
        </p:spPr>
        <p:txBody>
          <a:bodyPr wrap="none" rtlCol="0">
            <a:spAutoFit/>
          </a:bodyPr>
          <a:lstStyle/>
          <a:p>
            <a:r>
              <a:rPr lang="en-US" sz="2800" dirty="0">
                <a:hlinkClick r:id="rId3"/>
              </a:rPr>
              <a:t>Thinking like a mountain</a:t>
            </a:r>
            <a:endParaRPr lang="en-US" dirty="0"/>
          </a:p>
        </p:txBody>
      </p:sp>
      <p:pic>
        <p:nvPicPr>
          <p:cNvPr id="7" name="Picture 6"/>
          <p:cNvPicPr>
            <a:picLocks noChangeAspect="1"/>
          </p:cNvPicPr>
          <p:nvPr/>
        </p:nvPicPr>
        <p:blipFill>
          <a:blip r:embed="rId4"/>
          <a:stretch>
            <a:fillRect/>
          </a:stretch>
        </p:blipFill>
        <p:spPr>
          <a:xfrm>
            <a:off x="6680200" y="1905000"/>
            <a:ext cx="2438400" cy="3019425"/>
          </a:xfrm>
          <a:prstGeom prst="rect">
            <a:avLst/>
          </a:prstGeom>
        </p:spPr>
      </p:pic>
      <p:sp>
        <p:nvSpPr>
          <p:cNvPr id="8" name="TextBox 7"/>
          <p:cNvSpPr txBox="1"/>
          <p:nvPr/>
        </p:nvSpPr>
        <p:spPr>
          <a:xfrm>
            <a:off x="3048000" y="5896957"/>
            <a:ext cx="5501634" cy="523220"/>
          </a:xfrm>
          <a:prstGeom prst="rect">
            <a:avLst/>
          </a:prstGeom>
          <a:noFill/>
        </p:spPr>
        <p:txBody>
          <a:bodyPr wrap="none" rtlCol="0">
            <a:spAutoFit/>
          </a:bodyPr>
          <a:lstStyle/>
          <a:p>
            <a:pPr lvl="2"/>
            <a:r>
              <a:rPr lang="en-US" sz="2800" dirty="0"/>
              <a:t>		… and Astronauts</a:t>
            </a:r>
            <a:endParaRPr lang="en-US" dirty="0"/>
          </a:p>
        </p:txBody>
      </p:sp>
    </p:spTree>
    <p:extLst>
      <p:ext uri="{BB962C8B-B14F-4D97-AF65-F5344CB8AC3E}">
        <p14:creationId xmlns:p14="http://schemas.microsoft.com/office/powerpoint/2010/main" val="2364419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fade">
                                      <p:cBhvr>
                                        <p:cTn id="12"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Historical Ecological Landmarks</a:t>
            </a:r>
          </a:p>
        </p:txBody>
      </p:sp>
      <p:sp>
        <p:nvSpPr>
          <p:cNvPr id="3" name="Content Placeholder 2"/>
          <p:cNvSpPr>
            <a:spLocks noGrp="1"/>
          </p:cNvSpPr>
          <p:nvPr>
            <p:ph idx="1"/>
          </p:nvPr>
        </p:nvSpPr>
        <p:spPr>
          <a:xfrm>
            <a:off x="457200" y="1295400"/>
            <a:ext cx="8534400" cy="4525963"/>
          </a:xfrm>
        </p:spPr>
        <p:txBody>
          <a:bodyPr>
            <a:normAutofit fontScale="85000" lnSpcReduction="20000"/>
          </a:bodyPr>
          <a:lstStyle/>
          <a:p>
            <a:r>
              <a:rPr lang="en-US" dirty="0"/>
              <a:t>Ecology—Haeckel (1866)</a:t>
            </a:r>
          </a:p>
          <a:p>
            <a:r>
              <a:rPr lang="en-US" dirty="0"/>
              <a:t>Ecosystem—</a:t>
            </a:r>
            <a:r>
              <a:rPr lang="en-US" dirty="0" err="1"/>
              <a:t>Tansley</a:t>
            </a:r>
            <a:r>
              <a:rPr lang="en-US" dirty="0"/>
              <a:t> (1935)</a:t>
            </a:r>
          </a:p>
          <a:p>
            <a:r>
              <a:rPr lang="en-US" dirty="0"/>
              <a:t>Trophic-dynamic aspect of ecology—Lindeman (1942)</a:t>
            </a:r>
          </a:p>
          <a:p>
            <a:r>
              <a:rPr lang="en-US" dirty="0"/>
              <a:t>Diversity and stability relationships—Elton (1958) &amp; MacArthur (1955)</a:t>
            </a:r>
          </a:p>
          <a:p>
            <a:r>
              <a:rPr lang="en-US" dirty="0"/>
              <a:t>Strategy of ecosystem development—EP </a:t>
            </a:r>
            <a:r>
              <a:rPr lang="en-US" dirty="0" err="1"/>
              <a:t>Odum</a:t>
            </a:r>
            <a:r>
              <a:rPr lang="en-US" dirty="0"/>
              <a:t> (1969)</a:t>
            </a:r>
          </a:p>
          <a:p>
            <a:endParaRPr lang="en-US" dirty="0"/>
          </a:p>
          <a:p>
            <a:r>
              <a:rPr lang="en-US" dirty="0"/>
              <a:t>“Though the organisms may claim our prime interest, when we are trying to think fundamentally, we cannot separate them from their special environments, with which they form one physical system.” </a:t>
            </a:r>
            <a:r>
              <a:rPr lang="en-US" sz="2600" dirty="0"/>
              <a:t>(</a:t>
            </a:r>
            <a:r>
              <a:rPr lang="en-US" sz="2600" dirty="0" err="1"/>
              <a:t>Tansley</a:t>
            </a:r>
            <a:r>
              <a:rPr lang="en-US" sz="2600" dirty="0"/>
              <a:t> 1935, p. 299)</a:t>
            </a:r>
            <a:endParaRPr lang="en-US" dirty="0"/>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95400" y="5476875"/>
            <a:ext cx="1787997" cy="1381125"/>
          </a:xfrm>
          <a:prstGeom prst="rect">
            <a:avLst/>
          </a:prstGeom>
        </p:spPr>
      </p:pic>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400800" y="5553074"/>
            <a:ext cx="1345319" cy="1228725"/>
          </a:xfrm>
          <a:prstGeom prst="rect">
            <a:avLst/>
          </a:prstGeom>
        </p:spPr>
      </p:pic>
    </p:spTree>
    <p:extLst>
      <p:ext uri="{BB962C8B-B14F-4D97-AF65-F5344CB8AC3E}">
        <p14:creationId xmlns:p14="http://schemas.microsoft.com/office/powerpoint/2010/main" val="917228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Effect transition="in" filter="fade">
                                      <p:cBhvr>
                                        <p:cTn id="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5638800" cy="1143000"/>
          </a:xfrm>
        </p:spPr>
        <p:txBody>
          <a:bodyPr/>
          <a:lstStyle/>
          <a:p>
            <a:r>
              <a:rPr lang="en-US" dirty="0"/>
              <a:t>Ecological metaphysic</a:t>
            </a:r>
          </a:p>
        </p:txBody>
      </p:sp>
      <p:sp>
        <p:nvSpPr>
          <p:cNvPr id="3" name="Content Placeholder 2"/>
          <p:cNvSpPr>
            <a:spLocks noGrp="1"/>
          </p:cNvSpPr>
          <p:nvPr>
            <p:ph idx="1"/>
          </p:nvPr>
        </p:nvSpPr>
        <p:spPr>
          <a:xfrm>
            <a:off x="457200" y="1600200"/>
            <a:ext cx="6629400" cy="4525963"/>
          </a:xfrm>
        </p:spPr>
        <p:txBody>
          <a:bodyPr>
            <a:normAutofit fontScale="85000" lnSpcReduction="20000"/>
          </a:bodyPr>
          <a:lstStyle/>
          <a:p>
            <a:r>
              <a:rPr lang="en-US" dirty="0"/>
              <a:t>Learning from nature</a:t>
            </a:r>
          </a:p>
          <a:p>
            <a:r>
              <a:rPr lang="en-US" dirty="0"/>
              <a:t>Causal understanding – configuration of processes</a:t>
            </a:r>
          </a:p>
          <a:p>
            <a:r>
              <a:rPr lang="en-US" dirty="0"/>
              <a:t>Application to socio-economic systems</a:t>
            </a:r>
          </a:p>
          <a:p>
            <a:endParaRPr lang="en-US" dirty="0"/>
          </a:p>
          <a:p>
            <a:r>
              <a:rPr lang="en-US" dirty="0"/>
              <a:t>“It seems not unreasonable to assume that many of the same dynamics are at work in economics as structure ecosystems, and that, over ‘‘deep time,’’ nature has solved many of the developmental problems for ecosystems that still beset human economies.” </a:t>
            </a:r>
            <a:r>
              <a:rPr lang="en-US" sz="2400" dirty="0"/>
              <a:t>(</a:t>
            </a:r>
            <a:r>
              <a:rPr lang="en-US" sz="2400" dirty="0" err="1"/>
              <a:t>Ulanowicz</a:t>
            </a:r>
            <a:r>
              <a:rPr lang="en-US" sz="2400" dirty="0"/>
              <a:t> 2009)</a:t>
            </a:r>
            <a:endParaRPr lang="en-US" dirty="0"/>
          </a:p>
        </p:txBody>
      </p:sp>
      <p:pic>
        <p:nvPicPr>
          <p:cNvPr id="4" name="Picture 3"/>
          <p:cNvPicPr>
            <a:picLocks noChangeAspect="1"/>
          </p:cNvPicPr>
          <p:nvPr/>
        </p:nvPicPr>
        <p:blipFill>
          <a:blip r:embed="rId2"/>
          <a:stretch>
            <a:fillRect/>
          </a:stretch>
        </p:blipFill>
        <p:spPr>
          <a:xfrm>
            <a:off x="7086600" y="0"/>
            <a:ext cx="2057401" cy="2818520"/>
          </a:xfrm>
          <a:prstGeom prst="rect">
            <a:avLst/>
          </a:prstGeom>
        </p:spPr>
      </p:pic>
      <p:sp>
        <p:nvSpPr>
          <p:cNvPr id="5" name="TextBox 4"/>
          <p:cNvSpPr txBox="1"/>
          <p:nvPr/>
        </p:nvSpPr>
        <p:spPr>
          <a:xfrm>
            <a:off x="7194117" y="2743199"/>
            <a:ext cx="1834926" cy="369332"/>
          </a:xfrm>
          <a:prstGeom prst="rect">
            <a:avLst/>
          </a:prstGeom>
          <a:noFill/>
        </p:spPr>
        <p:txBody>
          <a:bodyPr wrap="none" rtlCol="0">
            <a:spAutoFit/>
          </a:bodyPr>
          <a:lstStyle/>
          <a:p>
            <a:r>
              <a:rPr lang="en-US" dirty="0"/>
              <a:t>Robert </a:t>
            </a:r>
            <a:r>
              <a:rPr lang="en-US" dirty="0" err="1"/>
              <a:t>Ulanowicz</a:t>
            </a:r>
            <a:endParaRPr lang="en-US" dirty="0"/>
          </a:p>
        </p:txBody>
      </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852074" y="4905902"/>
            <a:ext cx="2258711" cy="1899655"/>
          </a:xfrm>
          <a:prstGeom prst="rect">
            <a:avLst/>
          </a:prstGeom>
        </p:spPr>
      </p:pic>
    </p:spTree>
    <p:extLst>
      <p:ext uri="{BB962C8B-B14F-4D97-AF65-F5344CB8AC3E}">
        <p14:creationId xmlns:p14="http://schemas.microsoft.com/office/powerpoint/2010/main" val="1434518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7737"/>
            <a:ext cx="8229600" cy="1143000"/>
          </a:xfrm>
        </p:spPr>
        <p:txBody>
          <a:bodyPr/>
          <a:lstStyle/>
          <a:p>
            <a:r>
              <a:rPr lang="en-US" dirty="0"/>
              <a:t>Holism and cycles of life</a:t>
            </a:r>
          </a:p>
        </p:txBody>
      </p:sp>
      <p:sp>
        <p:nvSpPr>
          <p:cNvPr id="3" name="Content Placeholder 2"/>
          <p:cNvSpPr>
            <a:spLocks noGrp="1"/>
          </p:cNvSpPr>
          <p:nvPr>
            <p:ph idx="1"/>
          </p:nvPr>
        </p:nvSpPr>
        <p:spPr>
          <a:xfrm>
            <a:off x="228600" y="1188518"/>
            <a:ext cx="8229600" cy="3068637"/>
          </a:xfrm>
        </p:spPr>
        <p:txBody>
          <a:bodyPr>
            <a:normAutofit fontScale="92500" lnSpcReduction="20000"/>
          </a:bodyPr>
          <a:lstStyle/>
          <a:p>
            <a:pPr marL="514350" indent="-514350">
              <a:buFont typeface="+mj-lt"/>
              <a:buAutoNum type="arabicParenR"/>
            </a:pPr>
            <a:r>
              <a:rPr lang="en-US" sz="2400" dirty="0"/>
              <a:t>Schweitzer (1969): “How fantastic that in other existences something comes into being, passes away again, comes into being once more, and so forth from eternity to eternity!”</a:t>
            </a:r>
          </a:p>
          <a:p>
            <a:pPr marL="514350" indent="-514350">
              <a:buFont typeface="+mj-lt"/>
              <a:buAutoNum type="arabicParenR"/>
            </a:pPr>
            <a:r>
              <a:rPr lang="en-US" sz="2400" dirty="0"/>
              <a:t>Leopold (1993): “In the soil grows an oak, which bears an acorn, which feeds a squirrel, which feeds an Indian, who ultimately lays him down to his last sleep in the great tomb of man to grow another oak. . .”</a:t>
            </a:r>
          </a:p>
          <a:p>
            <a:pPr marL="514350" indent="-514350">
              <a:buFont typeface="+mj-lt"/>
              <a:buAutoNum type="arabicParenR"/>
            </a:pPr>
            <a:r>
              <a:rPr lang="en-US" sz="2400" dirty="0" err="1"/>
              <a:t>Ulanowicz</a:t>
            </a:r>
            <a:r>
              <a:rPr lang="en-US" sz="2400" dirty="0"/>
              <a:t> (2009b): “The action of autocatalytic feedback tends to import the environment into the system or, alternatively, embeds the system into its environment.”</a:t>
            </a:r>
          </a:p>
        </p:txBody>
      </p:sp>
      <p:grpSp>
        <p:nvGrpSpPr>
          <p:cNvPr id="4" name="Group 3"/>
          <p:cNvGrpSpPr/>
          <p:nvPr/>
        </p:nvGrpSpPr>
        <p:grpSpPr>
          <a:xfrm>
            <a:off x="2438400" y="4123270"/>
            <a:ext cx="7115175" cy="2590800"/>
            <a:chOff x="2590800" y="4114800"/>
            <a:chExt cx="7115175" cy="2590800"/>
          </a:xfrm>
        </p:grpSpPr>
        <p:grpSp>
          <p:nvGrpSpPr>
            <p:cNvPr id="5" name="Group 3"/>
            <p:cNvGrpSpPr>
              <a:grpSpLocks/>
            </p:cNvGrpSpPr>
            <p:nvPr/>
          </p:nvGrpSpPr>
          <p:grpSpPr bwMode="auto">
            <a:xfrm>
              <a:off x="2590800" y="4114800"/>
              <a:ext cx="7115175" cy="2590800"/>
              <a:chOff x="624" y="2544"/>
              <a:chExt cx="4482" cy="1632"/>
            </a:xfrm>
          </p:grpSpPr>
          <p:sp>
            <p:nvSpPr>
              <p:cNvPr id="10" name="AutoShape 4"/>
              <p:cNvSpPr>
                <a:spLocks noChangeArrowheads="1"/>
              </p:cNvSpPr>
              <p:nvPr/>
            </p:nvSpPr>
            <p:spPr bwMode="auto">
              <a:xfrm>
                <a:off x="2688" y="3216"/>
                <a:ext cx="369" cy="327"/>
              </a:xfrm>
              <a:prstGeom prst="flowChartAlternateProcess">
                <a:avLst/>
              </a:prstGeom>
              <a:solidFill>
                <a:schemeClr val="accent1"/>
              </a:solidFill>
              <a:ln w="9525">
                <a:solidFill>
                  <a:schemeClr val="tx1"/>
                </a:solidFill>
                <a:miter lim="800000"/>
                <a:headEnd/>
                <a:tailEnd/>
              </a:ln>
            </p:spPr>
            <p:txBody>
              <a:bodyPr anchor="ctr"/>
              <a:lstStyle/>
              <a:p>
                <a:pPr algn="ctr"/>
                <a:r>
                  <a:rPr lang="en-US"/>
                  <a:t>H</a:t>
                </a:r>
              </a:p>
            </p:txBody>
          </p:sp>
          <p:sp>
            <p:nvSpPr>
              <p:cNvPr id="11" name="Line 5"/>
              <p:cNvSpPr>
                <a:spLocks noChangeShapeType="1"/>
              </p:cNvSpPr>
              <p:nvPr/>
            </p:nvSpPr>
            <p:spPr bwMode="auto">
              <a:xfrm flipH="1">
                <a:off x="2884" y="2642"/>
                <a:ext cx="1304" cy="587"/>
              </a:xfrm>
              <a:prstGeom prst="line">
                <a:avLst/>
              </a:prstGeom>
              <a:noFill/>
              <a:ln w="34925">
                <a:solidFill>
                  <a:schemeClr val="tx2"/>
                </a:solidFill>
                <a:round/>
                <a:headEnd/>
                <a:tailEnd/>
              </a:ln>
            </p:spPr>
            <p:txBody>
              <a:bodyPr/>
              <a:lstStyle/>
              <a:p>
                <a:endParaRPr lang="en-US"/>
              </a:p>
            </p:txBody>
          </p:sp>
          <p:sp>
            <p:nvSpPr>
              <p:cNvPr id="12" name="Line 6"/>
              <p:cNvSpPr>
                <a:spLocks noChangeShapeType="1"/>
              </p:cNvSpPr>
              <p:nvPr/>
            </p:nvSpPr>
            <p:spPr bwMode="auto">
              <a:xfrm flipH="1" flipV="1">
                <a:off x="2884" y="3556"/>
                <a:ext cx="1304" cy="587"/>
              </a:xfrm>
              <a:prstGeom prst="line">
                <a:avLst/>
              </a:prstGeom>
              <a:noFill/>
              <a:ln w="34925">
                <a:solidFill>
                  <a:schemeClr val="tx2"/>
                </a:solidFill>
                <a:round/>
                <a:headEnd/>
                <a:tailEnd/>
              </a:ln>
            </p:spPr>
            <p:txBody>
              <a:bodyPr/>
              <a:lstStyle/>
              <a:p>
                <a:endParaRPr lang="en-US"/>
              </a:p>
            </p:txBody>
          </p:sp>
          <p:sp>
            <p:nvSpPr>
              <p:cNvPr id="13" name="Line 7"/>
              <p:cNvSpPr>
                <a:spLocks noChangeShapeType="1"/>
              </p:cNvSpPr>
              <p:nvPr/>
            </p:nvSpPr>
            <p:spPr bwMode="auto">
              <a:xfrm flipH="1" flipV="1">
                <a:off x="1353" y="2544"/>
                <a:ext cx="1531" cy="685"/>
              </a:xfrm>
              <a:prstGeom prst="line">
                <a:avLst/>
              </a:prstGeom>
              <a:noFill/>
              <a:ln w="34925">
                <a:solidFill>
                  <a:schemeClr val="tx2"/>
                </a:solidFill>
                <a:round/>
                <a:headEnd/>
                <a:tailEnd/>
              </a:ln>
            </p:spPr>
            <p:txBody>
              <a:bodyPr/>
              <a:lstStyle/>
              <a:p>
                <a:endParaRPr lang="en-US"/>
              </a:p>
            </p:txBody>
          </p:sp>
          <p:sp>
            <p:nvSpPr>
              <p:cNvPr id="14" name="Line 8"/>
              <p:cNvSpPr>
                <a:spLocks noChangeShapeType="1"/>
              </p:cNvSpPr>
              <p:nvPr/>
            </p:nvSpPr>
            <p:spPr bwMode="auto">
              <a:xfrm flipH="1">
                <a:off x="1296" y="3556"/>
                <a:ext cx="1560" cy="620"/>
              </a:xfrm>
              <a:prstGeom prst="line">
                <a:avLst/>
              </a:prstGeom>
              <a:noFill/>
              <a:ln w="34925">
                <a:solidFill>
                  <a:schemeClr val="tx2"/>
                </a:solidFill>
                <a:round/>
                <a:headEnd/>
                <a:tailEnd/>
              </a:ln>
            </p:spPr>
            <p:txBody>
              <a:bodyPr/>
              <a:lstStyle/>
              <a:p>
                <a:endParaRPr lang="en-US"/>
              </a:p>
            </p:txBody>
          </p:sp>
          <p:sp>
            <p:nvSpPr>
              <p:cNvPr id="15" name="Freeform 9"/>
              <p:cNvSpPr>
                <a:spLocks/>
              </p:cNvSpPr>
              <p:nvPr/>
            </p:nvSpPr>
            <p:spPr bwMode="auto">
              <a:xfrm>
                <a:off x="2827" y="3229"/>
                <a:ext cx="85" cy="327"/>
              </a:xfrm>
              <a:custGeom>
                <a:avLst/>
                <a:gdLst>
                  <a:gd name="T0" fmla="*/ 1 w 144"/>
                  <a:gd name="T1" fmla="*/ 0 h 480"/>
                  <a:gd name="T2" fmla="*/ 0 w 144"/>
                  <a:gd name="T3" fmla="*/ 10 h 480"/>
                  <a:gd name="T4" fmla="*/ 1 w 144"/>
                  <a:gd name="T5" fmla="*/ 7 h 480"/>
                  <a:gd name="T6" fmla="*/ 1 w 144"/>
                  <a:gd name="T7" fmla="*/ 15 h 480"/>
                  <a:gd name="T8" fmla="*/ 0 60000 65536"/>
                  <a:gd name="T9" fmla="*/ 0 60000 65536"/>
                  <a:gd name="T10" fmla="*/ 0 60000 65536"/>
                  <a:gd name="T11" fmla="*/ 0 60000 65536"/>
                  <a:gd name="T12" fmla="*/ 0 w 144"/>
                  <a:gd name="T13" fmla="*/ 0 h 480"/>
                  <a:gd name="T14" fmla="*/ 144 w 144"/>
                  <a:gd name="T15" fmla="*/ 480 h 480"/>
                </a:gdLst>
                <a:ahLst/>
                <a:cxnLst>
                  <a:cxn ang="T8">
                    <a:pos x="T0" y="T1"/>
                  </a:cxn>
                  <a:cxn ang="T9">
                    <a:pos x="T2" y="T3"/>
                  </a:cxn>
                  <a:cxn ang="T10">
                    <a:pos x="T4" y="T5"/>
                  </a:cxn>
                  <a:cxn ang="T11">
                    <a:pos x="T6" y="T7"/>
                  </a:cxn>
                </a:cxnLst>
                <a:rect l="T12" t="T13" r="T14" b="T15"/>
                <a:pathLst>
                  <a:path w="144" h="480">
                    <a:moveTo>
                      <a:pt x="96" y="0"/>
                    </a:moveTo>
                    <a:lnTo>
                      <a:pt x="0" y="288"/>
                    </a:lnTo>
                    <a:lnTo>
                      <a:pt x="144" y="192"/>
                    </a:lnTo>
                    <a:lnTo>
                      <a:pt x="96" y="480"/>
                    </a:lnTo>
                  </a:path>
                </a:pathLst>
              </a:custGeom>
              <a:noFill/>
              <a:ln w="34925">
                <a:solidFill>
                  <a:srgbClr val="800000"/>
                </a:solidFill>
                <a:round/>
                <a:headEnd/>
                <a:tailEnd/>
              </a:ln>
            </p:spPr>
            <p:txBody>
              <a:bodyPr wrap="none"/>
              <a:lstStyle/>
              <a:p>
                <a:endParaRPr lang="en-US"/>
              </a:p>
            </p:txBody>
          </p:sp>
          <p:sp>
            <p:nvSpPr>
              <p:cNvPr id="16" name="Text Box 10"/>
              <p:cNvSpPr txBox="1">
                <a:spLocks noChangeArrowheads="1"/>
              </p:cNvSpPr>
              <p:nvPr/>
            </p:nvSpPr>
            <p:spPr bwMode="auto">
              <a:xfrm>
                <a:off x="624" y="3264"/>
                <a:ext cx="1570" cy="288"/>
              </a:xfrm>
              <a:prstGeom prst="rect">
                <a:avLst/>
              </a:prstGeom>
              <a:noFill/>
              <a:ln w="9525">
                <a:noFill/>
                <a:miter lim="800000"/>
                <a:headEnd/>
                <a:tailEnd/>
              </a:ln>
            </p:spPr>
            <p:txBody>
              <a:bodyPr wrap="none">
                <a:spAutoFit/>
              </a:bodyPr>
              <a:lstStyle/>
              <a:p>
                <a:r>
                  <a:rPr lang="en-US"/>
                  <a:t>Input Environment</a:t>
                </a:r>
              </a:p>
            </p:txBody>
          </p:sp>
          <p:sp>
            <p:nvSpPr>
              <p:cNvPr id="17" name="Text Box 11"/>
              <p:cNvSpPr txBox="1">
                <a:spLocks noChangeArrowheads="1"/>
              </p:cNvSpPr>
              <p:nvPr/>
            </p:nvSpPr>
            <p:spPr bwMode="auto">
              <a:xfrm>
                <a:off x="3408" y="3264"/>
                <a:ext cx="1698" cy="288"/>
              </a:xfrm>
              <a:prstGeom prst="rect">
                <a:avLst/>
              </a:prstGeom>
              <a:noFill/>
              <a:ln w="9525">
                <a:noFill/>
                <a:miter lim="800000"/>
                <a:headEnd/>
                <a:tailEnd/>
              </a:ln>
            </p:spPr>
            <p:txBody>
              <a:bodyPr wrap="none">
                <a:spAutoFit/>
              </a:bodyPr>
              <a:lstStyle/>
              <a:p>
                <a:r>
                  <a:rPr lang="en-US"/>
                  <a:t>Output Environment</a:t>
                </a:r>
              </a:p>
            </p:txBody>
          </p:sp>
        </p:grpSp>
        <p:cxnSp>
          <p:nvCxnSpPr>
            <p:cNvPr id="6" name="Straight Arrow Connector 5"/>
            <p:cNvCxnSpPr/>
            <p:nvPr/>
          </p:nvCxnSpPr>
          <p:spPr>
            <a:xfrm>
              <a:off x="3962400" y="4724400"/>
              <a:ext cx="1447800" cy="53340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V="1">
              <a:off x="4114800" y="5410200"/>
              <a:ext cx="1600200" cy="68580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V="1">
              <a:off x="6705600" y="5181600"/>
              <a:ext cx="1752600" cy="7620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6453188" y="5410200"/>
              <a:ext cx="1243012" cy="60960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grpSp>
      <p:sp>
        <p:nvSpPr>
          <p:cNvPr id="22" name="Freeform 21"/>
          <p:cNvSpPr/>
          <p:nvPr/>
        </p:nvSpPr>
        <p:spPr>
          <a:xfrm>
            <a:off x="2438400" y="5668643"/>
            <a:ext cx="6404601" cy="1133299"/>
          </a:xfrm>
          <a:custGeom>
            <a:avLst/>
            <a:gdLst>
              <a:gd name="connsiteX0" fmla="*/ 5690555 w 6404601"/>
              <a:gd name="connsiteY0" fmla="*/ 420914 h 1133299"/>
              <a:gd name="connsiteX1" fmla="*/ 6038898 w 6404601"/>
              <a:gd name="connsiteY1" fmla="*/ 1045028 h 1133299"/>
              <a:gd name="connsiteX2" fmla="*/ 1191126 w 6404601"/>
              <a:gd name="connsiteY2" fmla="*/ 1103085 h 1133299"/>
              <a:gd name="connsiteX3" fmla="*/ 955 w 6404601"/>
              <a:gd name="connsiteY3" fmla="*/ 798285 h 1133299"/>
              <a:gd name="connsiteX4" fmla="*/ 1292726 w 6404601"/>
              <a:gd name="connsiteY4" fmla="*/ 0 h 11332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4601" h="1133299">
                <a:moveTo>
                  <a:pt x="5690555" y="420914"/>
                </a:moveTo>
                <a:cubicBezTo>
                  <a:pt x="6239679" y="676123"/>
                  <a:pt x="6788803" y="931333"/>
                  <a:pt x="6038898" y="1045028"/>
                </a:cubicBezTo>
                <a:cubicBezTo>
                  <a:pt x="5288993" y="1158723"/>
                  <a:pt x="2197450" y="1144209"/>
                  <a:pt x="1191126" y="1103085"/>
                </a:cubicBezTo>
                <a:cubicBezTo>
                  <a:pt x="184802" y="1061961"/>
                  <a:pt x="-15978" y="982132"/>
                  <a:pt x="955" y="798285"/>
                </a:cubicBezTo>
                <a:cubicBezTo>
                  <a:pt x="17888" y="614438"/>
                  <a:pt x="655307" y="307219"/>
                  <a:pt x="1292726" y="0"/>
                </a:cubicBezTo>
              </a:path>
            </a:pathLst>
          </a:custGeom>
          <a:noFill/>
          <a:ln>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0800000">
            <a:off x="2566620" y="4035397"/>
            <a:ext cx="6404601" cy="1133299"/>
          </a:xfrm>
          <a:custGeom>
            <a:avLst/>
            <a:gdLst>
              <a:gd name="connsiteX0" fmla="*/ 5690555 w 6404601"/>
              <a:gd name="connsiteY0" fmla="*/ 420914 h 1133299"/>
              <a:gd name="connsiteX1" fmla="*/ 6038898 w 6404601"/>
              <a:gd name="connsiteY1" fmla="*/ 1045028 h 1133299"/>
              <a:gd name="connsiteX2" fmla="*/ 1191126 w 6404601"/>
              <a:gd name="connsiteY2" fmla="*/ 1103085 h 1133299"/>
              <a:gd name="connsiteX3" fmla="*/ 955 w 6404601"/>
              <a:gd name="connsiteY3" fmla="*/ 798285 h 1133299"/>
              <a:gd name="connsiteX4" fmla="*/ 1292726 w 6404601"/>
              <a:gd name="connsiteY4" fmla="*/ 0 h 11332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4601" h="1133299">
                <a:moveTo>
                  <a:pt x="5690555" y="420914"/>
                </a:moveTo>
                <a:cubicBezTo>
                  <a:pt x="6239679" y="676123"/>
                  <a:pt x="6788803" y="931333"/>
                  <a:pt x="6038898" y="1045028"/>
                </a:cubicBezTo>
                <a:cubicBezTo>
                  <a:pt x="5288993" y="1158723"/>
                  <a:pt x="2197450" y="1144209"/>
                  <a:pt x="1191126" y="1103085"/>
                </a:cubicBezTo>
                <a:cubicBezTo>
                  <a:pt x="184802" y="1061961"/>
                  <a:pt x="-15978" y="982132"/>
                  <a:pt x="955" y="798285"/>
                </a:cubicBezTo>
                <a:cubicBezTo>
                  <a:pt x="17888" y="614438"/>
                  <a:pt x="655307" y="307219"/>
                  <a:pt x="1292726" y="0"/>
                </a:cubicBezTo>
              </a:path>
            </a:pathLst>
          </a:custGeom>
          <a:noFill/>
          <a:ln>
            <a:headEnd type="triangle"/>
            <a:tailEnd type="non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61735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Chapter 2: Life as the basis of value</a:t>
            </a:r>
          </a:p>
        </p:txBody>
      </p:sp>
      <p:sp>
        <p:nvSpPr>
          <p:cNvPr id="3" name="Content Placeholder 2"/>
          <p:cNvSpPr>
            <a:spLocks noGrp="1"/>
          </p:cNvSpPr>
          <p:nvPr>
            <p:ph idx="1"/>
          </p:nvPr>
        </p:nvSpPr>
        <p:spPr/>
        <p:txBody>
          <a:bodyPr/>
          <a:lstStyle/>
          <a:p>
            <a:pPr marL="0" indent="0">
              <a:buNone/>
            </a:pPr>
            <a:r>
              <a:rPr lang="en-US" dirty="0"/>
              <a:t>Your reaction</a:t>
            </a:r>
          </a:p>
          <a:p>
            <a:pPr marL="0" indent="0">
              <a:buNone/>
            </a:pPr>
            <a:endParaRPr lang="en-US" dirty="0"/>
          </a:p>
          <a:p>
            <a:pPr marL="514350" indent="-514350">
              <a:buFont typeface="+mj-lt"/>
              <a:buAutoNum type="arabicParenR"/>
            </a:pPr>
            <a:r>
              <a:rPr lang="en-US" dirty="0"/>
              <a:t>What is, in your opinion, the main message of Chapter 2?</a:t>
            </a:r>
          </a:p>
          <a:p>
            <a:pPr marL="514350" indent="-514350">
              <a:buFont typeface="+mj-lt"/>
              <a:buAutoNum type="arabicParenR"/>
            </a:pPr>
            <a:endParaRPr lang="en-US" dirty="0"/>
          </a:p>
          <a:p>
            <a:pPr marL="514350" indent="-514350">
              <a:buFont typeface="+mj-lt"/>
              <a:buAutoNum type="arabicParenR"/>
            </a:pPr>
            <a:r>
              <a:rPr lang="en-US" dirty="0"/>
              <a:t>What part was most confusing or most difficult to understand?</a:t>
            </a:r>
          </a:p>
        </p:txBody>
      </p:sp>
    </p:spTree>
    <p:extLst>
      <p:ext uri="{BB962C8B-B14F-4D97-AF65-F5344CB8AC3E}">
        <p14:creationId xmlns:p14="http://schemas.microsoft.com/office/powerpoint/2010/main" val="31839096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Implications and next steps</a:t>
            </a:r>
          </a:p>
        </p:txBody>
      </p:sp>
      <p:sp>
        <p:nvSpPr>
          <p:cNvPr id="3" name="Content Placeholder 2"/>
          <p:cNvSpPr>
            <a:spLocks noGrp="1"/>
          </p:cNvSpPr>
          <p:nvPr>
            <p:ph idx="1"/>
          </p:nvPr>
        </p:nvSpPr>
        <p:spPr/>
        <p:txBody>
          <a:bodyPr>
            <a:normAutofit lnSpcReduction="10000"/>
          </a:bodyPr>
          <a:lstStyle/>
          <a:p>
            <a:r>
              <a:rPr lang="en-US" dirty="0"/>
              <a:t>This universal life–environment cycle also brings a unifying quality to all humans across all races, nations, and ethnicities, and between all life forms.</a:t>
            </a:r>
          </a:p>
          <a:p>
            <a:pPr marL="0" indent="0">
              <a:buNone/>
            </a:pPr>
            <a:endParaRPr lang="en-US" dirty="0"/>
          </a:p>
          <a:p>
            <a:r>
              <a:rPr lang="en-US" dirty="0"/>
              <a:t>Ecosystems must be treated as fundamental units of study, and units of Life, and cannot be treated as epiphenomena explainable by dynamics of interacting subset parts (p. 46)</a:t>
            </a:r>
          </a:p>
        </p:txBody>
      </p:sp>
    </p:spTree>
    <p:extLst>
      <p:ext uri="{BB962C8B-B14F-4D97-AF65-F5344CB8AC3E}">
        <p14:creationId xmlns:p14="http://schemas.microsoft.com/office/powerpoint/2010/main" val="2860597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Discussion questions</a:t>
            </a:r>
          </a:p>
        </p:txBody>
      </p:sp>
      <p:sp>
        <p:nvSpPr>
          <p:cNvPr id="3" name="Content Placeholder 2"/>
          <p:cNvSpPr>
            <a:spLocks noGrp="1"/>
          </p:cNvSpPr>
          <p:nvPr>
            <p:ph idx="1"/>
          </p:nvPr>
        </p:nvSpPr>
        <p:spPr>
          <a:xfrm>
            <a:off x="457200" y="1600200"/>
            <a:ext cx="8229600" cy="5029200"/>
          </a:xfrm>
        </p:spPr>
        <p:txBody>
          <a:bodyPr>
            <a:normAutofit fontScale="92500" lnSpcReduction="20000"/>
          </a:bodyPr>
          <a:lstStyle/>
          <a:p>
            <a:r>
              <a:rPr lang="en-US" dirty="0">
                <a:hlinkClick r:id="rId2"/>
              </a:rPr>
              <a:t>https://vimeo.com/212281432</a:t>
            </a:r>
            <a:endParaRPr lang="en-US" dirty="0"/>
          </a:p>
          <a:p>
            <a:endParaRPr lang="en-US" dirty="0"/>
          </a:p>
          <a:p>
            <a:r>
              <a:rPr lang="en-US" dirty="0"/>
              <a:t>Deep ecology – the rights of nature</a:t>
            </a:r>
          </a:p>
          <a:p>
            <a:endParaRPr lang="en-US" dirty="0"/>
          </a:p>
          <a:p>
            <a:r>
              <a:rPr lang="en-US" dirty="0"/>
              <a:t>A bug’s life – </a:t>
            </a:r>
            <a:r>
              <a:rPr lang="en-US" dirty="0" err="1"/>
              <a:t>Gregor</a:t>
            </a:r>
            <a:r>
              <a:rPr lang="en-US" dirty="0"/>
              <a:t> </a:t>
            </a:r>
            <a:r>
              <a:rPr lang="en-US" dirty="0" err="1"/>
              <a:t>Samsa</a:t>
            </a:r>
            <a:endParaRPr lang="en-US" dirty="0"/>
          </a:p>
          <a:p>
            <a:endParaRPr lang="en-US" dirty="0"/>
          </a:p>
          <a:p>
            <a:r>
              <a:rPr lang="en-US" dirty="0"/>
              <a:t>Is it realistic/possible to set life as the basis of value</a:t>
            </a:r>
          </a:p>
          <a:p>
            <a:endParaRPr lang="en-US" dirty="0"/>
          </a:p>
          <a:p>
            <a:r>
              <a:rPr lang="en-US" dirty="0"/>
              <a:t>Can you  give an example where a problem was solved at the root cause?</a:t>
            </a:r>
          </a:p>
          <a:p>
            <a:endParaRPr lang="en-US" dirty="0"/>
          </a:p>
        </p:txBody>
      </p:sp>
    </p:spTree>
    <p:extLst>
      <p:ext uri="{BB962C8B-B14F-4D97-AF65-F5344CB8AC3E}">
        <p14:creationId xmlns:p14="http://schemas.microsoft.com/office/powerpoint/2010/main" val="175213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fade">
                                      <p:cBhvr>
                                        <p:cTn id="17" dur="500"/>
                                        <p:tgtEl>
                                          <p:spTgt spid="3">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8" end="8"/>
                                            </p:txEl>
                                          </p:spTgt>
                                        </p:tgtEl>
                                        <p:attrNameLst>
                                          <p:attrName>style.visibility</p:attrName>
                                        </p:attrNameLst>
                                      </p:cBhvr>
                                      <p:to>
                                        <p:strVal val="visible"/>
                                      </p:to>
                                    </p:set>
                                    <p:animEffect transition="in" filter="fade">
                                      <p:cBhvr>
                                        <p:cTn id="22"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Discussion questions</a:t>
            </a:r>
          </a:p>
        </p:txBody>
      </p:sp>
      <p:sp>
        <p:nvSpPr>
          <p:cNvPr id="3" name="Content Placeholder 2"/>
          <p:cNvSpPr>
            <a:spLocks noGrp="1"/>
          </p:cNvSpPr>
          <p:nvPr>
            <p:ph idx="1"/>
          </p:nvPr>
        </p:nvSpPr>
        <p:spPr>
          <a:xfrm>
            <a:off x="457200" y="1600200"/>
            <a:ext cx="8229600" cy="5029200"/>
          </a:xfrm>
        </p:spPr>
        <p:txBody>
          <a:bodyPr>
            <a:normAutofit fontScale="92500" lnSpcReduction="10000"/>
          </a:bodyPr>
          <a:lstStyle/>
          <a:p>
            <a:pPr marL="457200" lvl="1" indent="0">
              <a:buNone/>
            </a:pPr>
            <a:endParaRPr lang="en-US" dirty="0"/>
          </a:p>
          <a:p>
            <a:r>
              <a:rPr lang="en-US" dirty="0"/>
              <a:t>A goal is not happiness but wholeness: to have “no wasted effort, no cross purpose, no conflict of interest”</a:t>
            </a:r>
          </a:p>
          <a:p>
            <a:endParaRPr lang="en-US" dirty="0"/>
          </a:p>
          <a:p>
            <a:r>
              <a:rPr lang="en-US" dirty="0"/>
              <a:t>Why do we not see the cycles of life?</a:t>
            </a:r>
          </a:p>
          <a:p>
            <a:endParaRPr lang="en-US" dirty="0"/>
          </a:p>
          <a:p>
            <a:r>
              <a:rPr lang="en-US" dirty="0"/>
              <a:t>How can we engage in “ecosystem” studies?</a:t>
            </a:r>
          </a:p>
          <a:p>
            <a:endParaRPr lang="en-US" dirty="0"/>
          </a:p>
          <a:p>
            <a:r>
              <a:rPr lang="en-US" dirty="0"/>
              <a:t>Other questions?</a:t>
            </a:r>
          </a:p>
          <a:p>
            <a:endParaRPr lang="en-US" dirty="0"/>
          </a:p>
        </p:txBody>
      </p:sp>
    </p:spTree>
    <p:extLst>
      <p:ext uri="{BB962C8B-B14F-4D97-AF65-F5344CB8AC3E}">
        <p14:creationId xmlns:p14="http://schemas.microsoft.com/office/powerpoint/2010/main" val="3983373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500"/>
                                        <p:tgtEl>
                                          <p:spTgt spid="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fade">
                                      <p:cBhvr>
                                        <p:cTn id="2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Life has a dual role of means and ends</a:t>
            </a:r>
          </a:p>
        </p:txBody>
      </p:sp>
      <p:sp>
        <p:nvSpPr>
          <p:cNvPr id="3" name="Content Placeholder 2"/>
          <p:cNvSpPr>
            <a:spLocks noGrp="1"/>
          </p:cNvSpPr>
          <p:nvPr>
            <p:ph idx="1"/>
          </p:nvPr>
        </p:nvSpPr>
        <p:spPr/>
        <p:txBody>
          <a:bodyPr/>
          <a:lstStyle/>
          <a:p>
            <a:r>
              <a:rPr lang="en-US" dirty="0"/>
              <a:t>Closure of activity</a:t>
            </a:r>
          </a:p>
          <a:p>
            <a:r>
              <a:rPr lang="en-US" dirty="0"/>
              <a:t>An individual’s actions make a life and is a life</a:t>
            </a:r>
          </a:p>
        </p:txBody>
      </p:sp>
      <p:pic>
        <p:nvPicPr>
          <p:cNvPr id="4" name="Picture 3"/>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5486400" y="2954564"/>
            <a:ext cx="2590800" cy="3343275"/>
          </a:xfrm>
          <a:prstGeom prst="rect">
            <a:avLst/>
          </a:prstGeom>
        </p:spPr>
      </p:pic>
      <p:sp>
        <p:nvSpPr>
          <p:cNvPr id="5" name="Rectangle 4"/>
          <p:cNvSpPr/>
          <p:nvPr/>
        </p:nvSpPr>
        <p:spPr>
          <a:xfrm>
            <a:off x="3752850" y="6483679"/>
            <a:ext cx="5238750" cy="369332"/>
          </a:xfrm>
          <a:prstGeom prst="rect">
            <a:avLst/>
          </a:prstGeom>
        </p:spPr>
        <p:txBody>
          <a:bodyPr wrap="square">
            <a:spAutoFit/>
          </a:bodyPr>
          <a:lstStyle/>
          <a:p>
            <a:r>
              <a:rPr lang="en-US" dirty="0" err="1">
                <a:solidFill>
                  <a:srgbClr val="444444"/>
                </a:solidFill>
                <a:latin typeface="Source Sans Pro"/>
              </a:rPr>
              <a:t>Cazzolla</a:t>
            </a:r>
            <a:r>
              <a:rPr lang="en-US" dirty="0">
                <a:solidFill>
                  <a:srgbClr val="444444"/>
                </a:solidFill>
                <a:latin typeface="Source Sans Pro"/>
              </a:rPr>
              <a:t> </a:t>
            </a:r>
            <a:r>
              <a:rPr lang="en-US" dirty="0" err="1">
                <a:solidFill>
                  <a:srgbClr val="444444"/>
                </a:solidFill>
                <a:latin typeface="Source Sans Pro"/>
              </a:rPr>
              <a:t>Gatti</a:t>
            </a:r>
            <a:r>
              <a:rPr lang="en-US" dirty="0">
                <a:solidFill>
                  <a:srgbClr val="444444"/>
                </a:solidFill>
                <a:latin typeface="Source Sans Pro"/>
              </a:rPr>
              <a:t> et al. 2019. J. Theoretical Biology</a:t>
            </a:r>
            <a:endParaRPr lang="en-US" b="0" i="0" dirty="0">
              <a:solidFill>
                <a:srgbClr val="444444"/>
              </a:solidFill>
              <a:effectLst/>
              <a:latin typeface="Source Sans Pro"/>
            </a:endParaRPr>
          </a:p>
        </p:txBody>
      </p:sp>
      <p:pic>
        <p:nvPicPr>
          <p:cNvPr id="6" name="Picture 5"/>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57200" y="2954564"/>
            <a:ext cx="3200400" cy="3326819"/>
          </a:xfrm>
          <a:prstGeom prst="rect">
            <a:avLst/>
          </a:prstGeom>
        </p:spPr>
      </p:pic>
      <p:sp>
        <p:nvSpPr>
          <p:cNvPr id="7" name="Rectangle 6"/>
          <p:cNvSpPr/>
          <p:nvPr/>
        </p:nvSpPr>
        <p:spPr>
          <a:xfrm>
            <a:off x="838200" y="6483679"/>
            <a:ext cx="1582484" cy="369332"/>
          </a:xfrm>
          <a:prstGeom prst="rect">
            <a:avLst/>
          </a:prstGeom>
        </p:spPr>
        <p:txBody>
          <a:bodyPr wrap="none">
            <a:spAutoFit/>
          </a:bodyPr>
          <a:lstStyle/>
          <a:p>
            <a:r>
              <a:rPr lang="en-US" dirty="0">
                <a:solidFill>
                  <a:srgbClr val="264653"/>
                </a:solidFill>
                <a:latin typeface="Roboto"/>
              </a:rPr>
              <a:t>Rosen (1991)</a:t>
            </a:r>
            <a:endParaRPr lang="en-US" dirty="0"/>
          </a:p>
        </p:txBody>
      </p:sp>
      <p:sp>
        <p:nvSpPr>
          <p:cNvPr id="8" name="Rectangle 7"/>
          <p:cNvSpPr/>
          <p:nvPr/>
        </p:nvSpPr>
        <p:spPr>
          <a:xfrm>
            <a:off x="457200" y="2954564"/>
            <a:ext cx="533400" cy="3982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029200" y="4249964"/>
            <a:ext cx="533400" cy="3982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97148" y="2945564"/>
            <a:ext cx="2589619" cy="3907447"/>
          </a:xfrm>
          <a:prstGeom prst="rect">
            <a:avLst/>
          </a:prstGeom>
        </p:spPr>
      </p:pic>
    </p:spTree>
    <p:extLst>
      <p:ext uri="{BB962C8B-B14F-4D97-AF65-F5344CB8AC3E}">
        <p14:creationId xmlns:p14="http://schemas.microsoft.com/office/powerpoint/2010/main" val="2053884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Organic farming</a:t>
            </a:r>
          </a:p>
        </p:txBody>
      </p:sp>
      <p:sp>
        <p:nvSpPr>
          <p:cNvPr id="3" name="Content Placeholder 2"/>
          <p:cNvSpPr>
            <a:spLocks noGrp="1"/>
          </p:cNvSpPr>
          <p:nvPr>
            <p:ph idx="1"/>
          </p:nvPr>
        </p:nvSpPr>
        <p:spPr/>
        <p:txBody>
          <a:bodyPr/>
          <a:lstStyle/>
          <a:p>
            <a:r>
              <a:rPr lang="en-US" dirty="0"/>
              <a:t>How does the paradigm differ from conventional agriculture?</a:t>
            </a:r>
          </a:p>
          <a:p>
            <a:r>
              <a:rPr lang="en-US" dirty="0"/>
              <a:t>How does this influence the practices that are used?</a:t>
            </a:r>
          </a:p>
          <a:p>
            <a:pPr marL="0" indent="0">
              <a:buNone/>
            </a:pP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4267200" y="4212771"/>
            <a:ext cx="4233862" cy="211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1066800" y="6334780"/>
            <a:ext cx="6750694" cy="523220"/>
          </a:xfrm>
          <a:prstGeom prst="rect">
            <a:avLst/>
          </a:prstGeom>
          <a:noFill/>
        </p:spPr>
        <p:txBody>
          <a:bodyPr wrap="none" rtlCol="0">
            <a:spAutoFit/>
          </a:bodyPr>
          <a:lstStyle/>
          <a:p>
            <a:r>
              <a:rPr lang="en-US" sz="2800" dirty="0"/>
              <a:t>Feed the soil, and the soil will feed the plants</a:t>
            </a:r>
            <a:endParaRPr lang="en-US" dirty="0"/>
          </a:p>
        </p:txBody>
      </p:sp>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81000" y="3880564"/>
            <a:ext cx="3429000" cy="2428161"/>
          </a:xfrm>
          <a:prstGeom prst="rect">
            <a:avLst/>
          </a:prstGeom>
        </p:spPr>
      </p:pic>
    </p:spTree>
    <p:extLst>
      <p:ext uri="{BB962C8B-B14F-4D97-AF65-F5344CB8AC3E}">
        <p14:creationId xmlns:p14="http://schemas.microsoft.com/office/powerpoint/2010/main" val="2339766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Barriers and proposals</a:t>
            </a:r>
          </a:p>
        </p:txBody>
      </p:sp>
      <p:sp>
        <p:nvSpPr>
          <p:cNvPr id="3" name="Content Placeholder 2"/>
          <p:cNvSpPr>
            <a:spLocks noGrp="1"/>
          </p:cNvSpPr>
          <p:nvPr>
            <p:ph idx="1"/>
          </p:nvPr>
        </p:nvSpPr>
        <p:spPr/>
        <p:txBody>
          <a:bodyPr/>
          <a:lstStyle/>
          <a:p>
            <a:r>
              <a:rPr lang="en-US" dirty="0"/>
              <a:t>Short term rewards</a:t>
            </a:r>
          </a:p>
          <a:p>
            <a:endParaRPr lang="en-US" dirty="0"/>
          </a:p>
          <a:p>
            <a:r>
              <a:rPr lang="en-US" dirty="0"/>
              <a:t>Common enemy is systemic death</a:t>
            </a:r>
          </a:p>
          <a:p>
            <a:endParaRPr lang="en-US" dirty="0"/>
          </a:p>
          <a:p>
            <a:r>
              <a:rPr lang="en-US" dirty="0"/>
              <a:t>Extend instincts beyond the boundary of the individual to include Life-support organically in our decision making</a:t>
            </a:r>
          </a:p>
        </p:txBody>
      </p:sp>
    </p:spTree>
    <p:extLst>
      <p:ext uri="{BB962C8B-B14F-4D97-AF65-F5344CB8AC3E}">
        <p14:creationId xmlns:p14="http://schemas.microsoft.com/office/powerpoint/2010/main" val="37473721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Values</a:t>
            </a:r>
          </a:p>
        </p:txBody>
      </p:sp>
      <p:sp>
        <p:nvSpPr>
          <p:cNvPr id="3" name="Content Placeholder 2"/>
          <p:cNvSpPr>
            <a:spLocks noGrp="1"/>
          </p:cNvSpPr>
          <p:nvPr>
            <p:ph idx="1"/>
          </p:nvPr>
        </p:nvSpPr>
        <p:spPr/>
        <p:txBody>
          <a:bodyPr/>
          <a:lstStyle/>
          <a:p>
            <a:r>
              <a:rPr lang="en-US" dirty="0"/>
              <a:t>“social norms and the closely related value system highlights the interdependence of the individual sense of self and the societal system of values and norms.” p. 30</a:t>
            </a:r>
          </a:p>
          <a:p>
            <a:r>
              <a:rPr lang="en-US" dirty="0"/>
              <a:t>Connective tissue of society</a:t>
            </a:r>
          </a:p>
          <a:p>
            <a:endParaRPr lang="en-US" dirty="0"/>
          </a:p>
          <a:p>
            <a:r>
              <a:rPr lang="en-US" dirty="0">
                <a:cs typeface="Times New Roman" panose="02020603050405020304" pitchFamily="18" charset="0"/>
              </a:rPr>
              <a:t>Capital “Life” is used throughout the book to represent this.</a:t>
            </a:r>
          </a:p>
          <a:p>
            <a:endParaRPr lang="en-US" dirty="0"/>
          </a:p>
        </p:txBody>
      </p:sp>
    </p:spTree>
    <p:extLst>
      <p:ext uri="{BB962C8B-B14F-4D97-AF65-F5344CB8AC3E}">
        <p14:creationId xmlns:p14="http://schemas.microsoft.com/office/powerpoint/2010/main" val="2940636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Great transformations</a:t>
            </a:r>
          </a:p>
        </p:txBody>
      </p:sp>
      <p:pic>
        <p:nvPicPr>
          <p:cNvPr id="5" name="Picture 4"/>
          <p:cNvPicPr>
            <a:picLocks noChangeAspect="1"/>
          </p:cNvPicPr>
          <p:nvPr/>
        </p:nvPicPr>
        <p:blipFill>
          <a:blip r:embed="rId2"/>
          <a:stretch>
            <a:fillRect/>
          </a:stretch>
        </p:blipFill>
        <p:spPr>
          <a:xfrm>
            <a:off x="762000" y="1435781"/>
            <a:ext cx="8077200" cy="5195335"/>
          </a:xfrm>
          <a:prstGeom prst="rect">
            <a:avLst/>
          </a:prstGeom>
        </p:spPr>
      </p:pic>
      <p:sp>
        <p:nvSpPr>
          <p:cNvPr id="3" name="TextBox 2"/>
          <p:cNvSpPr txBox="1"/>
          <p:nvPr/>
        </p:nvSpPr>
        <p:spPr>
          <a:xfrm>
            <a:off x="3731236" y="6104267"/>
            <a:ext cx="5412764" cy="523220"/>
          </a:xfrm>
          <a:prstGeom prst="rect">
            <a:avLst/>
          </a:prstGeom>
          <a:noFill/>
        </p:spPr>
        <p:txBody>
          <a:bodyPr wrap="none" rtlCol="0">
            <a:spAutoFit/>
          </a:bodyPr>
          <a:lstStyle/>
          <a:p>
            <a:r>
              <a:rPr lang="en-US" sz="2800" dirty="0"/>
              <a:t>How else does change come about?</a:t>
            </a:r>
          </a:p>
        </p:txBody>
      </p:sp>
    </p:spTree>
    <p:extLst>
      <p:ext uri="{BB962C8B-B14F-4D97-AF65-F5344CB8AC3E}">
        <p14:creationId xmlns:p14="http://schemas.microsoft.com/office/powerpoint/2010/main" val="134892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Avoiding unintended consequences</a:t>
            </a:r>
          </a:p>
        </p:txBody>
      </p:sp>
      <p:sp>
        <p:nvSpPr>
          <p:cNvPr id="3" name="Content Placeholder 2"/>
          <p:cNvSpPr>
            <a:spLocks noGrp="1"/>
          </p:cNvSpPr>
          <p:nvPr>
            <p:ph idx="1"/>
          </p:nvPr>
        </p:nvSpPr>
        <p:spPr/>
        <p:txBody>
          <a:bodyPr/>
          <a:lstStyle/>
          <a:p>
            <a:r>
              <a:rPr lang="en-US" dirty="0"/>
              <a:t>Climate change</a:t>
            </a:r>
          </a:p>
          <a:p>
            <a:r>
              <a:rPr lang="en-US" dirty="0"/>
              <a:t>Acid rain</a:t>
            </a:r>
          </a:p>
          <a:p>
            <a:r>
              <a:rPr lang="en-US" dirty="0"/>
              <a:t>Geoengineering</a:t>
            </a:r>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322502" y="3581400"/>
            <a:ext cx="2656564" cy="1770611"/>
          </a:xfrm>
          <a:prstGeom prst="rect">
            <a:avLst/>
          </a:prstGeom>
        </p:spPr>
      </p:pic>
      <p:grpSp>
        <p:nvGrpSpPr>
          <p:cNvPr id="5" name="Group 4"/>
          <p:cNvGrpSpPr/>
          <p:nvPr/>
        </p:nvGrpSpPr>
        <p:grpSpPr>
          <a:xfrm>
            <a:off x="4267333" y="1600200"/>
            <a:ext cx="3172270" cy="1438275"/>
            <a:chOff x="4308030" y="676275"/>
            <a:chExt cx="3172270" cy="1438275"/>
          </a:xfrm>
        </p:grpSpPr>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308030" y="676275"/>
              <a:ext cx="3172270" cy="1438275"/>
            </a:xfrm>
            <a:prstGeom prst="rect">
              <a:avLst/>
            </a:prstGeom>
          </p:spPr>
        </p:pic>
        <p:sp>
          <p:nvSpPr>
            <p:cNvPr id="7" name="TextBox 6"/>
            <p:cNvSpPr txBox="1"/>
            <p:nvPr/>
          </p:nvSpPr>
          <p:spPr>
            <a:xfrm>
              <a:off x="4692998" y="714895"/>
              <a:ext cx="1424172" cy="369332"/>
            </a:xfrm>
            <a:prstGeom prst="rect">
              <a:avLst/>
            </a:prstGeom>
            <a:noFill/>
          </p:spPr>
          <p:txBody>
            <a:bodyPr wrap="none" rtlCol="0">
              <a:spAutoFit/>
            </a:bodyPr>
            <a:lstStyle/>
            <a:p>
              <a:r>
                <a:rPr lang="en-US" dirty="0"/>
                <a:t>Soil erosion</a:t>
              </a:r>
            </a:p>
          </p:txBody>
        </p:sp>
      </p:grpSp>
      <p:grpSp>
        <p:nvGrpSpPr>
          <p:cNvPr id="8" name="Group 7"/>
          <p:cNvGrpSpPr/>
          <p:nvPr/>
        </p:nvGrpSpPr>
        <p:grpSpPr>
          <a:xfrm>
            <a:off x="3170355" y="4291194"/>
            <a:ext cx="2275349" cy="1592390"/>
            <a:chOff x="9932122" y="4291194"/>
            <a:chExt cx="2275349" cy="1592390"/>
          </a:xfrm>
        </p:grpSpPr>
        <p:pic>
          <p:nvPicPr>
            <p:cNvPr id="9" name="Picture 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932122" y="4291194"/>
              <a:ext cx="2275349" cy="1592390"/>
            </a:xfrm>
            <a:prstGeom prst="rect">
              <a:avLst/>
            </a:prstGeom>
          </p:spPr>
        </p:pic>
        <p:sp>
          <p:nvSpPr>
            <p:cNvPr id="10" name="TextBox 9"/>
            <p:cNvSpPr txBox="1"/>
            <p:nvPr/>
          </p:nvSpPr>
          <p:spPr>
            <a:xfrm>
              <a:off x="10253239" y="5509800"/>
              <a:ext cx="1816651" cy="369332"/>
            </a:xfrm>
            <a:prstGeom prst="rect">
              <a:avLst/>
            </a:prstGeom>
            <a:noFill/>
          </p:spPr>
          <p:txBody>
            <a:bodyPr wrap="none" rtlCol="0">
              <a:spAutoFit/>
            </a:bodyPr>
            <a:lstStyle/>
            <a:p>
              <a:r>
                <a:rPr lang="en-US" dirty="0">
                  <a:solidFill>
                    <a:srgbClr val="FFC000"/>
                  </a:solidFill>
                </a:rPr>
                <a:t>Water pollution</a:t>
              </a:r>
            </a:p>
          </p:txBody>
        </p:sp>
      </p:grpSp>
    </p:spTree>
    <p:extLst>
      <p:ext uri="{BB962C8B-B14F-4D97-AF65-F5344CB8AC3E}">
        <p14:creationId xmlns:p14="http://schemas.microsoft.com/office/powerpoint/2010/main" val="2119537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25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750"/>
                            </p:stCondLst>
                            <p:childTnLst>
                              <p:par>
                                <p:cTn id="9" presetID="10" presetClass="entr" presetSubtype="0" fill="hold" nodeType="afterEffect">
                                  <p:stCondLst>
                                    <p:cond delay="25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500"/>
                            </p:stCondLst>
                            <p:childTnLst>
                              <p:par>
                                <p:cTn id="13" presetID="10" presetClass="entr" presetSubtype="0" fill="hold" nodeType="afterEffect">
                                  <p:stCondLst>
                                    <p:cond delay="25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 Start with the end in mind</a:t>
            </a:r>
          </a:p>
        </p:txBody>
      </p:sp>
      <p:pic>
        <p:nvPicPr>
          <p:cNvPr id="4" name="Picture 3"/>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609600" y="1752600"/>
            <a:ext cx="7391400" cy="4191001"/>
          </a:xfrm>
          <a:prstGeom prst="rect">
            <a:avLst/>
          </a:prstGeom>
        </p:spPr>
      </p:pic>
      <p:sp>
        <p:nvSpPr>
          <p:cNvPr id="3" name="TextBox 2"/>
          <p:cNvSpPr txBox="1"/>
          <p:nvPr/>
        </p:nvSpPr>
        <p:spPr>
          <a:xfrm>
            <a:off x="4763477" y="3276600"/>
            <a:ext cx="3200400" cy="369332"/>
          </a:xfrm>
          <a:prstGeom prst="rect">
            <a:avLst/>
          </a:prstGeom>
          <a:solidFill>
            <a:schemeClr val="bg1"/>
          </a:solidFill>
          <a:ln>
            <a:noFill/>
          </a:ln>
        </p:spPr>
        <p:txBody>
          <a:bodyPr wrap="square" rtlCol="0">
            <a:spAutoFit/>
          </a:bodyPr>
          <a:lstStyle/>
          <a:p>
            <a:endParaRPr lang="cs-CZ" dirty="0"/>
          </a:p>
        </p:txBody>
      </p:sp>
      <p:sp>
        <p:nvSpPr>
          <p:cNvPr id="5" name="TextBox 4"/>
          <p:cNvSpPr txBox="1"/>
          <p:nvPr/>
        </p:nvSpPr>
        <p:spPr>
          <a:xfrm>
            <a:off x="4876800" y="4130933"/>
            <a:ext cx="3200400" cy="369332"/>
          </a:xfrm>
          <a:prstGeom prst="rect">
            <a:avLst/>
          </a:prstGeom>
          <a:solidFill>
            <a:schemeClr val="bg1"/>
          </a:solidFill>
          <a:ln>
            <a:noFill/>
          </a:ln>
        </p:spPr>
        <p:txBody>
          <a:bodyPr wrap="square" rtlCol="0">
            <a:spAutoFit/>
          </a:bodyPr>
          <a:lstStyle/>
          <a:p>
            <a:endParaRPr lang="cs-CZ" dirty="0"/>
          </a:p>
        </p:txBody>
      </p:sp>
      <p:sp>
        <p:nvSpPr>
          <p:cNvPr id="6" name="TextBox 5"/>
          <p:cNvSpPr txBox="1"/>
          <p:nvPr/>
        </p:nvSpPr>
        <p:spPr>
          <a:xfrm>
            <a:off x="4800600" y="4985266"/>
            <a:ext cx="3200400" cy="369332"/>
          </a:xfrm>
          <a:prstGeom prst="rect">
            <a:avLst/>
          </a:prstGeom>
          <a:solidFill>
            <a:schemeClr val="bg1"/>
          </a:solidFill>
          <a:ln>
            <a:noFill/>
          </a:ln>
        </p:spPr>
        <p:txBody>
          <a:bodyPr wrap="square" rtlCol="0">
            <a:spAutoFit/>
          </a:bodyPr>
          <a:lstStyle/>
          <a:p>
            <a:endParaRPr lang="cs-CZ" dirty="0"/>
          </a:p>
        </p:txBody>
      </p:sp>
    </p:spTree>
    <p:extLst>
      <p:ext uri="{BB962C8B-B14F-4D97-AF65-F5344CB8AC3E}">
        <p14:creationId xmlns:p14="http://schemas.microsoft.com/office/powerpoint/2010/main" val="302614464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1002</Words>
  <Application>Microsoft Office PowerPoint</Application>
  <PresentationFormat>On-screen Show (4:3)</PresentationFormat>
  <Paragraphs>128</Paragraphs>
  <Slides>22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Calibri</vt:lpstr>
      <vt:lpstr>Roboto</vt:lpstr>
      <vt:lpstr>Source Sans Pro</vt:lpstr>
      <vt:lpstr>Office Theme</vt:lpstr>
      <vt:lpstr>Foundations for Sustainability</vt:lpstr>
      <vt:lpstr>Chapter 2: Life as the basis of value</vt:lpstr>
      <vt:lpstr>Life has a dual role of means and ends</vt:lpstr>
      <vt:lpstr>Organic farming</vt:lpstr>
      <vt:lpstr>Barriers and proposals</vt:lpstr>
      <vt:lpstr>Values</vt:lpstr>
      <vt:lpstr>Great transformations</vt:lpstr>
      <vt:lpstr>Avoiding unintended consequences</vt:lpstr>
      <vt:lpstr>1. Start with the end in mind</vt:lpstr>
      <vt:lpstr>Causation</vt:lpstr>
      <vt:lpstr>2. Depict the goal and outcomes</vt:lpstr>
      <vt:lpstr>3. Work backwards to realize the ideal outcome – the how that leads to it</vt:lpstr>
      <vt:lpstr>4. The why that motivates the how</vt:lpstr>
      <vt:lpstr>Life as the basis of value</vt:lpstr>
      <vt:lpstr>Land Ethic</vt:lpstr>
      <vt:lpstr>Ecological Cascades</vt:lpstr>
      <vt:lpstr>Historical Ecological Landmarks</vt:lpstr>
      <vt:lpstr>Ecological metaphysic</vt:lpstr>
      <vt:lpstr>Holism and cycles of life</vt:lpstr>
      <vt:lpstr>Implications and next steps</vt:lpstr>
      <vt:lpstr>Discussion questions</vt:lpstr>
      <vt:lpstr>Discussion questions</vt:lpstr>
    </vt:vector>
  </TitlesOfParts>
  <Company>Towson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Fath, Brian</dc:creator>
  <cp:lastModifiedBy>FATH Brian</cp:lastModifiedBy>
  <cp:revision>68</cp:revision>
  <dcterms:created xsi:type="dcterms:W3CDTF">2014-02-10T17:03:30Z</dcterms:created>
  <dcterms:modified xsi:type="dcterms:W3CDTF">2022-09-19T09:30:29Z</dcterms:modified>
</cp:coreProperties>
</file>