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4" r:id="rId2"/>
    <p:sldId id="349" r:id="rId3"/>
    <p:sldId id="382" r:id="rId4"/>
    <p:sldId id="383" r:id="rId5"/>
    <p:sldId id="384" r:id="rId6"/>
    <p:sldId id="385" r:id="rId7"/>
    <p:sldId id="386" r:id="rId8"/>
    <p:sldId id="387" r:id="rId9"/>
    <p:sldId id="388" r:id="rId10"/>
    <p:sldId id="365" r:id="rId11"/>
    <p:sldId id="396" r:id="rId12"/>
    <p:sldId id="366" r:id="rId13"/>
    <p:sldId id="399" r:id="rId14"/>
    <p:sldId id="400" r:id="rId15"/>
    <p:sldId id="401" r:id="rId16"/>
    <p:sldId id="370" r:id="rId17"/>
    <p:sldId id="420" r:id="rId18"/>
    <p:sldId id="405" r:id="rId19"/>
    <p:sldId id="404" r:id="rId20"/>
    <p:sldId id="419" r:id="rId21"/>
    <p:sldId id="410" r:id="rId22"/>
    <p:sldId id="407" r:id="rId23"/>
    <p:sldId id="409" r:id="rId24"/>
    <p:sldId id="379" r:id="rId25"/>
    <p:sldId id="421" r:id="rId26"/>
    <p:sldId id="412" r:id="rId27"/>
    <p:sldId id="413" r:id="rId28"/>
    <p:sldId id="415" r:id="rId29"/>
    <p:sldId id="414" r:id="rId30"/>
    <p:sldId id="359" r:id="rId31"/>
    <p:sldId id="304" r:id="rId32"/>
    <p:sldId id="423" r:id="rId33"/>
    <p:sldId id="426" r:id="rId34"/>
    <p:sldId id="427" r:id="rId35"/>
    <p:sldId id="417" r:id="rId36"/>
    <p:sldId id="425" r:id="rId37"/>
    <p:sldId id="422" r:id="rId38"/>
    <p:sldId id="36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8" autoAdjust="0"/>
  </p:normalViewPr>
  <p:slideViewPr>
    <p:cSldViewPr>
      <p:cViewPr varScale="1">
        <p:scale>
          <a:sx n="63" d="100"/>
          <a:sy n="63" d="100"/>
        </p:scale>
        <p:origin x="1512" y="78"/>
      </p:cViewPr>
      <p:guideLst>
        <p:guide orient="horz" pos="2160"/>
        <p:guide pos="2880"/>
      </p:guideLst>
    </p:cSldViewPr>
  </p:slideViewPr>
  <p:notesTextViewPr>
    <p:cViewPr>
      <p:scale>
        <a:sx n="3" d="2"/>
        <a:sy n="3" d="2"/>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21.10.2022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10/21/2022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Fulbright Distinguished Chair, Masaryk University, Brno, Czech Republic</a:t>
            </a: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143000"/>
          </a:xfrm>
        </p:spPr>
        <p:txBody>
          <a:bodyPr>
            <a:normAutofit/>
          </a:bodyPr>
          <a:lstStyle/>
          <a:p>
            <a:r>
              <a:rPr lang="en-US" dirty="0"/>
              <a:t>Fragmentation</a:t>
            </a:r>
          </a:p>
        </p:txBody>
      </p:sp>
      <p:sp>
        <p:nvSpPr>
          <p:cNvPr id="3" name="Content Placeholder 2"/>
          <p:cNvSpPr>
            <a:spLocks noGrp="1"/>
          </p:cNvSpPr>
          <p:nvPr>
            <p:ph idx="1"/>
          </p:nvPr>
        </p:nvSpPr>
        <p:spPr/>
        <p:txBody>
          <a:bodyPr>
            <a:normAutofit/>
          </a:bodyPr>
          <a:lstStyle/>
          <a:p>
            <a:pPr marL="0" indent="0">
              <a:buNone/>
            </a:pPr>
            <a:r>
              <a:rPr lang="en-US" sz="2400" dirty="0"/>
              <a:t>“A minor problem, perhaps, is the tendency of materialism to objectify the world, dividing it from the ‘objective observer’ who studies it. The world thus becomes ‘the environment,’ . . . which means ‘surroundings,’ </a:t>
            </a:r>
            <a:r>
              <a:rPr lang="en-US" sz="2400" i="1" dirty="0"/>
              <a:t>a place that one is in but not of</a:t>
            </a:r>
            <a:r>
              <a:rPr lang="en-US" sz="2400" dirty="0"/>
              <a:t>. The question raised by this objectifying procedure and its vocabulary is whether the problems of conservation can be accurately defined by an objective observer who observes at an intellectual remove, forgetting that he eats, drinks, and breathes the so-called environment.”</a:t>
            </a:r>
          </a:p>
          <a:p>
            <a:pPr marL="0" indent="0">
              <a:buNone/>
            </a:pPr>
            <a:r>
              <a:rPr lang="en-US" sz="2400" dirty="0"/>
              <a:t>					</a:t>
            </a:r>
            <a:r>
              <a:rPr lang="cs-CZ" sz="2400" dirty="0" err="1"/>
              <a:t>Berry</a:t>
            </a:r>
            <a:r>
              <a:rPr lang="cs-CZ" sz="2400" dirty="0"/>
              <a:t> (2001, pp. 25</a:t>
            </a:r>
            <a:r>
              <a:rPr lang="en-US" sz="2400" dirty="0"/>
              <a:t>-</a:t>
            </a:r>
            <a:r>
              <a:rPr lang="cs-CZ" sz="2400" dirty="0"/>
              <a:t>26)</a:t>
            </a:r>
            <a:endParaRPr lang="en-US" sz="2400" dirty="0"/>
          </a:p>
        </p:txBody>
      </p:sp>
      <p:pic>
        <p:nvPicPr>
          <p:cNvPr id="4" name="Picture 3"/>
          <p:cNvPicPr>
            <a:picLocks noChangeAspect="1"/>
          </p:cNvPicPr>
          <p:nvPr/>
        </p:nvPicPr>
        <p:blipFill>
          <a:blip r:embed="rId2"/>
          <a:stretch>
            <a:fillRect/>
          </a:stretch>
        </p:blipFill>
        <p:spPr>
          <a:xfrm>
            <a:off x="457200" y="5530850"/>
            <a:ext cx="3829050" cy="11906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46929"/>
            <a:ext cx="2449551" cy="1530969"/>
          </a:xfrm>
          <a:prstGeom prst="rect">
            <a:avLst/>
          </a:prstGeom>
        </p:spPr>
      </p:pic>
    </p:spTree>
    <p:extLst>
      <p:ext uri="{BB962C8B-B14F-4D97-AF65-F5344CB8AC3E}">
        <p14:creationId xmlns:p14="http://schemas.microsoft.com/office/powerpoint/2010/main" val="374737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1381124"/>
            <a:ext cx="2533650" cy="388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descr="http://image.slidesharecdn.com/11karlpoeticunderpinningsofholism-2-141209161615-conversion-gate01/95/karl-thidemann-the-poetic-underpinnings-of-holism-3-638.jpg?cb=141816340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4320" y="1645920"/>
            <a:ext cx="5303520" cy="3474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24000" y="5730875"/>
            <a:ext cx="7543800" cy="830997"/>
          </a:xfrm>
          <a:prstGeom prst="rect">
            <a:avLst/>
          </a:prstGeom>
          <a:noFill/>
          <a:ln w="9525">
            <a:noFill/>
            <a:miter lim="800000"/>
            <a:headEnd/>
            <a:tailEnd/>
          </a:ln>
        </p:spPr>
        <p:txBody>
          <a:bodyPr>
            <a:spAutoFit/>
          </a:bodyPr>
          <a:lstStyle/>
          <a:p>
            <a:pPr>
              <a:defRPr/>
            </a:pPr>
            <a:r>
              <a:rPr lang="en-US" dirty="0">
                <a:solidFill>
                  <a:schemeClr val="tx1">
                    <a:lumMod val="95000"/>
                  </a:schemeClr>
                </a:solidFill>
                <a:latin typeface="Gill Sans MT" panose="020B0502020104020203" pitchFamily="34" charset="0"/>
                <a:cs typeface="Times New Roman" charset="0"/>
              </a:rPr>
              <a:t>Premature, no tools to formulate and investigate wholeness – Systems analysis and networks</a:t>
            </a:r>
          </a:p>
        </p:txBody>
      </p:sp>
      <p:sp>
        <p:nvSpPr>
          <p:cNvPr id="2" name="Rectangle 1"/>
          <p:cNvSpPr/>
          <p:nvPr/>
        </p:nvSpPr>
        <p:spPr>
          <a:xfrm>
            <a:off x="1066800" y="159603"/>
            <a:ext cx="7315200" cy="400110"/>
          </a:xfrm>
          <a:prstGeom prst="rect">
            <a:avLst/>
          </a:prstGeom>
        </p:spPr>
        <p:txBody>
          <a:bodyPr wrap="square">
            <a:spAutoFit/>
          </a:bodyPr>
          <a:lstStyle/>
          <a:p>
            <a:r>
              <a:rPr lang="en-US" sz="2000" dirty="0">
                <a:latin typeface="Gill Sans MT" panose="020B0502020104020203" pitchFamily="34" charset="0"/>
                <a:cs typeface="Times New Roman" pitchFamily="18" charset="0"/>
              </a:rPr>
              <a:t>In 1920s (biology, gestalt psychology, quantum physics)</a:t>
            </a:r>
          </a:p>
        </p:txBody>
      </p:sp>
    </p:spTree>
    <p:extLst>
      <p:ext uri="{BB962C8B-B14F-4D97-AF65-F5344CB8AC3E}">
        <p14:creationId xmlns:p14="http://schemas.microsoft.com/office/powerpoint/2010/main" val="17058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500"/>
                                        <p:tgtEl>
                                          <p:spTgt spid="59396"/>
                                        </p:tgtEl>
                                      </p:cBhvr>
                                    </p:animEffect>
                                  </p:childTnLst>
                                </p:cTn>
                              </p:par>
                              <p:par>
                                <p:cTn id="8" presetID="10" presetClass="entr" presetSubtype="0"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fade">
                                      <p:cBhvr>
                                        <p:cTn id="10" dur="500"/>
                                        <p:tgtEl>
                                          <p:spTgt spid="5939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norm? – lesson from holism</a:t>
            </a:r>
          </a:p>
        </p:txBody>
      </p:sp>
      <p:sp>
        <p:nvSpPr>
          <p:cNvPr id="3" name="Content Placeholder 2"/>
          <p:cNvSpPr>
            <a:spLocks noGrp="1"/>
          </p:cNvSpPr>
          <p:nvPr>
            <p:ph idx="1"/>
          </p:nvPr>
        </p:nvSpPr>
        <p:spPr>
          <a:xfrm>
            <a:off x="457200" y="1600201"/>
            <a:ext cx="8229600" cy="3352800"/>
          </a:xfrm>
        </p:spPr>
        <p:txBody>
          <a:bodyPr>
            <a:normAutofit/>
          </a:bodyPr>
          <a:lstStyle/>
          <a:p>
            <a:r>
              <a:rPr lang="en-US" dirty="0">
                <a:solidFill>
                  <a:srgbClr val="FF0000"/>
                </a:solidFill>
              </a:rPr>
              <a:t>Fundamental, net human–environment relation is mutualistic or win-win</a:t>
            </a:r>
          </a:p>
          <a:p>
            <a:endParaRPr lang="en-US" dirty="0"/>
          </a:p>
          <a:p>
            <a:r>
              <a:rPr lang="en-US" dirty="0"/>
              <a:t>A scientific theory is declared invalid only is an alternative candidate is available to take its place</a:t>
            </a:r>
          </a:p>
        </p:txBody>
      </p:sp>
      <p:pic>
        <p:nvPicPr>
          <p:cNvPr id="4" name="Picture 3"/>
          <p:cNvPicPr>
            <a:picLocks noChangeAspect="1"/>
          </p:cNvPicPr>
          <p:nvPr/>
        </p:nvPicPr>
        <p:blipFill>
          <a:blip r:embed="rId2"/>
          <a:stretch>
            <a:fillRect/>
          </a:stretch>
        </p:blipFill>
        <p:spPr>
          <a:xfrm>
            <a:off x="6705600" y="4495800"/>
            <a:ext cx="2124075" cy="2152650"/>
          </a:xfrm>
          <a:prstGeom prst="rect">
            <a:avLst/>
          </a:prstGeom>
        </p:spPr>
      </p:pic>
    </p:spTree>
    <p:extLst>
      <p:ext uri="{BB962C8B-B14F-4D97-AF65-F5344CB8AC3E}">
        <p14:creationId xmlns:p14="http://schemas.microsoft.com/office/powerpoint/2010/main" val="294063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vironment economy socie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1143000"/>
            <a:ext cx="5562600" cy="5579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52400"/>
            <a:ext cx="7924800" cy="954107"/>
          </a:xfrm>
          <a:prstGeom prst="rect">
            <a:avLst/>
          </a:prstGeom>
          <a:noFill/>
        </p:spPr>
        <p:txBody>
          <a:bodyPr wrap="square" rtlCol="0">
            <a:spAutoFit/>
          </a:bodyPr>
          <a:lstStyle/>
          <a:p>
            <a:r>
              <a:rPr lang="en-US" sz="2800" dirty="0"/>
              <a:t>Part of that change is recognition that environment is foundation for all aspects, others are subsets</a:t>
            </a:r>
          </a:p>
        </p:txBody>
      </p:sp>
    </p:spTree>
    <p:extLst>
      <p:ext uri="{BB962C8B-B14F-4D97-AF65-F5344CB8AC3E}">
        <p14:creationId xmlns:p14="http://schemas.microsoft.com/office/powerpoint/2010/main" val="120065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of directional change in ecosystems (p. 57)</a:t>
            </a:r>
            <a:endParaRPr lang="cs-CZ" dirty="0"/>
          </a:p>
        </p:txBody>
      </p:sp>
      <p:sp>
        <p:nvSpPr>
          <p:cNvPr id="3" name="Content Placeholder 2"/>
          <p:cNvSpPr>
            <a:spLocks noGrp="1"/>
          </p:cNvSpPr>
          <p:nvPr>
            <p:ph idx="1"/>
          </p:nvPr>
        </p:nvSpPr>
        <p:spPr/>
        <p:txBody>
          <a:bodyPr/>
          <a:lstStyle/>
          <a:p>
            <a:r>
              <a:rPr lang="en-US" dirty="0"/>
              <a:t>Ecological goal functions to measure</a:t>
            </a:r>
          </a:p>
          <a:p>
            <a:pPr lvl="1"/>
            <a:r>
              <a:rPr lang="en-US" dirty="0"/>
              <a:t>Diversity</a:t>
            </a:r>
          </a:p>
          <a:p>
            <a:pPr lvl="1"/>
            <a:r>
              <a:rPr lang="en-US" dirty="0"/>
              <a:t>Energy density</a:t>
            </a:r>
          </a:p>
          <a:p>
            <a:pPr lvl="1"/>
            <a:r>
              <a:rPr lang="en-US" dirty="0"/>
              <a:t>Structural complexity</a:t>
            </a:r>
          </a:p>
          <a:p>
            <a:pPr lvl="1"/>
            <a:r>
              <a:rPr lang="en-US" dirty="0"/>
              <a:t>Functional complexity</a:t>
            </a:r>
          </a:p>
          <a:p>
            <a:pPr lvl="1"/>
            <a:r>
              <a:rPr lang="en-US" dirty="0"/>
              <a:t>Total energy flowing</a:t>
            </a:r>
          </a:p>
          <a:p>
            <a:pPr lvl="1"/>
            <a:r>
              <a:rPr lang="en-US" dirty="0"/>
              <a:t>Total energy stored</a:t>
            </a:r>
          </a:p>
          <a:p>
            <a:pPr lvl="1"/>
            <a:endParaRPr lang="cs-CZ" dirty="0"/>
          </a:p>
        </p:txBody>
      </p:sp>
      <p:pic>
        <p:nvPicPr>
          <p:cNvPr id="4" name="Picture 3"/>
          <p:cNvPicPr>
            <a:picLocks noChangeAspect="1"/>
          </p:cNvPicPr>
          <p:nvPr/>
        </p:nvPicPr>
        <p:blipFill>
          <a:blip r:embed="rId2"/>
          <a:stretch>
            <a:fillRect/>
          </a:stretch>
        </p:blipFill>
        <p:spPr>
          <a:xfrm>
            <a:off x="5867400" y="2303154"/>
            <a:ext cx="3124200" cy="4233224"/>
          </a:xfrm>
          <a:prstGeom prst="rect">
            <a:avLst/>
          </a:prstGeom>
        </p:spPr>
      </p:pic>
    </p:spTree>
    <p:extLst>
      <p:ext uri="{BB962C8B-B14F-4D97-AF65-F5344CB8AC3E}">
        <p14:creationId xmlns:p14="http://schemas.microsoft.com/office/powerpoint/2010/main" val="412266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36725" y="879475"/>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3795" name="Text Box 3"/>
          <p:cNvSpPr txBox="1">
            <a:spLocks noChangeArrowheads="1"/>
          </p:cNvSpPr>
          <p:nvPr/>
        </p:nvSpPr>
        <p:spPr bwMode="auto">
          <a:xfrm>
            <a:off x="533400" y="334963"/>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a:latin typeface="Times New Roman" pitchFamily="18" charset="0"/>
              </a:rPr>
              <a:t>Trends to be expected in ecosystem development</a:t>
            </a:r>
            <a:r>
              <a:rPr lang="en-US" altLang="en-US" sz="1800">
                <a:latin typeface="Times New Roman" pitchFamily="18" charset="0"/>
              </a:rPr>
              <a:t> (Odum 1969)</a:t>
            </a:r>
            <a:endParaRPr lang="en-US" altLang="en-US" sz="1100">
              <a:latin typeface="Times New Roman" pitchFamily="18" charset="0"/>
            </a:endParaRPr>
          </a:p>
          <a:p>
            <a:pPr eaLnBrk="1" hangingPunct="1">
              <a:spcBef>
                <a:spcPct val="0"/>
              </a:spcBef>
              <a:buClrTx/>
              <a:buSzTx/>
              <a:buFontTx/>
              <a:buNone/>
            </a:pPr>
            <a:endParaRPr lang="en-US" altLang="en-US" sz="1100">
              <a:latin typeface="Times New Roman" pitchFamily="18" charset="0"/>
            </a:endParaRPr>
          </a:p>
          <a:p>
            <a:pPr eaLnBrk="1" hangingPunct="1">
              <a:spcBef>
                <a:spcPct val="0"/>
              </a:spcBef>
              <a:buClrTx/>
              <a:buSzTx/>
              <a:buFontTx/>
              <a:buNone/>
            </a:pPr>
            <a:endParaRPr lang="en-US" altLang="en-US" sz="1100">
              <a:latin typeface="Times New Roman" pitchFamily="18" charset="0"/>
            </a:endParaRPr>
          </a:p>
          <a:p>
            <a:pPr eaLnBrk="1" hangingPunct="1">
              <a:spcBef>
                <a:spcPct val="0"/>
              </a:spcBef>
              <a:buClrTx/>
              <a:buSzTx/>
              <a:buFontTx/>
              <a:buNone/>
            </a:pPr>
            <a:r>
              <a:rPr lang="en-US" altLang="en-US" sz="1600" b="1">
                <a:latin typeface="Times New Roman" pitchFamily="18" charset="0"/>
              </a:rPr>
              <a:t>Ecosystem Attribute</a:t>
            </a:r>
            <a:r>
              <a:rPr lang="en-US" altLang="en-US" sz="1800">
                <a:latin typeface="Times New Roman" pitchFamily="18" charset="0"/>
              </a:rPr>
              <a:t> 				   	Developmental   Mature</a:t>
            </a:r>
          </a:p>
          <a:p>
            <a:pPr eaLnBrk="1" hangingPunct="1">
              <a:spcBef>
                <a:spcPct val="0"/>
              </a:spcBef>
              <a:buClrTx/>
              <a:buSzTx/>
              <a:buFontTx/>
              <a:buNone/>
            </a:pPr>
            <a:r>
              <a:rPr lang="en-US" altLang="en-US" sz="1200">
                <a:latin typeface="Times New Roman" pitchFamily="18" charset="0"/>
              </a:rPr>
              <a:t>						</a:t>
            </a:r>
            <a:r>
              <a:rPr lang="en-US" altLang="en-US" sz="1800">
                <a:latin typeface="Times New Roman" pitchFamily="18" charset="0"/>
              </a:rPr>
              <a:t>Stage	           Stage</a:t>
            </a:r>
          </a:p>
          <a:p>
            <a:pPr eaLnBrk="1" hangingPunct="1">
              <a:spcBef>
                <a:spcPct val="0"/>
              </a:spcBef>
              <a:buClrTx/>
              <a:buSzTx/>
              <a:buFontTx/>
              <a:buNone/>
            </a:pPr>
            <a:r>
              <a:rPr lang="en-US" altLang="en-US" sz="1800" u="sng">
                <a:latin typeface="Times New Roman" pitchFamily="18" charset="0"/>
              </a:rPr>
              <a:t>Community energetics</a:t>
            </a:r>
          </a:p>
          <a:p>
            <a:pPr eaLnBrk="1" hangingPunct="1">
              <a:spcBef>
                <a:spcPct val="0"/>
              </a:spcBef>
              <a:buClrTx/>
              <a:buSzTx/>
              <a:buFontTx/>
              <a:buNone/>
            </a:pPr>
            <a:r>
              <a:rPr lang="en-US" altLang="en-US" sz="1800">
                <a:latin typeface="Times New Roman" pitchFamily="18" charset="0"/>
              </a:rPr>
              <a:t>Gross production/community respiration (P/R ratio)	&gt;1		~1</a:t>
            </a:r>
          </a:p>
          <a:p>
            <a:pPr eaLnBrk="1" hangingPunct="1">
              <a:spcBef>
                <a:spcPct val="0"/>
              </a:spcBef>
              <a:buClrTx/>
              <a:buSzTx/>
              <a:buFontTx/>
              <a:buNone/>
            </a:pPr>
            <a:r>
              <a:rPr lang="en-US" altLang="en-US" sz="1800">
                <a:latin typeface="Times New Roman" pitchFamily="18" charset="0"/>
              </a:rPr>
              <a:t>Gross Production/standing crop biomass (P/B ratio)	high		low</a:t>
            </a:r>
          </a:p>
          <a:p>
            <a:pPr eaLnBrk="1" hangingPunct="1">
              <a:spcBef>
                <a:spcPct val="0"/>
              </a:spcBef>
              <a:buClrTx/>
              <a:buSzTx/>
              <a:buFontTx/>
              <a:buNone/>
            </a:pPr>
            <a:r>
              <a:rPr lang="en-US" altLang="en-US" sz="1800">
                <a:latin typeface="Times New Roman" pitchFamily="18" charset="0"/>
              </a:rPr>
              <a:t>Biomass supported/unit energy flow (B/E ratio)		low		high</a:t>
            </a:r>
          </a:p>
          <a:p>
            <a:pPr eaLnBrk="1" hangingPunct="1">
              <a:spcBef>
                <a:spcPct val="0"/>
              </a:spcBef>
              <a:buClrTx/>
              <a:buSzTx/>
              <a:buFontTx/>
              <a:buNone/>
            </a:pPr>
            <a:r>
              <a:rPr lang="en-US" altLang="en-US" sz="1800">
                <a:latin typeface="Times New Roman" pitchFamily="18" charset="0"/>
              </a:rPr>
              <a:t>Food chains					linear	             weblike</a:t>
            </a:r>
          </a:p>
          <a:p>
            <a:pPr eaLnBrk="1" hangingPunct="1">
              <a:spcBef>
                <a:spcPct val="0"/>
              </a:spcBef>
              <a:buClrTx/>
              <a:buSzTx/>
              <a:buFontTx/>
              <a:buNone/>
            </a:pPr>
            <a:endParaRPr lang="en-US" altLang="en-US" sz="1800">
              <a:latin typeface="Times New Roman" pitchFamily="18" charset="0"/>
            </a:endParaRPr>
          </a:p>
          <a:p>
            <a:pPr eaLnBrk="1" hangingPunct="1">
              <a:spcBef>
                <a:spcPct val="0"/>
              </a:spcBef>
              <a:buClrTx/>
              <a:buSzTx/>
              <a:buFontTx/>
              <a:buNone/>
            </a:pPr>
            <a:r>
              <a:rPr lang="en-US" altLang="en-US" sz="1800" u="sng">
                <a:latin typeface="Times New Roman" pitchFamily="18" charset="0"/>
              </a:rPr>
              <a:t>Nutrient cycling</a:t>
            </a:r>
          </a:p>
          <a:p>
            <a:pPr eaLnBrk="1" hangingPunct="1">
              <a:spcBef>
                <a:spcPct val="0"/>
              </a:spcBef>
              <a:buClrTx/>
              <a:buSzTx/>
              <a:buFontTx/>
              <a:buNone/>
            </a:pPr>
            <a:r>
              <a:rPr lang="en-US" altLang="en-US" sz="1800">
                <a:latin typeface="Times New Roman" pitchFamily="18" charset="0"/>
              </a:rPr>
              <a:t>Mineral cycles					open		closed</a:t>
            </a:r>
          </a:p>
          <a:p>
            <a:pPr eaLnBrk="1" hangingPunct="1">
              <a:spcBef>
                <a:spcPct val="0"/>
              </a:spcBef>
              <a:buClrTx/>
              <a:buSzTx/>
              <a:buFontTx/>
              <a:buNone/>
            </a:pPr>
            <a:r>
              <a:rPr lang="en-US" altLang="en-US" sz="1800">
                <a:latin typeface="Times New Roman" pitchFamily="18" charset="0"/>
              </a:rPr>
              <a:t>Nutrient exchange rate				rapid		slow</a:t>
            </a:r>
          </a:p>
          <a:p>
            <a:pPr eaLnBrk="1" hangingPunct="1">
              <a:spcBef>
                <a:spcPct val="0"/>
              </a:spcBef>
              <a:buClrTx/>
              <a:buSzTx/>
              <a:buFontTx/>
              <a:buNone/>
            </a:pPr>
            <a:r>
              <a:rPr lang="en-US" altLang="en-US" sz="1800">
                <a:latin typeface="Times New Roman" pitchFamily="18" charset="0"/>
              </a:rPr>
              <a:t>Nutrient conservation				poor		good</a:t>
            </a:r>
          </a:p>
          <a:p>
            <a:pPr eaLnBrk="1" hangingPunct="1">
              <a:spcBef>
                <a:spcPct val="0"/>
              </a:spcBef>
              <a:buClrTx/>
              <a:buSzTx/>
              <a:buFontTx/>
              <a:buNone/>
            </a:pPr>
            <a:endParaRPr lang="en-US" altLang="en-US" sz="1800">
              <a:latin typeface="Times New Roman" pitchFamily="18" charset="0"/>
            </a:endParaRPr>
          </a:p>
          <a:p>
            <a:pPr eaLnBrk="1" hangingPunct="1">
              <a:spcBef>
                <a:spcPct val="0"/>
              </a:spcBef>
              <a:buClrTx/>
              <a:buSzTx/>
              <a:buFontTx/>
              <a:buNone/>
            </a:pPr>
            <a:r>
              <a:rPr lang="en-US" altLang="en-US" sz="1800" u="sng">
                <a:latin typeface="Times New Roman" pitchFamily="18" charset="0"/>
              </a:rPr>
              <a:t>Overall homeostasis</a:t>
            </a:r>
          </a:p>
          <a:p>
            <a:pPr eaLnBrk="1" hangingPunct="1">
              <a:spcBef>
                <a:spcPct val="0"/>
              </a:spcBef>
              <a:buClrTx/>
              <a:buSzTx/>
              <a:buFontTx/>
              <a:buNone/>
            </a:pPr>
            <a:r>
              <a:rPr lang="en-US" altLang="en-US" sz="1800">
                <a:latin typeface="Times New Roman" pitchFamily="18" charset="0"/>
              </a:rPr>
              <a:t>Stability (resistance to external perturbations)		poor		good</a:t>
            </a:r>
          </a:p>
          <a:p>
            <a:pPr eaLnBrk="1" hangingPunct="1">
              <a:spcBef>
                <a:spcPct val="0"/>
              </a:spcBef>
              <a:buClrTx/>
              <a:buSzTx/>
              <a:buFontTx/>
              <a:buNone/>
            </a:pPr>
            <a:r>
              <a:rPr lang="en-US" altLang="en-US" sz="1800">
                <a:latin typeface="Times New Roman" pitchFamily="18" charset="0"/>
              </a:rPr>
              <a:t>Entropy						high		low</a:t>
            </a:r>
          </a:p>
          <a:p>
            <a:pPr eaLnBrk="1" hangingPunct="1">
              <a:spcBef>
                <a:spcPct val="0"/>
              </a:spcBef>
              <a:buClrTx/>
              <a:buSzTx/>
              <a:buFontTx/>
              <a:buNone/>
            </a:pPr>
            <a:r>
              <a:rPr lang="en-US" altLang="en-US" sz="1800">
                <a:latin typeface="Times New Roman" pitchFamily="18" charset="0"/>
              </a:rPr>
              <a:t>Information					low		high</a:t>
            </a:r>
          </a:p>
        </p:txBody>
      </p:sp>
      <p:pic>
        <p:nvPicPr>
          <p:cNvPr id="2" name="Picture 1"/>
          <p:cNvPicPr>
            <a:picLocks noChangeAspect="1"/>
          </p:cNvPicPr>
          <p:nvPr/>
        </p:nvPicPr>
        <p:blipFill>
          <a:blip r:embed="rId2"/>
          <a:stretch>
            <a:fillRect/>
          </a:stretch>
        </p:blipFill>
        <p:spPr>
          <a:xfrm>
            <a:off x="3352801" y="5333999"/>
            <a:ext cx="1995338" cy="1516743"/>
          </a:xfrm>
          <a:prstGeom prst="rect">
            <a:avLst/>
          </a:prstGeom>
        </p:spPr>
      </p:pic>
    </p:spTree>
    <p:extLst>
      <p:ext uri="{BB962C8B-B14F-4D97-AF65-F5344CB8AC3E}">
        <p14:creationId xmlns:p14="http://schemas.microsoft.com/office/powerpoint/2010/main" val="304629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istendeanproductis.files.wordpress.com/2019/03/lecture-03-3-26-2019-early-earth-32.jpg?w=7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6001" y="457200"/>
            <a:ext cx="7213599"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400800"/>
            <a:ext cx="7138108" cy="369332"/>
          </a:xfrm>
          <a:prstGeom prst="rect">
            <a:avLst/>
          </a:prstGeom>
          <a:noFill/>
        </p:spPr>
        <p:txBody>
          <a:bodyPr wrap="none" rtlCol="0">
            <a:spAutoFit/>
          </a:bodyPr>
          <a:lstStyle/>
          <a:p>
            <a:r>
              <a:rPr lang="en-US" dirty="0"/>
              <a:t>Origins of life covered in Chapter 4; brief intro here for win-win examples</a:t>
            </a:r>
            <a:endParaRPr lang="cs-CZ" dirty="0"/>
          </a:p>
        </p:txBody>
      </p:sp>
    </p:spTree>
    <p:extLst>
      <p:ext uri="{BB962C8B-B14F-4D97-AF65-F5344CB8AC3E}">
        <p14:creationId xmlns:p14="http://schemas.microsoft.com/office/powerpoint/2010/main" val="405475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impacts the atmosphere</a:t>
            </a:r>
            <a:endParaRPr lang="cs-CZ" dirty="0"/>
          </a:p>
        </p:txBody>
      </p:sp>
      <p:pic>
        <p:nvPicPr>
          <p:cNvPr id="4" name="Picture 3"/>
          <p:cNvPicPr>
            <a:picLocks noChangeAspect="1"/>
          </p:cNvPicPr>
          <p:nvPr/>
        </p:nvPicPr>
        <p:blipFill>
          <a:blip r:embed="rId2"/>
          <a:stretch>
            <a:fillRect/>
          </a:stretch>
        </p:blipFill>
        <p:spPr>
          <a:xfrm>
            <a:off x="1104900" y="1752600"/>
            <a:ext cx="7286625" cy="3886200"/>
          </a:xfrm>
          <a:prstGeom prst="rect">
            <a:avLst/>
          </a:prstGeom>
        </p:spPr>
      </p:pic>
    </p:spTree>
    <p:extLst>
      <p:ext uri="{BB962C8B-B14F-4D97-AF65-F5344CB8AC3E}">
        <p14:creationId xmlns:p14="http://schemas.microsoft.com/office/powerpoint/2010/main" val="163686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 y="0"/>
            <a:ext cx="9144000" cy="1706562"/>
          </a:xfrm>
        </p:spPr>
        <p:txBody>
          <a:bodyPr>
            <a:normAutofit/>
          </a:bodyPr>
          <a:lstStyle/>
          <a:p>
            <a:r>
              <a:rPr lang="en-US" dirty="0"/>
              <a:t>"</a:t>
            </a:r>
            <a:r>
              <a:rPr lang="en-US" b="1" dirty="0"/>
              <a:t>molecular</a:t>
            </a:r>
            <a:r>
              <a:rPr lang="en-US" dirty="0"/>
              <a:t> currency" of intracellular energy transfer: </a:t>
            </a:r>
            <a:r>
              <a:rPr lang="en-US" b="1" dirty="0"/>
              <a:t>ATP</a:t>
            </a:r>
            <a:endParaRPr lang="cs-CZ" dirty="0"/>
          </a:p>
        </p:txBody>
      </p:sp>
      <p:sp>
        <p:nvSpPr>
          <p:cNvPr id="3" name="Content Placeholder 2"/>
          <p:cNvSpPr>
            <a:spLocks noGrp="1"/>
          </p:cNvSpPr>
          <p:nvPr>
            <p:ph idx="1"/>
          </p:nvPr>
        </p:nvSpPr>
        <p:spPr>
          <a:xfrm>
            <a:off x="457200" y="2405160"/>
            <a:ext cx="8229600" cy="1676400"/>
          </a:xfrm>
        </p:spPr>
        <p:txBody>
          <a:bodyPr/>
          <a:lstStyle/>
          <a:p>
            <a:r>
              <a:rPr lang="en-US" b="1" dirty="0"/>
              <a:t>ATP</a:t>
            </a:r>
            <a:r>
              <a:rPr lang="en-US" dirty="0"/>
              <a:t> (Adenosine triphosphate ) is able to store and transport chemical energy within cells.</a:t>
            </a:r>
            <a:endParaRPr lang="cs-CZ" dirty="0"/>
          </a:p>
        </p:txBody>
      </p:sp>
      <p:pic>
        <p:nvPicPr>
          <p:cNvPr id="2050" name="Picture 2" descr="Výsledek obrázku pro atp molecu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081560"/>
            <a:ext cx="5257800" cy="222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Without oxygen</a:t>
            </a:r>
            <a:endParaRPr lang="cs-CZ" dirty="0"/>
          </a:p>
        </p:txBody>
      </p:sp>
      <p:sp>
        <p:nvSpPr>
          <p:cNvPr id="3" name="Content Placeholder 2"/>
          <p:cNvSpPr>
            <a:spLocks noGrp="1"/>
          </p:cNvSpPr>
          <p:nvPr>
            <p:ph idx="1"/>
          </p:nvPr>
        </p:nvSpPr>
        <p:spPr>
          <a:xfrm>
            <a:off x="457200" y="1600200"/>
            <a:ext cx="4953000" cy="4525963"/>
          </a:xfrm>
        </p:spPr>
        <p:txBody>
          <a:bodyPr/>
          <a:lstStyle/>
          <a:p>
            <a:r>
              <a:rPr lang="cs-CZ" b="1" dirty="0" err="1"/>
              <a:t>Glycolysis</a:t>
            </a:r>
            <a:r>
              <a:rPr lang="cs-CZ" dirty="0"/>
              <a:t> </a:t>
            </a:r>
            <a:r>
              <a:rPr lang="cs-CZ" dirty="0" err="1"/>
              <a:t>produces</a:t>
            </a:r>
            <a:r>
              <a:rPr lang="cs-CZ" dirty="0"/>
              <a:t> 2 ATP, 2 NADH, and 2 </a:t>
            </a:r>
            <a:r>
              <a:rPr lang="cs-CZ" dirty="0" err="1"/>
              <a:t>pyruvate</a:t>
            </a:r>
            <a:r>
              <a:rPr lang="cs-CZ" dirty="0"/>
              <a:t> </a:t>
            </a:r>
            <a:r>
              <a:rPr lang="cs-CZ" dirty="0" err="1"/>
              <a:t>molecules</a:t>
            </a:r>
            <a:endParaRPr lang="cs-CZ"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3048000"/>
            <a:ext cx="6231467" cy="3505200"/>
          </a:xfrm>
          <a:prstGeom prst="rect">
            <a:avLst/>
          </a:prstGeom>
        </p:spPr>
      </p:pic>
    </p:spTree>
    <p:extLst>
      <p:ext uri="{BB962C8B-B14F-4D97-AF65-F5344CB8AC3E}">
        <p14:creationId xmlns:p14="http://schemas.microsoft.com/office/powerpoint/2010/main" val="291959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4543"/>
            <a:ext cx="7010400" cy="1143000"/>
          </a:xfrm>
        </p:spPr>
        <p:txBody>
          <a:bodyPr>
            <a:normAutofit fontScale="90000"/>
          </a:bodyPr>
          <a:lstStyle/>
          <a:p>
            <a:r>
              <a:rPr lang="en-US" dirty="0"/>
              <a:t>Chapter 3: Holistic science of Life–Environment</a:t>
            </a:r>
          </a:p>
        </p:txBody>
      </p:sp>
      <p:sp>
        <p:nvSpPr>
          <p:cNvPr id="3" name="Content Placeholder 2"/>
          <p:cNvSpPr>
            <a:spLocks noGrp="1"/>
          </p:cNvSpPr>
          <p:nvPr>
            <p:ph idx="1"/>
          </p:nvPr>
        </p:nvSpPr>
        <p:spPr/>
        <p:txBody>
          <a:bodyPr>
            <a:normAutofit/>
          </a:bodyPr>
          <a:lstStyle/>
          <a:p>
            <a:pPr marL="0" indent="0">
              <a:buNone/>
            </a:pPr>
            <a:r>
              <a:rPr lang="en-US" dirty="0"/>
              <a:t>Your reaction</a:t>
            </a:r>
          </a:p>
          <a:p>
            <a:pPr marL="0" indent="0">
              <a:buNone/>
            </a:pPr>
            <a:endParaRPr lang="en-US" dirty="0"/>
          </a:p>
          <a:p>
            <a:pPr marL="514350" indent="-514350">
              <a:buFont typeface="+mj-lt"/>
              <a:buAutoNum type="arabicParenR"/>
            </a:pPr>
            <a:r>
              <a:rPr lang="en-US" dirty="0"/>
              <a:t>What is meant by </a:t>
            </a:r>
            <a:r>
              <a:rPr lang="en-US"/>
              <a:t>conbiotic?</a:t>
            </a:r>
            <a:endParaRPr lang="en-US" dirty="0"/>
          </a:p>
          <a:p>
            <a:pPr marL="514350" indent="-514350">
              <a:buFont typeface="+mj-lt"/>
              <a:buAutoNum type="arabicParenR"/>
            </a:pPr>
            <a:r>
              <a:rPr lang="en-US" dirty="0"/>
              <a:t>Which of the win-win examples do you think is most convincing? Why?</a:t>
            </a:r>
          </a:p>
          <a:p>
            <a:pPr marL="514350" indent="-514350">
              <a:buFont typeface="+mj-lt"/>
              <a:buAutoNum type="arabicParenR"/>
            </a:pPr>
            <a:r>
              <a:rPr lang="en-US" dirty="0"/>
              <a:t>What part was most confusing or most difficult to understand?</a:t>
            </a:r>
          </a:p>
        </p:txBody>
      </p:sp>
    </p:spTree>
    <p:extLst>
      <p:ext uri="{BB962C8B-B14F-4D97-AF65-F5344CB8AC3E}">
        <p14:creationId xmlns:p14="http://schemas.microsoft.com/office/powerpoint/2010/main" val="31839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152400"/>
            <a:ext cx="6456363" cy="6456363"/>
          </a:xfrm>
          <a:prstGeom prst="rect">
            <a:avLst/>
          </a:prstGeom>
        </p:spPr>
      </p:pic>
    </p:spTree>
    <p:extLst>
      <p:ext uri="{BB962C8B-B14F-4D97-AF65-F5344CB8AC3E}">
        <p14:creationId xmlns:p14="http://schemas.microsoft.com/office/powerpoint/2010/main" val="254286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Oxygen in the atmosphere leads to the ozone layer</a:t>
            </a:r>
            <a:endParaRPr lang="cs-CZ" sz="3600" dirty="0"/>
          </a:p>
        </p:txBody>
      </p:sp>
      <p:pic>
        <p:nvPicPr>
          <p:cNvPr id="9218" name="Picture 2" descr="Výsledek obrázku pro when did the ozone layer for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438274"/>
            <a:ext cx="7153275" cy="33623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4430698"/>
            <a:ext cx="4014703" cy="2375693"/>
          </a:xfrm>
          <a:prstGeom prst="rect">
            <a:avLst/>
          </a:prstGeom>
        </p:spPr>
      </p:pic>
    </p:spTree>
    <p:extLst>
      <p:ext uri="{BB962C8B-B14F-4D97-AF65-F5344CB8AC3E}">
        <p14:creationId xmlns:p14="http://schemas.microsoft.com/office/powerpoint/2010/main" val="18826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spectrum</a:t>
            </a:r>
            <a:endParaRPr lang="cs-CZ"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404" y="1219200"/>
            <a:ext cx="6737195" cy="3705457"/>
          </a:xfrm>
          <a:prstGeom prst="rect">
            <a:avLst/>
          </a:prstGeom>
        </p:spPr>
      </p:pic>
      <p:pic>
        <p:nvPicPr>
          <p:cNvPr id="5122" name="Picture 2" descr="Související obráze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5006036"/>
            <a:ext cx="6324601" cy="174137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590800" y="4419600"/>
            <a:ext cx="3009900" cy="2590800"/>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0141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ýsledek obrázku pro uvb radi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914400"/>
            <a:ext cx="6553200" cy="50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19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ozone layer</a:t>
            </a:r>
          </a:p>
        </p:txBody>
      </p:sp>
      <p:sp>
        <p:nvSpPr>
          <p:cNvPr id="3" name="Content Placeholder 2"/>
          <p:cNvSpPr>
            <a:spLocks noGrp="1"/>
          </p:cNvSpPr>
          <p:nvPr>
            <p:ph idx="1"/>
          </p:nvPr>
        </p:nvSpPr>
        <p:spPr>
          <a:xfrm>
            <a:off x="457200" y="1219200"/>
            <a:ext cx="8229600" cy="4525963"/>
          </a:xfrm>
        </p:spPr>
        <p:txBody>
          <a:bodyPr>
            <a:normAutofit/>
          </a:bodyPr>
          <a:lstStyle/>
          <a:p>
            <a:r>
              <a:rPr lang="en-US" dirty="0"/>
              <a:t>Protected life to move from the seas and colonize land around 600M years ago</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6200" y="2274690"/>
            <a:ext cx="5228492" cy="4565725"/>
          </a:xfrm>
          <a:prstGeom prst="rect">
            <a:avLst/>
          </a:prstGeom>
        </p:spPr>
      </p:pic>
      <p:grpSp>
        <p:nvGrpSpPr>
          <p:cNvPr id="11" name="Group 10"/>
          <p:cNvGrpSpPr/>
          <p:nvPr/>
        </p:nvGrpSpPr>
        <p:grpSpPr>
          <a:xfrm>
            <a:off x="152400" y="4648342"/>
            <a:ext cx="4119412" cy="2192073"/>
            <a:chOff x="152400" y="4648342"/>
            <a:chExt cx="4119412" cy="2192073"/>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648342"/>
              <a:ext cx="2920296" cy="2192073"/>
            </a:xfrm>
            <a:prstGeom prst="rect">
              <a:avLst/>
            </a:prstGeom>
          </p:spPr>
        </p:pic>
        <p:cxnSp>
          <p:nvCxnSpPr>
            <p:cNvPr id="9" name="Straight Arrow Connector 8"/>
            <p:cNvCxnSpPr/>
            <p:nvPr/>
          </p:nvCxnSpPr>
          <p:spPr>
            <a:xfrm flipH="1" flipV="1">
              <a:off x="2514600" y="6019800"/>
              <a:ext cx="1757212" cy="2324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Výsledek obrázku pro colonization of land by plan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08" y="2590800"/>
            <a:ext cx="3429000" cy="228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theories of land colonization</a:t>
            </a:r>
          </a:p>
        </p:txBody>
      </p:sp>
      <p:pic>
        <p:nvPicPr>
          <p:cNvPr id="5" name="Picture 4"/>
          <p:cNvPicPr>
            <a:picLocks noChangeAspect="1"/>
          </p:cNvPicPr>
          <p:nvPr/>
        </p:nvPicPr>
        <p:blipFill>
          <a:blip r:embed="rId2"/>
          <a:stretch>
            <a:fillRect/>
          </a:stretch>
        </p:blipFill>
        <p:spPr>
          <a:xfrm>
            <a:off x="838200" y="1752600"/>
            <a:ext cx="3209925" cy="4000500"/>
          </a:xfrm>
          <a:prstGeom prst="rect">
            <a:avLst/>
          </a:prstGeom>
        </p:spPr>
      </p:pic>
      <p:pic>
        <p:nvPicPr>
          <p:cNvPr id="6" name="Picture 5"/>
          <p:cNvPicPr>
            <a:picLocks noChangeAspect="1"/>
          </p:cNvPicPr>
          <p:nvPr/>
        </p:nvPicPr>
        <p:blipFill>
          <a:blip r:embed="rId3"/>
          <a:stretch>
            <a:fillRect/>
          </a:stretch>
        </p:blipFill>
        <p:spPr>
          <a:xfrm>
            <a:off x="4572000" y="1797232"/>
            <a:ext cx="3092524" cy="4005072"/>
          </a:xfrm>
          <a:prstGeom prst="rect">
            <a:avLst/>
          </a:prstGeom>
        </p:spPr>
      </p:pic>
      <p:sp>
        <p:nvSpPr>
          <p:cNvPr id="3" name="TextBox 2"/>
          <p:cNvSpPr txBox="1"/>
          <p:nvPr/>
        </p:nvSpPr>
        <p:spPr>
          <a:xfrm>
            <a:off x="2590800" y="6477000"/>
            <a:ext cx="2383409" cy="369332"/>
          </a:xfrm>
          <a:prstGeom prst="rect">
            <a:avLst/>
          </a:prstGeom>
          <a:noFill/>
        </p:spPr>
        <p:txBody>
          <a:bodyPr wrap="none" rtlCol="0">
            <a:spAutoFit/>
          </a:bodyPr>
          <a:lstStyle/>
          <a:p>
            <a:r>
              <a:rPr lang="en-US" dirty="0"/>
              <a:t>Homage to Gary Larson</a:t>
            </a:r>
            <a:endParaRPr lang="cs-CZ" dirty="0"/>
          </a:p>
        </p:txBody>
      </p:sp>
    </p:spTree>
    <p:extLst>
      <p:ext uri="{BB962C8B-B14F-4D97-AF65-F5344CB8AC3E}">
        <p14:creationId xmlns:p14="http://schemas.microsoft.com/office/powerpoint/2010/main" val="40439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a:t>Soil formation</a:t>
            </a:r>
            <a:endParaRPr lang="cs-CZ" dirty="0"/>
          </a:p>
        </p:txBody>
      </p:sp>
      <p:pic>
        <p:nvPicPr>
          <p:cNvPr id="11268" name="Picture 4" descr="Výsledek obrázku pro soil form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50072"/>
            <a:ext cx="542925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Výsledek obrázku pro soil form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560226"/>
            <a:ext cx="4345598" cy="326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93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ýsledek obrázku pro soil form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475" y="0"/>
            <a:ext cx="90905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5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Soils</a:t>
            </a:r>
            <a:endParaRPr lang="cs-CZ"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339725" indent="-339725">
              <a:buNone/>
            </a:pPr>
            <a:r>
              <a:rPr lang="en-US" dirty="0"/>
              <a:t>1. absorb, store, and release water in ways that aid plant, animal, and microbial </a:t>
            </a:r>
            <a:r>
              <a:rPr lang="cs-CZ" dirty="0" err="1"/>
              <a:t>life</a:t>
            </a:r>
            <a:r>
              <a:rPr lang="cs-CZ" dirty="0"/>
              <a:t> </a:t>
            </a:r>
            <a:r>
              <a:rPr lang="cs-CZ" dirty="0" err="1"/>
              <a:t>locally</a:t>
            </a:r>
            <a:r>
              <a:rPr lang="cs-CZ" dirty="0"/>
              <a:t>;</a:t>
            </a:r>
          </a:p>
          <a:p>
            <a:pPr marL="339725" indent="-339725">
              <a:buNone/>
            </a:pPr>
            <a:r>
              <a:rPr lang="en-US" dirty="0"/>
              <a:t>2. play a role in the purification of water and the global hydrological cycle;</a:t>
            </a:r>
          </a:p>
          <a:p>
            <a:pPr marL="339725" indent="-339725">
              <a:buNone/>
            </a:pPr>
            <a:r>
              <a:rPr lang="en-US" dirty="0"/>
              <a:t>3. absorb, store, and release organic and inorganic nutrients aiding myriad life </a:t>
            </a:r>
            <a:r>
              <a:rPr lang="cs-CZ" dirty="0" err="1"/>
              <a:t>forms</a:t>
            </a:r>
            <a:r>
              <a:rPr lang="cs-CZ" dirty="0"/>
              <a:t> </a:t>
            </a:r>
            <a:r>
              <a:rPr lang="cs-CZ" dirty="0" err="1"/>
              <a:t>locally</a:t>
            </a:r>
            <a:r>
              <a:rPr lang="cs-CZ" dirty="0"/>
              <a:t>;</a:t>
            </a:r>
          </a:p>
          <a:p>
            <a:pPr marL="339725" indent="-339725">
              <a:buNone/>
            </a:pPr>
            <a:r>
              <a:rPr lang="en-US" dirty="0"/>
              <a:t>4. play significant roles in global carbon, nitrogen, and other elemental cycles;</a:t>
            </a:r>
          </a:p>
          <a:p>
            <a:pPr marL="339725" indent="-339725">
              <a:buNone/>
            </a:pPr>
            <a:r>
              <a:rPr lang="en-US" dirty="0"/>
              <a:t>5. recycle wastes and dead organisms and regenerate key inorganic nutrients via </a:t>
            </a:r>
            <a:r>
              <a:rPr lang="cs-CZ" dirty="0" err="1"/>
              <a:t>decomposers</a:t>
            </a:r>
            <a:r>
              <a:rPr lang="cs-CZ" dirty="0"/>
              <a:t>;</a:t>
            </a:r>
          </a:p>
          <a:p>
            <a:pPr marL="339725" indent="-339725">
              <a:buNone/>
            </a:pPr>
            <a:r>
              <a:rPr lang="en-US" dirty="0"/>
              <a:t>6. provide habitat for diverse biotic organisms; and</a:t>
            </a:r>
          </a:p>
          <a:p>
            <a:pPr marL="339725" indent="-339725">
              <a:buNone/>
            </a:pPr>
            <a:r>
              <a:rPr lang="en-US" dirty="0"/>
              <a:t>7. provide a physical basis for anchoring plants, particularly large trees.</a:t>
            </a:r>
            <a:endParaRPr lang="cs-CZ"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7180"/>
          <a:stretch/>
        </p:blipFill>
        <p:spPr>
          <a:xfrm>
            <a:off x="5862" y="5745163"/>
            <a:ext cx="9138138" cy="1112837"/>
          </a:xfrm>
          <a:prstGeom prst="rect">
            <a:avLst/>
          </a:prstGeom>
        </p:spPr>
      </p:pic>
    </p:spTree>
    <p:extLst>
      <p:ext uri="{BB962C8B-B14F-4D97-AF65-F5344CB8AC3E}">
        <p14:creationId xmlns:p14="http://schemas.microsoft.com/office/powerpoint/2010/main" val="1511987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3392" y="857250"/>
            <a:ext cx="714060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059" y="914400"/>
            <a:ext cx="1783080" cy="1200329"/>
          </a:xfrm>
          <a:prstGeom prst="rect">
            <a:avLst/>
          </a:prstGeom>
          <a:noFill/>
        </p:spPr>
        <p:txBody>
          <a:bodyPr wrap="square" rtlCol="0">
            <a:spAutoFit/>
          </a:bodyPr>
          <a:lstStyle/>
          <a:p>
            <a:r>
              <a:rPr lang="en-US" sz="2400" dirty="0"/>
              <a:t>We live in a world full of life.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016" y="3140856"/>
            <a:ext cx="3740220" cy="249652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904" y="1028493"/>
            <a:ext cx="3200678" cy="24005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5835" y="1025933"/>
            <a:ext cx="3429298" cy="1931837"/>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4387" y="3600243"/>
            <a:ext cx="3200620" cy="2101574"/>
          </a:xfrm>
          <a:prstGeom prst="rect">
            <a:avLst/>
          </a:prstGeom>
        </p:spPr>
      </p:pic>
      <p:sp>
        <p:nvSpPr>
          <p:cNvPr id="7" name="Rectangle 6"/>
          <p:cNvSpPr/>
          <p:nvPr/>
        </p:nvSpPr>
        <p:spPr>
          <a:xfrm>
            <a:off x="116059" y="2557884"/>
            <a:ext cx="1668465" cy="3416320"/>
          </a:xfrm>
          <a:prstGeom prst="rect">
            <a:avLst/>
          </a:prstGeom>
        </p:spPr>
        <p:txBody>
          <a:bodyPr wrap="square">
            <a:spAutoFit/>
          </a:bodyPr>
          <a:lstStyle/>
          <a:p>
            <a:r>
              <a:rPr lang="en-US" sz="2400" dirty="0"/>
              <a:t>Nothing on Earth is entirely abiotic </a:t>
            </a:r>
          </a:p>
          <a:p>
            <a:endParaRPr lang="en-US" sz="2400" dirty="0"/>
          </a:p>
          <a:p>
            <a:r>
              <a:rPr lang="en-US" sz="2400" dirty="0"/>
              <a:t>Rather it is </a:t>
            </a:r>
          </a:p>
          <a:p>
            <a:endParaRPr lang="en-US" sz="2400" dirty="0"/>
          </a:p>
          <a:p>
            <a:r>
              <a:rPr lang="en-US" sz="2400" i="1" dirty="0"/>
              <a:t>With Life</a:t>
            </a:r>
            <a:r>
              <a:rPr lang="en-US" sz="2400" dirty="0"/>
              <a:t> – </a:t>
            </a:r>
            <a:r>
              <a:rPr lang="en-US" sz="2400" b="1" dirty="0" err="1"/>
              <a:t>conbiotic</a:t>
            </a:r>
            <a:r>
              <a:rPr lang="en-US" sz="2400" b="1" dirty="0"/>
              <a:t> </a:t>
            </a:r>
          </a:p>
        </p:txBody>
      </p:sp>
    </p:spTree>
    <p:extLst>
      <p:ext uri="{BB962C8B-B14F-4D97-AF65-F5344CB8AC3E}">
        <p14:creationId xmlns:p14="http://schemas.microsoft.com/office/powerpoint/2010/main" val="12902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3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350"/>
                            </p:stCondLst>
                            <p:childTnLst>
                              <p:par>
                                <p:cTn id="13" presetID="10" presetClass="entr" presetSubtype="0" fill="hold" nodeType="afterEffect">
                                  <p:stCondLst>
                                    <p:cond delay="3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200"/>
                            </p:stCondLst>
                            <p:childTnLst>
                              <p:par>
                                <p:cTn id="17" presetID="10" presetClass="entr" presetSubtype="0" fill="hold" nodeType="afterEffect">
                                  <p:stCondLst>
                                    <p:cond delay="3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5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3000" y="1009650"/>
            <a:ext cx="7848600" cy="4278094"/>
          </a:xfrm>
          <a:prstGeom prst="rect">
            <a:avLst/>
          </a:prstGeom>
          <a:noFill/>
          <a:ln w="9525">
            <a:noFill/>
            <a:miter lim="800000"/>
            <a:headEnd/>
            <a:tailEnd/>
          </a:ln>
        </p:spPr>
        <p:txBody>
          <a:bodyPr wrap="square">
            <a:spAutoFit/>
          </a:bodyPr>
          <a:lstStyle/>
          <a:p>
            <a:r>
              <a:rPr lang="en-US" sz="3200" b="1" dirty="0">
                <a:latin typeface="Gill Sans MT" panose="020B0502020104020203" pitchFamily="34" charset="0"/>
              </a:rPr>
              <a:t>a new paradigm</a:t>
            </a:r>
          </a:p>
          <a:p>
            <a:endParaRPr lang="en-US" dirty="0">
              <a:latin typeface="Gill Sans MT" panose="020B0502020104020203" pitchFamily="34" charset="0"/>
            </a:endParaRPr>
          </a:p>
          <a:p>
            <a:r>
              <a:rPr lang="en-US" dirty="0">
                <a:latin typeface="Gill Sans MT" panose="020B0502020104020203" pitchFamily="34" charset="0"/>
              </a:rPr>
              <a:t>Environmental concerns have become of paramount importance.</a:t>
            </a:r>
          </a:p>
          <a:p>
            <a:endParaRPr lang="en-US" dirty="0">
              <a:latin typeface="Gill Sans MT" panose="020B0502020104020203" pitchFamily="34" charset="0"/>
            </a:endParaRPr>
          </a:p>
          <a:p>
            <a:r>
              <a:rPr lang="en-US" dirty="0">
                <a:latin typeface="Gill Sans MT" panose="020B0502020104020203" pitchFamily="34" charset="0"/>
                <a:cs typeface="Times New Roman" pitchFamily="18" charset="0"/>
              </a:rPr>
              <a:t>Certain global problems may soon be </a:t>
            </a:r>
            <a:r>
              <a:rPr lang="en-US" i="1" dirty="0">
                <a:latin typeface="Gill Sans MT" panose="020B0502020104020203" pitchFamily="34" charset="0"/>
                <a:cs typeface="Times New Roman" pitchFamily="18" charset="0"/>
              </a:rPr>
              <a:t>irreversible</a:t>
            </a:r>
            <a:r>
              <a:rPr lang="en-US" dirty="0">
                <a:latin typeface="Gill Sans MT" panose="020B0502020104020203" pitchFamily="34" charset="0"/>
                <a:cs typeface="Times New Roman" pitchFamily="18" charset="0"/>
              </a:rPr>
              <a:t> (e.g., deforestation, extinction, soil loss, climate change). </a:t>
            </a:r>
          </a:p>
          <a:p>
            <a:endParaRPr lang="en-US" dirty="0">
              <a:latin typeface="Gill Sans MT" panose="020B0502020104020203" pitchFamily="34" charset="0"/>
              <a:cs typeface="Times New Roman" pitchFamily="18" charset="0"/>
            </a:endParaRPr>
          </a:p>
          <a:p>
            <a:r>
              <a:rPr lang="en-US" dirty="0">
                <a:latin typeface="Gill Sans MT" panose="020B0502020104020203" pitchFamily="34" charset="0"/>
                <a:cs typeface="Times New Roman" pitchFamily="18" charset="0"/>
              </a:rPr>
              <a:t>These are </a:t>
            </a:r>
            <a:r>
              <a:rPr lang="en-US" i="1" dirty="0">
                <a:latin typeface="Gill Sans MT" panose="020B0502020104020203" pitchFamily="34" charset="0"/>
                <a:cs typeface="Times New Roman" pitchFamily="18" charset="0"/>
              </a:rPr>
              <a:t>systemic problems</a:t>
            </a:r>
            <a:r>
              <a:rPr lang="en-US" dirty="0">
                <a:latin typeface="Gill Sans MT" panose="020B0502020104020203" pitchFamily="34" charset="0"/>
                <a:cs typeface="Times New Roman" pitchFamily="18" charset="0"/>
              </a:rPr>
              <a:t> that cannot be understood in isolation but rather are interconnected and interdependent.</a:t>
            </a:r>
          </a:p>
          <a:p>
            <a:endParaRPr lang="en-US" dirty="0">
              <a:latin typeface="Gill Sans MT" panose="020B0502020104020203" pitchFamily="34" charset="0"/>
              <a:cs typeface="Times New Roman" pitchFamily="18" charset="0"/>
            </a:endParaRPr>
          </a:p>
        </p:txBody>
      </p:sp>
      <p:sp>
        <p:nvSpPr>
          <p:cNvPr id="2" name="Rectangle 1"/>
          <p:cNvSpPr/>
          <p:nvPr/>
        </p:nvSpPr>
        <p:spPr>
          <a:xfrm>
            <a:off x="1219200" y="5722203"/>
            <a:ext cx="7772400" cy="830997"/>
          </a:xfrm>
          <a:prstGeom prst="rect">
            <a:avLst/>
          </a:prstGeom>
        </p:spPr>
        <p:txBody>
          <a:bodyPr wrap="square">
            <a:spAutoFit/>
          </a:bodyPr>
          <a:lstStyle/>
          <a:p>
            <a:r>
              <a:rPr lang="en-US" dirty="0">
                <a:solidFill>
                  <a:srgbClr val="C00000"/>
                </a:solidFill>
                <a:latin typeface="Gill Sans MT" panose="020B0502020104020203" pitchFamily="34" charset="0"/>
                <a:cs typeface="Times New Roman" pitchFamily="18" charset="0"/>
              </a:rPr>
              <a:t>Solutions may be simple but will require a radical shift in our perceptions, our thinking, and our values.</a:t>
            </a:r>
            <a:endParaRPr lang="en-US"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8438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environment?</a:t>
            </a:r>
          </a:p>
        </p:txBody>
      </p:sp>
      <p:sp>
        <p:nvSpPr>
          <p:cNvPr id="3" name="Content Placeholder 2"/>
          <p:cNvSpPr>
            <a:spLocks noGrp="1"/>
          </p:cNvSpPr>
          <p:nvPr>
            <p:ph idx="1"/>
          </p:nvPr>
        </p:nvSpPr>
        <p:spPr>
          <a:xfrm>
            <a:off x="152400" y="1219200"/>
            <a:ext cx="8229600" cy="3886200"/>
          </a:xfrm>
        </p:spPr>
        <p:txBody>
          <a:bodyPr>
            <a:normAutofit fontScale="77500" lnSpcReduction="20000"/>
          </a:bodyPr>
          <a:lstStyle/>
          <a:p>
            <a:r>
              <a:rPr lang="en-US" dirty="0"/>
              <a:t>Before Darwin (1859) environment was considered an organic whole. Everything in it made some contribution and had some meaning with respect to everything else. Darwin subscribed to this view, but his emphasis, and that of his followers, on the evolving organism struggling to survive, suppressed the exploration of holistic aspects of the origin of species that might have been developed. </a:t>
            </a:r>
          </a:p>
          <a:p>
            <a:r>
              <a:rPr lang="en-US" dirty="0"/>
              <a:t>After Darwin, the organism came into great focus. </a:t>
            </a:r>
          </a:p>
          <a:p>
            <a:r>
              <a:rPr lang="en-US" dirty="0"/>
              <a:t>The result was two distinct things (dualism), organism and environment, supplanting the original organism-environment whole (synergism).</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3810000" y="4724400"/>
            <a:ext cx="5328138" cy="21336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172200" y="49149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Rectangle 6"/>
          <p:cNvSpPr/>
          <p:nvPr/>
        </p:nvSpPr>
        <p:spPr>
          <a:xfrm>
            <a:off x="3657600" y="48768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5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76" y="3228535"/>
            <a:ext cx="6457532" cy="3629465"/>
          </a:xfrm>
          <a:prstGeom prst="rect">
            <a:avLst/>
          </a:prstGeom>
        </p:spPr>
      </p:pic>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37593" t="46560" r="24991"/>
          <a:stretch/>
        </p:blipFill>
        <p:spPr>
          <a:xfrm>
            <a:off x="2722097" y="4918417"/>
            <a:ext cx="2416126" cy="193958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46" y="3734971"/>
            <a:ext cx="3301607" cy="2768458"/>
          </a:xfrm>
          <a:prstGeom prst="rect">
            <a:avLst/>
          </a:prstGeom>
        </p:spPr>
      </p:pic>
      <p:sp>
        <p:nvSpPr>
          <p:cNvPr id="7" name="Title 5">
            <a:extLst>
              <a:ext uri="{FF2B5EF4-FFF2-40B4-BE49-F238E27FC236}">
                <a16:creationId xmlns:a16="http://schemas.microsoft.com/office/drawing/2014/main" id="{F1F8AFCA-6525-4A81-AF29-2A2A20D01FA9}"/>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Autocatalysis</a:t>
            </a:r>
            <a:endParaRPr lang="cs-CZ" dirty="0"/>
          </a:p>
        </p:txBody>
      </p:sp>
      <p:sp>
        <p:nvSpPr>
          <p:cNvPr id="8" name="Content Placeholder 6">
            <a:extLst>
              <a:ext uri="{FF2B5EF4-FFF2-40B4-BE49-F238E27FC236}">
                <a16:creationId xmlns:a16="http://schemas.microsoft.com/office/drawing/2014/main" id="{794A53A5-5281-4C97-8A20-16314A69025A}"/>
              </a:ext>
            </a:extLst>
          </p:cNvPr>
          <p:cNvSpPr txBox="1">
            <a:spLocks/>
          </p:cNvSpPr>
          <p:nvPr/>
        </p:nvSpPr>
        <p:spPr>
          <a:xfrm>
            <a:off x="457200" y="149980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Increase in the activity of any participant will tend to increase the activities of all the others as well.</a:t>
            </a:r>
            <a:endParaRPr lang="cs-CZ" dirty="0"/>
          </a:p>
        </p:txBody>
      </p:sp>
    </p:spTree>
    <p:extLst>
      <p:ext uri="{BB962C8B-B14F-4D97-AF65-F5344CB8AC3E}">
        <p14:creationId xmlns:p14="http://schemas.microsoft.com/office/powerpoint/2010/main" val="27534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a:t>
            </a:r>
            <a:endParaRPr lang="cs-CZ" dirty="0"/>
          </a:p>
        </p:txBody>
      </p:sp>
      <p:sp>
        <p:nvSpPr>
          <p:cNvPr id="3" name="Content Placeholder 2"/>
          <p:cNvSpPr>
            <a:spLocks noGrp="1"/>
          </p:cNvSpPr>
          <p:nvPr>
            <p:ph idx="1"/>
          </p:nvPr>
        </p:nvSpPr>
        <p:spPr/>
        <p:txBody>
          <a:bodyPr/>
          <a:lstStyle/>
          <a:p>
            <a:r>
              <a:rPr lang="en-US" dirty="0"/>
              <a:t>“Each center is (recursively) dependent on other coherent centers for its own coherence” </a:t>
            </a:r>
            <a:r>
              <a:rPr lang="en-US" sz="2400" dirty="0"/>
              <a:t>Alexander (2012) referring to urban planning</a:t>
            </a:r>
            <a:endParaRPr lang="cs-CZ" dirty="0"/>
          </a:p>
        </p:txBody>
      </p:sp>
      <p:grpSp>
        <p:nvGrpSpPr>
          <p:cNvPr id="9" name="Group 8"/>
          <p:cNvGrpSpPr/>
          <p:nvPr/>
        </p:nvGrpSpPr>
        <p:grpSpPr>
          <a:xfrm>
            <a:off x="76200" y="3276600"/>
            <a:ext cx="4981575" cy="2960132"/>
            <a:chOff x="76200" y="3276600"/>
            <a:chExt cx="4981575" cy="2960132"/>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3276600"/>
              <a:ext cx="4981575" cy="2490788"/>
            </a:xfrm>
            <a:prstGeom prst="rect">
              <a:avLst/>
            </a:prstGeom>
          </p:spPr>
        </p:pic>
        <p:sp>
          <p:nvSpPr>
            <p:cNvPr id="6" name="TextBox 5"/>
            <p:cNvSpPr txBox="1"/>
            <p:nvPr/>
          </p:nvSpPr>
          <p:spPr>
            <a:xfrm>
              <a:off x="609600" y="5867400"/>
              <a:ext cx="1000659" cy="369332"/>
            </a:xfrm>
            <a:prstGeom prst="rect">
              <a:avLst/>
            </a:prstGeom>
            <a:noFill/>
          </p:spPr>
          <p:txBody>
            <a:bodyPr wrap="none" rtlCol="0">
              <a:spAutoFit/>
            </a:bodyPr>
            <a:lstStyle/>
            <a:p>
              <a:r>
                <a:rPr lang="en-US" dirty="0"/>
                <a:t>Spiral up</a:t>
              </a:r>
              <a:endParaRPr lang="cs-CZ" dirty="0"/>
            </a:p>
          </p:txBody>
        </p:sp>
      </p:grpSp>
      <p:grpSp>
        <p:nvGrpSpPr>
          <p:cNvPr id="8" name="Group 7"/>
          <p:cNvGrpSpPr/>
          <p:nvPr/>
        </p:nvGrpSpPr>
        <p:grpSpPr>
          <a:xfrm>
            <a:off x="5181600" y="3344447"/>
            <a:ext cx="3886200" cy="3394551"/>
            <a:chOff x="5181600" y="3344447"/>
            <a:chExt cx="3886200" cy="3394551"/>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824348"/>
              <a:ext cx="3886200" cy="2914650"/>
            </a:xfrm>
            <a:prstGeom prst="rect">
              <a:avLst/>
            </a:prstGeom>
          </p:spPr>
        </p:pic>
        <p:sp>
          <p:nvSpPr>
            <p:cNvPr id="7" name="TextBox 6"/>
            <p:cNvSpPr txBox="1"/>
            <p:nvPr/>
          </p:nvSpPr>
          <p:spPr>
            <a:xfrm>
              <a:off x="5466419" y="3344447"/>
              <a:ext cx="3154069" cy="369332"/>
            </a:xfrm>
            <a:prstGeom prst="rect">
              <a:avLst/>
            </a:prstGeom>
            <a:noFill/>
          </p:spPr>
          <p:txBody>
            <a:bodyPr wrap="none" rtlCol="0">
              <a:spAutoFit/>
            </a:bodyPr>
            <a:lstStyle/>
            <a:p>
              <a:r>
                <a:rPr lang="en-US" dirty="0"/>
                <a:t>Spiral down – lack of coherence</a:t>
              </a:r>
              <a:endParaRPr lang="cs-CZ" dirty="0"/>
            </a:p>
          </p:txBody>
        </p:sp>
      </p:grpSp>
      <p:sp>
        <p:nvSpPr>
          <p:cNvPr id="10" name="Arc 9"/>
          <p:cNvSpPr/>
          <p:nvPr/>
        </p:nvSpPr>
        <p:spPr>
          <a:xfrm rot="21146305">
            <a:off x="1367667" y="4227143"/>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Arc 10"/>
          <p:cNvSpPr/>
          <p:nvPr/>
        </p:nvSpPr>
        <p:spPr>
          <a:xfrm rot="6951671">
            <a:off x="1929061" y="444991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Arc 11"/>
          <p:cNvSpPr/>
          <p:nvPr/>
        </p:nvSpPr>
        <p:spPr>
          <a:xfrm rot="21146305">
            <a:off x="3272453" y="4968321"/>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Arc 12"/>
          <p:cNvSpPr/>
          <p:nvPr/>
        </p:nvSpPr>
        <p:spPr>
          <a:xfrm rot="21146305">
            <a:off x="2545317" y="451609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Arc 13"/>
          <p:cNvSpPr/>
          <p:nvPr/>
        </p:nvSpPr>
        <p:spPr>
          <a:xfrm rot="10414610">
            <a:off x="199488" y="3631326"/>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Arc 14"/>
          <p:cNvSpPr/>
          <p:nvPr/>
        </p:nvSpPr>
        <p:spPr>
          <a:xfrm rot="10207287">
            <a:off x="702313" y="432741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6" name="Arc 15"/>
          <p:cNvSpPr/>
          <p:nvPr/>
        </p:nvSpPr>
        <p:spPr>
          <a:xfrm rot="1584676">
            <a:off x="1520067" y="3486965"/>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Arc 16"/>
          <p:cNvSpPr/>
          <p:nvPr/>
        </p:nvSpPr>
        <p:spPr>
          <a:xfrm rot="16415144">
            <a:off x="1121298" y="3781722"/>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7624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00"/>
                            </p:stCondLst>
                            <p:childTnLst>
                              <p:par>
                                <p:cTn id="16" presetID="10" presetClass="entr" presetSubtype="0" fill="hold" grpId="0" nodeType="afterEffect">
                                  <p:stCondLst>
                                    <p:cond delay="1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850"/>
                            </p:stCondLst>
                            <p:childTnLst>
                              <p:par>
                                <p:cTn id="20" presetID="10" presetClass="entr" presetSubtype="0" fill="hold" grpId="0" nodeType="afterEffect">
                                  <p:stCondLst>
                                    <p:cond delay="1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1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1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150"/>
                            </p:stCondLst>
                            <p:childTnLst>
                              <p:par>
                                <p:cTn id="31" presetID="10" presetClass="entr" presetSubtype="0" fill="hold" grpId="0" nodeType="afterEffect">
                                  <p:stCondLst>
                                    <p:cond delay="1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1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1371600"/>
            <a:ext cx="4139807" cy="3471304"/>
          </a:xfrm>
          <a:prstGeom prst="rect">
            <a:avLst/>
          </a:prstGeom>
        </p:spPr>
      </p:pic>
      <p:sp>
        <p:nvSpPr>
          <p:cNvPr id="5" name="TextBox 4"/>
          <p:cNvSpPr txBox="1"/>
          <p:nvPr/>
        </p:nvSpPr>
        <p:spPr>
          <a:xfrm>
            <a:off x="2797191" y="3252430"/>
            <a:ext cx="885499" cy="369332"/>
          </a:xfrm>
          <a:prstGeom prst="rect">
            <a:avLst/>
          </a:prstGeom>
          <a:solidFill>
            <a:schemeClr val="bg1"/>
          </a:solidFill>
        </p:spPr>
        <p:txBody>
          <a:bodyPr wrap="none" rtlCol="0">
            <a:spAutoFit/>
          </a:bodyPr>
          <a:lstStyle/>
          <a:p>
            <a:r>
              <a:rPr lang="en-US" dirty="0"/>
              <a:t>context</a:t>
            </a:r>
            <a:endParaRPr lang="cs-CZ" dirty="0"/>
          </a:p>
        </p:txBody>
      </p:sp>
      <p:sp>
        <p:nvSpPr>
          <p:cNvPr id="6" name="Title 5"/>
          <p:cNvSpPr>
            <a:spLocks noGrp="1"/>
          </p:cNvSpPr>
          <p:nvPr>
            <p:ph type="title"/>
          </p:nvPr>
        </p:nvSpPr>
        <p:spPr>
          <a:xfrm>
            <a:off x="457200" y="152400"/>
            <a:ext cx="8229600" cy="1143000"/>
          </a:xfrm>
        </p:spPr>
        <p:txBody>
          <a:bodyPr/>
          <a:lstStyle/>
          <a:p>
            <a:r>
              <a:rPr lang="en-US" dirty="0"/>
              <a:t>Coupled transformers</a:t>
            </a:r>
            <a:endParaRPr lang="cs-CZ" dirty="0"/>
          </a:p>
        </p:txBody>
      </p:sp>
      <p:sp>
        <p:nvSpPr>
          <p:cNvPr id="8" name="TextBox 7"/>
          <p:cNvSpPr txBox="1"/>
          <p:nvPr/>
        </p:nvSpPr>
        <p:spPr>
          <a:xfrm>
            <a:off x="4234673" y="3268983"/>
            <a:ext cx="1352934" cy="369332"/>
          </a:xfrm>
          <a:prstGeom prst="rect">
            <a:avLst/>
          </a:prstGeom>
          <a:solidFill>
            <a:schemeClr val="bg1"/>
          </a:solidFill>
        </p:spPr>
        <p:txBody>
          <a:bodyPr wrap="none" rtlCol="0">
            <a:spAutoFit/>
          </a:bodyPr>
          <a:lstStyle/>
          <a:p>
            <a:r>
              <a:rPr lang="en-US" dirty="0"/>
              <a:t>decomposer</a:t>
            </a:r>
            <a:endParaRPr lang="cs-CZ" dirty="0"/>
          </a:p>
        </p:txBody>
      </p:sp>
      <p:sp>
        <p:nvSpPr>
          <p:cNvPr id="9" name="TextBox 8"/>
          <p:cNvSpPr txBox="1"/>
          <p:nvPr/>
        </p:nvSpPr>
        <p:spPr>
          <a:xfrm>
            <a:off x="3676828" y="2400621"/>
            <a:ext cx="1115690" cy="369332"/>
          </a:xfrm>
          <a:prstGeom prst="rect">
            <a:avLst/>
          </a:prstGeom>
          <a:solidFill>
            <a:schemeClr val="bg1"/>
          </a:solidFill>
        </p:spPr>
        <p:txBody>
          <a:bodyPr wrap="none" rtlCol="0">
            <a:spAutoFit/>
          </a:bodyPr>
          <a:lstStyle/>
          <a:p>
            <a:r>
              <a:rPr lang="en-US" dirty="0"/>
              <a:t>composer</a:t>
            </a:r>
            <a:endParaRPr lang="cs-CZ" dirty="0"/>
          </a:p>
        </p:txBody>
      </p:sp>
      <p:sp>
        <p:nvSpPr>
          <p:cNvPr id="2" name="TextBox 1"/>
          <p:cNvSpPr txBox="1"/>
          <p:nvPr/>
        </p:nvSpPr>
        <p:spPr>
          <a:xfrm>
            <a:off x="6400800" y="2057400"/>
            <a:ext cx="2590800" cy="1477328"/>
          </a:xfrm>
          <a:prstGeom prst="rect">
            <a:avLst/>
          </a:prstGeom>
          <a:noFill/>
        </p:spPr>
        <p:txBody>
          <a:bodyPr wrap="square" rtlCol="0">
            <a:spAutoFit/>
          </a:bodyPr>
          <a:lstStyle/>
          <a:p>
            <a:r>
              <a:rPr lang="en-US" dirty="0"/>
              <a:t>Most basic sustainable system requires a producer/composer and consumer/decomposer in an autocatalytic process</a:t>
            </a:r>
            <a:endParaRPr lang="cs-CZ" dirty="0"/>
          </a:p>
        </p:txBody>
      </p:sp>
      <p:grpSp>
        <p:nvGrpSpPr>
          <p:cNvPr id="10" name="Group 9"/>
          <p:cNvGrpSpPr/>
          <p:nvPr/>
        </p:nvGrpSpPr>
        <p:grpSpPr>
          <a:xfrm>
            <a:off x="763146" y="5481529"/>
            <a:ext cx="8139751" cy="1285230"/>
            <a:chOff x="763146" y="5481529"/>
            <a:chExt cx="8139751" cy="1285230"/>
          </a:xfrm>
        </p:grpSpPr>
        <p:sp>
          <p:nvSpPr>
            <p:cNvPr id="3" name="Rectangle 2"/>
            <p:cNvSpPr/>
            <p:nvPr/>
          </p:nvSpPr>
          <p:spPr>
            <a:xfrm>
              <a:off x="3657600" y="5566430"/>
              <a:ext cx="5245297" cy="1200329"/>
            </a:xfrm>
            <a:prstGeom prst="rect">
              <a:avLst/>
            </a:prstGeom>
          </p:spPr>
          <p:txBody>
            <a:bodyPr wrap="square">
              <a:spAutoFit/>
            </a:bodyPr>
            <a:lstStyle/>
            <a:p>
              <a:r>
                <a:rPr lang="en-US" sz="2400" dirty="0"/>
                <a:t>“It may be that all self-sustaining systems are reciprocating”</a:t>
              </a:r>
            </a:p>
            <a:p>
              <a:r>
                <a:rPr lang="en-US" sz="2400" dirty="0"/>
                <a:t>		Jacobs, 1969, p. 126</a:t>
              </a:r>
              <a:endParaRPr lang="cs-CZ"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146" y="5481529"/>
              <a:ext cx="2284854" cy="1285230"/>
            </a:xfrm>
            <a:prstGeom prst="rect">
              <a:avLst/>
            </a:prstGeom>
          </p:spPr>
        </p:pic>
      </p:grpSp>
    </p:spTree>
    <p:extLst>
      <p:ext uri="{BB962C8B-B14F-4D97-AF65-F5344CB8AC3E}">
        <p14:creationId xmlns:p14="http://schemas.microsoft.com/office/powerpoint/2010/main" val="7381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Kafka ecosystem… Hmmm</a:t>
            </a:r>
            <a:endParaRPr lang="cs-CZ" dirty="0"/>
          </a:p>
        </p:txBody>
      </p:sp>
      <p:pic>
        <p:nvPicPr>
          <p:cNvPr id="4" name="Picture 3"/>
          <p:cNvPicPr>
            <a:picLocks noChangeAspect="1"/>
          </p:cNvPicPr>
          <p:nvPr/>
        </p:nvPicPr>
        <p:blipFill>
          <a:blip r:embed="rId2"/>
          <a:stretch>
            <a:fillRect/>
          </a:stretch>
        </p:blipFill>
        <p:spPr>
          <a:xfrm>
            <a:off x="914400" y="1295400"/>
            <a:ext cx="7553325" cy="5295900"/>
          </a:xfrm>
          <a:prstGeom prst="rect">
            <a:avLst/>
          </a:prstGeom>
        </p:spPr>
      </p:pic>
    </p:spTree>
    <p:extLst>
      <p:ext uri="{BB962C8B-B14F-4D97-AF65-F5344CB8AC3E}">
        <p14:creationId xmlns:p14="http://schemas.microsoft.com/office/powerpoint/2010/main" val="6256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What is something that is not </a:t>
            </a:r>
            <a:r>
              <a:rPr lang="en-US" dirty="0" err="1"/>
              <a:t>conbiotic</a:t>
            </a:r>
            <a:r>
              <a:rPr lang="en-US" dirty="0"/>
              <a:t>?</a:t>
            </a:r>
          </a:p>
          <a:p>
            <a:endParaRPr lang="en-US" dirty="0"/>
          </a:p>
          <a:p>
            <a:r>
              <a:rPr lang="en-US" dirty="0"/>
              <a:t>Can we be truly objective/separate from any experiment or observation?</a:t>
            </a:r>
          </a:p>
          <a:p>
            <a:pPr lvl="1"/>
            <a:r>
              <a:rPr lang="en-US" dirty="0"/>
              <a:t>Why do we believe that we can be?</a:t>
            </a:r>
          </a:p>
          <a:p>
            <a:pPr lvl="1"/>
            <a:endParaRPr lang="en-US" dirty="0"/>
          </a:p>
          <a:p>
            <a:r>
              <a:rPr lang="en-US" dirty="0"/>
              <a:t>What are the advantages of “failure to last”?</a:t>
            </a:r>
          </a:p>
          <a:p>
            <a:endParaRPr lang="en-US" dirty="0"/>
          </a:p>
          <a:p>
            <a:r>
              <a:rPr lang="en-US" dirty="0"/>
              <a:t>How does autocatalysis induce competition?</a:t>
            </a:r>
          </a:p>
          <a:p>
            <a:endParaRPr lang="en-US" dirty="0"/>
          </a:p>
        </p:txBody>
      </p:sp>
    </p:spTree>
    <p:extLst>
      <p:ext uri="{BB962C8B-B14F-4D97-AF65-F5344CB8AC3E}">
        <p14:creationId xmlns:p14="http://schemas.microsoft.com/office/powerpoint/2010/main" val="2570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560" y="2968228"/>
            <a:ext cx="7074089" cy="2250281"/>
          </a:xfrm>
          <a:prstGeom prst="rect">
            <a:avLst/>
          </a:prstGeom>
        </p:spPr>
      </p:pic>
      <p:sp>
        <p:nvSpPr>
          <p:cNvPr id="5" name="TextBox 4"/>
          <p:cNvSpPr txBox="1"/>
          <p:nvPr/>
        </p:nvSpPr>
        <p:spPr>
          <a:xfrm>
            <a:off x="1414463" y="1521619"/>
            <a:ext cx="6516186" cy="646331"/>
          </a:xfrm>
          <a:prstGeom prst="rect">
            <a:avLst/>
          </a:prstGeom>
          <a:noFill/>
        </p:spPr>
        <p:txBody>
          <a:bodyPr wrap="square" rtlCol="0">
            <a:spAutoFit/>
          </a:bodyPr>
          <a:lstStyle/>
          <a:p>
            <a:r>
              <a:rPr lang="en-US" dirty="0"/>
              <a:t>As the community assembly process forms a food web, it selects only species that fit into the existing web</a:t>
            </a:r>
          </a:p>
        </p:txBody>
      </p:sp>
    </p:spTree>
    <p:extLst>
      <p:ext uri="{BB962C8B-B14F-4D97-AF65-F5344CB8AC3E}">
        <p14:creationId xmlns:p14="http://schemas.microsoft.com/office/powerpoint/2010/main" val="1944514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5" name="TextBox 4"/>
          <p:cNvSpPr txBox="1"/>
          <p:nvPr/>
        </p:nvSpPr>
        <p:spPr>
          <a:xfrm>
            <a:off x="304800" y="6248400"/>
            <a:ext cx="2768643" cy="461665"/>
          </a:xfrm>
          <a:prstGeom prst="rect">
            <a:avLst/>
          </a:prstGeom>
          <a:noFill/>
        </p:spPr>
        <p:txBody>
          <a:bodyPr wrap="none" rtlCol="0">
            <a:spAutoFit/>
          </a:bodyPr>
          <a:lstStyle/>
          <a:p>
            <a:r>
              <a:rPr lang="en-US" sz="2400" dirty="0"/>
              <a:t>Is this too simplistic?</a:t>
            </a:r>
            <a:endParaRPr lang="cs-CZ" sz="2400"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3048000" y="1066032"/>
            <a:ext cx="5943600" cy="5543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4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one fits your dissertation?</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457200" lvl="1" indent="0">
              <a:buNone/>
            </a:pPr>
            <a:endParaRPr lang="en-US" dirty="0"/>
          </a:p>
          <a:p>
            <a:r>
              <a:rPr lang="en-US" dirty="0"/>
              <a:t>1. Your mission is to make an incremental advance in scientific understanding of life and/or environmental process and to produce a  pragmatic” (as based on social norms) contribution to science in the short term.</a:t>
            </a:r>
          </a:p>
          <a:p>
            <a:r>
              <a:rPr lang="en-US" dirty="0"/>
              <a:t>2. Your mission is to synthesize existing knowledge and to make an anticipatory contribution to science that has the potential to yield true human environmental sustainability in the long term.</a:t>
            </a:r>
          </a:p>
        </p:txBody>
      </p:sp>
    </p:spTree>
    <p:extLst>
      <p:ext uri="{BB962C8B-B14F-4D97-AF65-F5344CB8AC3E}">
        <p14:creationId xmlns:p14="http://schemas.microsoft.com/office/powerpoint/2010/main" val="398337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066800" y="1295400"/>
            <a:ext cx="7154863" cy="3170238"/>
          </a:xfrm>
          <a:prstGeom prst="rect">
            <a:avLst/>
          </a:prstGeom>
          <a:noFill/>
          <a:ln w="9525">
            <a:noFill/>
            <a:miter lim="800000"/>
            <a:headEnd/>
            <a:tailEnd/>
          </a:ln>
        </p:spPr>
        <p:txBody>
          <a:bodyPr>
            <a:spAutoFit/>
          </a:bodyPr>
          <a:lstStyle/>
          <a:p>
            <a:r>
              <a:rPr lang="en-US" sz="4000" dirty="0">
                <a:latin typeface="Gill Sans MT" panose="020B0502020104020203" pitchFamily="34" charset="0"/>
              </a:rPr>
              <a:t>Humans unwittingly express and incorporate their paradigmatic priorities – their societal organizing principles – in their surroundings</a:t>
            </a:r>
          </a:p>
        </p:txBody>
      </p:sp>
    </p:spTree>
    <p:extLst>
      <p:ext uri="{BB962C8B-B14F-4D97-AF65-F5344CB8AC3E}">
        <p14:creationId xmlns:p14="http://schemas.microsoft.com/office/powerpoint/2010/main" val="29863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7"/>
          <p:cNvGrpSpPr>
            <a:grpSpLocks/>
          </p:cNvGrpSpPr>
          <p:nvPr/>
        </p:nvGrpSpPr>
        <p:grpSpPr bwMode="auto">
          <a:xfrm>
            <a:off x="0" y="0"/>
            <a:ext cx="8077200" cy="3094038"/>
            <a:chOff x="0" y="0"/>
            <a:chExt cx="5088" cy="1949"/>
          </a:xfrm>
        </p:grpSpPr>
        <p:pic>
          <p:nvPicPr>
            <p:cNvPr id="37900" name="Picture 3" descr="http://www.istra.com/rabac/images/labin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824" cy="1680"/>
            </a:xfrm>
            <a:prstGeom prst="rect">
              <a:avLst/>
            </a:prstGeom>
            <a:noFill/>
            <a:ln w="9525">
              <a:noFill/>
              <a:miter lim="800000"/>
              <a:headEnd/>
              <a:tailEnd/>
            </a:ln>
          </p:spPr>
        </p:pic>
        <p:pic>
          <p:nvPicPr>
            <p:cNvPr id="37901" name="Picture 9" descr="http://euro2007.vse.cz/img/prague/pragu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6" y="0"/>
              <a:ext cx="3312" cy="1634"/>
            </a:xfrm>
            <a:prstGeom prst="rect">
              <a:avLst/>
            </a:prstGeom>
            <a:noFill/>
            <a:ln w="9525">
              <a:noFill/>
              <a:miter lim="800000"/>
              <a:headEnd/>
              <a:tailEnd/>
            </a:ln>
          </p:spPr>
        </p:pic>
        <p:sp>
          <p:nvSpPr>
            <p:cNvPr id="37902" name="Text Box 16"/>
            <p:cNvSpPr txBox="1">
              <a:spLocks noChangeArrowheads="1"/>
            </p:cNvSpPr>
            <p:nvPr/>
          </p:nvSpPr>
          <p:spPr bwMode="auto">
            <a:xfrm>
              <a:off x="86" y="1658"/>
              <a:ext cx="3132" cy="291"/>
            </a:xfrm>
            <a:prstGeom prst="rect">
              <a:avLst/>
            </a:prstGeom>
            <a:noFill/>
            <a:ln w="9525">
              <a:noFill/>
              <a:miter lim="800000"/>
              <a:headEnd/>
              <a:tailEnd/>
            </a:ln>
          </p:spPr>
          <p:txBody>
            <a:bodyPr wrap="none">
              <a:spAutoFit/>
            </a:bodyPr>
            <a:lstStyle/>
            <a:p>
              <a:r>
                <a:rPr lang="en-US" dirty="0">
                  <a:latin typeface="Gill Sans MT" panose="020B0502020104020203" pitchFamily="34" charset="0"/>
                </a:rPr>
                <a:t>Medieval cities dominated by churches</a:t>
              </a:r>
            </a:p>
          </p:txBody>
        </p:sp>
      </p:grpSp>
      <p:grpSp>
        <p:nvGrpSpPr>
          <p:cNvPr id="3" name="Group 19"/>
          <p:cNvGrpSpPr>
            <a:grpSpLocks/>
          </p:cNvGrpSpPr>
          <p:nvPr/>
        </p:nvGrpSpPr>
        <p:grpSpPr bwMode="auto">
          <a:xfrm>
            <a:off x="228600" y="457200"/>
            <a:ext cx="8416925" cy="5867400"/>
            <a:chOff x="-58" y="624"/>
            <a:chExt cx="5302" cy="3696"/>
          </a:xfrm>
        </p:grpSpPr>
        <p:pic>
          <p:nvPicPr>
            <p:cNvPr id="37896" name="Picture 11" descr="http://www.marioncoks.net/Admin/ImageGallery/courthouse%20pictures%2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821"/>
              <a:ext cx="2256" cy="1499"/>
            </a:xfrm>
            <a:prstGeom prst="rect">
              <a:avLst/>
            </a:prstGeom>
            <a:noFill/>
            <a:ln w="9525">
              <a:noFill/>
              <a:miter lim="800000"/>
              <a:headEnd/>
              <a:tailEnd/>
            </a:ln>
          </p:spPr>
        </p:pic>
        <p:pic>
          <p:nvPicPr>
            <p:cNvPr id="37897" name="Picture 15" descr="http://www.hometownusa.com/wdc/images/Washington_DC_Aria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28" y="2208"/>
              <a:ext cx="1834" cy="2112"/>
            </a:xfrm>
            <a:prstGeom prst="rect">
              <a:avLst/>
            </a:prstGeom>
            <a:noFill/>
            <a:ln w="9525">
              <a:noFill/>
              <a:miter lim="800000"/>
              <a:headEnd/>
              <a:tailEnd/>
            </a:ln>
          </p:spPr>
        </p:pic>
        <p:sp>
          <p:nvSpPr>
            <p:cNvPr id="37898" name="Text Box 18"/>
            <p:cNvSpPr txBox="1">
              <a:spLocks noChangeArrowheads="1"/>
            </p:cNvSpPr>
            <p:nvPr/>
          </p:nvSpPr>
          <p:spPr bwMode="auto">
            <a:xfrm>
              <a:off x="-58" y="2378"/>
              <a:ext cx="4607" cy="291"/>
            </a:xfrm>
            <a:prstGeom prst="rect">
              <a:avLst/>
            </a:prstGeom>
            <a:noFill/>
            <a:ln w="9525">
              <a:noFill/>
              <a:miter lim="800000"/>
              <a:headEnd/>
              <a:tailEnd/>
            </a:ln>
          </p:spPr>
          <p:txBody>
            <a:bodyPr wrap="none">
              <a:spAutoFit/>
            </a:bodyPr>
            <a:lstStyle/>
            <a:p>
              <a:r>
                <a:rPr lang="en-US" dirty="0">
                  <a:latin typeface="Gill Sans MT" panose="020B0502020104020203" pitchFamily="34" charset="0"/>
                </a:rPr>
                <a:t>19</a:t>
              </a:r>
              <a:r>
                <a:rPr lang="en-US" baseline="30000" dirty="0">
                  <a:latin typeface="Gill Sans MT" panose="020B0502020104020203" pitchFamily="34" charset="0"/>
                </a:rPr>
                <a:t>th</a:t>
              </a:r>
              <a:r>
                <a:rPr lang="en-US" dirty="0">
                  <a:latin typeface="Gill Sans MT" panose="020B0502020104020203" pitchFamily="34" charset="0"/>
                </a:rPr>
                <a:t> and early 20 century cities dominated by governance</a:t>
              </a:r>
            </a:p>
          </p:txBody>
        </p:sp>
        <p:pic>
          <p:nvPicPr>
            <p:cNvPr id="37899" name="Picture 13" descr="http://www.absoluteserving.com/images/polk_county_court_hous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08" y="624"/>
              <a:ext cx="1836" cy="1768"/>
            </a:xfrm>
            <a:prstGeom prst="rect">
              <a:avLst/>
            </a:prstGeom>
            <a:noFill/>
            <a:ln w="9525">
              <a:noFill/>
              <a:miter lim="800000"/>
              <a:headEnd/>
              <a:tailEnd/>
            </a:ln>
          </p:spPr>
        </p:pic>
      </p:grpSp>
      <p:grpSp>
        <p:nvGrpSpPr>
          <p:cNvPr id="4" name="Group 21"/>
          <p:cNvGrpSpPr>
            <a:grpSpLocks/>
          </p:cNvGrpSpPr>
          <p:nvPr/>
        </p:nvGrpSpPr>
        <p:grpSpPr bwMode="auto">
          <a:xfrm>
            <a:off x="2720975" y="3167063"/>
            <a:ext cx="6423025" cy="3690937"/>
            <a:chOff x="1440" y="1995"/>
            <a:chExt cx="4046" cy="2325"/>
          </a:xfrm>
        </p:grpSpPr>
        <p:pic>
          <p:nvPicPr>
            <p:cNvPr id="37893" name="Picture 7" descr="http://www.traveljournals.net/pictures/l/5/53548-singapores-cbd-singapore-singapo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44" y="1995"/>
              <a:ext cx="1742" cy="2325"/>
            </a:xfrm>
            <a:prstGeom prst="rect">
              <a:avLst/>
            </a:prstGeom>
            <a:noFill/>
            <a:ln w="9525">
              <a:noFill/>
              <a:miter lim="800000"/>
              <a:headEnd/>
              <a:tailEnd/>
            </a:ln>
          </p:spPr>
        </p:pic>
        <p:pic>
          <p:nvPicPr>
            <p:cNvPr id="37894" name="Picture 5" descr="http://img.search.com/thumb/d/d1/Melb_cbd.jpg/400px-Melb_cb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0" y="2556"/>
              <a:ext cx="2352" cy="1764"/>
            </a:xfrm>
            <a:prstGeom prst="rect">
              <a:avLst/>
            </a:prstGeom>
            <a:noFill/>
            <a:ln w="9525">
              <a:noFill/>
              <a:miter lim="800000"/>
              <a:headEnd/>
              <a:tailEnd/>
            </a:ln>
          </p:spPr>
        </p:pic>
        <p:sp>
          <p:nvSpPr>
            <p:cNvPr id="37895" name="Text Box 20"/>
            <p:cNvSpPr txBox="1">
              <a:spLocks noChangeArrowheads="1"/>
            </p:cNvSpPr>
            <p:nvPr/>
          </p:nvSpPr>
          <p:spPr bwMode="auto">
            <a:xfrm>
              <a:off x="1666" y="3792"/>
              <a:ext cx="3340" cy="291"/>
            </a:xfrm>
            <a:prstGeom prst="rect">
              <a:avLst/>
            </a:prstGeom>
            <a:noFill/>
            <a:ln w="9525">
              <a:noFill/>
              <a:miter lim="800000"/>
              <a:headEnd/>
              <a:tailEnd/>
            </a:ln>
          </p:spPr>
          <p:txBody>
            <a:bodyPr wrap="none">
              <a:spAutoFit/>
            </a:bodyPr>
            <a:lstStyle/>
            <a:p>
              <a:r>
                <a:rPr lang="en-US" dirty="0">
                  <a:solidFill>
                    <a:schemeClr val="bg1"/>
                  </a:solidFill>
                  <a:latin typeface="Gill Sans MT" panose="020B0502020104020203" pitchFamily="34" charset="0"/>
                </a:rPr>
                <a:t>21</a:t>
              </a:r>
              <a:r>
                <a:rPr lang="en-US" baseline="30000" dirty="0">
                  <a:solidFill>
                    <a:schemeClr val="bg1"/>
                  </a:solidFill>
                  <a:latin typeface="Gill Sans MT" panose="020B0502020104020203" pitchFamily="34" charset="0"/>
                </a:rPr>
                <a:t>st</a:t>
              </a:r>
              <a:r>
                <a:rPr lang="en-US" dirty="0">
                  <a:solidFill>
                    <a:schemeClr val="bg1"/>
                  </a:solidFill>
                  <a:latin typeface="Gill Sans MT" panose="020B0502020104020203" pitchFamily="34" charset="0"/>
                </a:rPr>
                <a:t> century cities dominated by business</a:t>
              </a:r>
            </a:p>
          </p:txBody>
        </p:sp>
      </p:grpSp>
    </p:spTree>
    <p:extLst>
      <p:ext uri="{BB962C8B-B14F-4D97-AF65-F5344CB8AC3E}">
        <p14:creationId xmlns:p14="http://schemas.microsoft.com/office/powerpoint/2010/main" val="40286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http://forestry.sites.olt.ubc.ca/files/2015/07/ufhead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567" y="4401428"/>
            <a:ext cx="8084808" cy="232322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livablecities.org/sites/default/files/article/Copenhag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9281" y="990600"/>
            <a:ext cx="3406094" cy="2265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81000"/>
            <a:ext cx="8990603" cy="461665"/>
          </a:xfrm>
          <a:prstGeom prst="rect">
            <a:avLst/>
          </a:prstGeom>
          <a:noFill/>
        </p:spPr>
        <p:txBody>
          <a:bodyPr wrap="none" rtlCol="0">
            <a:spAutoFit/>
          </a:bodyPr>
          <a:lstStyle/>
          <a:p>
            <a:r>
              <a:rPr lang="en-US" sz="2400" dirty="0"/>
              <a:t>A new paradigm that includes ecological principles and livability?</a:t>
            </a:r>
          </a:p>
        </p:txBody>
      </p:sp>
      <p:pic>
        <p:nvPicPr>
          <p:cNvPr id="143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914400"/>
            <a:ext cx="3124200" cy="208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2362200"/>
            <a:ext cx="2857625" cy="189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2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4346"/>
                                        </p:tgtEl>
                                        <p:attrNameLst>
                                          <p:attrName>style.visibility</p:attrName>
                                        </p:attrNameLst>
                                      </p:cBhvr>
                                      <p:to>
                                        <p:strVal val="visible"/>
                                      </p:to>
                                    </p:set>
                                    <p:animEffect transition="in" filter="fade">
                                      <p:cBhvr>
                                        <p:cTn id="11" dur="500"/>
                                        <p:tgtEl>
                                          <p:spTgt spid="1434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4344"/>
                                        </p:tgtEl>
                                        <p:attrNameLst>
                                          <p:attrName>style.visibility</p:attrName>
                                        </p:attrNameLst>
                                      </p:cBhvr>
                                      <p:to>
                                        <p:strVal val="visible"/>
                                      </p:to>
                                    </p:set>
                                    <p:animEffect transition="in" filter="fade">
                                      <p:cBhvr>
                                        <p:cTn id="15" dur="500"/>
                                        <p:tgtEl>
                                          <p:spTgt spid="14344"/>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339"/>
                                        </p:tgtEl>
                                        <p:attrNameLst>
                                          <p:attrName>style.visibility</p:attrName>
                                        </p:attrNameLst>
                                      </p:cBhvr>
                                      <p:to>
                                        <p:strVal val="visible"/>
                                      </p:to>
                                    </p:set>
                                    <p:animEffect transition="in" filter="fade">
                                      <p:cBhvr>
                                        <p:cTn id="19"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pload.wikimedia.org/wikipedia/commons/thumb/7/75/Duck_of_Vaucanson.jpg/256px-Duck_of_Vaucans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9050"/>
            <a:ext cx="2184400" cy="1962150"/>
          </a:xfrm>
          <a:prstGeom prst="rect">
            <a:avLst/>
          </a:prstGeom>
          <a:noFill/>
          <a:ln w="9525">
            <a:noFill/>
            <a:miter lim="800000"/>
            <a:headEnd/>
            <a:tailEnd/>
          </a:ln>
        </p:spPr>
      </p:pic>
      <p:sp>
        <p:nvSpPr>
          <p:cNvPr id="39939" name="TextBox 1"/>
          <p:cNvSpPr txBox="1">
            <a:spLocks noChangeArrowheads="1"/>
          </p:cNvSpPr>
          <p:nvPr/>
        </p:nvSpPr>
        <p:spPr bwMode="auto">
          <a:xfrm>
            <a:off x="990600" y="1730375"/>
            <a:ext cx="8153400" cy="2308225"/>
          </a:xfrm>
          <a:prstGeom prst="rect">
            <a:avLst/>
          </a:prstGeom>
          <a:noFill/>
          <a:ln w="9525">
            <a:noFill/>
            <a:miter lim="800000"/>
            <a:headEnd/>
            <a:tailEnd/>
          </a:ln>
        </p:spPr>
        <p:txBody>
          <a:bodyPr wrap="square">
            <a:spAutoFit/>
          </a:bodyPr>
          <a:lstStyle/>
          <a:p>
            <a:r>
              <a:rPr lang="en-US" sz="2400" dirty="0">
                <a:latin typeface="Gill Sans MT" panose="020B0502020104020203" pitchFamily="34" charset="0"/>
              </a:rPr>
              <a:t>Reductionism (analysis) taking apart to see the parts</a:t>
            </a:r>
          </a:p>
          <a:p>
            <a:pPr marL="280988" lvl="1">
              <a:buFont typeface="Arial" charset="0"/>
              <a:buChar char="•"/>
            </a:pPr>
            <a:r>
              <a:rPr lang="en-US" sz="2400" dirty="0">
                <a:latin typeface="Gill Sans MT" panose="020B0502020104020203" pitchFamily="34" charset="0"/>
              </a:rPr>
              <a:t>    domains - atmosphere, lithosphere, hydrosphere, 	biosphere</a:t>
            </a:r>
          </a:p>
          <a:p>
            <a:pPr marL="280988" lvl="1">
              <a:buFont typeface="Arial" charset="0"/>
              <a:buChar char="•"/>
            </a:pPr>
            <a:r>
              <a:rPr lang="en-US" sz="2400" dirty="0">
                <a:latin typeface="Gill Sans MT" panose="020B0502020104020203" pitchFamily="34" charset="0"/>
              </a:rPr>
              <a:t>    disciplines - ecology, economics, politics, sociology, etc.</a:t>
            </a:r>
          </a:p>
          <a:p>
            <a:endParaRPr lang="en-US" sz="2400" dirty="0">
              <a:latin typeface="Gill Sans MT" panose="020B0502020104020203" pitchFamily="34" charset="0"/>
            </a:endParaRPr>
          </a:p>
          <a:p>
            <a:r>
              <a:rPr lang="en-US" sz="2400" dirty="0">
                <a:latin typeface="Gill Sans MT" panose="020B0502020104020203" pitchFamily="34" charset="0"/>
              </a:rPr>
              <a:t>Holism (synthesis) - putting the pieces back together again</a:t>
            </a:r>
          </a:p>
        </p:txBody>
      </p:sp>
      <p:sp>
        <p:nvSpPr>
          <p:cNvPr id="2" name="TextBox 1"/>
          <p:cNvSpPr txBox="1"/>
          <p:nvPr/>
        </p:nvSpPr>
        <p:spPr>
          <a:xfrm>
            <a:off x="1066800" y="609600"/>
            <a:ext cx="6199133" cy="584775"/>
          </a:xfrm>
          <a:prstGeom prst="rect">
            <a:avLst/>
          </a:prstGeom>
          <a:noFill/>
        </p:spPr>
        <p:txBody>
          <a:bodyPr wrap="none" rtlCol="0">
            <a:spAutoFit/>
          </a:bodyPr>
          <a:lstStyle/>
          <a:p>
            <a:r>
              <a:rPr lang="en-US" sz="3200" b="1" dirty="0">
                <a:solidFill>
                  <a:srgbClr val="C00000"/>
                </a:solidFill>
                <a:latin typeface="Gill Sans MT" panose="020B0502020104020203" pitchFamily="34" charset="0"/>
              </a:rPr>
              <a:t>Dominant paradigms in science</a:t>
            </a:r>
          </a:p>
        </p:txBody>
      </p:sp>
    </p:spTree>
    <p:extLst>
      <p:ext uri="{BB962C8B-B14F-4D97-AF65-F5344CB8AC3E}">
        <p14:creationId xmlns:p14="http://schemas.microsoft.com/office/powerpoint/2010/main" val="174157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jpg image by orestesmant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066800"/>
            <a:ext cx="4813266" cy="6858000"/>
          </a:xfrm>
          <a:prstGeom prst="rect">
            <a:avLst/>
          </a:prstGeom>
          <a:noFill/>
          <a:scene3d>
            <a:camera prst="orthographicFront">
              <a:rot lat="0" lon="0" rev="5400000"/>
            </a:camera>
            <a:lightRig rig="threePt" dir="t"/>
          </a:scene3d>
        </p:spPr>
      </p:pic>
      <p:pic>
        <p:nvPicPr>
          <p:cNvPr id="1028" name="Picture 4" descr="http://ssp11si.stanford.edu/images/GEB.jpg"/>
          <p:cNvPicPr>
            <a:picLocks noChangeAspect="1" noChangeArrowheads="1"/>
          </p:cNvPicPr>
          <p:nvPr/>
        </p:nvPicPr>
        <p:blipFill>
          <a:blip r:embed="rId3"/>
          <a:srcRect/>
          <a:stretch>
            <a:fillRect/>
          </a:stretch>
        </p:blipFill>
        <p:spPr bwMode="auto">
          <a:xfrm>
            <a:off x="6915150" y="3371850"/>
            <a:ext cx="2228850" cy="3486150"/>
          </a:xfrm>
          <a:prstGeom prst="rect">
            <a:avLst/>
          </a:prstGeom>
          <a:noFill/>
        </p:spPr>
      </p:pic>
      <p:sp>
        <p:nvSpPr>
          <p:cNvPr id="7" name="Title 1"/>
          <p:cNvSpPr>
            <a:spLocks noGrp="1"/>
          </p:cNvSpPr>
          <p:nvPr>
            <p:ph type="title"/>
          </p:nvPr>
        </p:nvSpPr>
        <p:spPr>
          <a:xfrm>
            <a:off x="1143000" y="152400"/>
            <a:ext cx="7467600" cy="1752600"/>
          </a:xfrm>
        </p:spPr>
        <p:txBody>
          <a:bodyPr>
            <a:noAutofit/>
          </a:bodyPr>
          <a:lstStyle/>
          <a:p>
            <a:r>
              <a:rPr lang="en-US" sz="4000" b="1" dirty="0"/>
              <a:t>Aside on holism/reductionism</a:t>
            </a:r>
            <a:br>
              <a:rPr lang="en-US" sz="4000" b="1" dirty="0"/>
            </a:br>
            <a:r>
              <a:rPr lang="en-US" sz="4000" b="1" i="1" dirty="0"/>
              <a:t>Gödel, Escher, Bach </a:t>
            </a:r>
            <a:br>
              <a:rPr lang="en-US" sz="4000" b="1" i="1" dirty="0"/>
            </a:br>
            <a:r>
              <a:rPr lang="en-US" sz="3600" b="1" dirty="0"/>
              <a:t>Douglas Hofstadter</a:t>
            </a:r>
            <a:endParaRPr lang="en-US" sz="4000" b="1" dirty="0"/>
          </a:p>
        </p:txBody>
      </p:sp>
    </p:spTree>
    <p:extLst>
      <p:ext uri="{BB962C8B-B14F-4D97-AF65-F5344CB8AC3E}">
        <p14:creationId xmlns:p14="http://schemas.microsoft.com/office/powerpoint/2010/main" val="194633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143000" y="1228725"/>
            <a:ext cx="7696200" cy="3292475"/>
          </a:xfrm>
          <a:prstGeom prst="rect">
            <a:avLst/>
          </a:prstGeom>
          <a:noFill/>
          <a:ln w="9525">
            <a:noFill/>
            <a:miter lim="800000"/>
            <a:headEnd/>
            <a:tailEnd/>
          </a:ln>
        </p:spPr>
        <p:txBody>
          <a:bodyPr>
            <a:spAutoFit/>
          </a:bodyPr>
          <a:lstStyle/>
          <a:p>
            <a:r>
              <a:rPr lang="en-US" sz="3200" b="1" dirty="0">
                <a:latin typeface="Gill Sans MT" panose="020B0502020104020203" pitchFamily="34" charset="0"/>
                <a:cs typeface="Times New Roman" pitchFamily="18" charset="0"/>
              </a:rPr>
              <a:t>mechanism and reductionism</a:t>
            </a:r>
          </a:p>
          <a:p>
            <a:endParaRPr lang="en-US" sz="3200" dirty="0">
              <a:latin typeface="Gill Sans MT" panose="020B0502020104020203" pitchFamily="34" charset="0"/>
              <a:cs typeface="Times New Roman" pitchFamily="18" charset="0"/>
            </a:endParaRPr>
          </a:p>
          <a:p>
            <a:r>
              <a:rPr lang="en-US" dirty="0">
                <a:latin typeface="Gill Sans MT" panose="020B0502020104020203" pitchFamily="34" charset="0"/>
                <a:cs typeface="Times New Roman" pitchFamily="18" charset="0"/>
              </a:rPr>
              <a:t>Cartesian mechanism – study of phenomena that could be measured and quantified</a:t>
            </a:r>
          </a:p>
          <a:p>
            <a:endParaRPr lang="en-US" dirty="0">
              <a:latin typeface="Gill Sans MT" panose="020B0502020104020203" pitchFamily="34" charset="0"/>
              <a:cs typeface="Times New Roman" pitchFamily="18" charset="0"/>
            </a:endParaRPr>
          </a:p>
          <a:p>
            <a:r>
              <a:rPr lang="en-US" dirty="0">
                <a:latin typeface="Gill Sans MT" panose="020B0502020104020203" pitchFamily="34" charset="0"/>
                <a:cs typeface="Times New Roman" pitchFamily="18" charset="0"/>
              </a:rPr>
              <a:t>Analytic thinking – breaking up complex phenomena into pieces to understand the behavior of the whole from the properties of the parts.</a:t>
            </a:r>
          </a:p>
        </p:txBody>
      </p:sp>
      <p:sp>
        <p:nvSpPr>
          <p:cNvPr id="3" name="TextBox 2"/>
          <p:cNvSpPr txBox="1">
            <a:spLocks noChangeArrowheads="1"/>
          </p:cNvSpPr>
          <p:nvPr/>
        </p:nvSpPr>
        <p:spPr bwMode="auto">
          <a:xfrm>
            <a:off x="3270187" y="5334000"/>
            <a:ext cx="5554726" cy="830997"/>
          </a:xfrm>
          <a:prstGeom prst="rect">
            <a:avLst/>
          </a:prstGeom>
          <a:noFill/>
          <a:ln w="9525">
            <a:noFill/>
            <a:miter lim="800000"/>
            <a:headEnd/>
            <a:tailEnd/>
          </a:ln>
        </p:spPr>
        <p:txBody>
          <a:bodyPr wrap="none">
            <a:spAutoFit/>
          </a:bodyPr>
          <a:lstStyle/>
          <a:p>
            <a:pPr algn="r"/>
            <a:r>
              <a:rPr lang="en-US" b="1" dirty="0">
                <a:latin typeface="Gill Sans MT" panose="020B0502020104020203" pitchFamily="34" charset="0"/>
              </a:rPr>
              <a:t>VERY SUCCESSFUL APPROACH!!</a:t>
            </a:r>
          </a:p>
          <a:p>
            <a:pPr algn="r"/>
            <a:r>
              <a:rPr lang="en-US" b="1" dirty="0">
                <a:latin typeface="Gill Sans MT" panose="020B0502020104020203" pitchFamily="34" charset="0"/>
              </a:rPr>
              <a:t>					…but</a:t>
            </a:r>
          </a:p>
        </p:txBody>
      </p:sp>
    </p:spTree>
    <p:extLst>
      <p:ext uri="{BB962C8B-B14F-4D97-AF65-F5344CB8AC3E}">
        <p14:creationId xmlns:p14="http://schemas.microsoft.com/office/powerpoint/2010/main" val="7246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1291</Words>
  <Application>Microsoft Office PowerPoint</Application>
  <PresentationFormat>On-screen Show (4:3)</PresentationFormat>
  <Paragraphs>137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Times New Roman</vt:lpstr>
      <vt:lpstr>Office Theme</vt:lpstr>
      <vt:lpstr>Foundations for Sustainability</vt:lpstr>
      <vt:lpstr>Chapter 3: Holistic science of Life–Environment</vt:lpstr>
      <vt:lpstr>PowerPoint Presentation</vt:lpstr>
      <vt:lpstr>PowerPoint Presentation</vt:lpstr>
      <vt:lpstr>PowerPoint Presentation</vt:lpstr>
      <vt:lpstr>PowerPoint Presentation</vt:lpstr>
      <vt:lpstr>PowerPoint Presentation</vt:lpstr>
      <vt:lpstr>Aside on holism/reductionism Gödel, Escher, Bach  Douglas Hofstadter</vt:lpstr>
      <vt:lpstr>PowerPoint Presentation</vt:lpstr>
      <vt:lpstr>Fragmentation</vt:lpstr>
      <vt:lpstr>PowerPoint Presentation</vt:lpstr>
      <vt:lpstr>New norm? – lesson from holism</vt:lpstr>
      <vt:lpstr>PowerPoint Presentation</vt:lpstr>
      <vt:lpstr>Evidence of directional change in ecosystems (p. 57)</vt:lpstr>
      <vt:lpstr>PowerPoint Presentation</vt:lpstr>
      <vt:lpstr>PowerPoint Presentation</vt:lpstr>
      <vt:lpstr>Life impacts the atmosphere</vt:lpstr>
      <vt:lpstr>"molecular currency" of intracellular energy transfer: ATP</vt:lpstr>
      <vt:lpstr>Without oxygen</vt:lpstr>
      <vt:lpstr>PowerPoint Presentation</vt:lpstr>
      <vt:lpstr>Oxygen in the atmosphere leads to the ozone layer</vt:lpstr>
      <vt:lpstr>Electromagnetic spectrum</vt:lpstr>
      <vt:lpstr>PowerPoint Presentation</vt:lpstr>
      <vt:lpstr>The ozone layer</vt:lpstr>
      <vt:lpstr>Other theories of land colonization</vt:lpstr>
      <vt:lpstr>Soil formation</vt:lpstr>
      <vt:lpstr>PowerPoint Presentation</vt:lpstr>
      <vt:lpstr>Soils</vt:lpstr>
      <vt:lpstr>PowerPoint Presentation</vt:lpstr>
      <vt:lpstr>What is environment?</vt:lpstr>
      <vt:lpstr>PowerPoint Presentation</vt:lpstr>
      <vt:lpstr>Coherence</vt:lpstr>
      <vt:lpstr>Coupled transformers</vt:lpstr>
      <vt:lpstr>Kafka ecosystem… Hmmm</vt:lpstr>
      <vt:lpstr>Discussion questions</vt:lpstr>
      <vt:lpstr>PowerPoint Presentation</vt:lpstr>
      <vt:lpstr>Discussion questions</vt:lpstr>
      <vt:lpstr>Which one fits your dissertation?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91</cp:revision>
  <dcterms:created xsi:type="dcterms:W3CDTF">2014-02-10T17:03:30Z</dcterms:created>
  <dcterms:modified xsi:type="dcterms:W3CDTF">2022-10-21T07:30:57Z</dcterms:modified>
</cp:coreProperties>
</file>