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44" r:id="rId2"/>
    <p:sldId id="349" r:id="rId3"/>
    <p:sldId id="420" r:id="rId4"/>
    <p:sldId id="441" r:id="rId5"/>
    <p:sldId id="442" r:id="rId6"/>
    <p:sldId id="443" r:id="rId7"/>
    <p:sldId id="444" r:id="rId8"/>
    <p:sldId id="446" r:id="rId9"/>
    <p:sldId id="448" r:id="rId10"/>
    <p:sldId id="447" r:id="rId11"/>
    <p:sldId id="449" r:id="rId12"/>
    <p:sldId id="450" r:id="rId13"/>
    <p:sldId id="451" r:id="rId14"/>
    <p:sldId id="452" r:id="rId15"/>
    <p:sldId id="453" r:id="rId16"/>
    <p:sldId id="455" r:id="rId17"/>
    <p:sldId id="417" r:id="rId18"/>
    <p:sldId id="45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58" autoAdjust="0"/>
  </p:normalViewPr>
  <p:slideViewPr>
    <p:cSldViewPr>
      <p:cViewPr varScale="1">
        <p:scale>
          <a:sx n="63" d="100"/>
          <a:sy n="63" d="100"/>
        </p:scale>
        <p:origin x="624" y="7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19614-8CF4-46DC-8015-2E0B2D56D8B7}" type="datetimeFigureOut">
              <a:rPr lang="cs-CZ" smtClean="0"/>
              <a:t>01.11.2022</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B6D54-D49A-4FD5-B690-340D8EA85C79}" type="slidenum">
              <a:rPr lang="cs-CZ" smtClean="0"/>
              <a:t>‹#›</a:t>
            </a:fld>
            <a:endParaRPr lang="cs-CZ"/>
          </a:p>
        </p:txBody>
      </p:sp>
    </p:spTree>
    <p:extLst>
      <p:ext uri="{BB962C8B-B14F-4D97-AF65-F5344CB8AC3E}">
        <p14:creationId xmlns:p14="http://schemas.microsoft.com/office/powerpoint/2010/main" val="252156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D4D7C3-9EE4-4348-8633-BE6E9E33FBFE}"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4244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262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26150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93610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4D7C3-9EE4-4348-8633-BE6E9E33FBFE}"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17766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D4D7C3-9EE4-4348-8633-BE6E9E33FBFE}"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369880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D4D7C3-9EE4-4348-8633-BE6E9E33FBFE}"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9777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D4D7C3-9EE4-4348-8633-BE6E9E33FBFE}"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3326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4D7C3-9EE4-4348-8633-BE6E9E33FBFE}"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425631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D7C3-9EE4-4348-8633-BE6E9E33FBFE}"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60123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D7C3-9EE4-4348-8633-BE6E9E33FBFE}"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365648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4D7C3-9EE4-4348-8633-BE6E9E33FBFE}" type="datetimeFigureOut">
              <a:rPr lang="en-US" smtClean="0"/>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B1F90-852D-4767-A318-055D16167873}" type="slidenum">
              <a:rPr lang="en-US" smtClean="0"/>
              <a:t>‹#›</a:t>
            </a:fld>
            <a:endParaRPr lang="en-US"/>
          </a:p>
        </p:txBody>
      </p:sp>
    </p:spTree>
    <p:extLst>
      <p:ext uri="{BB962C8B-B14F-4D97-AF65-F5344CB8AC3E}">
        <p14:creationId xmlns:p14="http://schemas.microsoft.com/office/powerpoint/2010/main" val="25730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MSce39QSYVo?t=2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7698" y="533400"/>
            <a:ext cx="7473559" cy="1676694"/>
          </a:xfrm>
        </p:spPr>
        <p:txBody>
          <a:bodyPr>
            <a:noAutofit/>
          </a:bodyPr>
          <a:lstStyle/>
          <a:p>
            <a:pPr algn="r"/>
            <a:r>
              <a:rPr lang="en-US" sz="3600" b="1" dirty="0"/>
              <a:t>Foundations </a:t>
            </a:r>
            <a:r>
              <a:rPr lang="en-US" sz="3600" b="1" i="1" dirty="0"/>
              <a:t>for</a:t>
            </a:r>
            <a:r>
              <a:rPr lang="en-US" sz="3600" b="1" dirty="0"/>
              <a:t> Sustainability</a:t>
            </a:r>
            <a:endParaRPr lang="en-US" sz="2400" b="1" dirty="0"/>
          </a:p>
        </p:txBody>
      </p:sp>
      <p:sp>
        <p:nvSpPr>
          <p:cNvPr id="2051" name="Rectangle 3"/>
          <p:cNvSpPr>
            <a:spLocks noGrp="1" noChangeArrowheads="1"/>
          </p:cNvSpPr>
          <p:nvPr>
            <p:ph type="subTitle" idx="1"/>
          </p:nvPr>
        </p:nvSpPr>
        <p:spPr>
          <a:xfrm>
            <a:off x="609600" y="4495800"/>
            <a:ext cx="8095371" cy="1981200"/>
          </a:xfrm>
        </p:spPr>
        <p:txBody>
          <a:bodyPr>
            <a:noAutofit/>
          </a:bodyPr>
          <a:lstStyle/>
          <a:p>
            <a:pPr algn="r"/>
            <a:r>
              <a:rPr lang="en-US" sz="2800" dirty="0">
                <a:solidFill>
                  <a:schemeClr val="tx1"/>
                </a:solidFill>
                <a:cs typeface="Times New Roman" panose="02020603050405020304" pitchFamily="18" charset="0"/>
              </a:rPr>
              <a:t>Brian D. </a:t>
            </a:r>
            <a:r>
              <a:rPr lang="en-US" sz="2800" dirty="0" err="1">
                <a:solidFill>
                  <a:schemeClr val="tx1"/>
                </a:solidFill>
                <a:cs typeface="Times New Roman" panose="02020603050405020304" pitchFamily="18" charset="0"/>
              </a:rPr>
              <a:t>Fath</a:t>
            </a:r>
            <a:r>
              <a:rPr lang="en-US" sz="2800" dirty="0">
                <a:solidFill>
                  <a:schemeClr val="tx1"/>
                </a:solidFill>
                <a:cs typeface="Times New Roman" panose="02020603050405020304" pitchFamily="18" charset="0"/>
              </a:rPr>
              <a:t> &amp; Dan </a:t>
            </a:r>
            <a:r>
              <a:rPr lang="en-US" sz="2800" dirty="0" err="1">
                <a:solidFill>
                  <a:schemeClr val="tx1"/>
                </a:solidFill>
                <a:cs typeface="Times New Roman" panose="02020603050405020304" pitchFamily="18" charset="0"/>
              </a:rPr>
              <a:t>Fiscus</a:t>
            </a:r>
            <a:endParaRPr lang="en-US" sz="2800" dirty="0">
              <a:solidFill>
                <a:schemeClr val="tx1"/>
              </a:solidFill>
              <a:cs typeface="Times New Roman" panose="02020603050405020304" pitchFamily="18" charset="0"/>
            </a:endParaRPr>
          </a:p>
          <a:p>
            <a:pPr algn="r"/>
            <a:r>
              <a:rPr lang="en-US" sz="2000" dirty="0">
                <a:solidFill>
                  <a:schemeClr val="tx1"/>
                </a:solidFill>
                <a:cs typeface="Times New Roman" panose="02020603050405020304" pitchFamily="18" charset="0"/>
              </a:rPr>
              <a:t>Fulbright Distinguished Chair, Masaryk University, Brno, Czech Republic</a:t>
            </a:r>
          </a:p>
          <a:p>
            <a:pPr algn="r"/>
            <a:r>
              <a:rPr lang="en-US" sz="2000" dirty="0">
                <a:solidFill>
                  <a:schemeClr val="tx1"/>
                </a:solidFill>
                <a:cs typeface="Times New Roman" panose="02020603050405020304" pitchFamily="18" charset="0"/>
              </a:rPr>
              <a:t>Professor, Towson University, Maryland, USA</a:t>
            </a:r>
          </a:p>
          <a:p>
            <a:pPr algn="r"/>
            <a:r>
              <a:rPr lang="en-US" sz="2000" dirty="0">
                <a:solidFill>
                  <a:schemeClr val="tx1"/>
                </a:solidFill>
                <a:cs typeface="Times New Roman" panose="02020603050405020304" pitchFamily="18" charset="0"/>
              </a:rPr>
              <a:t>Senior Research Scholar, International Institute for Applied Systems Analysis, Austria</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233" y="897590"/>
            <a:ext cx="2706167" cy="3334872"/>
          </a:xfrm>
          <a:prstGeom prst="rect">
            <a:avLst/>
          </a:prstGeom>
        </p:spPr>
      </p:pic>
    </p:spTree>
    <p:extLst>
      <p:ext uri="{BB962C8B-B14F-4D97-AF65-F5344CB8AC3E}">
        <p14:creationId xmlns:p14="http://schemas.microsoft.com/office/powerpoint/2010/main" val="2781809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4000" dirty="0"/>
              <a:t>P4: Holistic science equally emphasizes </a:t>
            </a:r>
            <a:r>
              <a:rPr lang="en-US" sz="4000" dirty="0" err="1"/>
              <a:t>internalist</a:t>
            </a:r>
            <a:r>
              <a:rPr lang="en-US" sz="4000" dirty="0"/>
              <a:t> and externalist perspectives</a:t>
            </a:r>
            <a:endParaRPr lang="cs-CZ" sz="4000" dirty="0"/>
          </a:p>
        </p:txBody>
      </p:sp>
      <p:sp>
        <p:nvSpPr>
          <p:cNvPr id="3" name="Content Placeholder 2"/>
          <p:cNvSpPr>
            <a:spLocks noGrp="1"/>
          </p:cNvSpPr>
          <p:nvPr>
            <p:ph idx="1"/>
          </p:nvPr>
        </p:nvSpPr>
        <p:spPr>
          <a:xfrm>
            <a:off x="152400" y="1676400"/>
            <a:ext cx="8839200" cy="5715000"/>
          </a:xfrm>
        </p:spPr>
        <p:txBody>
          <a:bodyPr>
            <a:noAutofit/>
          </a:bodyPr>
          <a:lstStyle/>
          <a:p>
            <a:r>
              <a:rPr lang="en-US" dirty="0"/>
              <a:t>Objectivity is excellent when used </a:t>
            </a:r>
            <a:r>
              <a:rPr lang="cs-CZ" dirty="0"/>
              <a:t>in </a:t>
            </a:r>
            <a:r>
              <a:rPr lang="cs-CZ" dirty="0" err="1"/>
              <a:t>moderation</a:t>
            </a:r>
            <a:endParaRPr lang="en-US" dirty="0"/>
          </a:p>
          <a:p>
            <a:r>
              <a:rPr lang="en-US" dirty="0"/>
              <a:t>Working assumptions have changed</a:t>
            </a:r>
          </a:p>
          <a:p>
            <a:endParaRPr lang="en-US" sz="24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b="56214"/>
          <a:stretch/>
        </p:blipFill>
        <p:spPr>
          <a:xfrm>
            <a:off x="696847" y="3429000"/>
            <a:ext cx="3743268" cy="2514600"/>
          </a:xfrm>
          <a:prstGeom prst="rect">
            <a:avLst/>
          </a:prstGeom>
        </p:spPr>
      </p:pic>
      <p:pic>
        <p:nvPicPr>
          <p:cNvPr id="5" name="Picture 2" descr="http://www.csc.noaa.gov/coastal/economics/images/sa7_fig06.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41887" y="3429000"/>
            <a:ext cx="3744913" cy="328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41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4000" dirty="0"/>
              <a:t>P4: Holistic science equally emphasizes </a:t>
            </a:r>
            <a:r>
              <a:rPr lang="en-US" sz="4000" dirty="0" err="1"/>
              <a:t>internalist</a:t>
            </a:r>
            <a:r>
              <a:rPr lang="en-US" sz="4000" dirty="0"/>
              <a:t> and externalist perspectives</a:t>
            </a:r>
            <a:endParaRPr lang="cs-CZ" sz="4000" dirty="0"/>
          </a:p>
        </p:txBody>
      </p:sp>
      <p:sp>
        <p:nvSpPr>
          <p:cNvPr id="3" name="Content Placeholder 2"/>
          <p:cNvSpPr>
            <a:spLocks noGrp="1"/>
          </p:cNvSpPr>
          <p:nvPr>
            <p:ph idx="1"/>
          </p:nvPr>
        </p:nvSpPr>
        <p:spPr>
          <a:xfrm>
            <a:off x="152400" y="2748915"/>
            <a:ext cx="8839200" cy="4032886"/>
          </a:xfrm>
        </p:spPr>
        <p:txBody>
          <a:bodyPr>
            <a:noAutofit/>
          </a:bodyPr>
          <a:lstStyle/>
          <a:p>
            <a:r>
              <a:rPr lang="en-US" sz="2800" dirty="0"/>
              <a:t>Entanglement</a:t>
            </a:r>
          </a:p>
          <a:p>
            <a:r>
              <a:rPr lang="en-US" sz="2800" dirty="0"/>
              <a:t>“investigators are (and should be) not only observers, but actors in their own interests at the same time” </a:t>
            </a:r>
            <a:r>
              <a:rPr lang="en-US" sz="2000" dirty="0"/>
              <a:t>(</a:t>
            </a:r>
            <a:r>
              <a:rPr lang="en-US" sz="2000" dirty="0" err="1"/>
              <a:t>Salthe</a:t>
            </a:r>
            <a:r>
              <a:rPr lang="en-US" sz="2000" dirty="0"/>
              <a:t> 2001)</a:t>
            </a:r>
            <a:endParaRPr lang="en-US" sz="2800" dirty="0"/>
          </a:p>
          <a:p>
            <a:endParaRPr lang="en-US" sz="2800" dirty="0"/>
          </a:p>
          <a:p>
            <a:r>
              <a:rPr lang="en-US" sz="2800" dirty="0"/>
              <a:t>“(</a:t>
            </a:r>
            <a:r>
              <a:rPr lang="en-US" sz="2800" dirty="0" err="1"/>
              <a:t>i</a:t>
            </a:r>
            <a:r>
              <a:rPr lang="en-US" sz="2800" dirty="0"/>
              <a:t>) we have to assume that those systems are able to interpret our interpretation, and hence (ii) our own behavior, our own choices, values and decisions have an essential place in the theory of self-organizing </a:t>
            </a:r>
            <a:r>
              <a:rPr lang="cs-CZ" sz="2800" dirty="0" err="1"/>
              <a:t>systems</a:t>
            </a:r>
            <a:r>
              <a:rPr lang="cs-CZ" sz="2800" dirty="0"/>
              <a:t>.</a:t>
            </a:r>
            <a:r>
              <a:rPr lang="en-US" sz="2800" dirty="0"/>
              <a:t>” </a:t>
            </a:r>
            <a:r>
              <a:rPr lang="en-US" sz="2000" dirty="0"/>
              <a:t>(van de </a:t>
            </a:r>
            <a:r>
              <a:rPr lang="en-US" sz="2000" dirty="0" err="1"/>
              <a:t>Vijver</a:t>
            </a:r>
            <a:r>
              <a:rPr lang="en-US" sz="2000" dirty="0"/>
              <a:t> 1998)</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1600200"/>
            <a:ext cx="2207172" cy="1600200"/>
          </a:xfrm>
          <a:prstGeom prst="rect">
            <a:avLst/>
          </a:prstGeom>
        </p:spPr>
      </p:pic>
    </p:spTree>
    <p:extLst>
      <p:ext uri="{BB962C8B-B14F-4D97-AF65-F5344CB8AC3E}">
        <p14:creationId xmlns:p14="http://schemas.microsoft.com/office/powerpoint/2010/main" val="3649978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4000" dirty="0"/>
              <a:t>P5: Holistic science is complex</a:t>
            </a:r>
            <a:endParaRPr lang="cs-CZ" sz="4000" dirty="0"/>
          </a:p>
        </p:txBody>
      </p:sp>
      <p:sp>
        <p:nvSpPr>
          <p:cNvPr id="3" name="Content Placeholder 2"/>
          <p:cNvSpPr>
            <a:spLocks noGrp="1"/>
          </p:cNvSpPr>
          <p:nvPr>
            <p:ph idx="1"/>
          </p:nvPr>
        </p:nvSpPr>
        <p:spPr>
          <a:xfrm>
            <a:off x="152400" y="1676400"/>
            <a:ext cx="8839200" cy="4953000"/>
          </a:xfrm>
        </p:spPr>
        <p:txBody>
          <a:bodyPr>
            <a:noAutofit/>
          </a:bodyPr>
          <a:lstStyle/>
          <a:p>
            <a:r>
              <a:rPr lang="en-US" sz="2400" dirty="0"/>
              <a:t>Complexity cannot be measured as an independent state variable, but rather in context with its environment</a:t>
            </a:r>
          </a:p>
          <a:p>
            <a:endParaRPr lang="en-US" sz="2400" dirty="0"/>
          </a:p>
          <a:p>
            <a:r>
              <a:rPr lang="en-US" sz="2400" dirty="0"/>
              <a:t>Necessity of multiple distinct modes of description and interaction</a:t>
            </a:r>
          </a:p>
          <a:p>
            <a:endParaRPr lang="en-US" sz="2400" dirty="0"/>
          </a:p>
          <a:p>
            <a:r>
              <a:rPr lang="en-US" sz="2400" dirty="0"/>
              <a:t>Complex systems are beyond formalization, </a:t>
            </a:r>
            <a:r>
              <a:rPr lang="en-US" sz="2400" dirty="0" err="1"/>
              <a:t>simulability</a:t>
            </a:r>
            <a:r>
              <a:rPr lang="en-US" sz="2400" dirty="0"/>
              <a:t>, and computability.</a:t>
            </a:r>
          </a:p>
          <a:p>
            <a:endParaRPr lang="en-US" sz="2400" dirty="0"/>
          </a:p>
          <a:p>
            <a:r>
              <a:rPr lang="cs-CZ" sz="2400" dirty="0"/>
              <a:t>“</a:t>
            </a:r>
            <a:r>
              <a:rPr lang="cs-CZ" sz="2400" dirty="0" err="1"/>
              <a:t>self-making</a:t>
            </a:r>
            <a:r>
              <a:rPr lang="en-US" sz="2400" dirty="0"/>
              <a:t> </a:t>
            </a:r>
            <a:r>
              <a:rPr lang="cs-CZ" sz="2400" dirty="0" err="1"/>
              <a:t>of</a:t>
            </a:r>
            <a:r>
              <a:rPr lang="cs-CZ" sz="2400" dirty="0"/>
              <a:t> </a:t>
            </a:r>
            <a:r>
              <a:rPr lang="cs-CZ" sz="2400" dirty="0" err="1"/>
              <a:t>the</a:t>
            </a:r>
            <a:r>
              <a:rPr lang="cs-CZ" sz="2400" dirty="0"/>
              <a:t> </a:t>
            </a:r>
            <a:r>
              <a:rPr lang="cs-CZ" sz="2400" dirty="0" err="1"/>
              <a:t>self-makers</a:t>
            </a:r>
            <a:r>
              <a:rPr lang="cs-CZ" sz="2400" dirty="0"/>
              <a:t>”</a:t>
            </a:r>
            <a:endParaRPr lang="en-US"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0600" y="4419600"/>
            <a:ext cx="3982244" cy="2209800"/>
          </a:xfrm>
          <a:prstGeom prst="rect">
            <a:avLst/>
          </a:prstGeom>
        </p:spPr>
      </p:pic>
    </p:spTree>
    <p:extLst>
      <p:ext uri="{BB962C8B-B14F-4D97-AF65-F5344CB8AC3E}">
        <p14:creationId xmlns:p14="http://schemas.microsoft.com/office/powerpoint/2010/main" val="22686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4000" dirty="0"/>
              <a:t>P6: Holistic science is radically empirical</a:t>
            </a:r>
            <a:endParaRPr lang="cs-CZ" sz="4000" dirty="0"/>
          </a:p>
        </p:txBody>
      </p:sp>
      <p:sp>
        <p:nvSpPr>
          <p:cNvPr id="3" name="Content Placeholder 2"/>
          <p:cNvSpPr>
            <a:spLocks noGrp="1"/>
          </p:cNvSpPr>
          <p:nvPr>
            <p:ph idx="1"/>
          </p:nvPr>
        </p:nvSpPr>
        <p:spPr>
          <a:xfrm>
            <a:off x="152400" y="1371600"/>
            <a:ext cx="8839200" cy="4267200"/>
          </a:xfrm>
        </p:spPr>
        <p:txBody>
          <a:bodyPr>
            <a:noAutofit/>
          </a:bodyPr>
          <a:lstStyle/>
          <a:p>
            <a:pPr marL="514350" indent="-514350">
              <a:buFont typeface="+mj-lt"/>
              <a:buAutoNum type="arabicParenR"/>
            </a:pPr>
            <a:r>
              <a:rPr lang="cs-CZ" sz="2800" dirty="0" err="1"/>
              <a:t>resist</a:t>
            </a:r>
            <a:r>
              <a:rPr lang="cs-CZ" sz="2800" dirty="0"/>
              <a:t> peer </a:t>
            </a:r>
            <a:r>
              <a:rPr lang="cs-CZ" sz="2800" dirty="0" err="1"/>
              <a:t>pressure</a:t>
            </a:r>
            <a:r>
              <a:rPr lang="en-US" sz="2800" dirty="0"/>
              <a:t> to conform, such as challenging questions related to sustainability; </a:t>
            </a:r>
          </a:p>
          <a:p>
            <a:pPr marL="514350" indent="-514350">
              <a:buFont typeface="+mj-lt"/>
              <a:buAutoNum type="arabicParenR"/>
            </a:pPr>
            <a:r>
              <a:rPr lang="en-US" sz="2800" dirty="0"/>
              <a:t>resist pressure to continue the normal science program of “puzzle solving” </a:t>
            </a:r>
            <a:r>
              <a:rPr lang="en-US" sz="2000" dirty="0"/>
              <a:t>(Kuhn, 1962)</a:t>
            </a:r>
            <a:r>
              <a:rPr lang="en-US" sz="2800" dirty="0"/>
              <a:t>; and </a:t>
            </a:r>
          </a:p>
          <a:p>
            <a:pPr marL="514350" indent="-514350">
              <a:buFont typeface="+mj-lt"/>
              <a:buAutoNum type="arabicParenR"/>
            </a:pPr>
            <a:r>
              <a:rPr lang="en-US" sz="2800" dirty="0"/>
              <a:t>make questions and forays into “post-normal science” </a:t>
            </a:r>
            <a:r>
              <a:rPr lang="en-US" sz="2000" dirty="0"/>
              <a:t>(</a:t>
            </a:r>
            <a:r>
              <a:rPr lang="en-US" sz="2000" dirty="0" err="1"/>
              <a:t>Funtowicz</a:t>
            </a:r>
            <a:r>
              <a:rPr lang="en-US" sz="2000" dirty="0"/>
              <a:t> and </a:t>
            </a:r>
            <a:r>
              <a:rPr lang="en-US" sz="2000" dirty="0" err="1"/>
              <a:t>Ravetz</a:t>
            </a:r>
            <a:r>
              <a:rPr lang="en-US" sz="2000" dirty="0"/>
              <a:t>, </a:t>
            </a:r>
            <a:r>
              <a:rPr lang="cs-CZ" sz="2000" dirty="0"/>
              <a:t>1993)</a:t>
            </a:r>
            <a:endParaRPr lang="en-US"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0" y="3851753"/>
            <a:ext cx="4343400" cy="2863372"/>
          </a:xfrm>
          <a:prstGeom prst="rect">
            <a:avLst/>
          </a:prstGeom>
        </p:spPr>
      </p:pic>
    </p:spTree>
    <p:extLst>
      <p:ext uri="{BB962C8B-B14F-4D97-AF65-F5344CB8AC3E}">
        <p14:creationId xmlns:p14="http://schemas.microsoft.com/office/powerpoint/2010/main" val="70465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into practice</a:t>
            </a:r>
            <a:endParaRPr lang="cs-CZ" dirty="0"/>
          </a:p>
        </p:txBody>
      </p:sp>
      <p:sp>
        <p:nvSpPr>
          <p:cNvPr id="3" name="Content Placeholder 2"/>
          <p:cNvSpPr>
            <a:spLocks noGrp="1"/>
          </p:cNvSpPr>
          <p:nvPr>
            <p:ph idx="1"/>
          </p:nvPr>
        </p:nvSpPr>
        <p:spPr>
          <a:xfrm>
            <a:off x="457200" y="1447800"/>
            <a:ext cx="8229600" cy="2971800"/>
          </a:xfrm>
        </p:spPr>
        <p:txBody>
          <a:bodyPr>
            <a:normAutofit/>
          </a:bodyPr>
          <a:lstStyle/>
          <a:p>
            <a:r>
              <a:rPr lang="en-US" sz="2800" dirty="0"/>
              <a:t>hard-won lessons of the Hubbard Brook experiment were treated as for “academic purposes”</a:t>
            </a:r>
          </a:p>
          <a:p>
            <a:r>
              <a:rPr lang="en-US" sz="2800" dirty="0"/>
              <a:t>use university campuses as a laboratory and for experiments to transform our universities to sustainable operations – </a:t>
            </a:r>
            <a:r>
              <a:rPr lang="en-US" sz="2400" dirty="0"/>
              <a:t>David Orr</a:t>
            </a:r>
          </a:p>
          <a:p>
            <a:r>
              <a:rPr lang="en-US" sz="2400" dirty="0"/>
              <a:t>Sustainable </a:t>
            </a:r>
            <a:r>
              <a:rPr lang="en-US" sz="2400" dirty="0" err="1"/>
              <a:t>Palacky</a:t>
            </a:r>
            <a:r>
              <a:rPr lang="en-US" sz="2400" dirty="0"/>
              <a:t> - </a:t>
            </a:r>
          </a:p>
          <a:p>
            <a:endParaRPr lang="cs-CZ" sz="24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200" y="4307459"/>
            <a:ext cx="5105400" cy="234264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0877" y="4572000"/>
            <a:ext cx="3594722" cy="202203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1400" y="3886200"/>
            <a:ext cx="2647950" cy="2118360"/>
          </a:xfrm>
          <a:prstGeom prst="rect">
            <a:avLst/>
          </a:prstGeom>
        </p:spPr>
      </p:pic>
    </p:spTree>
    <p:extLst>
      <p:ext uri="{BB962C8B-B14F-4D97-AF65-F5344CB8AC3E}">
        <p14:creationId xmlns:p14="http://schemas.microsoft.com/office/powerpoint/2010/main" val="388196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the six principles</a:t>
            </a:r>
            <a:endParaRPr lang="cs-CZ" dirty="0"/>
          </a:p>
        </p:txBody>
      </p:sp>
      <p:sp>
        <p:nvSpPr>
          <p:cNvPr id="3" name="Content Placeholder 2"/>
          <p:cNvSpPr>
            <a:spLocks noGrp="1"/>
          </p:cNvSpPr>
          <p:nvPr>
            <p:ph idx="1"/>
          </p:nvPr>
        </p:nvSpPr>
        <p:spPr/>
        <p:txBody>
          <a:bodyPr/>
          <a:lstStyle/>
          <a:p>
            <a:r>
              <a:rPr lang="en-US" dirty="0"/>
              <a:t>set of science principles embodies an ethical sense that emerges from the value orientation to serve Life, from the anticipatory program to succeed in achieving sustainability, and from the other principles that promote leading by example and applying the holistic Life science to the scientific enterprise itself.</a:t>
            </a:r>
          </a:p>
        </p:txBody>
      </p:sp>
    </p:spTree>
    <p:extLst>
      <p:ext uri="{BB962C8B-B14F-4D97-AF65-F5344CB8AC3E}">
        <p14:creationId xmlns:p14="http://schemas.microsoft.com/office/powerpoint/2010/main" val="94225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047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457200" y="1600200"/>
            <a:ext cx="8534400" cy="5029200"/>
          </a:xfrm>
        </p:spPr>
        <p:txBody>
          <a:bodyPr>
            <a:normAutofit fontScale="92500" lnSpcReduction="20000"/>
          </a:bodyPr>
          <a:lstStyle/>
          <a:p>
            <a:r>
              <a:rPr lang="en-US" dirty="0"/>
              <a:t>Why is the estimated cost of restoration always wrong (the Bill Gates Chesapeake Bay example)?</a:t>
            </a:r>
          </a:p>
          <a:p>
            <a:endParaRPr lang="en-US" dirty="0"/>
          </a:p>
          <a:p>
            <a:r>
              <a:rPr lang="en-US" dirty="0"/>
              <a:t>Must holism end at the universe as the mode of study? – </a:t>
            </a:r>
            <a:r>
              <a:rPr lang="en-US" dirty="0">
                <a:hlinkClick r:id="rId2"/>
              </a:rPr>
              <a:t>Carl Sagan quote</a:t>
            </a:r>
            <a:endParaRPr lang="en-US" dirty="0"/>
          </a:p>
          <a:p>
            <a:pPr lvl="1"/>
            <a:r>
              <a:rPr lang="en-US" dirty="0"/>
              <a:t>How to avoid this infinite regress?</a:t>
            </a:r>
          </a:p>
          <a:p>
            <a:endParaRPr lang="en-US" dirty="0"/>
          </a:p>
          <a:p>
            <a:r>
              <a:rPr lang="en-US" dirty="0"/>
              <a:t>What is meant by a “second-order ecology”</a:t>
            </a:r>
          </a:p>
          <a:p>
            <a:endParaRPr lang="en-US" dirty="0"/>
          </a:p>
          <a:p>
            <a:r>
              <a:rPr lang="en-US" dirty="0"/>
              <a:t>Why such difficulty with </a:t>
            </a:r>
            <a:r>
              <a:rPr lang="en-US" dirty="0" err="1"/>
              <a:t>internalist</a:t>
            </a:r>
            <a:r>
              <a:rPr lang="en-US" dirty="0"/>
              <a:t> approaches?</a:t>
            </a:r>
          </a:p>
          <a:p>
            <a:pPr lvl="1"/>
            <a:r>
              <a:rPr lang="en-US" dirty="0"/>
              <a:t>How does </a:t>
            </a:r>
            <a:r>
              <a:rPr lang="en-US" dirty="0" err="1"/>
              <a:t>internalism</a:t>
            </a:r>
            <a:r>
              <a:rPr lang="en-US" dirty="0"/>
              <a:t> not become shaming?</a:t>
            </a:r>
          </a:p>
        </p:txBody>
      </p:sp>
    </p:spTree>
    <p:extLst>
      <p:ext uri="{BB962C8B-B14F-4D97-AF65-F5344CB8AC3E}">
        <p14:creationId xmlns:p14="http://schemas.microsoft.com/office/powerpoint/2010/main" val="257021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a:t>What is the goal of the food system?</a:t>
            </a:r>
          </a:p>
          <a:p>
            <a:endParaRPr lang="en-US" sz="2800" dirty="0"/>
          </a:p>
          <a:p>
            <a:r>
              <a:rPr lang="en-US" sz="2800" dirty="0"/>
              <a:t>What are some ways an education in Environmental studies has broken down silos?</a:t>
            </a:r>
          </a:p>
          <a:p>
            <a:endParaRPr lang="en-US" sz="2800" dirty="0"/>
          </a:p>
          <a:p>
            <a:r>
              <a:rPr lang="en-US" sz="2800" dirty="0"/>
              <a:t>How to implement in place at the university?</a:t>
            </a:r>
          </a:p>
          <a:p>
            <a:endParaRPr lang="en-US" sz="2800" dirty="0"/>
          </a:p>
          <a:p>
            <a:r>
              <a:rPr lang="en-US" sz="2800" dirty="0"/>
              <a:t>Can these principles hold potential to enable greater scientific insight and understanding and to open new avenues for holistic action for sustainability?</a:t>
            </a:r>
            <a:endParaRPr lang="cs-CZ" sz="2800" dirty="0"/>
          </a:p>
          <a:p>
            <a:endParaRPr lang="en-US" sz="2800" dirty="0"/>
          </a:p>
        </p:txBody>
      </p:sp>
    </p:spTree>
    <p:extLst>
      <p:ext uri="{BB962C8B-B14F-4D97-AF65-F5344CB8AC3E}">
        <p14:creationId xmlns:p14="http://schemas.microsoft.com/office/powerpoint/2010/main" val="64460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543"/>
            <a:ext cx="8153400" cy="1143000"/>
          </a:xfrm>
        </p:spPr>
        <p:txBody>
          <a:bodyPr>
            <a:normAutofit fontScale="90000"/>
          </a:bodyPr>
          <a:lstStyle/>
          <a:p>
            <a:r>
              <a:rPr lang="en-US" dirty="0"/>
              <a:t>Chapter 5: Reforming Reductionism with six core principles</a:t>
            </a:r>
          </a:p>
        </p:txBody>
      </p:sp>
      <p:sp>
        <p:nvSpPr>
          <p:cNvPr id="3" name="Content Placeholder 2"/>
          <p:cNvSpPr>
            <a:spLocks noGrp="1"/>
          </p:cNvSpPr>
          <p:nvPr>
            <p:ph idx="1"/>
          </p:nvPr>
        </p:nvSpPr>
        <p:spPr>
          <a:xfrm>
            <a:off x="457200" y="2103437"/>
            <a:ext cx="8229600" cy="3535363"/>
          </a:xfrm>
        </p:spPr>
        <p:txBody>
          <a:bodyPr>
            <a:normAutofit/>
          </a:bodyPr>
          <a:lstStyle/>
          <a:p>
            <a:pPr marL="0" indent="0">
              <a:buNone/>
            </a:pPr>
            <a:r>
              <a:rPr lang="en-US" dirty="0"/>
              <a:t>Your reaction</a:t>
            </a:r>
          </a:p>
          <a:p>
            <a:pPr marL="514350" indent="-514350">
              <a:buFont typeface="+mj-lt"/>
              <a:buAutoNum type="arabicParenR"/>
            </a:pPr>
            <a:r>
              <a:rPr lang="en-US" dirty="0"/>
              <a:t>Is hyper-specialization an inevitable trend?</a:t>
            </a:r>
          </a:p>
          <a:p>
            <a:pPr marL="914400" lvl="1" indent="-514350">
              <a:buFont typeface="+mj-lt"/>
              <a:buAutoNum type="arabicParenR"/>
            </a:pPr>
            <a:r>
              <a:rPr lang="en-US" dirty="0"/>
              <a:t>What frictions might help retard it?</a:t>
            </a:r>
          </a:p>
          <a:p>
            <a:pPr marL="914400" lvl="1" indent="-514350">
              <a:buFont typeface="+mj-lt"/>
              <a:buAutoNum type="arabicParenR"/>
            </a:pPr>
            <a:endParaRPr lang="en-US" dirty="0"/>
          </a:p>
          <a:p>
            <a:pPr marL="514350" indent="-514350">
              <a:buFont typeface="+mj-lt"/>
              <a:buAutoNum type="arabicParenR"/>
            </a:pPr>
            <a:r>
              <a:rPr lang="en-US" dirty="0"/>
              <a:t>What part was most confusing or most difficult to understand?</a:t>
            </a:r>
          </a:p>
        </p:txBody>
      </p:sp>
    </p:spTree>
    <p:extLst>
      <p:ext uri="{BB962C8B-B14F-4D97-AF65-F5344CB8AC3E}">
        <p14:creationId xmlns:p14="http://schemas.microsoft.com/office/powerpoint/2010/main" val="318390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Premise: Need for science reform</a:t>
            </a:r>
            <a:endParaRPr lang="cs-CZ" dirty="0"/>
          </a:p>
        </p:txBody>
      </p:sp>
      <p:sp>
        <p:nvSpPr>
          <p:cNvPr id="3" name="Content Placeholder 2"/>
          <p:cNvSpPr>
            <a:spLocks noGrp="1"/>
          </p:cNvSpPr>
          <p:nvPr>
            <p:ph idx="1"/>
          </p:nvPr>
        </p:nvSpPr>
        <p:spPr/>
        <p:txBody>
          <a:bodyPr/>
          <a:lstStyle/>
          <a:p>
            <a:r>
              <a:rPr lang="en-US" dirty="0"/>
              <a:t>Science and society do not recognize and achieve a self-enhancing, Life-environment relationship</a:t>
            </a:r>
          </a:p>
          <a:p>
            <a:endParaRPr lang="en-US" dirty="0"/>
          </a:p>
          <a:p>
            <a:r>
              <a:rPr lang="en-US" dirty="0"/>
              <a:t>Repair fragmentation</a:t>
            </a:r>
            <a:endParaRPr lang="cs-CZ"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60277" y="5438775"/>
            <a:ext cx="4457700" cy="1240403"/>
          </a:xfrm>
          <a:prstGeom prst="rect">
            <a:avLst/>
          </a:prstGeom>
        </p:spPr>
      </p:pic>
      <p:pic>
        <p:nvPicPr>
          <p:cNvPr id="5" name="Picture 4"/>
          <p:cNvPicPr>
            <a:picLocks noChangeAspect="1"/>
          </p:cNvPicPr>
          <p:nvPr/>
        </p:nvPicPr>
        <p:blipFill>
          <a:blip r:embed="rId3"/>
          <a:stretch>
            <a:fillRect/>
          </a:stretch>
        </p:blipFill>
        <p:spPr>
          <a:xfrm>
            <a:off x="427892" y="4419600"/>
            <a:ext cx="3048000" cy="2038350"/>
          </a:xfrm>
          <a:prstGeom prst="rect">
            <a:avLst/>
          </a:prstGeom>
        </p:spPr>
      </p:pic>
    </p:spTree>
    <p:extLst>
      <p:ext uri="{BB962C8B-B14F-4D97-AF65-F5344CB8AC3E}">
        <p14:creationId xmlns:p14="http://schemas.microsoft.com/office/powerpoint/2010/main" val="100546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lstStyle/>
          <a:p>
            <a:r>
              <a:rPr lang="en-US" dirty="0"/>
              <a:t>Six core principles of the new science</a:t>
            </a:r>
            <a:endParaRPr lang="cs-CZ" dirty="0"/>
          </a:p>
        </p:txBody>
      </p:sp>
      <p:sp>
        <p:nvSpPr>
          <p:cNvPr id="3" name="Content Placeholder 2"/>
          <p:cNvSpPr>
            <a:spLocks noGrp="1"/>
          </p:cNvSpPr>
          <p:nvPr>
            <p:ph idx="1"/>
          </p:nvPr>
        </p:nvSpPr>
        <p:spPr>
          <a:xfrm>
            <a:off x="152400" y="1113692"/>
            <a:ext cx="8839200" cy="5715000"/>
          </a:xfrm>
        </p:spPr>
        <p:txBody>
          <a:bodyPr>
            <a:noAutofit/>
          </a:bodyPr>
          <a:lstStyle/>
          <a:p>
            <a:pPr marL="457200" indent="-457200">
              <a:buFont typeface="+mj-lt"/>
              <a:buAutoNum type="arabicParenR"/>
            </a:pPr>
            <a:r>
              <a:rPr lang="en-US" sz="2400" dirty="0"/>
              <a:t>Is value-based centered on the </a:t>
            </a:r>
            <a:r>
              <a:rPr lang="cs-CZ" sz="2400" dirty="0" err="1"/>
              <a:t>value</a:t>
            </a:r>
            <a:r>
              <a:rPr lang="cs-CZ" sz="2400" dirty="0"/>
              <a:t> </a:t>
            </a:r>
            <a:r>
              <a:rPr lang="cs-CZ" sz="2400" dirty="0" err="1"/>
              <a:t>of</a:t>
            </a:r>
            <a:r>
              <a:rPr lang="cs-CZ" sz="2400" dirty="0"/>
              <a:t> </a:t>
            </a:r>
            <a:r>
              <a:rPr lang="cs-CZ" sz="2400" dirty="0" err="1"/>
              <a:t>Life</a:t>
            </a:r>
            <a:r>
              <a:rPr lang="cs-CZ" sz="2400" dirty="0"/>
              <a:t>;</a:t>
            </a:r>
          </a:p>
          <a:p>
            <a:pPr marL="457200" indent="-457200">
              <a:buFont typeface="+mj-lt"/>
              <a:buAutoNum type="arabicParenR"/>
            </a:pPr>
            <a:r>
              <a:rPr lang="en-US" sz="2400" dirty="0"/>
              <a:t>Is anticipatory and accelerates the pace of scientific change, toward sustainable </a:t>
            </a:r>
            <a:r>
              <a:rPr lang="cs-CZ" sz="2400" dirty="0" err="1"/>
              <a:t>human</a:t>
            </a:r>
            <a:r>
              <a:rPr lang="en-US" sz="2400" dirty="0"/>
              <a:t>-</a:t>
            </a:r>
            <a:r>
              <a:rPr lang="cs-CZ" sz="2400" dirty="0" err="1"/>
              <a:t>environment</a:t>
            </a:r>
            <a:r>
              <a:rPr lang="cs-CZ" sz="2400" dirty="0"/>
              <a:t> </a:t>
            </a:r>
            <a:r>
              <a:rPr lang="cs-CZ" sz="2400" dirty="0" err="1"/>
              <a:t>relation</a:t>
            </a:r>
            <a:r>
              <a:rPr lang="cs-CZ" sz="2400" dirty="0"/>
              <a:t>;</a:t>
            </a:r>
          </a:p>
          <a:p>
            <a:pPr marL="457200" indent="-457200">
              <a:buFont typeface="+mj-lt"/>
              <a:buAutoNum type="arabicParenR"/>
            </a:pPr>
            <a:r>
              <a:rPr lang="en-US" sz="2400" dirty="0"/>
              <a:t>Balances and synergizes holism with reductionism</a:t>
            </a:r>
            <a:r>
              <a:rPr lang="cs-CZ" sz="2400" dirty="0"/>
              <a:t>;</a:t>
            </a:r>
          </a:p>
          <a:p>
            <a:pPr marL="457200" indent="-457200">
              <a:buFont typeface="+mj-lt"/>
              <a:buAutoNum type="arabicParenR"/>
            </a:pPr>
            <a:r>
              <a:rPr lang="en-US" sz="2400" dirty="0"/>
              <a:t>Equally emphasizes </a:t>
            </a:r>
            <a:r>
              <a:rPr lang="en-US" sz="2400" dirty="0" err="1"/>
              <a:t>internalist</a:t>
            </a:r>
            <a:r>
              <a:rPr lang="en-US" sz="2400" dirty="0"/>
              <a:t> and self-referential as well as objectivist </a:t>
            </a:r>
            <a:r>
              <a:rPr lang="cs-CZ" sz="2400" dirty="0" err="1"/>
              <a:t>perspectives</a:t>
            </a:r>
            <a:r>
              <a:rPr lang="cs-CZ" sz="2400" dirty="0"/>
              <a:t>;</a:t>
            </a:r>
          </a:p>
          <a:p>
            <a:pPr marL="457200" indent="-457200">
              <a:buFont typeface="+mj-lt"/>
              <a:buAutoNum type="arabicParenR"/>
            </a:pPr>
            <a:r>
              <a:rPr lang="en-US" sz="2400" dirty="0"/>
              <a:t>Is complex and is able to reconcile seeming opposites and handle multiple scales and fluid boundaries of focal </a:t>
            </a:r>
            <a:r>
              <a:rPr lang="cs-CZ" sz="2400" dirty="0" err="1"/>
              <a:t>entities</a:t>
            </a:r>
            <a:r>
              <a:rPr lang="cs-CZ" sz="2400" dirty="0"/>
              <a:t>;</a:t>
            </a:r>
          </a:p>
          <a:p>
            <a:pPr marL="457200" indent="-457200">
              <a:buFont typeface="+mj-lt"/>
              <a:buAutoNum type="arabicParenR"/>
            </a:pPr>
            <a:r>
              <a:rPr lang="en-US" sz="2400" dirty="0"/>
              <a:t>Is radically empirical with constant capacity for questioning, challenging, and transforming ingrained assumptions</a:t>
            </a:r>
            <a:endParaRPr lang="cs-CZ" sz="2400" dirty="0"/>
          </a:p>
        </p:txBody>
      </p:sp>
    </p:spTree>
    <p:extLst>
      <p:ext uri="{BB962C8B-B14F-4D97-AF65-F5344CB8AC3E}">
        <p14:creationId xmlns:p14="http://schemas.microsoft.com/office/powerpoint/2010/main" val="9990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4000" dirty="0"/>
              <a:t>P1: Holistic science is centered on value of Life</a:t>
            </a:r>
            <a:endParaRPr lang="cs-CZ" sz="4000" dirty="0"/>
          </a:p>
        </p:txBody>
      </p:sp>
      <p:sp>
        <p:nvSpPr>
          <p:cNvPr id="3" name="Content Placeholder 2"/>
          <p:cNvSpPr>
            <a:spLocks noGrp="1"/>
          </p:cNvSpPr>
          <p:nvPr>
            <p:ph idx="1"/>
          </p:nvPr>
        </p:nvSpPr>
        <p:spPr>
          <a:xfrm>
            <a:off x="117231" y="1828800"/>
            <a:ext cx="8839200" cy="3229708"/>
          </a:xfrm>
        </p:spPr>
        <p:txBody>
          <a:bodyPr>
            <a:noAutofit/>
          </a:bodyPr>
          <a:lstStyle/>
          <a:p>
            <a:r>
              <a:rPr lang="en-US" sz="2400" dirty="0"/>
              <a:t>Covered in Chapter 2</a:t>
            </a:r>
          </a:p>
          <a:p>
            <a:pPr lvl="1"/>
            <a:r>
              <a:rPr lang="en-US" sz="2000" dirty="0"/>
              <a:t>Several of you have asked what exactly this means?  </a:t>
            </a:r>
          </a:p>
          <a:p>
            <a:pPr lvl="1"/>
            <a:r>
              <a:rPr lang="en-US" sz="2000" dirty="0"/>
              <a:t>What does it mean to you?</a:t>
            </a:r>
          </a:p>
          <a:p>
            <a:pPr lvl="1"/>
            <a:r>
              <a:rPr lang="en-US" sz="2000" dirty="0"/>
              <a:t>Isn’t life always about winners and losers?</a:t>
            </a:r>
          </a:p>
          <a:p>
            <a:endParaRPr lang="en-US" sz="2400" dirty="0"/>
          </a:p>
          <a:p>
            <a:r>
              <a:rPr lang="en-US" sz="2400" dirty="0"/>
              <a:t>Value neutral</a:t>
            </a:r>
          </a:p>
          <a:p>
            <a:pPr lvl="1"/>
            <a:r>
              <a:rPr lang="en-US" sz="1600" dirty="0"/>
              <a:t>Is it?</a:t>
            </a:r>
          </a:p>
          <a:p>
            <a:pPr lvl="1"/>
            <a:r>
              <a:rPr lang="en-US" sz="1600" dirty="0"/>
              <a:t>Only bias is against Systemic Death</a:t>
            </a:r>
            <a:endParaRPr lang="cs-CZ" sz="1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1500" y="3657600"/>
            <a:ext cx="4610100" cy="30734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0823" y="3526136"/>
            <a:ext cx="5013177" cy="1594709"/>
          </a:xfrm>
          <a:prstGeom prst="rect">
            <a:avLst/>
          </a:prstGeom>
        </p:spPr>
      </p:pic>
    </p:spTree>
    <p:extLst>
      <p:ext uri="{BB962C8B-B14F-4D97-AF65-F5344CB8AC3E}">
        <p14:creationId xmlns:p14="http://schemas.microsoft.com/office/powerpoint/2010/main" val="394109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4000" dirty="0"/>
              <a:t>P2: Holistic science is anticipatory toward sustainability</a:t>
            </a:r>
            <a:endParaRPr lang="cs-CZ" sz="4000" dirty="0"/>
          </a:p>
        </p:txBody>
      </p:sp>
      <p:sp>
        <p:nvSpPr>
          <p:cNvPr id="3" name="Content Placeholder 2"/>
          <p:cNvSpPr>
            <a:spLocks noGrp="1"/>
          </p:cNvSpPr>
          <p:nvPr>
            <p:ph idx="1"/>
          </p:nvPr>
        </p:nvSpPr>
        <p:spPr>
          <a:xfrm>
            <a:off x="152400" y="1371600"/>
            <a:ext cx="8839200" cy="4114800"/>
          </a:xfrm>
        </p:spPr>
        <p:txBody>
          <a:bodyPr>
            <a:noAutofit/>
          </a:bodyPr>
          <a:lstStyle/>
          <a:p>
            <a:r>
              <a:rPr lang="en-US" sz="2400" dirty="0"/>
              <a:t>Ecological perspective can alter how we see the rest of the world</a:t>
            </a:r>
          </a:p>
          <a:p>
            <a:r>
              <a:rPr lang="en-US" sz="2400" dirty="0"/>
              <a:t>Precautionary Principle</a:t>
            </a:r>
          </a:p>
          <a:p>
            <a:pPr lvl="1"/>
            <a:r>
              <a:rPr lang="en-US" sz="2000" dirty="0"/>
              <a:t>Be risk averse with respect to Life</a:t>
            </a:r>
          </a:p>
          <a:p>
            <a:r>
              <a:rPr lang="en-US" sz="2400" dirty="0"/>
              <a:t>Restoration efforts cannot be “clean-ups” treating the symptoms</a:t>
            </a:r>
          </a:p>
          <a:p>
            <a:pPr lvl="1"/>
            <a:r>
              <a:rPr lang="en-US" sz="2000" dirty="0"/>
              <a:t>Revitalize self-healing autocatalytic cycles</a:t>
            </a:r>
          </a:p>
          <a:p>
            <a:pPr lvl="1"/>
            <a:r>
              <a:rPr lang="en-US" sz="2000" dirty="0"/>
              <a:t>The place will be home to and supportive of sustained Life</a:t>
            </a:r>
          </a:p>
          <a:p>
            <a:pPr lvl="1"/>
            <a:endParaRPr lang="en-US" sz="2000" dirty="0"/>
          </a:p>
          <a:p>
            <a:r>
              <a:rPr lang="en-US" sz="2000" dirty="0"/>
              <a:t>Avoid leaving messes</a:t>
            </a:r>
            <a:endParaRPr lang="cs-CZ"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9800" y="3854450"/>
            <a:ext cx="3048000" cy="2927350"/>
          </a:xfrm>
          <a:prstGeom prst="rect">
            <a:avLst/>
          </a:prstGeom>
        </p:spPr>
      </p:pic>
    </p:spTree>
    <p:extLst>
      <p:ext uri="{BB962C8B-B14F-4D97-AF65-F5344CB8AC3E}">
        <p14:creationId xmlns:p14="http://schemas.microsoft.com/office/powerpoint/2010/main" val="344735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4000" dirty="0"/>
              <a:t>P3: Holistic science balances holism with reductionism</a:t>
            </a:r>
            <a:endParaRPr lang="cs-CZ" sz="4000" dirty="0"/>
          </a:p>
        </p:txBody>
      </p:sp>
      <p:sp>
        <p:nvSpPr>
          <p:cNvPr id="3" name="Content Placeholder 2"/>
          <p:cNvSpPr>
            <a:spLocks noGrp="1"/>
          </p:cNvSpPr>
          <p:nvPr>
            <p:ph idx="1"/>
          </p:nvPr>
        </p:nvSpPr>
        <p:spPr>
          <a:xfrm>
            <a:off x="152400" y="1113692"/>
            <a:ext cx="8839200" cy="5715000"/>
          </a:xfrm>
        </p:spPr>
        <p:txBody>
          <a:bodyPr>
            <a:noAutofit/>
          </a:bodyPr>
          <a:lstStyle/>
          <a:p>
            <a:r>
              <a:rPr lang="en-US" sz="2800" dirty="0"/>
              <a:t>Back to nature:</a:t>
            </a:r>
          </a:p>
          <a:p>
            <a:pPr lvl="1"/>
            <a:r>
              <a:rPr lang="en-US" sz="2400" dirty="0"/>
              <a:t>“Darwinian evolutionary theory contained a very great error in its identification of the unit of survival under natural selection.</a:t>
            </a:r>
          </a:p>
          <a:p>
            <a:pPr lvl="1"/>
            <a:r>
              <a:rPr lang="en-US" sz="2400" dirty="0"/>
              <a:t>The unit of survival is not the breeding organism, or the family line, or the society.” (Bateson p. 32)</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 y="3429000"/>
            <a:ext cx="3571875" cy="3050381"/>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0650" y="3971192"/>
            <a:ext cx="3714750" cy="2678906"/>
          </a:xfrm>
          <a:prstGeom prst="rect">
            <a:avLst/>
          </a:prstGeom>
        </p:spPr>
      </p:pic>
      <p:sp>
        <p:nvSpPr>
          <p:cNvPr id="7" name="Rectangle 6"/>
          <p:cNvSpPr/>
          <p:nvPr/>
        </p:nvSpPr>
        <p:spPr>
          <a:xfrm>
            <a:off x="371475" y="6337846"/>
            <a:ext cx="8839200" cy="461665"/>
          </a:xfrm>
          <a:prstGeom prst="rect">
            <a:avLst/>
          </a:prstGeom>
          <a:solidFill>
            <a:schemeClr val="bg2">
              <a:lumMod val="90000"/>
            </a:schemeClr>
          </a:solidFill>
        </p:spPr>
        <p:txBody>
          <a:bodyPr wrap="square">
            <a:spAutoFit/>
          </a:bodyPr>
          <a:lstStyle/>
          <a:p>
            <a:r>
              <a:rPr lang="en-US" sz="2400" dirty="0"/>
              <a:t>“The unit of survival is a flexible organism-in-its-environment.”</a:t>
            </a:r>
          </a:p>
        </p:txBody>
      </p:sp>
      <p:sp>
        <p:nvSpPr>
          <p:cNvPr id="8" name="TextBox 7"/>
          <p:cNvSpPr txBox="1"/>
          <p:nvPr/>
        </p:nvSpPr>
        <p:spPr>
          <a:xfrm>
            <a:off x="5486400" y="2967335"/>
            <a:ext cx="2667000" cy="923330"/>
          </a:xfrm>
          <a:prstGeom prst="rect">
            <a:avLst/>
          </a:prstGeom>
          <a:noFill/>
        </p:spPr>
        <p:txBody>
          <a:bodyPr wrap="square" rtlCol="0">
            <a:spAutoFit/>
          </a:bodyPr>
          <a:lstStyle/>
          <a:p>
            <a:r>
              <a:rPr lang="en-US" dirty="0"/>
              <a:t>Biology texts explain evolution as a species thing</a:t>
            </a:r>
            <a:endParaRPr lang="cs-CZ" dirty="0"/>
          </a:p>
        </p:txBody>
      </p:sp>
      <p:sp>
        <p:nvSpPr>
          <p:cNvPr id="9" name="TextBox 8"/>
          <p:cNvSpPr txBox="1"/>
          <p:nvPr/>
        </p:nvSpPr>
        <p:spPr>
          <a:xfrm>
            <a:off x="5948363" y="3498613"/>
            <a:ext cx="2205037" cy="646331"/>
          </a:xfrm>
          <a:prstGeom prst="rect">
            <a:avLst/>
          </a:prstGeom>
          <a:noFill/>
        </p:spPr>
        <p:txBody>
          <a:bodyPr wrap="square" rtlCol="0">
            <a:spAutoFit/>
          </a:bodyPr>
          <a:lstStyle/>
          <a:p>
            <a:r>
              <a:rPr lang="en-US" dirty="0"/>
              <a:t> not as an ecosystem thing that it is</a:t>
            </a:r>
            <a:endParaRPr lang="cs-CZ" dirty="0"/>
          </a:p>
        </p:txBody>
      </p:sp>
    </p:spTree>
    <p:extLst>
      <p:ext uri="{BB962C8B-B14F-4D97-AF65-F5344CB8AC3E}">
        <p14:creationId xmlns:p14="http://schemas.microsoft.com/office/powerpoint/2010/main" val="128294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4000" dirty="0"/>
              <a:t>P3: Holistic science balances holism with reductionism</a:t>
            </a:r>
            <a:endParaRPr lang="cs-CZ" sz="4000" dirty="0"/>
          </a:p>
        </p:txBody>
      </p:sp>
      <p:sp>
        <p:nvSpPr>
          <p:cNvPr id="3" name="Content Placeholder 2"/>
          <p:cNvSpPr>
            <a:spLocks noGrp="1"/>
          </p:cNvSpPr>
          <p:nvPr>
            <p:ph idx="1"/>
          </p:nvPr>
        </p:nvSpPr>
        <p:spPr>
          <a:xfrm>
            <a:off x="152400" y="1494692"/>
            <a:ext cx="8839200" cy="5134708"/>
          </a:xfrm>
        </p:spPr>
        <p:txBody>
          <a:bodyPr>
            <a:noAutofit/>
          </a:bodyPr>
          <a:lstStyle/>
          <a:p>
            <a:r>
              <a:rPr lang="en-US" sz="2800" dirty="0"/>
              <a:t>“a definition of a thing or event must include definition of its environment, we realize that any given thing goes with a given environment so intimately and inseparably that it is more difficult to draw a clear boundary between the thing and its surroundings.” </a:t>
            </a:r>
            <a:r>
              <a:rPr lang="en-US" sz="2400" dirty="0"/>
              <a:t>(Watt p. 67-68)</a:t>
            </a:r>
          </a:p>
          <a:p>
            <a:endParaRPr lang="en-US" sz="2400" dirty="0"/>
          </a:p>
          <a:p>
            <a:r>
              <a:rPr lang="en-US" sz="2400" dirty="0"/>
              <a:t>Environmental Science/Studies, Ecology, Sustainability Sciences have built methods, habits and infrastructure to see more than isolated bits</a:t>
            </a:r>
          </a:p>
          <a:p>
            <a:r>
              <a:rPr lang="en-US" sz="2400" dirty="0"/>
              <a:t>Tracing an atom shows three material                                              cycles are unified</a:t>
            </a:r>
          </a:p>
          <a:p>
            <a:pPr lvl="1"/>
            <a:r>
              <a:rPr lang="en-US" sz="2000" dirty="0"/>
              <a:t>Where it comes from and where it goes?</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00800" y="5068628"/>
            <a:ext cx="2708031" cy="1675071"/>
          </a:xfrm>
          <a:prstGeom prst="rect">
            <a:avLst/>
          </a:prstGeom>
        </p:spPr>
      </p:pic>
    </p:spTree>
    <p:extLst>
      <p:ext uri="{BB962C8B-B14F-4D97-AF65-F5344CB8AC3E}">
        <p14:creationId xmlns:p14="http://schemas.microsoft.com/office/powerpoint/2010/main" val="26176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4000" dirty="0"/>
              <a:t>P3: Holistic science balances holism with reductionism</a:t>
            </a:r>
            <a:endParaRPr lang="cs-CZ" sz="4000" dirty="0"/>
          </a:p>
        </p:txBody>
      </p:sp>
      <p:sp>
        <p:nvSpPr>
          <p:cNvPr id="3" name="Content Placeholder 2"/>
          <p:cNvSpPr>
            <a:spLocks noGrp="1"/>
          </p:cNvSpPr>
          <p:nvPr>
            <p:ph idx="1"/>
          </p:nvPr>
        </p:nvSpPr>
        <p:spPr>
          <a:xfrm>
            <a:off x="152400" y="1113692"/>
            <a:ext cx="8839200" cy="5715000"/>
          </a:xfrm>
        </p:spPr>
        <p:txBody>
          <a:bodyPr>
            <a:noAutofit/>
          </a:bodyPr>
          <a:lstStyle/>
          <a:p>
            <a:pPr marL="0" indent="0">
              <a:buNone/>
            </a:pPr>
            <a:r>
              <a:rPr lang="en-US" sz="2400" dirty="0"/>
              <a:t>“We fat all creatures else to fat us, and we fat ourselves for maggots. Your fat king and your lean beggar is but variable service, two dishes, but to one table; </a:t>
            </a:r>
            <a:r>
              <a:rPr lang="cs-CZ" sz="2400" dirty="0" err="1"/>
              <a:t>that’s</a:t>
            </a:r>
            <a:r>
              <a:rPr lang="cs-CZ" sz="2400" dirty="0"/>
              <a:t> </a:t>
            </a:r>
            <a:r>
              <a:rPr lang="cs-CZ" sz="2400" dirty="0" err="1"/>
              <a:t>the</a:t>
            </a:r>
            <a:r>
              <a:rPr lang="cs-CZ" sz="2400" dirty="0"/>
              <a:t> end.</a:t>
            </a:r>
            <a:r>
              <a:rPr lang="en-US" sz="2400" dirty="0"/>
              <a:t>” Hamlet</a:t>
            </a:r>
            <a:endParaRPr lang="en-US" sz="2000" dirty="0"/>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76200" y="2438400"/>
            <a:ext cx="5770392" cy="4248663"/>
          </a:xfrm>
          <a:prstGeom prst="rect">
            <a:avLst/>
          </a:prstGeom>
        </p:spPr>
      </p:pic>
      <p:sp>
        <p:nvSpPr>
          <p:cNvPr id="6" name="Rectangle 5"/>
          <p:cNvSpPr/>
          <p:nvPr/>
        </p:nvSpPr>
        <p:spPr>
          <a:xfrm>
            <a:off x="152400" y="6398704"/>
            <a:ext cx="3263586" cy="300082"/>
          </a:xfrm>
          <a:prstGeom prst="rect">
            <a:avLst/>
          </a:prstGeom>
        </p:spPr>
        <p:txBody>
          <a:bodyPr wrap="none">
            <a:spAutoFit/>
          </a:bodyPr>
          <a:lstStyle/>
          <a:p>
            <a:r>
              <a:rPr lang="en-US" sz="1350" dirty="0">
                <a:ea typeface="Calibri" panose="020F0502020204030204" pitchFamily="34" charset="0"/>
              </a:rPr>
              <a:t>Art work of Jan Heath, entitled “food chain”</a:t>
            </a:r>
            <a:endParaRPr lang="en-US" sz="135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8230" y="4317416"/>
            <a:ext cx="2956816" cy="2231329"/>
          </a:xfrm>
          <a:prstGeom prst="rect">
            <a:avLst/>
          </a:prstGeom>
        </p:spPr>
      </p:pic>
      <p:sp>
        <p:nvSpPr>
          <p:cNvPr id="7" name="Rectangle 6"/>
          <p:cNvSpPr/>
          <p:nvPr/>
        </p:nvSpPr>
        <p:spPr>
          <a:xfrm>
            <a:off x="5922792" y="2804919"/>
            <a:ext cx="3227070" cy="1477328"/>
          </a:xfrm>
          <a:prstGeom prst="rect">
            <a:avLst/>
          </a:prstGeom>
        </p:spPr>
        <p:txBody>
          <a:bodyPr wrap="square">
            <a:spAutoFit/>
          </a:bodyPr>
          <a:lstStyle/>
          <a:p>
            <a:r>
              <a:rPr lang="en-US" dirty="0"/>
              <a:t>“Soil is the great connector of lives, the source and destination of all.   … It is alive itself. It is a grave, too, of course.” </a:t>
            </a:r>
            <a:r>
              <a:rPr lang="en-US" sz="1600" dirty="0"/>
              <a:t>Berry, 1977 p.90</a:t>
            </a:r>
            <a:endParaRPr lang="en-US" dirty="0"/>
          </a:p>
        </p:txBody>
      </p:sp>
    </p:spTree>
    <p:extLst>
      <p:ext uri="{BB962C8B-B14F-4D97-AF65-F5344CB8AC3E}">
        <p14:creationId xmlns:p14="http://schemas.microsoft.com/office/powerpoint/2010/main" val="141634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1008</Words>
  <Application>Microsoft Office PowerPoint</Application>
  <PresentationFormat>On-screen Show (4:3)</PresentationFormat>
  <Paragraphs>101</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Foundations for Sustainability</vt:lpstr>
      <vt:lpstr>Chapter 5: Reforming Reductionism with six core principles</vt:lpstr>
      <vt:lpstr>Premise: Need for science reform</vt:lpstr>
      <vt:lpstr>Six core principles of the new science</vt:lpstr>
      <vt:lpstr>P1: Holistic science is centered on value of Life</vt:lpstr>
      <vt:lpstr>P2: Holistic science is anticipatory toward sustainability</vt:lpstr>
      <vt:lpstr>P3: Holistic science balances holism with reductionism</vt:lpstr>
      <vt:lpstr>P3: Holistic science balances holism with reductionism</vt:lpstr>
      <vt:lpstr>P3: Holistic science balances holism with reductionism</vt:lpstr>
      <vt:lpstr>P4: Holistic science equally emphasizes internalist and externalist perspectives</vt:lpstr>
      <vt:lpstr>P4: Holistic science equally emphasizes internalist and externalist perspectives</vt:lpstr>
      <vt:lpstr>P5: Holistic science is complex</vt:lpstr>
      <vt:lpstr>P6: Holistic science is radically empirical</vt:lpstr>
      <vt:lpstr>Putting into practice</vt:lpstr>
      <vt:lpstr>Summary of the six principles</vt:lpstr>
      <vt:lpstr>PowerPoint Presentation</vt:lpstr>
      <vt:lpstr>Discussion questions</vt:lpstr>
      <vt:lpstr>Discussion questions</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Fath, Brian</dc:creator>
  <cp:lastModifiedBy>Fath, Brian</cp:lastModifiedBy>
  <cp:revision>114</cp:revision>
  <dcterms:created xsi:type="dcterms:W3CDTF">2014-02-10T17:03:30Z</dcterms:created>
  <dcterms:modified xsi:type="dcterms:W3CDTF">2022-11-01T11:09:19Z</dcterms:modified>
</cp:coreProperties>
</file>