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3"/>
  </p:notesMasterIdLst>
  <p:handoutMasterIdLst>
    <p:handoutMasterId r:id="rId64"/>
  </p:handoutMasterIdLst>
  <p:sldIdLst>
    <p:sldId id="256" r:id="rId2"/>
    <p:sldId id="257" r:id="rId3"/>
    <p:sldId id="258" r:id="rId4"/>
    <p:sldId id="260" r:id="rId5"/>
    <p:sldId id="261" r:id="rId6"/>
    <p:sldId id="259" r:id="rId7"/>
    <p:sldId id="263" r:id="rId8"/>
    <p:sldId id="296" r:id="rId9"/>
    <p:sldId id="297" r:id="rId10"/>
    <p:sldId id="290" r:id="rId11"/>
    <p:sldId id="332" r:id="rId12"/>
    <p:sldId id="333" r:id="rId13"/>
    <p:sldId id="317" r:id="rId14"/>
    <p:sldId id="331" r:id="rId15"/>
    <p:sldId id="291" r:id="rId16"/>
    <p:sldId id="289" r:id="rId17"/>
    <p:sldId id="292" r:id="rId18"/>
    <p:sldId id="295" r:id="rId19"/>
    <p:sldId id="314" r:id="rId20"/>
    <p:sldId id="326" r:id="rId21"/>
    <p:sldId id="327" r:id="rId22"/>
    <p:sldId id="328" r:id="rId23"/>
    <p:sldId id="329" r:id="rId24"/>
    <p:sldId id="330" r:id="rId25"/>
    <p:sldId id="324" r:id="rId26"/>
    <p:sldId id="271" r:id="rId27"/>
    <p:sldId id="272" r:id="rId28"/>
    <p:sldId id="322" r:id="rId29"/>
    <p:sldId id="323" r:id="rId30"/>
    <p:sldId id="315" r:id="rId31"/>
    <p:sldId id="325" r:id="rId32"/>
    <p:sldId id="262" r:id="rId33"/>
    <p:sldId id="264" r:id="rId34"/>
    <p:sldId id="279" r:id="rId35"/>
    <p:sldId id="284" r:id="rId36"/>
    <p:sldId id="269" r:id="rId37"/>
    <p:sldId id="310" r:id="rId38"/>
    <p:sldId id="311" r:id="rId39"/>
    <p:sldId id="305" r:id="rId40"/>
    <p:sldId id="307" r:id="rId41"/>
    <p:sldId id="306" r:id="rId42"/>
    <p:sldId id="299" r:id="rId43"/>
    <p:sldId id="303" r:id="rId44"/>
    <p:sldId id="302" r:id="rId45"/>
    <p:sldId id="301" r:id="rId46"/>
    <p:sldId id="300" r:id="rId47"/>
    <p:sldId id="304" r:id="rId48"/>
    <p:sldId id="294" r:id="rId49"/>
    <p:sldId id="312" r:id="rId50"/>
    <p:sldId id="313" r:id="rId51"/>
    <p:sldId id="316" r:id="rId52"/>
    <p:sldId id="265" r:id="rId53"/>
    <p:sldId id="308" r:id="rId54"/>
    <p:sldId id="270" r:id="rId55"/>
    <p:sldId id="277" r:id="rId56"/>
    <p:sldId id="274" r:id="rId57"/>
    <p:sldId id="273" r:id="rId58"/>
    <p:sldId id="276" r:id="rId59"/>
    <p:sldId id="278" r:id="rId60"/>
    <p:sldId id="275" r:id="rId61"/>
    <p:sldId id="280" r:id="rId6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7A53"/>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67915" autoAdjust="0"/>
  </p:normalViewPr>
  <p:slideViewPr>
    <p:cSldViewPr snapToGrid="0">
      <p:cViewPr varScale="1">
        <p:scale>
          <a:sx n="58" d="100"/>
          <a:sy n="58" d="100"/>
        </p:scale>
        <p:origin x="1642" y="77"/>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FSS_MU\doktorsk&#233;%20studium\4.%20semestr\Reflexe%20ud&#225;lost&#237;%20v%20EU\souhrn%20vysledku%20pruzkum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esktop\FSS_MU\doktorsk&#233;%20studium\4.%20semestr\Reflexe%20ud&#225;lost&#237;%20v%20EU\souhrn%20vysledku%20pruzkum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esktop\FSS_MU\doktorsk&#233;%20studium\4.%20semestr\Reflexe%20ud&#225;lost&#237;%20v%20EU\souhrn%20vysledku%20pruzkum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esktop\FSS_MU\doktorsk&#233;%20studium\4.%20semestr\Reflexe%20ud&#225;lost&#237;%20v%20EU\souhrn%20vysledku%20pruzkumu.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cs-CZ" b="1"/>
              <a:t>Co se Vám vybaví, když se řekne EU</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cs-CZ"/>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'Asociace s EU'!$A$2:$A$22</c:f>
              <c:strCache>
                <c:ptCount val="21"/>
                <c:pt idx="0">
                  <c:v>společenství vyspělých evropských států/národů</c:v>
                </c:pt>
                <c:pt idx="1">
                  <c:v>vzájemná spolupráce </c:v>
                </c:pt>
                <c:pt idx="2">
                  <c:v>Brusel </c:v>
                </c:pt>
                <c:pt idx="3">
                  <c:v>využívání fondů EU/dotace</c:v>
                </c:pt>
                <c:pt idx="4">
                  <c:v>euro/eurozóna</c:v>
                </c:pt>
                <c:pt idx="5">
                  <c:v>vlajka EU</c:v>
                </c:pt>
                <c:pt idx="6">
                  <c:v>svoboda pohybu, možnost cestování</c:v>
                </c:pt>
                <c:pt idx="7">
                  <c:v>jednota, síla a dlouhá historie budování</c:v>
                </c:pt>
                <c:pt idx="8">
                  <c:v>volný pohyb přes hranice</c:v>
                </c:pt>
                <c:pt idx="9">
                  <c:v>obchod</c:v>
                </c:pt>
                <c:pt idx="10">
                  <c:v>byrokracie </c:v>
                </c:pt>
                <c:pt idx="11">
                  <c:v>EP</c:v>
                </c:pt>
                <c:pt idx="12">
                  <c:v>Schengen</c:v>
                </c:pt>
                <c:pt idx="13">
                  <c:v>společná jednání</c:v>
                </c:pt>
                <c:pt idx="14">
                  <c:v>složitý systém (vč. komplikovaného rozhodování)</c:v>
                </c:pt>
                <c:pt idx="15">
                  <c:v>soudržnost a snaha o propojení evropských zemí</c:v>
                </c:pt>
                <c:pt idx="16">
                  <c:v>různé příkazy</c:v>
                </c:pt>
                <c:pt idx="17">
                  <c:v>Evropa</c:v>
                </c:pt>
                <c:pt idx="18">
                  <c:v>jistota</c:v>
                </c:pt>
                <c:pt idx="19">
                  <c:v>spousta možností</c:v>
                </c:pt>
                <c:pt idx="20">
                  <c:v>rušení soběstačnosti</c:v>
                </c:pt>
              </c:strCache>
            </c:strRef>
          </c:cat>
          <c:val>
            <c:numRef>
              <c:f>'Asociace s EU'!$B$2:$B$22</c:f>
              <c:numCache>
                <c:formatCode>General</c:formatCode>
                <c:ptCount val="21"/>
                <c:pt idx="0">
                  <c:v>16</c:v>
                </c:pt>
                <c:pt idx="1">
                  <c:v>15</c:v>
                </c:pt>
                <c:pt idx="2">
                  <c:v>10</c:v>
                </c:pt>
                <c:pt idx="3">
                  <c:v>10</c:v>
                </c:pt>
                <c:pt idx="4">
                  <c:v>9</c:v>
                </c:pt>
                <c:pt idx="5">
                  <c:v>8</c:v>
                </c:pt>
                <c:pt idx="6">
                  <c:v>6</c:v>
                </c:pt>
                <c:pt idx="7">
                  <c:v>4</c:v>
                </c:pt>
                <c:pt idx="8">
                  <c:v>4</c:v>
                </c:pt>
                <c:pt idx="9">
                  <c:v>4</c:v>
                </c:pt>
                <c:pt idx="10">
                  <c:v>3</c:v>
                </c:pt>
                <c:pt idx="11">
                  <c:v>3</c:v>
                </c:pt>
                <c:pt idx="12">
                  <c:v>3</c:v>
                </c:pt>
                <c:pt idx="13">
                  <c:v>3</c:v>
                </c:pt>
                <c:pt idx="14">
                  <c:v>2</c:v>
                </c:pt>
                <c:pt idx="15">
                  <c:v>2</c:v>
                </c:pt>
                <c:pt idx="16">
                  <c:v>2</c:v>
                </c:pt>
                <c:pt idx="17">
                  <c:v>2</c:v>
                </c:pt>
                <c:pt idx="18">
                  <c:v>2</c:v>
                </c:pt>
                <c:pt idx="19">
                  <c:v>2</c:v>
                </c:pt>
                <c:pt idx="20">
                  <c:v>2</c:v>
                </c:pt>
              </c:numCache>
            </c:numRef>
          </c:val>
          <c:extLst>
            <c:ext xmlns:c16="http://schemas.microsoft.com/office/drawing/2014/chart" uri="{C3380CC4-5D6E-409C-BE32-E72D297353CC}">
              <c16:uniqueId val="{00000000-F9D4-41B4-BB42-63452FA421C6}"/>
            </c:ext>
          </c:extLst>
        </c:ser>
        <c:dLbls>
          <c:dLblPos val="outEnd"/>
          <c:showLegendKey val="0"/>
          <c:showVal val="1"/>
          <c:showCatName val="0"/>
          <c:showSerName val="0"/>
          <c:showPercent val="0"/>
          <c:showBubbleSize val="0"/>
        </c:dLbls>
        <c:gapWidth val="182"/>
        <c:axId val="371472928"/>
        <c:axId val="371469648"/>
      </c:barChart>
      <c:catAx>
        <c:axId val="37147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cs-CZ"/>
          </a:p>
        </c:txPr>
        <c:crossAx val="371469648"/>
        <c:crosses val="autoZero"/>
        <c:auto val="1"/>
        <c:lblAlgn val="ctr"/>
        <c:lblOffset val="100"/>
        <c:noMultiLvlLbl val="0"/>
      </c:catAx>
      <c:valAx>
        <c:axId val="371469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cs-CZ"/>
          </a:p>
        </c:txPr>
        <c:crossAx val="371472928"/>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cs-CZ" sz="1800" b="1"/>
              <a:t>Podporujete členství ČR/SR v EU?</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'Podpora členství v EU'!$A$1:$A$3</c:f>
              <c:strCache>
                <c:ptCount val="3"/>
                <c:pt idx="0">
                  <c:v>ANO</c:v>
                </c:pt>
                <c:pt idx="1">
                  <c:v>NE</c:v>
                </c:pt>
                <c:pt idx="2">
                  <c:v>NEVÍM</c:v>
                </c:pt>
              </c:strCache>
            </c:strRef>
          </c:cat>
          <c:val>
            <c:numRef>
              <c:f>'Podpora členství v EU'!$B$1:$B$3</c:f>
              <c:numCache>
                <c:formatCode>General</c:formatCode>
                <c:ptCount val="3"/>
                <c:pt idx="0">
                  <c:v>80</c:v>
                </c:pt>
                <c:pt idx="1">
                  <c:v>6</c:v>
                </c:pt>
                <c:pt idx="2">
                  <c:v>1</c:v>
                </c:pt>
              </c:numCache>
            </c:numRef>
          </c:val>
          <c:extLst>
            <c:ext xmlns:c16="http://schemas.microsoft.com/office/drawing/2014/chart" uri="{C3380CC4-5D6E-409C-BE32-E72D297353CC}">
              <c16:uniqueId val="{00000000-4C37-4974-90BA-6657DBEF23E0}"/>
            </c:ext>
          </c:extLst>
        </c:ser>
        <c:dLbls>
          <c:dLblPos val="outEnd"/>
          <c:showLegendKey val="0"/>
          <c:showVal val="1"/>
          <c:showCatName val="0"/>
          <c:showSerName val="0"/>
          <c:showPercent val="0"/>
          <c:showBubbleSize val="0"/>
        </c:dLbls>
        <c:gapWidth val="219"/>
        <c:overlap val="-27"/>
        <c:axId val="481027696"/>
        <c:axId val="481027368"/>
      </c:barChart>
      <c:catAx>
        <c:axId val="48102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cs-CZ"/>
          </a:p>
        </c:txPr>
        <c:crossAx val="481027368"/>
        <c:crosses val="autoZero"/>
        <c:auto val="1"/>
        <c:lblAlgn val="ctr"/>
        <c:lblOffset val="100"/>
        <c:noMultiLvlLbl val="0"/>
      </c:catAx>
      <c:valAx>
        <c:axId val="481027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cs-CZ"/>
          </a:p>
        </c:txPr>
        <c:crossAx val="48102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cs-CZ" sz="1800" b="1">
                <a:solidFill>
                  <a:sysClr val="windowText" lastClr="000000"/>
                </a:solidFill>
              </a:rPr>
              <a:t>Jaké</a:t>
            </a:r>
            <a:r>
              <a:rPr lang="cs-CZ" sz="1800" b="1" baseline="0">
                <a:solidFill>
                  <a:sysClr val="windowText" lastClr="000000"/>
                </a:solidFill>
              </a:rPr>
              <a:t> výhody přináší EU?</a:t>
            </a:r>
            <a:endParaRPr lang="cs-CZ" sz="1800" b="1">
              <a:solidFill>
                <a:sysClr val="windowText" lastClr="00000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cs-CZ"/>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'Souhrn výsledků'!$F$2:$F$34</c:f>
              <c:strCache>
                <c:ptCount val="33"/>
                <c:pt idx="0">
                  <c:v>snazší/volné cestování (na jeden doklad)</c:v>
                </c:pt>
                <c:pt idx="1">
                  <c:v>dotace/fondy z EU na modernizaci měst, školství, památek</c:v>
                </c:pt>
                <c:pt idx="2">
                  <c:v>volný pohyb</c:v>
                </c:pt>
                <c:pt idx="3">
                  <c:v>Erasmus pro studenty </c:v>
                </c:pt>
                <c:pt idx="4">
                  <c:v>ekonomická svoboda/spolupráce (vč. obchodu)</c:v>
                </c:pt>
                <c:pt idx="5">
                  <c:v>dostupnější studium (v zahraničí)</c:v>
                </c:pt>
                <c:pt idx="6">
                  <c:v>jednotná měna euro/eurozóna</c:v>
                </c:pt>
                <c:pt idx="7">
                  <c:v>snazší/volný obchod/trh</c:v>
                </c:pt>
                <c:pt idx="8">
                  <c:v>rovnost všech států a obyvatel (např. výrobky stejné kvality, platy…) aka sjednocení pravidel pro lepší kvalitu života</c:v>
                </c:pt>
                <c:pt idx="9">
                  <c:v>přeshraniční pracovní příležitosti (i pro podnikatele)</c:v>
                </c:pt>
                <c:pt idx="10">
                  <c:v>Schengen</c:v>
                </c:pt>
                <c:pt idx="11">
                  <c:v>společná pomoc (např. při energetické krizi) na jiné než státní úrovni</c:v>
                </c:pt>
                <c:pt idx="12">
                  <c:v>mír</c:v>
                </c:pt>
                <c:pt idx="13">
                  <c:v>levné volání v rámci zóny EU (aka roaming)</c:v>
                </c:pt>
                <c:pt idx="14">
                  <c:v>bezpečnost</c:v>
                </c:pt>
                <c:pt idx="15">
                  <c:v>ochrana před válkou</c:v>
                </c:pt>
                <c:pt idx="16">
                  <c:v>studentské slevy/výhody</c:v>
                </c:pt>
                <c:pt idx="17">
                  <c:v>ekologický přístup EU</c:v>
                </c:pt>
                <c:pt idx="18">
                  <c:v>ve světě jsme silnější</c:v>
                </c:pt>
                <c:pt idx="19">
                  <c:v>zajištění vakcín</c:v>
                </c:pt>
                <c:pt idx="20">
                  <c:v>sjednocení USB</c:v>
                </c:pt>
                <c:pt idx="21">
                  <c:v>multikulturní život</c:v>
                </c:pt>
                <c:pt idx="22">
                  <c:v>lepší komunikace se členskými státy</c:v>
                </c:pt>
                <c:pt idx="23">
                  <c:v>žádné</c:v>
                </c:pt>
                <c:pt idx="24">
                  <c:v>Díky EU je ČR a SR v Evropě více slyšet</c:v>
                </c:pt>
                <c:pt idx="25">
                  <c:v>rozvoj státu</c:v>
                </c:pt>
                <c:pt idx="26">
                  <c:v>stabilita</c:v>
                </c:pt>
                <c:pt idx="27">
                  <c:v>povědomí o Evropě</c:v>
                </c:pt>
                <c:pt idx="28">
                  <c:v>levnější nákup přes internet</c:v>
                </c:pt>
                <c:pt idx="29">
                  <c:v>podpora Ukrajiny</c:v>
                </c:pt>
                <c:pt idx="30">
                  <c:v>různé soutěže</c:v>
                </c:pt>
                <c:pt idx="31">
                  <c:v>Otázka, jaká by byla změna, slibovali před vstupem něco jiného, než co máme teď</c:v>
                </c:pt>
                <c:pt idx="32">
                  <c:v>nevím</c:v>
                </c:pt>
              </c:strCache>
            </c:strRef>
          </c:cat>
          <c:val>
            <c:numRef>
              <c:f>'Souhrn výsledků'!$G$2:$G$34</c:f>
              <c:numCache>
                <c:formatCode>General</c:formatCode>
                <c:ptCount val="33"/>
                <c:pt idx="0">
                  <c:v>34</c:v>
                </c:pt>
                <c:pt idx="1">
                  <c:v>21</c:v>
                </c:pt>
                <c:pt idx="2">
                  <c:v>10</c:v>
                </c:pt>
                <c:pt idx="3">
                  <c:v>9</c:v>
                </c:pt>
                <c:pt idx="4">
                  <c:v>9</c:v>
                </c:pt>
                <c:pt idx="5">
                  <c:v>8</c:v>
                </c:pt>
                <c:pt idx="6">
                  <c:v>8</c:v>
                </c:pt>
                <c:pt idx="7">
                  <c:v>8</c:v>
                </c:pt>
                <c:pt idx="8">
                  <c:v>8</c:v>
                </c:pt>
                <c:pt idx="9">
                  <c:v>7</c:v>
                </c:pt>
                <c:pt idx="10">
                  <c:v>6</c:v>
                </c:pt>
                <c:pt idx="11">
                  <c:v>5</c:v>
                </c:pt>
                <c:pt idx="12">
                  <c:v>4</c:v>
                </c:pt>
                <c:pt idx="13">
                  <c:v>4</c:v>
                </c:pt>
                <c:pt idx="14">
                  <c:v>4</c:v>
                </c:pt>
                <c:pt idx="15">
                  <c:v>3</c:v>
                </c:pt>
                <c:pt idx="16">
                  <c:v>3</c:v>
                </c:pt>
                <c:pt idx="17">
                  <c:v>3</c:v>
                </c:pt>
                <c:pt idx="18">
                  <c:v>3</c:v>
                </c:pt>
                <c:pt idx="19">
                  <c:v>2</c:v>
                </c:pt>
                <c:pt idx="20">
                  <c:v>2</c:v>
                </c:pt>
                <c:pt idx="21">
                  <c:v>2</c:v>
                </c:pt>
                <c:pt idx="22">
                  <c:v>2</c:v>
                </c:pt>
                <c:pt idx="23">
                  <c:v>2</c:v>
                </c:pt>
                <c:pt idx="24">
                  <c:v>2</c:v>
                </c:pt>
                <c:pt idx="25">
                  <c:v>2</c:v>
                </c:pt>
                <c:pt idx="26">
                  <c:v>1</c:v>
                </c:pt>
                <c:pt idx="27">
                  <c:v>1</c:v>
                </c:pt>
                <c:pt idx="28">
                  <c:v>1</c:v>
                </c:pt>
                <c:pt idx="29">
                  <c:v>1</c:v>
                </c:pt>
                <c:pt idx="30">
                  <c:v>1</c:v>
                </c:pt>
                <c:pt idx="31">
                  <c:v>1</c:v>
                </c:pt>
                <c:pt idx="32">
                  <c:v>1</c:v>
                </c:pt>
              </c:numCache>
            </c:numRef>
          </c:val>
          <c:extLst>
            <c:ext xmlns:c16="http://schemas.microsoft.com/office/drawing/2014/chart" uri="{C3380CC4-5D6E-409C-BE32-E72D297353CC}">
              <c16:uniqueId val="{00000000-16F6-4182-899A-ADFD72A6DA06}"/>
            </c:ext>
          </c:extLst>
        </c:ser>
        <c:dLbls>
          <c:dLblPos val="outEnd"/>
          <c:showLegendKey val="0"/>
          <c:showVal val="1"/>
          <c:showCatName val="0"/>
          <c:showSerName val="0"/>
          <c:showPercent val="0"/>
          <c:showBubbleSize val="0"/>
        </c:dLbls>
        <c:gapWidth val="182"/>
        <c:axId val="482561264"/>
        <c:axId val="482561592"/>
      </c:barChart>
      <c:catAx>
        <c:axId val="48256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cs-CZ"/>
          </a:p>
        </c:txPr>
        <c:crossAx val="482561592"/>
        <c:crosses val="autoZero"/>
        <c:auto val="1"/>
        <c:lblAlgn val="ctr"/>
        <c:lblOffset val="100"/>
        <c:noMultiLvlLbl val="0"/>
      </c:catAx>
      <c:valAx>
        <c:axId val="482561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8256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cs-CZ" b="1">
                <a:solidFill>
                  <a:sysClr val="windowText" lastClr="000000"/>
                </a:solidFill>
              </a:rPr>
              <a:t>Jaké</a:t>
            </a:r>
            <a:r>
              <a:rPr lang="cs-CZ" b="1" baseline="0">
                <a:solidFill>
                  <a:sysClr val="windowText" lastClr="000000"/>
                </a:solidFill>
              </a:rPr>
              <a:t> nevýhody přináší EU?</a:t>
            </a:r>
            <a:endParaRPr lang="cs-CZ"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cs-CZ"/>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'Souhrn výsledků'!$H$2:$H$21</c:f>
              <c:strCache>
                <c:ptCount val="20"/>
                <c:pt idx="0">
                  <c:v>dodržování všech nařízení EU</c:v>
                </c:pt>
                <c:pt idx="1">
                  <c:v>narušování suverenity jednotlivých států </c:v>
                </c:pt>
                <c:pt idx="2">
                  <c:v>přílišná byrokratizace </c:v>
                </c:pt>
                <c:pt idx="3">
                  <c:v>žádné</c:v>
                </c:pt>
                <c:pt idx="4">
                  <c:v>kvóty</c:v>
                </c:pt>
                <c:pt idx="5">
                  <c:v>nevyužití plného potenciálu fondů EU</c:v>
                </c:pt>
                <c:pt idx="6">
                  <c:v>aktuální zdražování</c:v>
                </c:pt>
                <c:pt idx="7">
                  <c:v>dotace pro obchod např.: zemědělství (dotace zde jsou tak veliké, že hodně zakřivují trh</c:v>
                </c:pt>
                <c:pt idx="8">
                  <c:v>zavedení eura</c:v>
                </c:pt>
                <c:pt idx="9">
                  <c:v>po rozšíření EU se ze SR stane čistý plátce do rozpočtu EU</c:v>
                </c:pt>
                <c:pt idx="10">
                  <c:v>nutnost se v některých otázkách přizpůsobit většině</c:v>
                </c:pt>
                <c:pt idx="11">
                  <c:v>odpor EU k jaderné energii</c:v>
                </c:pt>
                <c:pt idx="12">
                  <c:v>legislativa ke konci spalovacích motorů (a její realizace z finančního a technologického hlediska, aka nedostatek baterií)</c:v>
                </c:pt>
                <c:pt idx="13">
                  <c:v>jednoduchý odchod mladých ľudí a odborníkov</c:v>
                </c:pt>
                <c:pt idx="14">
                  <c:v>žiadne celoeurópske riadenie z Bruselu pre dôchodcov</c:v>
                </c:pt>
                <c:pt idx="15">
                  <c:v>až moc velké "hraní si" na federaci</c:v>
                </c:pt>
                <c:pt idx="16">
                  <c:v>pomalá reakce</c:v>
                </c:pt>
                <c:pt idx="17">
                  <c:v>diktatura</c:v>
                </c:pt>
                <c:pt idx="18">
                  <c:v>zločinecká organizace</c:v>
                </c:pt>
                <c:pt idx="19">
                  <c:v>větší vliv Něm. či FR.</c:v>
                </c:pt>
              </c:strCache>
            </c:strRef>
          </c:cat>
          <c:val>
            <c:numRef>
              <c:f>'Souhrn výsledků'!$I$2:$I$21</c:f>
              <c:numCache>
                <c:formatCode>General</c:formatCode>
                <c:ptCount val="20"/>
                <c:pt idx="0">
                  <c:v>6</c:v>
                </c:pt>
                <c:pt idx="1">
                  <c:v>6</c:v>
                </c:pt>
                <c:pt idx="2">
                  <c:v>3</c:v>
                </c:pt>
                <c:pt idx="3">
                  <c:v>3</c:v>
                </c:pt>
                <c:pt idx="4">
                  <c:v>3</c:v>
                </c:pt>
                <c:pt idx="5">
                  <c:v>2</c:v>
                </c:pt>
                <c:pt idx="6">
                  <c:v>2</c:v>
                </c:pt>
                <c:pt idx="7">
                  <c:v>2</c:v>
                </c:pt>
                <c:pt idx="8">
                  <c:v>2</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00-795C-4D23-85DD-014A2CE3FB50}"/>
            </c:ext>
          </c:extLst>
        </c:ser>
        <c:dLbls>
          <c:dLblPos val="outEnd"/>
          <c:showLegendKey val="0"/>
          <c:showVal val="1"/>
          <c:showCatName val="0"/>
          <c:showSerName val="0"/>
          <c:showPercent val="0"/>
          <c:showBubbleSize val="0"/>
        </c:dLbls>
        <c:gapWidth val="182"/>
        <c:axId val="533035960"/>
        <c:axId val="533034976"/>
      </c:barChart>
      <c:catAx>
        <c:axId val="53303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cs-CZ"/>
          </a:p>
        </c:txPr>
        <c:crossAx val="533034976"/>
        <c:crosses val="autoZero"/>
        <c:auto val="1"/>
        <c:lblAlgn val="ctr"/>
        <c:lblOffset val="100"/>
        <c:noMultiLvlLbl val="0"/>
      </c:catAx>
      <c:valAx>
        <c:axId val="533034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3303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SOTEU/COFOE: https://euroskop.cz/2022/12/02/evropska-komise-hodla-zahrnout-diskuse-obcanu-do-pripravy-klicovych-navrhu/ ; https://czech-presidency.consilium.europa.eu/cs/aktuality/konference-o-budoucnosti-evropy-feedback-event-s-obcany/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81164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a31051d091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8" name="Google Shape;308;g1a31051d09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a31051d091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g1a31051d0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latin typeface="CharisSIL"/>
              </a:rPr>
              <a:t>CHES odhaduje ideologické postavení politických stran a jejich pozice na konkrétní politické otázky vč. mezinárodních vztahů a EU napříč světem. Sbírá odpovědi expertů/politologů na politické strany a EU ohledně ideologické a politické pozice stran v několika vlnách (doposud 6 vln mezi lety 1999 až 2019).</a:t>
            </a:r>
          </a:p>
          <a:p>
            <a:endParaRPr lang="cs-CZ" sz="1800" b="0" i="0" u="none" strike="noStrike" baseline="0" dirty="0">
              <a:latin typeface="CharisSIL"/>
            </a:endParaRPr>
          </a:p>
          <a:p>
            <a:r>
              <a:rPr lang="cs-CZ" sz="1800" b="0" i="0" u="none" strike="noStrike" baseline="0" dirty="0">
                <a:latin typeface="CharisSIL"/>
              </a:rPr>
              <a:t>Francouzské Národní sdružení (bývalá Národní fronta) bylo vítězem voleb do EP v r. 2019 – získalo celkem 22 mandátů (ze 79 přidělených Francii). Je součástí (tvrdě) euroskeptické frakce Identita a demokracie (ID). Po fr. parlamentních volbách v první polovině tohoto roku je také nejsilnější opoziční stranou. V jejím čele až do nedávna stála Marine </a:t>
            </a:r>
            <a:r>
              <a:rPr lang="cs-CZ" sz="1800" b="0" i="0" u="none" strike="noStrike" baseline="0" dirty="0" err="1">
                <a:latin typeface="CharisSIL"/>
              </a:rPr>
              <a:t>Le</a:t>
            </a:r>
            <a:r>
              <a:rPr lang="cs-CZ" sz="1800" b="0" i="0" u="none" strike="noStrike" baseline="0" dirty="0">
                <a:latin typeface="CharisSIL"/>
              </a:rPr>
              <a:t> Penová, dvojnásobná neúspěšná prezidentská kandidátka a následovnice svého otce Jeana-Marie </a:t>
            </a:r>
            <a:r>
              <a:rPr lang="cs-CZ" sz="1800" b="0" i="0" u="none" strike="noStrike" baseline="0" dirty="0" err="1">
                <a:latin typeface="CharisSIL"/>
              </a:rPr>
              <a:t>Le</a:t>
            </a:r>
            <a:r>
              <a:rPr lang="cs-CZ" sz="1800" b="0" i="0" u="none" strike="noStrike" baseline="0" dirty="0">
                <a:latin typeface="CharisSIL"/>
              </a:rPr>
              <a:t> </a:t>
            </a:r>
            <a:r>
              <a:rPr lang="cs-CZ" sz="1800" b="0" i="0" u="none" strike="noStrike" baseline="0" dirty="0" err="1">
                <a:latin typeface="CharisSIL"/>
              </a:rPr>
              <a:t>Pena</a:t>
            </a:r>
            <a:r>
              <a:rPr lang="cs-CZ" sz="1800" b="0" i="0" u="none" strike="noStrike" baseline="0" dirty="0">
                <a:latin typeface="CharisSIL"/>
              </a:rPr>
              <a:t>, který stranu v r. 1972 založil. Od podzimu tohoto roku stojí v čele strany sedmadvacetiletý europoslanec Jordan </a:t>
            </a:r>
            <a:r>
              <a:rPr lang="cs-CZ" sz="1800" b="0" i="0" u="none" strike="noStrike" baseline="0" dirty="0" err="1">
                <a:latin typeface="CharisSIL"/>
              </a:rPr>
              <a:t>Bardella</a:t>
            </a:r>
            <a:r>
              <a:rPr lang="cs-CZ" sz="1800" b="0" i="0" u="none" strike="noStrike" baseline="0" dirty="0">
                <a:latin typeface="CharisSIL"/>
              </a:rPr>
              <a:t>.</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245419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Jolly et al. 2020, p. 2-3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873501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Interpretace: Data ze stranických programů ukazují, že podíl prounijních zmínek se u slovenských politických stran dlouhodobě snižuje, zatímco u českých politických stran se od r. 2013/14 zvyšuje. Podobný trend je ovšem patrný i pro </a:t>
            </a:r>
            <a:r>
              <a:rPr lang="cs-CZ" dirty="0" err="1"/>
              <a:t>antiunijní</a:t>
            </a:r>
            <a:r>
              <a:rPr lang="cs-CZ" dirty="0"/>
              <a:t> zmínky ve stranických programech – zatímco i ty klesají u slovenských politických stran, u českých naopak rostou. </a:t>
            </a:r>
          </a:p>
          <a:p>
            <a:r>
              <a:rPr lang="cs-CZ" dirty="0"/>
              <a:t>Vysvětlením může být, že u českých politických stran obecně zmínky o EU (ať už pozitivní či negativní) rostou, zatímco obecné zmínky o EU u slovenských stran se ze stranických programů vytrácejí. Jinými slovy, zatímco </a:t>
            </a:r>
            <a:r>
              <a:rPr lang="cs-CZ" dirty="0" err="1"/>
              <a:t>salience</a:t>
            </a:r>
            <a:r>
              <a:rPr lang="cs-CZ" dirty="0"/>
              <a:t>/významnost EU u českých politických stran roste, u slovenských se snižuje. </a:t>
            </a:r>
          </a:p>
          <a:p>
            <a:r>
              <a:rPr lang="cs-CZ" dirty="0" err="1"/>
              <a:t>Manifesto</a:t>
            </a:r>
            <a:r>
              <a:rPr lang="cs-CZ" dirty="0"/>
              <a:t> </a:t>
            </a:r>
            <a:r>
              <a:rPr lang="cs-CZ" dirty="0" err="1"/>
              <a:t>project</a:t>
            </a:r>
            <a:r>
              <a:rPr lang="cs-CZ" dirty="0"/>
              <a:t> (https://manifesto-project.wzb.eu/) zakládá svá data na kódování stranických programů těch politických stran, které získaly v parlamentních volbách do dolní komory alespoň 2 křesla, nebo jiných v minulosti relevantních stran. </a:t>
            </a:r>
          </a:p>
          <a:p>
            <a:r>
              <a:rPr lang="cs-CZ" dirty="0"/>
              <a:t>Data lze filtrovat a vizualizovat podle stranických pozic v jednotlivých zemích nebo mezi nimi napříč určitým časovým obdobím. </a:t>
            </a:r>
          </a:p>
          <a:p>
            <a:r>
              <a:rPr lang="cs-CZ" dirty="0"/>
              <a:t>Data na obrázku jsou odtud: https://visuals.manifesto-project.wzb.eu/mpdb-shiny/cmp_dashboard_countries/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129066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Finanční/ekonomická/dluhová krize vyžadovala po členských státech v podstatě platit dluhy za nezodpovědné státy typu Řecko a odhalila slabiny současné nedokončené měnové integrace, v níž chybí silnější unijní pravomoci pro hospodářskou politiku. </a:t>
            </a:r>
          </a:p>
          <a:p>
            <a:r>
              <a:rPr lang="cs-CZ" dirty="0"/>
              <a:t>Migrační krize zase zintenzivnila diskuse o ochraně vnitřních i vnějších hranic EU, solidaritě napříč členskými státy a negativním dopadům multikulturalismu na zavedené tradice.</a:t>
            </a:r>
          </a:p>
          <a:p>
            <a:r>
              <a:rPr lang="cs-CZ" dirty="0"/>
              <a:t>Obě dvě krize se zároveň vyznačovaly rozdělením států na ty, co byly zadlužené a co splácely dluhy druhých, a na ty, co byly prvními státy vstupu migrantů z Afriky, co byly tranzitní zemí a co byly cílovou zemí. V obou dvou krizích tak státy byly nerovně/nestejně zasaženy. Zároveň, možná právě i z těchto důvodů, EU nebyla schopna rychle a efektivně reagovat na vzniklé problémy. Důsledkem byl pokles veřejné důvěry v národ. i </a:t>
            </a:r>
            <a:r>
              <a:rPr lang="cs-CZ" dirty="0" err="1"/>
              <a:t>evr</a:t>
            </a:r>
            <a:r>
              <a:rPr lang="cs-CZ" dirty="0"/>
              <a:t>. instituce a zvýšení podpory pro strany skeptické/kritické k EU (vizte příklad ČR – Havlík et al. 2017). </a:t>
            </a:r>
          </a:p>
          <a:p>
            <a:r>
              <a:rPr lang="cs-CZ" dirty="0"/>
              <a:t>Koronavirová pandemie byla v tomto jiná – všechny státy totiž postihla ve větší či menší míře nákaza novým koronavirem Sars-Cov-2 v podstatě nepřipravené a měla větší či menší negativní dopady na tamější ekonomiky. </a:t>
            </a:r>
          </a:p>
          <a:p>
            <a:r>
              <a:rPr lang="cs-CZ" dirty="0"/>
              <a:t>Ruská agrese na Ukrajině pak všem připomněla tragédie světových válek, zdůraznila hlavní cíl EU udržet mír na kontinentu a také ukázala, že dříve skeptické státy vůči migraci dokáží pomoci občanům jim podobným. Odhalila ale zároveň proruské postoje některých politiků/států, které se však zdají být v menšině.</a:t>
            </a:r>
          </a:p>
          <a:p>
            <a:r>
              <a:rPr lang="cs-CZ" dirty="0"/>
              <a:t>V obou dvou posledně zmíněných krizích zároveň EU ukázala, že je schopna konat relativně rychle a efektivně, zvláště když jde o život. Někteří připisují tento obrat v unijním vládnutí samotné předsedkyni Evropské komise Ursule von der </a:t>
            </a:r>
            <a:r>
              <a:rPr lang="cs-CZ" dirty="0" err="1"/>
              <a:t>Leyen</a:t>
            </a:r>
            <a:r>
              <a:rPr lang="cs-CZ" dirty="0"/>
              <a:t>.</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62989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tohoto grafu nevíme, jestli unijní otázky jsou diskutovány v pozitivním nebo negativním slova smyslu, jen víme, že jsou nějak diskutovány.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337794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grafu je patrné, že obyvatelé „starých“ členských států mají menší povědomí o jediném dlouhodobém demokratickém/participativním nástroji EU (tj. přímé volby do EP). Naopak menší a „novější“ členské země mají toto povědomí mnohem vyšší.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235732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1352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Zajímavé jsou na tomto grafu dvě věci. Jednak to, že Poláci a Švédové dokázali na otázku ohledně počtu členů eurozóny odpovědět nejvíce dobře, přestože sami eurem neplatí. Naopak Chorvaté, kteří mají začít platit eurem od ledna 2023 buď odpověděli nejméně dobře, nebo už považovali sebe za 20. člena. Také státy, které dlouhodobě platí eurem nevěděly, kolik členů má eurozóna.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225846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Tento graf ukazuje, že i země jako Malta a Polsko, které nemají „čistý štít“ v dodržování demokratických principů (vlády práva), dokáží považovat EU nejvíce za demokratickou.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851204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grafu je patrné, že země s vyspělým politickým systémem považují EU nejvíce za byrokratickou.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271300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grafu je zajímavé, že Dánsko nebo Irsko s řadou vyjednaných dlouhodobých </a:t>
            </a:r>
            <a:r>
              <a:rPr lang="cs-CZ" dirty="0" err="1"/>
              <a:t>opt</a:t>
            </a:r>
            <a:r>
              <a:rPr lang="cs-CZ" dirty="0"/>
              <a:t>-outů/výjimek z práva EU (coby prvek tzv. diferencované integrace) považují nejvíce EU za sjednocenou. Podobně Polsko, které neplní několik základních pravidel EU považuje EU za sjednocenou.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323298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grafu je patrné, že i země, které jsou alespoň geograficky vzdálené od Bruselu (jako právě Malta nebo Finsko) nemají pocit, že by EU byla pro ně vzdálená. Naopak pro české respondenty/občany je EU nejvíce vzdálená.</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108409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grafu je patrné, že zejména staré členské státy (DE, FR, NL) či státy s vyspělým politickým a administrativním systémem (DK, FI, SE) nepovažují EU za příliš efektivní. Je to v podstatě opak toho, co ukazoval graf pro byrokratickou EU. </a:t>
            </a:r>
          </a:p>
          <a:p>
            <a:r>
              <a:rPr lang="cs-CZ" dirty="0"/>
              <a:t>Naopak malá Malta či problematické Polsko (s řadou řízení o porušení povinností a selektivním přístupem k dodržováním práva EU) považují EU za nejvíce efektivní. V tomto případě to v podstatě kopíruje otázku/graf k demokratické EU.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351384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Konsensuální rozhodování v Radě i EP v podstatě znemožňuje jakýkoliv odpor euroskeptických formací – rozhodování QMV v Radě vyžaduje nadpoloviční většinu souhlasících států s dostatečným populačním cenzem, takže minoritní euroskeptické hlasy se „ztratí“ a vlády členských států byly naštěstí vždy nakloněny další evropské integraci, resp. jejich zástupci v Radě byli v drtivé většině vždy schopni dojít ke kompromisním řešením; v EP není možné prosadit nic, co by šlo proti integraci, vzhledem k tradici tvorby velkých proevropských frakcí, které by iniciativy jdoucí proti EU blokovaly/neschválily.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1394221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255141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Více o psaní esejí např. zde: https://www.grammarly.com/blog/essay-writing/  (vč. všech záložek/odkazů v textu), nebo zde: https://academiadeescrita.com/effective-guidelines-for-writing-an-analysis-essay/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Existuje celá řada citačních softwarů. Jako studenti MU máte možnost zdarma využívat např. citační software </a:t>
            </a:r>
            <a:r>
              <a:rPr lang="cs-CZ" dirty="0" err="1"/>
              <a:t>CitacePro</a:t>
            </a:r>
            <a:r>
              <a:rPr lang="cs-CZ" dirty="0"/>
              <a:t> (https://www.citacepro.com/), kde se stačí přihlásit přes MU coby vaší instituci pomocí Vašeho </a:t>
            </a:r>
            <a:r>
              <a:rPr lang="cs-CZ" dirty="0" err="1"/>
              <a:t>uča</a:t>
            </a:r>
            <a:r>
              <a:rPr lang="cs-CZ" dirty="0"/>
              <a:t> a primárního hesla. Tam si pak pomocí příslušných formulářů (pro citování odborného elektronického článku, knihy či webové stránky) vyplníte příslušné povinné údaje a software Vám vygeneruje kompletní citaci (a to jak v podobě pro její uvedení na konci práce v plném znění, tak pro její využití v textu práce ve zkrácené verzi). Jako citační styl můžete využívat ČSN ISO 960, příp. Chicago, v tomto kurzu nelpíme na speciálním stylu. Prosím ale snažte se udržet jednotný styl napříč celou esejí, nekombinujte různé styly v jedné práci.</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57</a:t>
            </a:fld>
            <a:endParaRPr lang="cs-CZ" altLang="cs-CZ"/>
          </a:p>
        </p:txBody>
      </p:sp>
    </p:spTree>
    <p:extLst>
      <p:ext uri="{BB962C8B-B14F-4D97-AF65-F5344CB8AC3E}">
        <p14:creationId xmlns:p14="http://schemas.microsoft.com/office/powerpoint/2010/main" val="38197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Eurobarometr sbírá data o veřejných postojích napříč evropskými zeměmi (zejména členy EU, ale také mezi zeměmi EHP či kandidátskými zeměmi) k otázkám týkajícím se nejen EU, ale také jiných politických či společenských problémů (např. důvěra v národní politické orgány). Započal v r. 1970 jako průzkum veřejné podpory konaný jednou za rok, od r. 1974 se konají dvě kola průzkumu (na jaře a na podzim) pod hlavičkou institucí EU (zejm. Evropské komise). Eurobarometr je považován za předchůdce všech dnešních velkých (evropských i světových) průzkumů veřejného mínění (jako např. </a:t>
            </a:r>
            <a:r>
              <a:rPr lang="cs-CZ" dirty="0" err="1"/>
              <a:t>European</a:t>
            </a:r>
            <a:r>
              <a:rPr lang="cs-CZ" dirty="0"/>
              <a:t> </a:t>
            </a:r>
            <a:r>
              <a:rPr lang="cs-CZ" dirty="0" err="1"/>
              <a:t>Social</a:t>
            </a:r>
            <a:r>
              <a:rPr lang="cs-CZ" dirty="0"/>
              <a:t> </a:t>
            </a:r>
            <a:r>
              <a:rPr lang="cs-CZ" dirty="0" err="1"/>
              <a:t>Survey</a:t>
            </a:r>
            <a:r>
              <a:rPr lang="cs-CZ" dirty="0"/>
              <a:t>). </a:t>
            </a:r>
          </a:p>
          <a:p>
            <a:r>
              <a:rPr lang="cs-CZ" dirty="0"/>
              <a:t>Kromě pravidelných </a:t>
            </a:r>
            <a:r>
              <a:rPr lang="cs-CZ" dirty="0" err="1"/>
              <a:t>Eurobarometrových</a:t>
            </a:r>
            <a:r>
              <a:rPr lang="cs-CZ" dirty="0"/>
              <a:t> průzkumů se standardizovanými otázkami, které by měly být dotazovány v národním jazyce alespoň 1000 náhodně vybraným respondentům starším 15 let face-to-face, vytváří také tematické průzkumy na aktuální témata, kterým se EU věnuje (např. klimatická změna) – buď se jedná o „řádné“ průzkumu (tzv. </a:t>
            </a:r>
            <a:r>
              <a:rPr lang="cs-CZ" dirty="0" err="1"/>
              <a:t>Special</a:t>
            </a:r>
            <a:r>
              <a:rPr lang="cs-CZ" dirty="0"/>
              <a:t> </a:t>
            </a:r>
            <a:r>
              <a:rPr lang="cs-CZ" dirty="0" err="1"/>
              <a:t>Eurobarometer</a:t>
            </a:r>
            <a:r>
              <a:rPr lang="cs-CZ" dirty="0"/>
              <a:t>) nebo průzkumy provedené v krátkém časovém </a:t>
            </a:r>
            <a:r>
              <a:rPr lang="cs-CZ" dirty="0" err="1"/>
              <a:t>obd</a:t>
            </a:r>
            <a:r>
              <a:rPr lang="cs-CZ" dirty="0"/>
              <a:t>. po telefonu či online (tzv. </a:t>
            </a:r>
            <a:r>
              <a:rPr lang="cs-CZ" dirty="0" err="1"/>
              <a:t>Flash</a:t>
            </a:r>
            <a:r>
              <a:rPr lang="cs-CZ" dirty="0"/>
              <a:t> Eurobarometry). Od roku 2007 své Eurobarometry nechává zpracovávat i Evropský parlament (tzv. </a:t>
            </a:r>
            <a:r>
              <a:rPr lang="cs-CZ" dirty="0" err="1"/>
              <a:t>Parlemetry</a:t>
            </a:r>
            <a:r>
              <a:rPr lang="cs-CZ" dirty="0"/>
              <a:t>), který se v nich zaměřuje na otázky vztahující se k jeho fungování (např. evropské volby, vnímání EP a aktuálních výzev).</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5092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Data ve většině prezentace jsou z posledního průzkumu Standardního Eurobarometru (č. 97) z léta 2022 – odtud: https://europa.eu/eurobarometer/surveys/detail/2693</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5303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https://mojeevropa.cz/data-a-analyzy/slovensko-a-euro/</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9653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8204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88393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Zde je patrné, že nadpoloviční většina respondentů ze všech 27 členských států nepodporuje vystoupení z EU. Nicméně větší podpora pro vystoupení je v zemích střední a východní Evropy, nebo v Itálii. Nejmenší naopak v zemích „západní“ Evropy vč. spíše euroskeptického Dánska.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7188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cadmus.eui.eu/handle/1814/74583" TargetMode="External"/><Relationship Id="rId2" Type="http://schemas.openxmlformats.org/officeDocument/2006/relationships/hyperlink" Target="http://indiveu.eui.eu/2022/01/28/differentiated-integration-manu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Pohled (nejen) veřejnosti na EU</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Vít Dostál </a:t>
            </a:r>
            <a:r>
              <a:rPr lang="cs-CZ" dirty="0">
                <a:latin typeface="Times New Roman" panose="02020603050405020304" pitchFamily="18" charset="0"/>
                <a:cs typeface="Times New Roman" panose="02020603050405020304" pitchFamily="18" charset="0"/>
              </a:rPr>
              <a:t>&amp; </a:t>
            </a:r>
            <a:r>
              <a:rPr lang="cs-CZ" dirty="0"/>
              <a:t>Pavla Hosnedlová</a:t>
            </a:r>
          </a:p>
          <a:p>
            <a:r>
              <a:rPr lang="cs-CZ" dirty="0"/>
              <a:t>5/12/2022, FSS MU</a:t>
            </a:r>
          </a:p>
          <a:p>
            <a:endParaRPr lang="cs-CZ" dirty="0"/>
          </a:p>
          <a:p>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7D32C28-AEDA-B3B9-E280-528D66904A6B}"/>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7521892A-55EB-A849-53C8-51F253BBCB7A}"/>
              </a:ext>
            </a:extLst>
          </p:cNvPr>
          <p:cNvSpPr>
            <a:spLocks noGrp="1"/>
          </p:cNvSpPr>
          <p:nvPr>
            <p:ph type="title"/>
          </p:nvPr>
        </p:nvSpPr>
        <p:spPr>
          <a:xfrm>
            <a:off x="720000" y="341079"/>
            <a:ext cx="10753200" cy="451576"/>
          </a:xfrm>
        </p:spPr>
        <p:txBody>
          <a:bodyPr/>
          <a:lstStyle/>
          <a:p>
            <a:r>
              <a:rPr lang="cs-CZ" dirty="0"/>
              <a:t>Veřejný euroskepticismus</a:t>
            </a:r>
          </a:p>
        </p:txBody>
      </p:sp>
      <p:sp>
        <p:nvSpPr>
          <p:cNvPr id="5" name="Zástupný obsah 4">
            <a:extLst>
              <a:ext uri="{FF2B5EF4-FFF2-40B4-BE49-F238E27FC236}">
                <a16:creationId xmlns:a16="http://schemas.microsoft.com/office/drawing/2014/main" id="{47673599-6CCB-8648-8B49-96A043ED17A9}"/>
              </a:ext>
            </a:extLst>
          </p:cNvPr>
          <p:cNvSpPr>
            <a:spLocks noGrp="1"/>
          </p:cNvSpPr>
          <p:nvPr>
            <p:ph idx="1"/>
          </p:nvPr>
        </p:nvSpPr>
        <p:spPr>
          <a:xfrm>
            <a:off x="720000" y="1068055"/>
            <a:ext cx="10753200" cy="4139998"/>
          </a:xfrm>
        </p:spPr>
        <p:txBody>
          <a:bodyPr/>
          <a:lstStyle/>
          <a:p>
            <a:r>
              <a:rPr lang="cs-CZ" dirty="0"/>
              <a:t>Nízké vzdělání/nedostatečné povědomí o EU (</a:t>
            </a:r>
            <a:r>
              <a:rPr lang="cs-CZ" dirty="0" err="1"/>
              <a:t>Hobolt</a:t>
            </a:r>
            <a:r>
              <a:rPr lang="cs-CZ" dirty="0"/>
              <a:t> 2014)</a:t>
            </a:r>
          </a:p>
          <a:p>
            <a:r>
              <a:rPr lang="cs-CZ" dirty="0"/>
              <a:t>Nízký socioekonomický status (dělník/prodavačka vs. úředník/středoškolská učitelka)</a:t>
            </a:r>
          </a:p>
          <a:p>
            <a:endParaRPr lang="cs-CZ" dirty="0"/>
          </a:p>
          <a:p>
            <a:r>
              <a:rPr lang="cs-CZ" dirty="0"/>
              <a:t>Vnímání národní vs. nadnárodní/evropské identity</a:t>
            </a:r>
          </a:p>
          <a:p>
            <a:r>
              <a:rPr lang="cs-CZ" dirty="0"/>
              <a:t>Ekonomické výhody za cenu ztráty suverenity</a:t>
            </a:r>
          </a:p>
          <a:p>
            <a:r>
              <a:rPr lang="cs-CZ" dirty="0"/>
              <a:t>Členství v eurozóně (</a:t>
            </a:r>
            <a:r>
              <a:rPr lang="cs-CZ" dirty="0" err="1"/>
              <a:t>Hobolt</a:t>
            </a:r>
            <a:r>
              <a:rPr lang="cs-CZ" dirty="0"/>
              <a:t> 2014) či jiných oblastech diferencované integrace (obrana, </a:t>
            </a:r>
            <a:r>
              <a:rPr lang="cs-CZ" dirty="0" err="1"/>
              <a:t>Schengen</a:t>
            </a:r>
            <a:r>
              <a:rPr lang="cs-CZ" dirty="0"/>
              <a:t>…)</a:t>
            </a:r>
          </a:p>
          <a:p>
            <a:endParaRPr lang="cs-CZ" dirty="0"/>
          </a:p>
          <a:p>
            <a:r>
              <a:rPr lang="cs-CZ" dirty="0"/>
              <a:t>Spokojenost s domácí politikou/důvěra v národní instituce (</a:t>
            </a:r>
            <a:r>
              <a:rPr lang="cs-CZ" dirty="0" err="1"/>
              <a:t>aka</a:t>
            </a:r>
            <a:r>
              <a:rPr lang="cs-CZ" dirty="0"/>
              <a:t> národ. kontext), vč. armády, policie, justice, veřejné správy, vlády, parlamentu</a:t>
            </a:r>
          </a:p>
        </p:txBody>
      </p:sp>
    </p:spTree>
    <p:extLst>
      <p:ext uri="{BB962C8B-B14F-4D97-AF65-F5344CB8AC3E}">
        <p14:creationId xmlns:p14="http://schemas.microsoft.com/office/powerpoint/2010/main" val="10548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F33D874-B3B4-DE28-B9BB-0E0C19087E76}"/>
              </a:ext>
            </a:extLst>
          </p:cNvPr>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pic>
        <p:nvPicPr>
          <p:cNvPr id="5" name="Obrázek 4">
            <a:extLst>
              <a:ext uri="{FF2B5EF4-FFF2-40B4-BE49-F238E27FC236}">
                <a16:creationId xmlns:a16="http://schemas.microsoft.com/office/drawing/2014/main" id="{D775764F-D298-54E8-2AC7-52FFABA97D33}"/>
              </a:ext>
            </a:extLst>
          </p:cNvPr>
          <p:cNvPicPr>
            <a:picLocks noChangeAspect="1"/>
          </p:cNvPicPr>
          <p:nvPr/>
        </p:nvPicPr>
        <p:blipFill>
          <a:blip r:embed="rId2"/>
          <a:stretch>
            <a:fillRect/>
          </a:stretch>
        </p:blipFill>
        <p:spPr>
          <a:xfrm>
            <a:off x="268245" y="1003197"/>
            <a:ext cx="11655509" cy="4851605"/>
          </a:xfrm>
          <a:prstGeom prst="rect">
            <a:avLst/>
          </a:prstGeom>
        </p:spPr>
      </p:pic>
      <p:sp>
        <p:nvSpPr>
          <p:cNvPr id="6" name="Obdélník: se zakulacenými rohy 5">
            <a:extLst>
              <a:ext uri="{FF2B5EF4-FFF2-40B4-BE49-F238E27FC236}">
                <a16:creationId xmlns:a16="http://schemas.microsoft.com/office/drawing/2014/main" id="{35FD4429-C0D0-4728-7B5C-085A95949C6C}"/>
              </a:ext>
            </a:extLst>
          </p:cNvPr>
          <p:cNvSpPr/>
          <p:nvPr/>
        </p:nvSpPr>
        <p:spPr bwMode="auto">
          <a:xfrm>
            <a:off x="10995933" y="1901536"/>
            <a:ext cx="811753" cy="3709555"/>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C810BAF3-A1A5-2089-469B-F6B4528FE366}"/>
              </a:ext>
            </a:extLst>
          </p:cNvPr>
          <p:cNvSpPr/>
          <p:nvPr/>
        </p:nvSpPr>
        <p:spPr bwMode="auto">
          <a:xfrm>
            <a:off x="5414376" y="1842330"/>
            <a:ext cx="435428"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AB208101-CF1D-5751-DBE3-038095841BF3}"/>
              </a:ext>
            </a:extLst>
          </p:cNvPr>
          <p:cNvSpPr/>
          <p:nvPr/>
        </p:nvSpPr>
        <p:spPr bwMode="auto">
          <a:xfrm>
            <a:off x="1379089" y="1871932"/>
            <a:ext cx="435428"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F54702B1-7B39-BD44-3FD6-8149CB5756C2}"/>
              </a:ext>
            </a:extLst>
          </p:cNvPr>
          <p:cNvSpPr/>
          <p:nvPr/>
        </p:nvSpPr>
        <p:spPr bwMode="auto">
          <a:xfrm>
            <a:off x="2188169" y="1842329"/>
            <a:ext cx="435428"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8950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AAEEB3C-EC06-273A-8650-94010D039551}"/>
              </a:ext>
            </a:extLst>
          </p:cNvPr>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pic>
        <p:nvPicPr>
          <p:cNvPr id="5" name="Obrázek 4">
            <a:extLst>
              <a:ext uri="{FF2B5EF4-FFF2-40B4-BE49-F238E27FC236}">
                <a16:creationId xmlns:a16="http://schemas.microsoft.com/office/drawing/2014/main" id="{9A604738-B18B-C7F8-D513-6924BD972D72}"/>
              </a:ext>
            </a:extLst>
          </p:cNvPr>
          <p:cNvPicPr>
            <a:picLocks noChangeAspect="1"/>
          </p:cNvPicPr>
          <p:nvPr/>
        </p:nvPicPr>
        <p:blipFill>
          <a:blip r:embed="rId2"/>
          <a:stretch>
            <a:fillRect/>
          </a:stretch>
        </p:blipFill>
        <p:spPr>
          <a:xfrm>
            <a:off x="207634" y="981648"/>
            <a:ext cx="11776731" cy="4894703"/>
          </a:xfrm>
          <a:prstGeom prst="rect">
            <a:avLst/>
          </a:prstGeom>
        </p:spPr>
      </p:pic>
      <p:sp>
        <p:nvSpPr>
          <p:cNvPr id="6" name="Obdélník: se zakulacenými rohy 5">
            <a:extLst>
              <a:ext uri="{FF2B5EF4-FFF2-40B4-BE49-F238E27FC236}">
                <a16:creationId xmlns:a16="http://schemas.microsoft.com/office/drawing/2014/main" id="{90C44A19-5711-8ABC-8755-84F345F4B3ED}"/>
              </a:ext>
            </a:extLst>
          </p:cNvPr>
          <p:cNvSpPr/>
          <p:nvPr/>
        </p:nvSpPr>
        <p:spPr bwMode="auto">
          <a:xfrm>
            <a:off x="10620222" y="1883894"/>
            <a:ext cx="1246196"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3CE8B903-44B2-2A7C-FE8F-EC7F82A39CD3}"/>
              </a:ext>
            </a:extLst>
          </p:cNvPr>
          <p:cNvSpPr/>
          <p:nvPr/>
        </p:nvSpPr>
        <p:spPr bwMode="auto">
          <a:xfrm>
            <a:off x="9473793" y="1883894"/>
            <a:ext cx="376789"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A0B042DE-F3F5-B702-BD3F-961274CDC2F3}"/>
              </a:ext>
            </a:extLst>
          </p:cNvPr>
          <p:cNvSpPr/>
          <p:nvPr/>
        </p:nvSpPr>
        <p:spPr bwMode="auto">
          <a:xfrm>
            <a:off x="539999" y="1883894"/>
            <a:ext cx="2494145" cy="376876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407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2027F5F-5E39-9058-1517-84A1AA158710}"/>
              </a:ext>
            </a:extLst>
          </p:cNvPr>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pic>
        <p:nvPicPr>
          <p:cNvPr id="2050" name="Picture 2">
            <a:extLst>
              <a:ext uri="{FF2B5EF4-FFF2-40B4-BE49-F238E27FC236}">
                <a16:creationId xmlns:a16="http://schemas.microsoft.com/office/drawing/2014/main" id="{B4EF4339-FDB3-5B88-93D0-610F2031B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5" y="345107"/>
            <a:ext cx="11426808" cy="640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7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781727-7CE0-6DD9-6952-900780B0DB60}"/>
              </a:ext>
            </a:extLst>
          </p:cNvPr>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pic>
        <p:nvPicPr>
          <p:cNvPr id="5" name="Obrázek 4">
            <a:extLst>
              <a:ext uri="{FF2B5EF4-FFF2-40B4-BE49-F238E27FC236}">
                <a16:creationId xmlns:a16="http://schemas.microsoft.com/office/drawing/2014/main" id="{6837091B-0C5E-DFCC-9139-2B47EDD8BA75}"/>
              </a:ext>
            </a:extLst>
          </p:cNvPr>
          <p:cNvPicPr>
            <a:picLocks noChangeAspect="1"/>
          </p:cNvPicPr>
          <p:nvPr/>
        </p:nvPicPr>
        <p:blipFill>
          <a:blip r:embed="rId3"/>
          <a:stretch>
            <a:fillRect/>
          </a:stretch>
        </p:blipFill>
        <p:spPr>
          <a:xfrm>
            <a:off x="666000" y="328612"/>
            <a:ext cx="10036636" cy="6200775"/>
          </a:xfrm>
          <a:prstGeom prst="rect">
            <a:avLst/>
          </a:prstGeom>
        </p:spPr>
      </p:pic>
    </p:spTree>
    <p:extLst>
      <p:ext uri="{BB962C8B-B14F-4D97-AF65-F5344CB8AC3E}">
        <p14:creationId xmlns:p14="http://schemas.microsoft.com/office/powerpoint/2010/main" val="206997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46F9332-BB0B-A4F4-DCB9-98E974DF3F07}"/>
              </a:ext>
            </a:extLst>
          </p:cNvPr>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pic>
        <p:nvPicPr>
          <p:cNvPr id="5" name="Obrázek 4">
            <a:extLst>
              <a:ext uri="{FF2B5EF4-FFF2-40B4-BE49-F238E27FC236}">
                <a16:creationId xmlns:a16="http://schemas.microsoft.com/office/drawing/2014/main" id="{B44DB871-EF0C-1069-FB9F-8E280184540B}"/>
              </a:ext>
            </a:extLst>
          </p:cNvPr>
          <p:cNvPicPr>
            <a:picLocks noChangeAspect="1"/>
          </p:cNvPicPr>
          <p:nvPr/>
        </p:nvPicPr>
        <p:blipFill>
          <a:blip r:embed="rId3"/>
          <a:stretch>
            <a:fillRect/>
          </a:stretch>
        </p:blipFill>
        <p:spPr>
          <a:xfrm>
            <a:off x="2004600" y="-137160"/>
            <a:ext cx="7075795" cy="7365260"/>
          </a:xfrm>
          <a:prstGeom prst="rect">
            <a:avLst/>
          </a:prstGeom>
        </p:spPr>
      </p:pic>
      <p:sp>
        <p:nvSpPr>
          <p:cNvPr id="6" name="Ovál 5">
            <a:extLst>
              <a:ext uri="{FF2B5EF4-FFF2-40B4-BE49-F238E27FC236}">
                <a16:creationId xmlns:a16="http://schemas.microsoft.com/office/drawing/2014/main" id="{47A6B500-E97D-C5DC-916A-BDB44416E8A9}"/>
              </a:ext>
            </a:extLst>
          </p:cNvPr>
          <p:cNvSpPr/>
          <p:nvPr/>
        </p:nvSpPr>
        <p:spPr bwMode="auto">
          <a:xfrm>
            <a:off x="1428750" y="3962399"/>
            <a:ext cx="7962900" cy="58102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7891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5991382-E61A-2174-E167-75B769DA3AD6}"/>
              </a:ext>
            </a:extLst>
          </p:cNvPr>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7" name="Nadpis 6">
            <a:extLst>
              <a:ext uri="{FF2B5EF4-FFF2-40B4-BE49-F238E27FC236}">
                <a16:creationId xmlns:a16="http://schemas.microsoft.com/office/drawing/2014/main" id="{7EAC4570-FA88-2743-B5C7-7C7A5CC149D5}"/>
              </a:ext>
            </a:extLst>
          </p:cNvPr>
          <p:cNvSpPr>
            <a:spLocks noGrp="1"/>
          </p:cNvSpPr>
          <p:nvPr>
            <p:ph type="title"/>
          </p:nvPr>
        </p:nvSpPr>
        <p:spPr>
          <a:xfrm>
            <a:off x="540000" y="178424"/>
            <a:ext cx="11567850" cy="451576"/>
          </a:xfrm>
        </p:spPr>
        <p:txBody>
          <a:bodyPr/>
          <a:lstStyle/>
          <a:p>
            <a:r>
              <a:rPr lang="cs-CZ" dirty="0"/>
              <a:t>Vývoj důvěry v EU a národní vládu a parlament</a:t>
            </a:r>
          </a:p>
        </p:txBody>
      </p:sp>
      <p:pic>
        <p:nvPicPr>
          <p:cNvPr id="6" name="Obrázek 5">
            <a:extLst>
              <a:ext uri="{FF2B5EF4-FFF2-40B4-BE49-F238E27FC236}">
                <a16:creationId xmlns:a16="http://schemas.microsoft.com/office/drawing/2014/main" id="{32E5FDD7-E045-4A04-4CB3-90664E0438F0}"/>
              </a:ext>
            </a:extLst>
          </p:cNvPr>
          <p:cNvPicPr>
            <a:picLocks noChangeAspect="1"/>
          </p:cNvPicPr>
          <p:nvPr/>
        </p:nvPicPr>
        <p:blipFill rotWithShape="1">
          <a:blip r:embed="rId2"/>
          <a:srcRect l="22500" t="19112" r="5905" b="26000"/>
          <a:stretch/>
        </p:blipFill>
        <p:spPr>
          <a:xfrm>
            <a:off x="161880" y="869921"/>
            <a:ext cx="11868240" cy="5118158"/>
          </a:xfrm>
          <a:prstGeom prst="rect">
            <a:avLst/>
          </a:prstGeom>
        </p:spPr>
      </p:pic>
    </p:spTree>
    <p:extLst>
      <p:ext uri="{BB962C8B-B14F-4D97-AF65-F5344CB8AC3E}">
        <p14:creationId xmlns:p14="http://schemas.microsoft.com/office/powerpoint/2010/main" val="110023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E18E601-CCF2-B680-0D5F-1AAF8DDBFF63}"/>
              </a:ext>
            </a:extLst>
          </p:cNvPr>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pic>
        <p:nvPicPr>
          <p:cNvPr id="5" name="Obrázek 4">
            <a:extLst>
              <a:ext uri="{FF2B5EF4-FFF2-40B4-BE49-F238E27FC236}">
                <a16:creationId xmlns:a16="http://schemas.microsoft.com/office/drawing/2014/main" id="{438EC7FB-C434-34D1-1AE3-E517A645CCAC}"/>
              </a:ext>
            </a:extLst>
          </p:cNvPr>
          <p:cNvPicPr>
            <a:picLocks noChangeAspect="1"/>
          </p:cNvPicPr>
          <p:nvPr/>
        </p:nvPicPr>
        <p:blipFill rotWithShape="1">
          <a:blip r:embed="rId3"/>
          <a:srcRect l="5906" t="22889" r="25125" b="19555"/>
          <a:stretch/>
        </p:blipFill>
        <p:spPr>
          <a:xfrm>
            <a:off x="180813" y="491377"/>
            <a:ext cx="11830374" cy="5553302"/>
          </a:xfrm>
          <a:prstGeom prst="rect">
            <a:avLst/>
          </a:prstGeom>
        </p:spPr>
      </p:pic>
      <p:sp>
        <p:nvSpPr>
          <p:cNvPr id="6" name="Ovál 5">
            <a:extLst>
              <a:ext uri="{FF2B5EF4-FFF2-40B4-BE49-F238E27FC236}">
                <a16:creationId xmlns:a16="http://schemas.microsoft.com/office/drawing/2014/main" id="{5A95BA96-7C96-61C7-AE35-C5E9EB0D6B92}"/>
              </a:ext>
            </a:extLst>
          </p:cNvPr>
          <p:cNvSpPr/>
          <p:nvPr/>
        </p:nvSpPr>
        <p:spPr bwMode="auto">
          <a:xfrm>
            <a:off x="2796540" y="3589020"/>
            <a:ext cx="9151620" cy="32766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vál 8">
            <a:extLst>
              <a:ext uri="{FF2B5EF4-FFF2-40B4-BE49-F238E27FC236}">
                <a16:creationId xmlns:a16="http://schemas.microsoft.com/office/drawing/2014/main" id="{46E38464-1FC6-BF2B-A74B-1FF87CD62199}"/>
              </a:ext>
            </a:extLst>
          </p:cNvPr>
          <p:cNvSpPr/>
          <p:nvPr/>
        </p:nvSpPr>
        <p:spPr bwMode="auto">
          <a:xfrm>
            <a:off x="3771900"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0" name="Ovál 9">
            <a:extLst>
              <a:ext uri="{FF2B5EF4-FFF2-40B4-BE49-F238E27FC236}">
                <a16:creationId xmlns:a16="http://schemas.microsoft.com/office/drawing/2014/main" id="{6AC81558-0983-735A-F1BA-565BE7D77052}"/>
              </a:ext>
            </a:extLst>
          </p:cNvPr>
          <p:cNvSpPr/>
          <p:nvPr/>
        </p:nvSpPr>
        <p:spPr bwMode="auto">
          <a:xfrm>
            <a:off x="9616440"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Ovál 10">
            <a:extLst>
              <a:ext uri="{FF2B5EF4-FFF2-40B4-BE49-F238E27FC236}">
                <a16:creationId xmlns:a16="http://schemas.microsoft.com/office/drawing/2014/main" id="{5FB3CB6E-7379-E94E-1DA6-DA806C4ED43B}"/>
              </a:ext>
            </a:extLst>
          </p:cNvPr>
          <p:cNvSpPr/>
          <p:nvPr/>
        </p:nvSpPr>
        <p:spPr bwMode="auto">
          <a:xfrm>
            <a:off x="10821433" y="269748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2" name="Ovál 11">
            <a:extLst>
              <a:ext uri="{FF2B5EF4-FFF2-40B4-BE49-F238E27FC236}">
                <a16:creationId xmlns:a16="http://schemas.microsoft.com/office/drawing/2014/main" id="{B68AE0DB-EC6F-98D1-5F43-28E2AEAC0DAF}"/>
              </a:ext>
            </a:extLst>
          </p:cNvPr>
          <p:cNvSpPr/>
          <p:nvPr/>
        </p:nvSpPr>
        <p:spPr bwMode="auto">
          <a:xfrm>
            <a:off x="10515600"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3" name="Ovál 12">
            <a:extLst>
              <a:ext uri="{FF2B5EF4-FFF2-40B4-BE49-F238E27FC236}">
                <a16:creationId xmlns:a16="http://schemas.microsoft.com/office/drawing/2014/main" id="{707743FD-6AFD-A892-CC9A-5BE195EBC9E7}"/>
              </a:ext>
            </a:extLst>
          </p:cNvPr>
          <p:cNvSpPr/>
          <p:nvPr/>
        </p:nvSpPr>
        <p:spPr bwMode="auto">
          <a:xfrm>
            <a:off x="8064736"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4" name="Ovál 13">
            <a:extLst>
              <a:ext uri="{FF2B5EF4-FFF2-40B4-BE49-F238E27FC236}">
                <a16:creationId xmlns:a16="http://schemas.microsoft.com/office/drawing/2014/main" id="{1A58B585-A2A8-C705-D01F-2A00A40094AB}"/>
              </a:ext>
            </a:extLst>
          </p:cNvPr>
          <p:cNvSpPr/>
          <p:nvPr/>
        </p:nvSpPr>
        <p:spPr bwMode="auto">
          <a:xfrm>
            <a:off x="8986758"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5" name="Ovál 14">
            <a:extLst>
              <a:ext uri="{FF2B5EF4-FFF2-40B4-BE49-F238E27FC236}">
                <a16:creationId xmlns:a16="http://schemas.microsoft.com/office/drawing/2014/main" id="{BE3C3DE1-18FA-01B1-1520-55CB8DC14E44}"/>
              </a:ext>
            </a:extLst>
          </p:cNvPr>
          <p:cNvSpPr/>
          <p:nvPr/>
        </p:nvSpPr>
        <p:spPr bwMode="auto">
          <a:xfrm>
            <a:off x="4386342"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a:extLst>
              <a:ext uri="{FF2B5EF4-FFF2-40B4-BE49-F238E27FC236}">
                <a16:creationId xmlns:a16="http://schemas.microsoft.com/office/drawing/2014/main" id="{239059B7-10E7-A9A9-2FB7-3A40B2963058}"/>
              </a:ext>
            </a:extLst>
          </p:cNvPr>
          <p:cNvSpPr/>
          <p:nvPr/>
        </p:nvSpPr>
        <p:spPr bwMode="auto">
          <a:xfrm>
            <a:off x="6528597"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7" name="Ovál 16">
            <a:extLst>
              <a:ext uri="{FF2B5EF4-FFF2-40B4-BE49-F238E27FC236}">
                <a16:creationId xmlns:a16="http://schemas.microsoft.com/office/drawing/2014/main" id="{11E6B113-F14A-EF4A-B0F4-D076952C3E51}"/>
              </a:ext>
            </a:extLst>
          </p:cNvPr>
          <p:cNvSpPr/>
          <p:nvPr/>
        </p:nvSpPr>
        <p:spPr bwMode="auto">
          <a:xfrm>
            <a:off x="3771900" y="293370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8" name="Ovál 17">
            <a:extLst>
              <a:ext uri="{FF2B5EF4-FFF2-40B4-BE49-F238E27FC236}">
                <a16:creationId xmlns:a16="http://schemas.microsoft.com/office/drawing/2014/main" id="{0F1FC635-8F33-F2B4-CFA7-09D6E05D3AF8}"/>
              </a:ext>
            </a:extLst>
          </p:cNvPr>
          <p:cNvSpPr/>
          <p:nvPr/>
        </p:nvSpPr>
        <p:spPr bwMode="auto">
          <a:xfrm>
            <a:off x="11141473" y="26936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Ovál 18">
            <a:extLst>
              <a:ext uri="{FF2B5EF4-FFF2-40B4-BE49-F238E27FC236}">
                <a16:creationId xmlns:a16="http://schemas.microsoft.com/office/drawing/2014/main" id="{D39B49C5-F6BD-A8F4-4578-609D2E6F9826}"/>
              </a:ext>
            </a:extLst>
          </p:cNvPr>
          <p:cNvSpPr/>
          <p:nvPr/>
        </p:nvSpPr>
        <p:spPr bwMode="auto">
          <a:xfrm>
            <a:off x="5615940" y="292989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0" name="Ovál 19">
            <a:extLst>
              <a:ext uri="{FF2B5EF4-FFF2-40B4-BE49-F238E27FC236}">
                <a16:creationId xmlns:a16="http://schemas.microsoft.com/office/drawing/2014/main" id="{04CA1F5A-5A40-498B-FD83-35AE3DD44E4A}"/>
              </a:ext>
            </a:extLst>
          </p:cNvPr>
          <p:cNvSpPr/>
          <p:nvPr/>
        </p:nvSpPr>
        <p:spPr bwMode="auto">
          <a:xfrm>
            <a:off x="7160024" y="293370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1" name="Ovál 20">
            <a:extLst>
              <a:ext uri="{FF2B5EF4-FFF2-40B4-BE49-F238E27FC236}">
                <a16:creationId xmlns:a16="http://schemas.microsoft.com/office/drawing/2014/main" id="{02663235-A58C-5A27-9A3B-947265D41640}"/>
              </a:ext>
            </a:extLst>
          </p:cNvPr>
          <p:cNvSpPr/>
          <p:nvPr/>
        </p:nvSpPr>
        <p:spPr bwMode="auto">
          <a:xfrm>
            <a:off x="9616440" y="292989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2" name="Ovál 21">
            <a:extLst>
              <a:ext uri="{FF2B5EF4-FFF2-40B4-BE49-F238E27FC236}">
                <a16:creationId xmlns:a16="http://schemas.microsoft.com/office/drawing/2014/main" id="{843FE4F5-3547-881A-B062-3E13D1033251}"/>
              </a:ext>
            </a:extLst>
          </p:cNvPr>
          <p:cNvSpPr/>
          <p:nvPr/>
        </p:nvSpPr>
        <p:spPr bwMode="auto">
          <a:xfrm>
            <a:off x="7772400" y="293370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3" name="Ovál 22">
            <a:extLst>
              <a:ext uri="{FF2B5EF4-FFF2-40B4-BE49-F238E27FC236}">
                <a16:creationId xmlns:a16="http://schemas.microsoft.com/office/drawing/2014/main" id="{D64FB9D6-FE6E-512E-84CF-1B6EDA026891}"/>
              </a:ext>
            </a:extLst>
          </p:cNvPr>
          <p:cNvSpPr/>
          <p:nvPr/>
        </p:nvSpPr>
        <p:spPr bwMode="auto">
          <a:xfrm>
            <a:off x="10540528" y="292989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4" name="Ovál 23">
            <a:extLst>
              <a:ext uri="{FF2B5EF4-FFF2-40B4-BE49-F238E27FC236}">
                <a16:creationId xmlns:a16="http://schemas.microsoft.com/office/drawing/2014/main" id="{4064807D-A684-B579-72DA-EB48AC609024}"/>
              </a:ext>
            </a:extLst>
          </p:cNvPr>
          <p:cNvSpPr/>
          <p:nvPr/>
        </p:nvSpPr>
        <p:spPr bwMode="auto">
          <a:xfrm>
            <a:off x="5615940" y="3160395"/>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5" name="Ovál 24">
            <a:extLst>
              <a:ext uri="{FF2B5EF4-FFF2-40B4-BE49-F238E27FC236}">
                <a16:creationId xmlns:a16="http://schemas.microsoft.com/office/drawing/2014/main" id="{11EE83A1-30E2-1A33-D927-F99419449C27}"/>
              </a:ext>
            </a:extLst>
          </p:cNvPr>
          <p:cNvSpPr/>
          <p:nvPr/>
        </p:nvSpPr>
        <p:spPr bwMode="auto">
          <a:xfrm>
            <a:off x="6797718" y="317277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6" name="Ovál 25">
            <a:extLst>
              <a:ext uri="{FF2B5EF4-FFF2-40B4-BE49-F238E27FC236}">
                <a16:creationId xmlns:a16="http://schemas.microsoft.com/office/drawing/2014/main" id="{A14C42EB-5FA3-68A6-44D2-D33D220C17CF}"/>
              </a:ext>
            </a:extLst>
          </p:cNvPr>
          <p:cNvSpPr/>
          <p:nvPr/>
        </p:nvSpPr>
        <p:spPr bwMode="auto">
          <a:xfrm>
            <a:off x="7413905" y="316896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7" name="Ovál 26">
            <a:extLst>
              <a:ext uri="{FF2B5EF4-FFF2-40B4-BE49-F238E27FC236}">
                <a16:creationId xmlns:a16="http://schemas.microsoft.com/office/drawing/2014/main" id="{A1151642-F738-A71E-69B2-C5E5EF1C6CE9}"/>
              </a:ext>
            </a:extLst>
          </p:cNvPr>
          <p:cNvSpPr/>
          <p:nvPr/>
        </p:nvSpPr>
        <p:spPr bwMode="auto">
          <a:xfrm>
            <a:off x="3771900" y="3160395"/>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8" name="Ovál 27">
            <a:extLst>
              <a:ext uri="{FF2B5EF4-FFF2-40B4-BE49-F238E27FC236}">
                <a16:creationId xmlns:a16="http://schemas.microsoft.com/office/drawing/2014/main" id="{C8AA34A9-2C9F-1D69-6D57-4A172D05DACE}"/>
              </a:ext>
            </a:extLst>
          </p:cNvPr>
          <p:cNvSpPr/>
          <p:nvPr/>
        </p:nvSpPr>
        <p:spPr bwMode="auto">
          <a:xfrm>
            <a:off x="6532583" y="316515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9" name="Ovál 28">
            <a:extLst>
              <a:ext uri="{FF2B5EF4-FFF2-40B4-BE49-F238E27FC236}">
                <a16:creationId xmlns:a16="http://schemas.microsoft.com/office/drawing/2014/main" id="{18BBADDD-C2DD-F527-B9F0-BBDDA6675BA2}"/>
              </a:ext>
            </a:extLst>
          </p:cNvPr>
          <p:cNvSpPr/>
          <p:nvPr/>
        </p:nvSpPr>
        <p:spPr bwMode="auto">
          <a:xfrm>
            <a:off x="10245590" y="317277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0" name="Ovál 29">
            <a:extLst>
              <a:ext uri="{FF2B5EF4-FFF2-40B4-BE49-F238E27FC236}">
                <a16:creationId xmlns:a16="http://schemas.microsoft.com/office/drawing/2014/main" id="{3BA00CC0-33FA-8D7D-4BF3-256782ECC441}"/>
              </a:ext>
            </a:extLst>
          </p:cNvPr>
          <p:cNvSpPr/>
          <p:nvPr/>
        </p:nvSpPr>
        <p:spPr bwMode="auto">
          <a:xfrm>
            <a:off x="11141473" y="317658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1" name="Ovál 30">
            <a:extLst>
              <a:ext uri="{FF2B5EF4-FFF2-40B4-BE49-F238E27FC236}">
                <a16:creationId xmlns:a16="http://schemas.microsoft.com/office/drawing/2014/main" id="{A75FA127-C673-BBA2-99C2-8F100543EEB0}"/>
              </a:ext>
            </a:extLst>
          </p:cNvPr>
          <p:cNvSpPr/>
          <p:nvPr/>
        </p:nvSpPr>
        <p:spPr bwMode="auto">
          <a:xfrm>
            <a:off x="8076134" y="3172778"/>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2" name="Ovál 31">
            <a:extLst>
              <a:ext uri="{FF2B5EF4-FFF2-40B4-BE49-F238E27FC236}">
                <a16:creationId xmlns:a16="http://schemas.microsoft.com/office/drawing/2014/main" id="{8B0B81F3-982E-A43E-85EB-FB2C6BE1C1F1}"/>
              </a:ext>
            </a:extLst>
          </p:cNvPr>
          <p:cNvSpPr/>
          <p:nvPr/>
        </p:nvSpPr>
        <p:spPr bwMode="auto">
          <a:xfrm>
            <a:off x="6225540" y="4127182"/>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3" name="Ovál 32">
            <a:extLst>
              <a:ext uri="{FF2B5EF4-FFF2-40B4-BE49-F238E27FC236}">
                <a16:creationId xmlns:a16="http://schemas.microsoft.com/office/drawing/2014/main" id="{A56D63FE-3C88-E7E1-1C54-C572286BEC7E}"/>
              </a:ext>
            </a:extLst>
          </p:cNvPr>
          <p:cNvSpPr/>
          <p:nvPr/>
        </p:nvSpPr>
        <p:spPr bwMode="auto">
          <a:xfrm>
            <a:off x="3771900" y="4123486"/>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4" name="Ovál 33">
            <a:extLst>
              <a:ext uri="{FF2B5EF4-FFF2-40B4-BE49-F238E27FC236}">
                <a16:creationId xmlns:a16="http://schemas.microsoft.com/office/drawing/2014/main" id="{44695365-87D2-2C67-4056-49262AB1A27A}"/>
              </a:ext>
            </a:extLst>
          </p:cNvPr>
          <p:cNvSpPr/>
          <p:nvPr/>
        </p:nvSpPr>
        <p:spPr bwMode="auto">
          <a:xfrm>
            <a:off x="8064736" y="4130992"/>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5" name="Ovál 34">
            <a:extLst>
              <a:ext uri="{FF2B5EF4-FFF2-40B4-BE49-F238E27FC236}">
                <a16:creationId xmlns:a16="http://schemas.microsoft.com/office/drawing/2014/main" id="{6B7B2C5F-C160-4688-CCB2-27DEC593BA7C}"/>
              </a:ext>
            </a:extLst>
          </p:cNvPr>
          <p:cNvSpPr/>
          <p:nvPr/>
        </p:nvSpPr>
        <p:spPr bwMode="auto">
          <a:xfrm>
            <a:off x="9616440" y="4123486"/>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6" name="Ovál 35">
            <a:extLst>
              <a:ext uri="{FF2B5EF4-FFF2-40B4-BE49-F238E27FC236}">
                <a16:creationId xmlns:a16="http://schemas.microsoft.com/office/drawing/2014/main" id="{565D944C-D130-1F86-13C3-A41732137806}"/>
              </a:ext>
            </a:extLst>
          </p:cNvPr>
          <p:cNvSpPr/>
          <p:nvPr/>
        </p:nvSpPr>
        <p:spPr bwMode="auto">
          <a:xfrm>
            <a:off x="10831474" y="4123486"/>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7" name="Ovál 36">
            <a:extLst>
              <a:ext uri="{FF2B5EF4-FFF2-40B4-BE49-F238E27FC236}">
                <a16:creationId xmlns:a16="http://schemas.microsoft.com/office/drawing/2014/main" id="{E9734367-AB57-02DA-E406-621856F68A56}"/>
              </a:ext>
            </a:extLst>
          </p:cNvPr>
          <p:cNvSpPr/>
          <p:nvPr/>
        </p:nvSpPr>
        <p:spPr bwMode="auto">
          <a:xfrm>
            <a:off x="5588236" y="4130992"/>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8" name="Ovál 37">
            <a:extLst>
              <a:ext uri="{FF2B5EF4-FFF2-40B4-BE49-F238E27FC236}">
                <a16:creationId xmlns:a16="http://schemas.microsoft.com/office/drawing/2014/main" id="{0A464DF5-8364-C1C9-D6B3-56DD769994D6}"/>
              </a:ext>
            </a:extLst>
          </p:cNvPr>
          <p:cNvSpPr/>
          <p:nvPr/>
        </p:nvSpPr>
        <p:spPr bwMode="auto">
          <a:xfrm>
            <a:off x="5906888" y="4123486"/>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9" name="Ovál 38">
            <a:extLst>
              <a:ext uri="{FF2B5EF4-FFF2-40B4-BE49-F238E27FC236}">
                <a16:creationId xmlns:a16="http://schemas.microsoft.com/office/drawing/2014/main" id="{E67DD26E-4ADE-4279-E145-2261E5653439}"/>
              </a:ext>
            </a:extLst>
          </p:cNvPr>
          <p:cNvSpPr/>
          <p:nvPr/>
        </p:nvSpPr>
        <p:spPr bwMode="auto">
          <a:xfrm>
            <a:off x="5588236" y="3894829"/>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0" name="Ovál 39">
            <a:extLst>
              <a:ext uri="{FF2B5EF4-FFF2-40B4-BE49-F238E27FC236}">
                <a16:creationId xmlns:a16="http://schemas.microsoft.com/office/drawing/2014/main" id="{CC1DC85D-4717-C954-9AC0-E40DB67568D6}"/>
              </a:ext>
            </a:extLst>
          </p:cNvPr>
          <p:cNvSpPr/>
          <p:nvPr/>
        </p:nvSpPr>
        <p:spPr bwMode="auto">
          <a:xfrm>
            <a:off x="11141473" y="3891019"/>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1" name="Ovál 40">
            <a:extLst>
              <a:ext uri="{FF2B5EF4-FFF2-40B4-BE49-F238E27FC236}">
                <a16:creationId xmlns:a16="http://schemas.microsoft.com/office/drawing/2014/main" id="{C9715D80-EC14-A570-6E38-605B0EE695E7}"/>
              </a:ext>
            </a:extLst>
          </p:cNvPr>
          <p:cNvSpPr/>
          <p:nvPr/>
        </p:nvSpPr>
        <p:spPr bwMode="auto">
          <a:xfrm>
            <a:off x="4654784" y="4130992"/>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2" name="Ovál 41">
            <a:extLst>
              <a:ext uri="{FF2B5EF4-FFF2-40B4-BE49-F238E27FC236}">
                <a16:creationId xmlns:a16="http://schemas.microsoft.com/office/drawing/2014/main" id="{09F25F6A-E86B-1B21-49B6-7CD539330BC4}"/>
              </a:ext>
            </a:extLst>
          </p:cNvPr>
          <p:cNvSpPr/>
          <p:nvPr/>
        </p:nvSpPr>
        <p:spPr bwMode="auto">
          <a:xfrm>
            <a:off x="8680567" y="4123486"/>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3" name="Ovál 42">
            <a:extLst>
              <a:ext uri="{FF2B5EF4-FFF2-40B4-BE49-F238E27FC236}">
                <a16:creationId xmlns:a16="http://schemas.microsoft.com/office/drawing/2014/main" id="{F211E4C9-C218-CED7-C30B-E6D8EFB3E1BA}"/>
              </a:ext>
            </a:extLst>
          </p:cNvPr>
          <p:cNvSpPr/>
          <p:nvPr/>
        </p:nvSpPr>
        <p:spPr bwMode="auto">
          <a:xfrm>
            <a:off x="11135594" y="4127182"/>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4" name="Ovál 43">
            <a:extLst>
              <a:ext uri="{FF2B5EF4-FFF2-40B4-BE49-F238E27FC236}">
                <a16:creationId xmlns:a16="http://schemas.microsoft.com/office/drawing/2014/main" id="{3E74E95E-1E9F-E3DC-6154-04988070F5AA}"/>
              </a:ext>
            </a:extLst>
          </p:cNvPr>
          <p:cNvSpPr/>
          <p:nvPr/>
        </p:nvSpPr>
        <p:spPr bwMode="auto">
          <a:xfrm>
            <a:off x="3773288" y="43700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5" name="Ovál 44">
            <a:extLst>
              <a:ext uri="{FF2B5EF4-FFF2-40B4-BE49-F238E27FC236}">
                <a16:creationId xmlns:a16="http://schemas.microsoft.com/office/drawing/2014/main" id="{5F829B1A-887E-CFFF-8903-D7D7F16C0CE8}"/>
              </a:ext>
            </a:extLst>
          </p:cNvPr>
          <p:cNvSpPr/>
          <p:nvPr/>
        </p:nvSpPr>
        <p:spPr bwMode="auto">
          <a:xfrm>
            <a:off x="11153255" y="437007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6" name="Ovál 45">
            <a:extLst>
              <a:ext uri="{FF2B5EF4-FFF2-40B4-BE49-F238E27FC236}">
                <a16:creationId xmlns:a16="http://schemas.microsoft.com/office/drawing/2014/main" id="{FA9383A9-3FCC-4336-4934-984CD3054588}"/>
              </a:ext>
            </a:extLst>
          </p:cNvPr>
          <p:cNvSpPr/>
          <p:nvPr/>
        </p:nvSpPr>
        <p:spPr bwMode="auto">
          <a:xfrm>
            <a:off x="8384776" y="2937510"/>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7" name="Ovál 46">
            <a:extLst>
              <a:ext uri="{FF2B5EF4-FFF2-40B4-BE49-F238E27FC236}">
                <a16:creationId xmlns:a16="http://schemas.microsoft.com/office/drawing/2014/main" id="{27384C56-28ED-0367-56F8-4AAC4DD2806C}"/>
              </a:ext>
            </a:extLst>
          </p:cNvPr>
          <p:cNvSpPr/>
          <p:nvPr/>
        </p:nvSpPr>
        <p:spPr bwMode="auto">
          <a:xfrm>
            <a:off x="8355242" y="3184094"/>
            <a:ext cx="243840" cy="198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8" name="Nadpis 6">
            <a:extLst>
              <a:ext uri="{FF2B5EF4-FFF2-40B4-BE49-F238E27FC236}">
                <a16:creationId xmlns:a16="http://schemas.microsoft.com/office/drawing/2014/main" id="{A53CE8F0-D819-1966-749A-C733175A226E}"/>
              </a:ext>
            </a:extLst>
          </p:cNvPr>
          <p:cNvSpPr txBox="1">
            <a:spLocks/>
          </p:cNvSpPr>
          <p:nvPr/>
        </p:nvSpPr>
        <p:spPr>
          <a:xfrm>
            <a:off x="719400" y="114095"/>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Důvěra v národní a mezinárodní instituce</a:t>
            </a:r>
          </a:p>
        </p:txBody>
      </p:sp>
    </p:spTree>
    <p:extLst>
      <p:ext uri="{BB962C8B-B14F-4D97-AF65-F5344CB8AC3E}">
        <p14:creationId xmlns:p14="http://schemas.microsoft.com/office/powerpoint/2010/main" val="373832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FAAD4AEF-020D-C8D3-B86E-230317C5B5FF}"/>
              </a:ext>
            </a:extLst>
          </p:cNvPr>
          <p:cNvPicPr>
            <a:picLocks noChangeAspect="1"/>
          </p:cNvPicPr>
          <p:nvPr/>
        </p:nvPicPr>
        <p:blipFill rotWithShape="1">
          <a:blip r:embed="rId2"/>
          <a:srcRect l="17500" t="15714" r="37500" b="12064"/>
          <a:stretch/>
        </p:blipFill>
        <p:spPr>
          <a:xfrm>
            <a:off x="666000" y="145899"/>
            <a:ext cx="7434943" cy="6712101"/>
          </a:xfrm>
          <a:prstGeom prst="rect">
            <a:avLst/>
          </a:prstGeom>
        </p:spPr>
      </p:pic>
      <p:sp>
        <p:nvSpPr>
          <p:cNvPr id="3" name="Zástupný symbol pro číslo snímku 2">
            <a:extLst>
              <a:ext uri="{FF2B5EF4-FFF2-40B4-BE49-F238E27FC236}">
                <a16:creationId xmlns:a16="http://schemas.microsoft.com/office/drawing/2014/main" id="{214EC5DB-7D63-4F80-0B69-0098C888B423}"/>
              </a:ext>
            </a:extLst>
          </p:cNvPr>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pic>
        <p:nvPicPr>
          <p:cNvPr id="9" name="Obrázek 8">
            <a:extLst>
              <a:ext uri="{FF2B5EF4-FFF2-40B4-BE49-F238E27FC236}">
                <a16:creationId xmlns:a16="http://schemas.microsoft.com/office/drawing/2014/main" id="{6BC7A68B-CF1D-FF50-81EE-4E9335FD0967}"/>
              </a:ext>
            </a:extLst>
          </p:cNvPr>
          <p:cNvPicPr>
            <a:picLocks noChangeAspect="1"/>
          </p:cNvPicPr>
          <p:nvPr/>
        </p:nvPicPr>
        <p:blipFill rotWithShape="1">
          <a:blip r:embed="rId3"/>
          <a:srcRect l="18125" t="36348" r="39821" b="19842"/>
          <a:stretch/>
        </p:blipFill>
        <p:spPr>
          <a:xfrm>
            <a:off x="6596743" y="1926771"/>
            <a:ext cx="5127171" cy="3004458"/>
          </a:xfrm>
          <a:prstGeom prst="rect">
            <a:avLst/>
          </a:prstGeom>
        </p:spPr>
      </p:pic>
    </p:spTree>
    <p:extLst>
      <p:ext uri="{BB962C8B-B14F-4D97-AF65-F5344CB8AC3E}">
        <p14:creationId xmlns:p14="http://schemas.microsoft.com/office/powerpoint/2010/main" val="50101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D8A16BD-79DC-1D6A-9A47-855696ABF7C3}"/>
              </a:ext>
            </a:extLst>
          </p:cNvPr>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8" name="Nadpis 7">
            <a:extLst>
              <a:ext uri="{FF2B5EF4-FFF2-40B4-BE49-F238E27FC236}">
                <a16:creationId xmlns:a16="http://schemas.microsoft.com/office/drawing/2014/main" id="{BBB22400-2731-183D-924A-551A9198573E}"/>
              </a:ext>
            </a:extLst>
          </p:cNvPr>
          <p:cNvSpPr>
            <a:spLocks noGrp="1"/>
          </p:cNvSpPr>
          <p:nvPr>
            <p:ph type="title"/>
          </p:nvPr>
        </p:nvSpPr>
        <p:spPr>
          <a:xfrm>
            <a:off x="719399" y="308987"/>
            <a:ext cx="10753200" cy="451576"/>
          </a:xfrm>
        </p:spPr>
        <p:txBody>
          <a:bodyPr/>
          <a:lstStyle/>
          <a:p>
            <a:r>
              <a:rPr lang="cs-CZ" dirty="0"/>
              <a:t>Vystoupení z EU</a:t>
            </a:r>
          </a:p>
        </p:txBody>
      </p:sp>
      <p:pic>
        <p:nvPicPr>
          <p:cNvPr id="5" name="Obrázek 4">
            <a:extLst>
              <a:ext uri="{FF2B5EF4-FFF2-40B4-BE49-F238E27FC236}">
                <a16:creationId xmlns:a16="http://schemas.microsoft.com/office/drawing/2014/main" id="{5B1E2EE5-084C-B6E6-45BC-C24BA2A44490}"/>
              </a:ext>
            </a:extLst>
          </p:cNvPr>
          <p:cNvPicPr>
            <a:picLocks noChangeAspect="1"/>
          </p:cNvPicPr>
          <p:nvPr/>
        </p:nvPicPr>
        <p:blipFill>
          <a:blip r:embed="rId3"/>
          <a:stretch>
            <a:fillRect/>
          </a:stretch>
        </p:blipFill>
        <p:spPr>
          <a:xfrm>
            <a:off x="119062" y="939985"/>
            <a:ext cx="11953875" cy="4978029"/>
          </a:xfrm>
          <a:prstGeom prst="rect">
            <a:avLst/>
          </a:prstGeom>
        </p:spPr>
      </p:pic>
      <p:sp>
        <p:nvSpPr>
          <p:cNvPr id="6" name="Obdélník: se zakulacenými rohy 5">
            <a:extLst>
              <a:ext uri="{FF2B5EF4-FFF2-40B4-BE49-F238E27FC236}">
                <a16:creationId xmlns:a16="http://schemas.microsoft.com/office/drawing/2014/main" id="{36B97B55-3041-5BA5-6F74-74B4A95600F1}"/>
              </a:ext>
            </a:extLst>
          </p:cNvPr>
          <p:cNvSpPr/>
          <p:nvPr/>
        </p:nvSpPr>
        <p:spPr bwMode="auto">
          <a:xfrm>
            <a:off x="5004708" y="1857375"/>
            <a:ext cx="367392"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11B45A1F-E8F4-7201-C3FC-BE379ADA06C2}"/>
              </a:ext>
            </a:extLst>
          </p:cNvPr>
          <p:cNvSpPr/>
          <p:nvPr/>
        </p:nvSpPr>
        <p:spPr bwMode="auto">
          <a:xfrm>
            <a:off x="9900557" y="1857375"/>
            <a:ext cx="2172379"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22A2A235-3439-12A7-C5E6-01A8A565CFE8}"/>
              </a:ext>
            </a:extLst>
          </p:cNvPr>
          <p:cNvSpPr/>
          <p:nvPr/>
        </p:nvSpPr>
        <p:spPr bwMode="auto">
          <a:xfrm>
            <a:off x="476250" y="1685925"/>
            <a:ext cx="3285259" cy="4124325"/>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 name="Obdélník: se zakulacenými rohy 1">
            <a:extLst>
              <a:ext uri="{FF2B5EF4-FFF2-40B4-BE49-F238E27FC236}">
                <a16:creationId xmlns:a16="http://schemas.microsoft.com/office/drawing/2014/main" id="{4443463C-672A-64D0-7D43-3B8C613C9CEB}"/>
              </a:ext>
            </a:extLst>
          </p:cNvPr>
          <p:cNvSpPr/>
          <p:nvPr/>
        </p:nvSpPr>
        <p:spPr bwMode="auto">
          <a:xfrm>
            <a:off x="6636081" y="1857374"/>
            <a:ext cx="367392"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0404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9D5DC93-F7F2-73A6-575C-037F79CD903E}"/>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2002FD7A-A917-827A-2A56-89CBFA752636}"/>
              </a:ext>
            </a:extLst>
          </p:cNvPr>
          <p:cNvSpPr>
            <a:spLocks noGrp="1"/>
          </p:cNvSpPr>
          <p:nvPr>
            <p:ph idx="1"/>
          </p:nvPr>
        </p:nvSpPr>
        <p:spPr>
          <a:xfrm>
            <a:off x="719999" y="1692002"/>
            <a:ext cx="10918547" cy="4139998"/>
          </a:xfrm>
        </p:spPr>
        <p:txBody>
          <a:bodyPr/>
          <a:lstStyle/>
          <a:p>
            <a:r>
              <a:rPr lang="cs-CZ" dirty="0"/>
              <a:t>Aktuality</a:t>
            </a:r>
          </a:p>
          <a:p>
            <a:endParaRPr lang="cs-CZ" dirty="0"/>
          </a:p>
          <a:p>
            <a:r>
              <a:rPr lang="cs-CZ" dirty="0"/>
              <a:t>Přednáška vč. výsledků miniprůzkumu pohledů našeho okolí na EU</a:t>
            </a:r>
          </a:p>
          <a:p>
            <a:endParaRPr lang="cs-CZ" dirty="0"/>
          </a:p>
          <a:p>
            <a:r>
              <a:rPr lang="cs-CZ" dirty="0"/>
              <a:t>Upřesnění závěrečných esejí, ukončení kurzu, prostor pro dotazy</a:t>
            </a:r>
          </a:p>
          <a:p>
            <a:endParaRPr lang="cs-CZ" dirty="0"/>
          </a:p>
          <a:p>
            <a:endParaRPr lang="cs-CZ" dirty="0"/>
          </a:p>
        </p:txBody>
      </p:sp>
    </p:spTree>
    <p:extLst>
      <p:ext uri="{BB962C8B-B14F-4D97-AF65-F5344CB8AC3E}">
        <p14:creationId xmlns:p14="http://schemas.microsoft.com/office/powerpoint/2010/main" val="326234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smtClean="0"/>
              <a:pPr marL="0" lvl="0" indent="0" algn="l" rtl="0">
                <a:spcBef>
                  <a:spcPts val="0"/>
                </a:spcBef>
                <a:spcAft>
                  <a:spcPts val="0"/>
                </a:spcAft>
                <a:buNone/>
              </a:pPr>
              <a:t>20</a:t>
            </a:fld>
            <a:endParaRPr/>
          </a:p>
        </p:txBody>
      </p:sp>
      <p:sp>
        <p:nvSpPr>
          <p:cNvPr id="295" name="Google Shape;295;p19"/>
          <p:cNvSpPr/>
          <p:nvPr/>
        </p:nvSpPr>
        <p:spPr>
          <a:xfrm>
            <a:off x="1532891" y="5845588"/>
            <a:ext cx="8427900" cy="634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Georgia"/>
              <a:buNone/>
            </a:pPr>
            <a:r>
              <a:rPr lang="cs-CZ" sz="1000" i="1" dirty="0">
                <a:solidFill>
                  <a:srgbClr val="000000"/>
                </a:solidFill>
                <a:latin typeface="+mn-lt"/>
                <a:ea typeface="Georgia"/>
                <a:cs typeface="Georgia"/>
                <a:sym typeface="Georgia"/>
              </a:rPr>
              <a:t>Znění otázky: Kdyby se u nás znovu konalo referendum o vstupu do EU, hlasoval(a) byste pro vstup? (sloučené kategorie </a:t>
            </a:r>
            <a:r>
              <a:rPr lang="cs-CZ" sz="1000" i="1" dirty="0" err="1">
                <a:solidFill>
                  <a:srgbClr val="000000"/>
                </a:solidFill>
                <a:latin typeface="+mn-lt"/>
                <a:ea typeface="Georgia"/>
                <a:cs typeface="Georgia"/>
                <a:sym typeface="Georgia"/>
              </a:rPr>
              <a:t>určitě+spíše</a:t>
            </a:r>
            <a:r>
              <a:rPr lang="cs-CZ" sz="1000" i="1" dirty="0">
                <a:solidFill>
                  <a:srgbClr val="000000"/>
                </a:solidFill>
                <a:latin typeface="+mn-lt"/>
                <a:ea typeface="Georgia"/>
                <a:cs typeface="Georgia"/>
                <a:sym typeface="Georgia"/>
              </a:rPr>
              <a:t> ANO); Ve studii pro ÚV z června 2018 byla pro ověření robustnosti otázky položena také alternativní formulace: „A hlasoval(a) byste v případném referendu za setrvání ČR v Evropské unii?. Obě otázky jsou vysoce korelovány (</a:t>
            </a:r>
            <a:r>
              <a:rPr lang="cs-CZ" sz="1000" i="1" dirty="0" err="1">
                <a:solidFill>
                  <a:srgbClr val="000000"/>
                </a:solidFill>
                <a:latin typeface="+mn-lt"/>
                <a:ea typeface="Georgia"/>
                <a:cs typeface="Georgia"/>
                <a:sym typeface="Georgia"/>
              </a:rPr>
              <a:t>Spearmanův</a:t>
            </a:r>
            <a:r>
              <a:rPr lang="cs-CZ" sz="1000" i="1" dirty="0">
                <a:solidFill>
                  <a:srgbClr val="000000"/>
                </a:solidFill>
                <a:latin typeface="+mn-lt"/>
                <a:ea typeface="Georgia"/>
                <a:cs typeface="Georgia"/>
                <a:sym typeface="Georgia"/>
              </a:rPr>
              <a:t> korelační koeficient je 0,8). Pramen: STEM, Trendy 2004-2022</a:t>
            </a:r>
            <a:endParaRPr sz="1000" i="1" dirty="0">
              <a:solidFill>
                <a:srgbClr val="000000"/>
              </a:solidFill>
              <a:latin typeface="+mn-lt"/>
              <a:ea typeface="Georgia"/>
              <a:cs typeface="Georgia"/>
              <a:sym typeface="Georgia"/>
            </a:endParaRPr>
          </a:p>
        </p:txBody>
      </p:sp>
      <p:pic>
        <p:nvPicPr>
          <p:cNvPr id="296" name="Google Shape;296;p19"/>
          <p:cNvPicPr preferRelativeResize="0"/>
          <p:nvPr/>
        </p:nvPicPr>
        <p:blipFill rotWithShape="1">
          <a:blip r:embed="rId3">
            <a:alphaModFix/>
          </a:blip>
          <a:srcRect/>
          <a:stretch/>
        </p:blipFill>
        <p:spPr>
          <a:xfrm>
            <a:off x="476460" y="1243121"/>
            <a:ext cx="10756500" cy="4370400"/>
          </a:xfrm>
          <a:prstGeom prst="rect">
            <a:avLst/>
          </a:prstGeom>
          <a:noFill/>
          <a:ln>
            <a:noFill/>
          </a:ln>
        </p:spPr>
      </p:pic>
      <p:sp>
        <p:nvSpPr>
          <p:cNvPr id="297" name="Google Shape;297;p19"/>
          <p:cNvSpPr txBox="1"/>
          <p:nvPr/>
        </p:nvSpPr>
        <p:spPr>
          <a:xfrm>
            <a:off x="540000" y="73600"/>
            <a:ext cx="11109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3200" b="1" dirty="0">
                <a:solidFill>
                  <a:schemeClr val="dk2"/>
                </a:solidFill>
                <a:latin typeface="+mj-lt"/>
              </a:rPr>
              <a:t>Česká veřejnost a hlasování o hypotetickém referendu</a:t>
            </a:r>
            <a:endParaRPr sz="3200" b="1" dirty="0">
              <a:solidFill>
                <a:schemeClr val="dk2"/>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smtClean="0"/>
              <a:pPr marL="0" lvl="0" indent="0" algn="l" rtl="0">
                <a:spcBef>
                  <a:spcPts val="0"/>
                </a:spcBef>
                <a:spcAft>
                  <a:spcPts val="0"/>
                </a:spcAft>
                <a:buNone/>
              </a:pPr>
              <a:t>21</a:t>
            </a:fld>
            <a:endParaRPr/>
          </a:p>
        </p:txBody>
      </p:sp>
      <p:sp>
        <p:nvSpPr>
          <p:cNvPr id="303" name="Google Shape;303;p20"/>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Segmentace české veřejnosti</a:t>
            </a:r>
            <a:endParaRPr/>
          </a:p>
        </p:txBody>
      </p:sp>
      <p:sp>
        <p:nvSpPr>
          <p:cNvPr id="304" name="Google Shape;304;p20"/>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p>
            <a:pPr marL="252000" lvl="0" indent="-2199" algn="l" rtl="0">
              <a:lnSpc>
                <a:spcPct val="128571"/>
              </a:lnSpc>
              <a:spcBef>
                <a:spcPts val="0"/>
              </a:spcBef>
              <a:spcAft>
                <a:spcPts val="0"/>
              </a:spcAft>
              <a:buClr>
                <a:schemeClr val="dk2"/>
              </a:buClr>
              <a:buSzPts val="2800"/>
              <a:buFont typeface="Arial"/>
              <a:buNone/>
            </a:pPr>
            <a:endParaRPr/>
          </a:p>
        </p:txBody>
      </p:sp>
      <p:pic>
        <p:nvPicPr>
          <p:cNvPr id="305" name="Google Shape;305;p20"/>
          <p:cNvPicPr preferRelativeResize="0"/>
          <p:nvPr/>
        </p:nvPicPr>
        <p:blipFill rotWithShape="1">
          <a:blip r:embed="rId3">
            <a:alphaModFix/>
          </a:blip>
          <a:srcRect l="15124" t="22450" r="39235" b="37106"/>
          <a:stretch/>
        </p:blipFill>
        <p:spPr>
          <a:xfrm>
            <a:off x="675088" y="1484325"/>
            <a:ext cx="10359226" cy="5198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a31051d091_0_1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smtClean="0"/>
              <a:pPr marL="0" lvl="0" indent="0" algn="l" rtl="0">
                <a:spcBef>
                  <a:spcPts val="0"/>
                </a:spcBef>
                <a:spcAft>
                  <a:spcPts val="0"/>
                </a:spcAft>
                <a:buNone/>
              </a:pPr>
              <a:t>22</a:t>
            </a:fld>
            <a:endParaRPr/>
          </a:p>
        </p:txBody>
      </p:sp>
      <p:sp>
        <p:nvSpPr>
          <p:cNvPr id="311" name="Google Shape;311;g1a31051d091_0_13"/>
          <p:cNvSpPr txBox="1">
            <a:spLocks noGrp="1"/>
          </p:cNvSpPr>
          <p:nvPr>
            <p:ph type="title"/>
          </p:nvPr>
        </p:nvSpPr>
        <p:spPr>
          <a:xfrm>
            <a:off x="720000" y="720000"/>
            <a:ext cx="10753200" cy="45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Segmentace české veřejnosti</a:t>
            </a:r>
            <a:endParaRPr/>
          </a:p>
        </p:txBody>
      </p:sp>
      <p:sp>
        <p:nvSpPr>
          <p:cNvPr id="312" name="Google Shape;312;g1a31051d091_0_13"/>
          <p:cNvSpPr/>
          <p:nvPr/>
        </p:nvSpPr>
        <p:spPr>
          <a:xfrm>
            <a:off x="7688674" y="1692000"/>
            <a:ext cx="3532200" cy="2030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00B0F0"/>
                </a:solidFill>
                <a:latin typeface="Montserrat"/>
                <a:ea typeface="Montserrat"/>
                <a:cs typeface="Montserrat"/>
                <a:sym typeface="Montserrat"/>
              </a:rPr>
              <a:t>Convinced supporters </a:t>
            </a:r>
            <a:r>
              <a:rPr lang="cs-CZ" sz="1700" b="0" i="0" u="none" strike="noStrike" cap="none">
                <a:solidFill>
                  <a:srgbClr val="333333"/>
                </a:solidFill>
                <a:latin typeface="Montserrat"/>
                <a:ea typeface="Montserrat"/>
                <a:cs typeface="Montserrat"/>
                <a:sym typeface="Montserrat"/>
              </a:rPr>
              <a:t>are more educated, affluent and more often live in bigger cities. They value not only safety and income, but also the freedom to travel, work and study abroad.</a:t>
            </a:r>
            <a:endParaRPr sz="2400"/>
          </a:p>
          <a:p>
            <a:pPr marL="0" marR="0" lvl="0" indent="0" algn="l" rtl="0">
              <a:lnSpc>
                <a:spcPct val="100000"/>
              </a:lnSpc>
              <a:spcBef>
                <a:spcPts val="0"/>
              </a:spcBef>
              <a:spcAft>
                <a:spcPts val="0"/>
              </a:spcAft>
              <a:buNone/>
            </a:pPr>
            <a:endParaRPr sz="1700" b="0" i="0" u="none" strike="noStrike" cap="none">
              <a:solidFill>
                <a:srgbClr val="333333"/>
              </a:solidFill>
              <a:latin typeface="Montserrat"/>
              <a:ea typeface="Montserrat"/>
              <a:cs typeface="Montserrat"/>
              <a:sym typeface="Montserrat"/>
            </a:endParaRPr>
          </a:p>
        </p:txBody>
      </p:sp>
      <p:sp>
        <p:nvSpPr>
          <p:cNvPr id="313" name="Google Shape;313;g1a31051d091_0_13"/>
          <p:cNvSpPr/>
          <p:nvPr/>
        </p:nvSpPr>
        <p:spPr>
          <a:xfrm>
            <a:off x="7688676" y="3801438"/>
            <a:ext cx="3532200" cy="2030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97DAF5"/>
                </a:solidFill>
                <a:latin typeface="Montserrat"/>
                <a:ea typeface="Montserrat"/>
                <a:cs typeface="Montserrat"/>
                <a:sym typeface="Montserrat"/>
              </a:rPr>
              <a:t>Lukewarm supporters </a:t>
            </a:r>
            <a:r>
              <a:rPr lang="cs-CZ" sz="1700" b="0" i="0" u="none" strike="noStrike" cap="none">
                <a:solidFill>
                  <a:srgbClr val="333333"/>
                </a:solidFill>
                <a:latin typeface="Montserrat"/>
                <a:ea typeface="Montserrat"/>
                <a:cs typeface="Montserrat"/>
                <a:sym typeface="Montserrat"/>
              </a:rPr>
              <a:t>usually have much less information and arguments </a:t>
            </a:r>
            <a:endParaRPr sz="2400"/>
          </a:p>
          <a:p>
            <a:pPr marL="0" marR="0" lvl="0" indent="0" algn="l" rtl="0">
              <a:lnSpc>
                <a:spcPct val="100000"/>
              </a:lnSpc>
              <a:spcBef>
                <a:spcPts val="0"/>
              </a:spcBef>
              <a:spcAft>
                <a:spcPts val="0"/>
              </a:spcAft>
              <a:buNone/>
            </a:pPr>
            <a:r>
              <a:rPr lang="cs-CZ" sz="1700" b="0" i="0" u="none" strike="noStrike" cap="none">
                <a:solidFill>
                  <a:srgbClr val="333333"/>
                </a:solidFill>
                <a:latin typeface="Montserrat"/>
                <a:ea typeface="Montserrat"/>
                <a:cs typeface="Montserrat"/>
                <a:sym typeface="Montserrat"/>
              </a:rPr>
              <a:t>for EU. They rely on their feeling that EU is positive. </a:t>
            </a:r>
            <a:endParaRPr sz="2400"/>
          </a:p>
        </p:txBody>
      </p:sp>
      <p:sp>
        <p:nvSpPr>
          <p:cNvPr id="314" name="Google Shape;314;g1a31051d091_0_13"/>
          <p:cNvSpPr/>
          <p:nvPr/>
        </p:nvSpPr>
        <p:spPr>
          <a:xfrm>
            <a:off x="4129690" y="1692000"/>
            <a:ext cx="3515700" cy="1734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7F7F7F"/>
                </a:solidFill>
                <a:latin typeface="Montserrat"/>
                <a:ea typeface="Montserrat"/>
                <a:cs typeface="Montserrat"/>
                <a:sym typeface="Montserrat"/>
              </a:rPr>
              <a:t>Critics</a:t>
            </a:r>
            <a:r>
              <a:rPr lang="cs-CZ" sz="1700" b="1" i="0" u="none" strike="noStrike" cap="none">
                <a:solidFill>
                  <a:srgbClr val="333333"/>
                </a:solidFill>
                <a:latin typeface="Montserrat"/>
                <a:ea typeface="Montserrat"/>
                <a:cs typeface="Montserrat"/>
                <a:sym typeface="Montserrat"/>
              </a:rPr>
              <a:t> </a:t>
            </a:r>
            <a:r>
              <a:rPr lang="cs-CZ" sz="1700" b="0" i="0" u="none" strike="noStrike" cap="none">
                <a:solidFill>
                  <a:srgbClr val="333333"/>
                </a:solidFill>
                <a:latin typeface="Montserrat"/>
                <a:ea typeface="Montserrat"/>
                <a:cs typeface="Montserrat"/>
                <a:sym typeface="Montserrat"/>
              </a:rPr>
              <a:t>are very pragmatic, concerned mainly with wealth and safety. They are average in terms of sex, age and education.</a:t>
            </a:r>
            <a:endParaRPr sz="2400"/>
          </a:p>
          <a:p>
            <a:pPr marL="0" marR="0" lvl="0" indent="0" algn="l" rtl="0">
              <a:lnSpc>
                <a:spcPct val="100000"/>
              </a:lnSpc>
              <a:spcBef>
                <a:spcPts val="0"/>
              </a:spcBef>
              <a:spcAft>
                <a:spcPts val="0"/>
              </a:spcAft>
              <a:buNone/>
            </a:pPr>
            <a:endParaRPr sz="1700" b="0" i="0" u="none" strike="noStrike" cap="none">
              <a:solidFill>
                <a:srgbClr val="333333"/>
              </a:solidFill>
              <a:latin typeface="Montserrat"/>
              <a:ea typeface="Montserrat"/>
              <a:cs typeface="Montserrat"/>
              <a:sym typeface="Montserrat"/>
            </a:endParaRPr>
          </a:p>
        </p:txBody>
      </p:sp>
      <p:sp>
        <p:nvSpPr>
          <p:cNvPr id="315" name="Google Shape;315;g1a31051d091_0_13"/>
          <p:cNvSpPr/>
          <p:nvPr/>
        </p:nvSpPr>
        <p:spPr>
          <a:xfrm>
            <a:off x="4144518" y="3817131"/>
            <a:ext cx="3501000" cy="1438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C00000"/>
                </a:solidFill>
                <a:latin typeface="Montserrat"/>
                <a:ea typeface="Montserrat"/>
                <a:cs typeface="Montserrat"/>
                <a:sym typeface="Montserrat"/>
              </a:rPr>
              <a:t>Active Opponents </a:t>
            </a:r>
            <a:r>
              <a:rPr lang="cs-CZ" sz="1700" b="0" i="0" u="none" strike="noStrike" cap="none">
                <a:solidFill>
                  <a:srgbClr val="333333"/>
                </a:solidFill>
                <a:latin typeface="Montserrat"/>
                <a:ea typeface="Montserrat"/>
                <a:cs typeface="Montserrat"/>
                <a:sym typeface="Montserrat"/>
              </a:rPr>
              <a:t>is too small too describe well. But this group is very much represented in discussions in pubs, cafes, media and social media.</a:t>
            </a:r>
            <a:endParaRPr sz="2400"/>
          </a:p>
        </p:txBody>
      </p:sp>
      <p:sp>
        <p:nvSpPr>
          <p:cNvPr id="316" name="Google Shape;316;g1a31051d091_0_13"/>
          <p:cNvSpPr/>
          <p:nvPr/>
        </p:nvSpPr>
        <p:spPr>
          <a:xfrm>
            <a:off x="674504" y="1737703"/>
            <a:ext cx="3532200" cy="1734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7F7F7F"/>
                </a:solidFill>
                <a:latin typeface="Montserrat"/>
                <a:ea typeface="Montserrat"/>
                <a:cs typeface="Montserrat"/>
                <a:sym typeface="Montserrat"/>
              </a:rPr>
              <a:t>Distrustful</a:t>
            </a:r>
            <a:r>
              <a:rPr lang="cs-CZ" sz="1700" b="1" i="0" u="none" strike="noStrike" cap="none">
                <a:solidFill>
                  <a:srgbClr val="333333"/>
                </a:solidFill>
                <a:latin typeface="Montserrat"/>
                <a:ea typeface="Montserrat"/>
                <a:cs typeface="Montserrat"/>
                <a:sym typeface="Montserrat"/>
              </a:rPr>
              <a:t> </a:t>
            </a:r>
            <a:r>
              <a:rPr lang="cs-CZ" sz="1700" b="0" i="0" u="none" strike="noStrike" cap="none">
                <a:solidFill>
                  <a:srgbClr val="333333"/>
                </a:solidFill>
                <a:latin typeface="Montserrat"/>
                <a:ea typeface="Montserrat"/>
                <a:cs typeface="Montserrat"/>
                <a:sym typeface="Montserrat"/>
              </a:rPr>
              <a:t>have little interest in news and politics and rely on their friends and family for opinions towards EU. This group has more women than men and more manual workers.</a:t>
            </a:r>
            <a:endParaRPr sz="2400"/>
          </a:p>
        </p:txBody>
      </p:sp>
      <p:sp>
        <p:nvSpPr>
          <p:cNvPr id="317" name="Google Shape;317;g1a31051d091_0_13"/>
          <p:cNvSpPr/>
          <p:nvPr/>
        </p:nvSpPr>
        <p:spPr>
          <a:xfrm>
            <a:off x="666001" y="3908534"/>
            <a:ext cx="3532200" cy="1523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s-CZ" sz="1700" b="1" i="0" u="none" strike="noStrike" cap="none">
                <a:solidFill>
                  <a:srgbClr val="FC757A"/>
                </a:solidFill>
                <a:latin typeface="Montserrat"/>
                <a:ea typeface="Montserrat"/>
                <a:cs typeface="Montserrat"/>
                <a:sym typeface="Montserrat"/>
              </a:rPr>
              <a:t>Anti-EU group </a:t>
            </a:r>
            <a:r>
              <a:rPr lang="cs-CZ" sz="1700" b="0" i="0" u="none" strike="noStrike" cap="none">
                <a:solidFill>
                  <a:srgbClr val="000000"/>
                </a:solidFill>
                <a:latin typeface="Montserrat"/>
                <a:ea typeface="Montserrat"/>
                <a:cs typeface="Montserrat"/>
                <a:sym typeface="Montserrat"/>
              </a:rPr>
              <a:t>is similar to the one above, but it is distrust is even stronger. Consists of little more older people and less educated.</a:t>
            </a:r>
            <a:endParaRPr sz="1700" b="0" i="0" u="none" strike="noStrike" cap="none">
              <a:solidFill>
                <a:srgbClr val="333333"/>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a31051d091_0_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smtClean="0"/>
              <a:pPr marL="0" lvl="0" indent="0" algn="l" rtl="0">
                <a:spcBef>
                  <a:spcPts val="0"/>
                </a:spcBef>
                <a:spcAft>
                  <a:spcPts val="0"/>
                </a:spcAft>
                <a:buNone/>
              </a:pPr>
              <a:t>23</a:t>
            </a:fld>
            <a:endParaRPr/>
          </a:p>
        </p:txBody>
      </p:sp>
      <p:sp>
        <p:nvSpPr>
          <p:cNvPr id="323" name="Google Shape;323;g1a31051d091_0_5"/>
          <p:cNvSpPr txBox="1">
            <a:spLocks noGrp="1"/>
          </p:cNvSpPr>
          <p:nvPr>
            <p:ph type="title"/>
          </p:nvPr>
        </p:nvSpPr>
        <p:spPr>
          <a:xfrm>
            <a:off x="720000" y="720000"/>
            <a:ext cx="10753200" cy="45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Co je důležité?</a:t>
            </a:r>
            <a:endParaRPr/>
          </a:p>
        </p:txBody>
      </p:sp>
      <p:sp>
        <p:nvSpPr>
          <p:cNvPr id="324" name="Google Shape;324;g1a31051d091_0_5"/>
          <p:cNvSpPr txBox="1">
            <a:spLocks noGrp="1"/>
          </p:cNvSpPr>
          <p:nvPr>
            <p:ph type="body" idx="1"/>
          </p:nvPr>
        </p:nvSpPr>
        <p:spPr>
          <a:xfrm>
            <a:off x="720000" y="1692002"/>
            <a:ext cx="10753200" cy="4140000"/>
          </a:xfrm>
          <a:prstGeom prst="rect">
            <a:avLst/>
          </a:prstGeom>
          <a:noFill/>
          <a:ln>
            <a:noFill/>
          </a:ln>
        </p:spPr>
        <p:txBody>
          <a:bodyPr spcFirstLastPara="1" wrap="square" lIns="0" tIns="0" rIns="0" bIns="0" anchor="t" anchorCtr="0">
            <a:noAutofit/>
          </a:bodyPr>
          <a:lstStyle/>
          <a:p>
            <a:pPr marL="251999" lvl="0" indent="-2199" algn="l" rtl="0">
              <a:lnSpc>
                <a:spcPct val="128571"/>
              </a:lnSpc>
              <a:spcBef>
                <a:spcPts val="0"/>
              </a:spcBef>
              <a:spcAft>
                <a:spcPts val="0"/>
              </a:spcAft>
              <a:buClr>
                <a:schemeClr val="dk2"/>
              </a:buClr>
              <a:buSzPts val="2800"/>
              <a:buFont typeface="Arial"/>
              <a:buNone/>
            </a:pPr>
            <a:endParaRPr/>
          </a:p>
        </p:txBody>
      </p:sp>
      <p:pic>
        <p:nvPicPr>
          <p:cNvPr id="325" name="Google Shape;325;g1a31051d091_0_5"/>
          <p:cNvPicPr preferRelativeResize="0"/>
          <p:nvPr/>
        </p:nvPicPr>
        <p:blipFill rotWithShape="1">
          <a:blip r:embed="rId3">
            <a:alphaModFix/>
          </a:blip>
          <a:srcRect l="7275" t="17086" r="12059" b="12914"/>
          <a:stretch/>
        </p:blipFill>
        <p:spPr>
          <a:xfrm>
            <a:off x="414000" y="1361750"/>
            <a:ext cx="11059200" cy="53985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smtClean="0"/>
              <a:pPr marL="0" lvl="0" indent="0" algn="l" rtl="0">
                <a:spcBef>
                  <a:spcPts val="0"/>
                </a:spcBef>
                <a:spcAft>
                  <a:spcPts val="0"/>
                </a:spcAft>
                <a:buNone/>
              </a:pPr>
              <a:t>24</a:t>
            </a:fld>
            <a:endParaRPr/>
          </a:p>
        </p:txBody>
      </p:sp>
      <p:sp>
        <p:nvSpPr>
          <p:cNvPr id="331" name="Google Shape;331;p21"/>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Proč Češi nemají rádi EU?</a:t>
            </a:r>
            <a:endParaRPr/>
          </a:p>
        </p:txBody>
      </p:sp>
      <p:sp>
        <p:nvSpPr>
          <p:cNvPr id="332" name="Google Shape;332;p21"/>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p>
            <a:pPr marL="457200" lvl="0" indent="-406400" algn="l" rtl="0">
              <a:lnSpc>
                <a:spcPct val="128571"/>
              </a:lnSpc>
              <a:spcBef>
                <a:spcPts val="0"/>
              </a:spcBef>
              <a:spcAft>
                <a:spcPts val="0"/>
              </a:spcAft>
              <a:buSzPts val="2800"/>
              <a:buChar char="-"/>
            </a:pPr>
            <a:r>
              <a:rPr lang="cs-CZ"/>
              <a:t>EU není spojená s Evropou</a:t>
            </a:r>
            <a:endParaRPr/>
          </a:p>
          <a:p>
            <a:pPr marL="457200" lvl="0" indent="-406400" algn="l" rtl="0">
              <a:lnSpc>
                <a:spcPct val="128571"/>
              </a:lnSpc>
              <a:spcBef>
                <a:spcPts val="0"/>
              </a:spcBef>
              <a:spcAft>
                <a:spcPts val="0"/>
              </a:spcAft>
              <a:buSzPts val="2800"/>
              <a:buChar char="-"/>
            </a:pPr>
            <a:r>
              <a:rPr lang="cs-CZ"/>
              <a:t>EU je vedlejší produkt všeobecné frustrace</a:t>
            </a:r>
            <a:endParaRPr/>
          </a:p>
          <a:p>
            <a:pPr marL="457200" lvl="0" indent="-406400" algn="l" rtl="0">
              <a:lnSpc>
                <a:spcPct val="128571"/>
              </a:lnSpc>
              <a:spcBef>
                <a:spcPts val="0"/>
              </a:spcBef>
              <a:spcAft>
                <a:spcPts val="0"/>
              </a:spcAft>
              <a:buSzPts val="2800"/>
              <a:buChar char="-"/>
            </a:pPr>
            <a:r>
              <a:rPr lang="cs-CZ"/>
              <a:t>Bojí se světa</a:t>
            </a:r>
            <a:endParaRPr/>
          </a:p>
          <a:p>
            <a:pPr marL="457200" lvl="0" indent="-406400" algn="l" rtl="0">
              <a:lnSpc>
                <a:spcPct val="128571"/>
              </a:lnSpc>
              <a:spcBef>
                <a:spcPts val="0"/>
              </a:spcBef>
              <a:spcAft>
                <a:spcPts val="0"/>
              </a:spcAft>
              <a:buSzPts val="2800"/>
              <a:buChar char="-"/>
            </a:pPr>
            <a:r>
              <a:rPr lang="cs-CZ"/>
              <a:t>O nás bez nás</a:t>
            </a:r>
            <a:endParaRPr/>
          </a:p>
          <a:p>
            <a:pPr marL="457200" lvl="0" indent="-406400" algn="l" rtl="0">
              <a:lnSpc>
                <a:spcPct val="128571"/>
              </a:lnSpc>
              <a:spcBef>
                <a:spcPts val="0"/>
              </a:spcBef>
              <a:spcAft>
                <a:spcPts val="0"/>
              </a:spcAft>
              <a:buSzPts val="2800"/>
              <a:buChar char="-"/>
            </a:pPr>
            <a:r>
              <a:rPr lang="cs-CZ"/>
              <a:t>Výhody nejsou pro všechny</a:t>
            </a:r>
            <a:endParaRPr/>
          </a:p>
          <a:p>
            <a:pPr marL="457200" lvl="0" indent="-406400" algn="l" rtl="0">
              <a:lnSpc>
                <a:spcPct val="128571"/>
              </a:lnSpc>
              <a:spcBef>
                <a:spcPts val="0"/>
              </a:spcBef>
              <a:spcAft>
                <a:spcPts val="0"/>
              </a:spcAft>
              <a:buSzPts val="2800"/>
              <a:buChar char="-"/>
            </a:pPr>
            <a:r>
              <a:rPr lang="cs-CZ"/>
              <a:t>Přínosy nejsou příběhy</a:t>
            </a:r>
            <a:endParaRPr/>
          </a:p>
          <a:p>
            <a:pPr marL="0" lvl="0" indent="0" algn="l" rtl="0">
              <a:lnSpc>
                <a:spcPct val="128571"/>
              </a:lnSpc>
              <a:spcBef>
                <a:spcPts val="0"/>
              </a:spcBef>
              <a:spcAft>
                <a:spcPts val="0"/>
              </a:spcAft>
              <a:buNone/>
            </a:pPr>
            <a:endParaRPr/>
          </a:p>
          <a:p>
            <a:pPr marL="0" lvl="0" indent="0" algn="l" rtl="0">
              <a:lnSpc>
                <a:spcPct val="128571"/>
              </a:lnSpc>
              <a:spcBef>
                <a:spcPts val="0"/>
              </a:spcBef>
              <a:spcAft>
                <a:spcPts val="0"/>
              </a:spcAft>
              <a:buNone/>
            </a:pPr>
            <a:r>
              <a:rPr lang="cs-CZ"/>
              <a:t>Podle STEM a Behavio Labs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7434AE6-12D3-208C-E084-F7EFF803987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5" name="Zástupný obsah 4">
            <a:extLst>
              <a:ext uri="{FF2B5EF4-FFF2-40B4-BE49-F238E27FC236}">
                <a16:creationId xmlns:a16="http://schemas.microsoft.com/office/drawing/2014/main" id="{7D466C02-ED92-8F49-47BD-406FE3CB30D8}"/>
              </a:ext>
            </a:extLst>
          </p:cNvPr>
          <p:cNvSpPr>
            <a:spLocks noGrp="1"/>
          </p:cNvSpPr>
          <p:nvPr>
            <p:ph idx="1"/>
          </p:nvPr>
        </p:nvSpPr>
        <p:spPr/>
        <p:txBody>
          <a:bodyPr/>
          <a:lstStyle/>
          <a:p>
            <a:r>
              <a:rPr lang="cs-CZ" dirty="0"/>
              <a:t>cca 87 respondentů od 16 účastníků kurzu</a:t>
            </a:r>
          </a:p>
          <a:p>
            <a:endParaRPr lang="cs-CZ" dirty="0"/>
          </a:p>
          <a:p>
            <a:r>
              <a:rPr lang="cs-CZ" dirty="0"/>
              <a:t>průzkum probíhal mezi 21/11 až 2/12 2022</a:t>
            </a:r>
          </a:p>
          <a:p>
            <a:endParaRPr lang="cs-CZ" dirty="0"/>
          </a:p>
          <a:p>
            <a:r>
              <a:rPr lang="cs-CZ" dirty="0"/>
              <a:t>3 otázky: </a:t>
            </a:r>
          </a:p>
          <a:p>
            <a:pPr lvl="1"/>
            <a:r>
              <a:rPr lang="cs-CZ" dirty="0"/>
              <a:t>Co se Vám vybaví, když se řekne EU?</a:t>
            </a:r>
          </a:p>
          <a:p>
            <a:pPr lvl="1"/>
            <a:endParaRPr lang="cs-CZ" dirty="0"/>
          </a:p>
          <a:p>
            <a:pPr lvl="1"/>
            <a:r>
              <a:rPr lang="cs-CZ" dirty="0"/>
              <a:t>Podporujete členství ČR/SR v EU?</a:t>
            </a:r>
          </a:p>
          <a:p>
            <a:pPr lvl="1"/>
            <a:endParaRPr lang="cs-CZ" dirty="0"/>
          </a:p>
          <a:p>
            <a:pPr lvl="1"/>
            <a:r>
              <a:rPr lang="cs-CZ" dirty="0"/>
              <a:t>Jaké jsou výhody (příp. nevýhody) plynoucí z EU obecně, nebo konkrétně pro Vás?</a:t>
            </a:r>
          </a:p>
        </p:txBody>
      </p:sp>
      <p:sp>
        <p:nvSpPr>
          <p:cNvPr id="6" name="Nadpis 3">
            <a:extLst>
              <a:ext uri="{FF2B5EF4-FFF2-40B4-BE49-F238E27FC236}">
                <a16:creationId xmlns:a16="http://schemas.microsoft.com/office/drawing/2014/main" id="{9365A701-1F79-570F-BD45-EE62590B2FA1}"/>
              </a:ext>
            </a:extLst>
          </p:cNvPr>
          <p:cNvSpPr txBox="1">
            <a:spLocks/>
          </p:cNvSpPr>
          <p:nvPr/>
        </p:nvSpPr>
        <p:spPr>
          <a:xfrm>
            <a:off x="720000" y="463938"/>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a:t>Výsledky miniprůzkumu našeho kurzu</a:t>
            </a:r>
            <a:endParaRPr lang="cs-CZ" kern="0" dirty="0"/>
          </a:p>
        </p:txBody>
      </p:sp>
    </p:spTree>
    <p:extLst>
      <p:ext uri="{BB962C8B-B14F-4D97-AF65-F5344CB8AC3E}">
        <p14:creationId xmlns:p14="http://schemas.microsoft.com/office/powerpoint/2010/main" val="145239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8E0D6EF-A394-5E9D-35B6-1DB2337A79A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graphicFrame>
        <p:nvGraphicFramePr>
          <p:cNvPr id="7" name="Graf 6">
            <a:extLst>
              <a:ext uri="{FF2B5EF4-FFF2-40B4-BE49-F238E27FC236}">
                <a16:creationId xmlns:a16="http://schemas.microsoft.com/office/drawing/2014/main" id="{8622C555-663B-AC4B-318B-F3356F36321F}"/>
              </a:ext>
            </a:extLst>
          </p:cNvPr>
          <p:cNvGraphicFramePr>
            <a:graphicFrameLocks/>
          </p:cNvGraphicFramePr>
          <p:nvPr>
            <p:extLst>
              <p:ext uri="{D42A27DB-BD31-4B8C-83A1-F6EECF244321}">
                <p14:modId xmlns:p14="http://schemas.microsoft.com/office/powerpoint/2010/main" val="1525323984"/>
              </p:ext>
            </p:extLst>
          </p:nvPr>
        </p:nvGraphicFramePr>
        <p:xfrm>
          <a:off x="666001" y="392700"/>
          <a:ext cx="6607636" cy="608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ulka 10">
            <a:extLst>
              <a:ext uri="{FF2B5EF4-FFF2-40B4-BE49-F238E27FC236}">
                <a16:creationId xmlns:a16="http://schemas.microsoft.com/office/drawing/2014/main" id="{2E001CE0-56D8-53BC-EB8C-B7987634A61A}"/>
              </a:ext>
            </a:extLst>
          </p:cNvPr>
          <p:cNvGraphicFramePr>
            <a:graphicFrameLocks noGrp="1"/>
          </p:cNvGraphicFramePr>
          <p:nvPr>
            <p:extLst>
              <p:ext uri="{D42A27DB-BD31-4B8C-83A1-F6EECF244321}">
                <p14:modId xmlns:p14="http://schemas.microsoft.com/office/powerpoint/2010/main" val="3038398531"/>
              </p:ext>
            </p:extLst>
          </p:nvPr>
        </p:nvGraphicFramePr>
        <p:xfrm>
          <a:off x="7554191" y="392700"/>
          <a:ext cx="4502727" cy="6402286"/>
        </p:xfrm>
        <a:graphic>
          <a:graphicData uri="http://schemas.openxmlformats.org/drawingml/2006/table">
            <a:tbl>
              <a:tblPr>
                <a:tableStyleId>{5C22544A-7EE6-4342-B048-85BDC9FD1C3A}</a:tableStyleId>
              </a:tblPr>
              <a:tblGrid>
                <a:gridCol w="4502727">
                  <a:extLst>
                    <a:ext uri="{9D8B030D-6E8A-4147-A177-3AD203B41FA5}">
                      <a16:colId xmlns:a16="http://schemas.microsoft.com/office/drawing/2014/main" val="3824342883"/>
                    </a:ext>
                  </a:extLst>
                </a:gridCol>
              </a:tblGrid>
              <a:tr h="194661">
                <a:tc>
                  <a:txBody>
                    <a:bodyPr/>
                    <a:lstStyle/>
                    <a:p>
                      <a:pPr algn="ctr" fontAlgn="b"/>
                      <a:r>
                        <a:rPr lang="cs-CZ" sz="1200" b="1" u="none" strike="noStrike">
                          <a:effectLst/>
                          <a:latin typeface="+mn-lt"/>
                        </a:rPr>
                        <a:t>bezpečnost</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211362581"/>
                  </a:ext>
                </a:extLst>
              </a:tr>
              <a:tr h="194661">
                <a:tc>
                  <a:txBody>
                    <a:bodyPr/>
                    <a:lstStyle/>
                    <a:p>
                      <a:pPr algn="ctr" fontAlgn="b"/>
                      <a:r>
                        <a:rPr lang="cs-CZ" sz="1200" b="1" u="none" strike="noStrike">
                          <a:effectLst/>
                          <a:latin typeface="+mn-lt"/>
                        </a:rPr>
                        <a:t>mír</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784743792"/>
                  </a:ext>
                </a:extLst>
              </a:tr>
              <a:tr h="194661">
                <a:tc>
                  <a:txBody>
                    <a:bodyPr/>
                    <a:lstStyle/>
                    <a:p>
                      <a:pPr algn="ctr" fontAlgn="b"/>
                      <a:r>
                        <a:rPr lang="cs-CZ" sz="1200" b="1" u="none" strike="noStrike">
                          <a:effectLst/>
                          <a:latin typeface="+mn-lt"/>
                        </a:rPr>
                        <a:t>volnost</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038924903"/>
                  </a:ext>
                </a:extLst>
              </a:tr>
              <a:tr h="194661">
                <a:tc>
                  <a:txBody>
                    <a:bodyPr/>
                    <a:lstStyle/>
                    <a:p>
                      <a:pPr algn="ctr" fontAlgn="b"/>
                      <a:r>
                        <a:rPr lang="cs-CZ" sz="1200" b="1" u="none" strike="noStrike">
                          <a:effectLst/>
                          <a:latin typeface="+mn-lt"/>
                        </a:rPr>
                        <a:t>netřeba pasu</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285200893"/>
                  </a:ext>
                </a:extLst>
              </a:tr>
              <a:tr h="194661">
                <a:tc>
                  <a:txBody>
                    <a:bodyPr/>
                    <a:lstStyle/>
                    <a:p>
                      <a:pPr algn="ctr" fontAlgn="b"/>
                      <a:r>
                        <a:rPr lang="cs-CZ" sz="1200" b="1" u="none" strike="noStrike">
                          <a:effectLst/>
                          <a:latin typeface="+mn-lt"/>
                        </a:rPr>
                        <a:t>solidarita</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489961517"/>
                  </a:ext>
                </a:extLst>
              </a:tr>
              <a:tr h="406752">
                <a:tc>
                  <a:txBody>
                    <a:bodyPr/>
                    <a:lstStyle/>
                    <a:p>
                      <a:pPr algn="ctr" fontAlgn="b"/>
                      <a:r>
                        <a:rPr lang="cs-CZ" sz="1200" b="1" u="none" strike="noStrike" dirty="0">
                          <a:effectLst/>
                          <a:latin typeface="+mn-lt"/>
                        </a:rPr>
                        <a:t>základní hodnoty </a:t>
                      </a:r>
                    </a:p>
                    <a:p>
                      <a:pPr algn="ctr" fontAlgn="b"/>
                      <a:r>
                        <a:rPr lang="cs-CZ" sz="1200" b="1" u="none" strike="noStrike" dirty="0">
                          <a:effectLst/>
                          <a:latin typeface="+mn-lt"/>
                        </a:rPr>
                        <a:t>(respekt, demokracie, rovnost, právní stát)</a:t>
                      </a:r>
                      <a:endParaRPr lang="cs-CZ" sz="1200" b="1" i="0" u="none" strike="noStrike" dirty="0">
                        <a:solidFill>
                          <a:srgbClr val="000000"/>
                        </a:solidFill>
                        <a:effectLst/>
                        <a:latin typeface="+mn-lt"/>
                      </a:endParaRPr>
                    </a:p>
                  </a:txBody>
                  <a:tcPr marL="2204" marR="2204" marT="2204" marB="0" anchor="b"/>
                </a:tc>
                <a:extLst>
                  <a:ext uri="{0D108BD9-81ED-4DB2-BD59-A6C34878D82A}">
                    <a16:rowId xmlns:a16="http://schemas.microsoft.com/office/drawing/2014/main" val="699321343"/>
                  </a:ext>
                </a:extLst>
              </a:tr>
              <a:tr h="194661">
                <a:tc>
                  <a:txBody>
                    <a:bodyPr/>
                    <a:lstStyle/>
                    <a:p>
                      <a:pPr algn="ctr" fontAlgn="b"/>
                      <a:r>
                        <a:rPr lang="cs-CZ" sz="1200" b="1" u="none" strike="noStrike">
                          <a:effectLst/>
                          <a:latin typeface="+mn-lt"/>
                        </a:rPr>
                        <a:t>symboly EU (např. hymna)</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4008229071"/>
                  </a:ext>
                </a:extLst>
              </a:tr>
              <a:tr h="194661">
                <a:tc>
                  <a:txBody>
                    <a:bodyPr/>
                    <a:lstStyle/>
                    <a:p>
                      <a:pPr algn="ctr" fontAlgn="b"/>
                      <a:r>
                        <a:rPr lang="cs-CZ" sz="1200" b="1" u="none" strike="noStrike">
                          <a:effectLst/>
                          <a:latin typeface="+mn-lt"/>
                        </a:rPr>
                        <a:t>Den Evropy</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749348823"/>
                  </a:ext>
                </a:extLst>
              </a:tr>
              <a:tr h="194661">
                <a:tc>
                  <a:txBody>
                    <a:bodyPr/>
                    <a:lstStyle/>
                    <a:p>
                      <a:pPr algn="ctr" fontAlgn="b"/>
                      <a:r>
                        <a:rPr lang="cs-CZ" sz="1200" b="1" u="none" strike="noStrike">
                          <a:effectLst/>
                          <a:latin typeface="+mn-lt"/>
                        </a:rPr>
                        <a:t>EU</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085673138"/>
                  </a:ext>
                </a:extLst>
              </a:tr>
              <a:tr h="194661">
                <a:tc>
                  <a:txBody>
                    <a:bodyPr/>
                    <a:lstStyle/>
                    <a:p>
                      <a:pPr algn="ctr" fontAlgn="b"/>
                      <a:r>
                        <a:rPr lang="cs-CZ" sz="1200" b="1" u="none" strike="noStrike">
                          <a:effectLst/>
                          <a:latin typeface="+mn-lt"/>
                        </a:rPr>
                        <a:t>ECB</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926545347"/>
                  </a:ext>
                </a:extLst>
              </a:tr>
              <a:tr h="194661">
                <a:tc>
                  <a:txBody>
                    <a:bodyPr/>
                    <a:lstStyle/>
                    <a:p>
                      <a:pPr algn="ctr" fontAlgn="b"/>
                      <a:r>
                        <a:rPr lang="cs-CZ" sz="1200" b="1" u="none" strike="noStrike">
                          <a:effectLst/>
                          <a:latin typeface="+mn-lt"/>
                        </a:rPr>
                        <a:t>velký parlament</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88098731"/>
                  </a:ext>
                </a:extLst>
              </a:tr>
              <a:tr h="194661">
                <a:tc>
                  <a:txBody>
                    <a:bodyPr/>
                    <a:lstStyle/>
                    <a:p>
                      <a:pPr algn="ctr" fontAlgn="b"/>
                      <a:r>
                        <a:rPr lang="cs-CZ" sz="1200" b="1" u="none" strike="noStrike" dirty="0">
                          <a:effectLst/>
                          <a:latin typeface="+mn-lt"/>
                        </a:rPr>
                        <a:t>evropský průkaz pojištěnce</a:t>
                      </a:r>
                      <a:endParaRPr lang="cs-CZ" sz="1200" b="1" i="0" u="none" strike="noStrike" dirty="0">
                        <a:solidFill>
                          <a:srgbClr val="000000"/>
                        </a:solidFill>
                        <a:effectLst/>
                        <a:latin typeface="+mn-lt"/>
                      </a:endParaRPr>
                    </a:p>
                  </a:txBody>
                  <a:tcPr marL="2204" marR="2204" marT="2204" marB="0" anchor="b"/>
                </a:tc>
                <a:extLst>
                  <a:ext uri="{0D108BD9-81ED-4DB2-BD59-A6C34878D82A}">
                    <a16:rowId xmlns:a16="http://schemas.microsoft.com/office/drawing/2014/main" val="1801790146"/>
                  </a:ext>
                </a:extLst>
              </a:tr>
              <a:tr h="204526">
                <a:tc>
                  <a:txBody>
                    <a:bodyPr/>
                    <a:lstStyle/>
                    <a:p>
                      <a:pPr algn="ctr" fontAlgn="b"/>
                      <a:r>
                        <a:rPr lang="cs-CZ" sz="1200" b="1" u="none" strike="noStrike">
                          <a:effectLst/>
                          <a:latin typeface="+mn-lt"/>
                        </a:rPr>
                        <a:t>konkrétní politický představitel EU</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862234693"/>
                  </a:ext>
                </a:extLst>
              </a:tr>
              <a:tr h="194661">
                <a:tc>
                  <a:txBody>
                    <a:bodyPr/>
                    <a:lstStyle/>
                    <a:p>
                      <a:pPr algn="ctr" fontAlgn="b"/>
                      <a:r>
                        <a:rPr lang="cs-CZ" sz="1200" b="1" u="none" strike="noStrike">
                          <a:effectLst/>
                          <a:latin typeface="+mn-lt"/>
                        </a:rPr>
                        <a:t>Fiala</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187435488"/>
                  </a:ext>
                </a:extLst>
              </a:tr>
              <a:tr h="194661">
                <a:tc>
                  <a:txBody>
                    <a:bodyPr/>
                    <a:lstStyle/>
                    <a:p>
                      <a:pPr algn="ctr" fontAlgn="b"/>
                      <a:r>
                        <a:rPr lang="cs-CZ" sz="1200" b="1" u="none" strike="noStrike">
                          <a:effectLst/>
                          <a:latin typeface="+mn-lt"/>
                        </a:rPr>
                        <a:t>Mikuláš Dzurinda</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518419544"/>
                  </a:ext>
                </a:extLst>
              </a:tr>
              <a:tr h="194661">
                <a:tc>
                  <a:txBody>
                    <a:bodyPr/>
                    <a:lstStyle/>
                    <a:p>
                      <a:pPr algn="ctr" fontAlgn="b"/>
                      <a:r>
                        <a:rPr lang="cs-CZ" sz="1200" b="1" u="none" strike="noStrike">
                          <a:effectLst/>
                          <a:latin typeface="+mn-lt"/>
                        </a:rPr>
                        <a:t>projev Schillerové v EP</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980437523"/>
                  </a:ext>
                </a:extLst>
              </a:tr>
              <a:tr h="194661">
                <a:tc>
                  <a:txBody>
                    <a:bodyPr/>
                    <a:lstStyle/>
                    <a:p>
                      <a:pPr algn="ctr" fontAlgn="b"/>
                      <a:r>
                        <a:rPr lang="cs-CZ" sz="1200" b="1" u="none" strike="noStrike">
                          <a:effectLst/>
                          <a:latin typeface="+mn-lt"/>
                        </a:rPr>
                        <a:t>střed zájmů Babiše</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680161086"/>
                  </a:ext>
                </a:extLst>
              </a:tr>
              <a:tr h="194661">
                <a:tc>
                  <a:txBody>
                    <a:bodyPr/>
                    <a:lstStyle/>
                    <a:p>
                      <a:pPr algn="ctr" fontAlgn="b"/>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469091504"/>
                  </a:ext>
                </a:extLst>
              </a:tr>
              <a:tr h="194661">
                <a:tc>
                  <a:txBody>
                    <a:bodyPr/>
                    <a:lstStyle/>
                    <a:p>
                      <a:pPr algn="ctr" fontAlgn="b"/>
                      <a:r>
                        <a:rPr lang="cs-CZ" sz="1200" b="1" u="none" strike="noStrike">
                          <a:effectLst/>
                          <a:latin typeface="+mn-lt"/>
                        </a:rPr>
                        <a:t>ochrana zvířat</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656556054"/>
                  </a:ext>
                </a:extLst>
              </a:tr>
              <a:tr h="194661">
                <a:tc>
                  <a:txBody>
                    <a:bodyPr/>
                    <a:lstStyle/>
                    <a:p>
                      <a:pPr algn="ctr" fontAlgn="b"/>
                      <a:r>
                        <a:rPr lang="cs-CZ" sz="1200" b="1" u="none" strike="noStrike">
                          <a:effectLst/>
                          <a:latin typeface="+mn-lt"/>
                        </a:rPr>
                        <a:t>vlaky</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4229611370"/>
                  </a:ext>
                </a:extLst>
              </a:tr>
              <a:tr h="194661">
                <a:tc>
                  <a:txBody>
                    <a:bodyPr/>
                    <a:lstStyle/>
                    <a:p>
                      <a:pPr algn="ctr" fontAlgn="b"/>
                      <a:r>
                        <a:rPr lang="cs-CZ" sz="1200" b="1" u="none" strike="noStrike">
                          <a:effectLst/>
                          <a:latin typeface="+mn-lt"/>
                        </a:rPr>
                        <a:t>vzdělávání zadarmo</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891868640"/>
                  </a:ext>
                </a:extLst>
              </a:tr>
              <a:tr h="194661">
                <a:tc>
                  <a:txBody>
                    <a:bodyPr/>
                    <a:lstStyle/>
                    <a:p>
                      <a:pPr algn="ctr" fontAlgn="b"/>
                      <a:r>
                        <a:rPr lang="cs-CZ" sz="1200" b="1" u="none" strike="noStrike">
                          <a:effectLst/>
                          <a:latin typeface="+mn-lt"/>
                        </a:rPr>
                        <a:t>pracovní možnosti</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499972720"/>
                  </a:ext>
                </a:extLst>
              </a:tr>
              <a:tr h="194661">
                <a:tc>
                  <a:txBody>
                    <a:bodyPr/>
                    <a:lstStyle/>
                    <a:p>
                      <a:pPr algn="ctr" fontAlgn="b"/>
                      <a:r>
                        <a:rPr lang="cs-CZ" sz="1200" b="1" u="none" strike="noStrike">
                          <a:effectLst/>
                          <a:latin typeface="+mn-lt"/>
                        </a:rPr>
                        <a:t>život mojí dcery</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554738504"/>
                  </a:ext>
                </a:extLst>
              </a:tr>
              <a:tr h="194661">
                <a:tc>
                  <a:txBody>
                    <a:bodyPr/>
                    <a:lstStyle/>
                    <a:p>
                      <a:pPr algn="ctr" fontAlgn="b"/>
                      <a:r>
                        <a:rPr lang="cs-CZ" sz="1200" b="1" u="none" strike="noStrike">
                          <a:effectLst/>
                          <a:latin typeface="+mn-lt"/>
                        </a:rPr>
                        <a:t>naše členství</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274930105"/>
                  </a:ext>
                </a:extLst>
              </a:tr>
              <a:tr h="194661">
                <a:tc>
                  <a:txBody>
                    <a:bodyPr/>
                    <a:lstStyle/>
                    <a:p>
                      <a:pPr algn="ctr" fontAlgn="b"/>
                      <a:r>
                        <a:rPr lang="cs-CZ" sz="1200" b="1" u="none" strike="noStrike">
                          <a:effectLst/>
                          <a:latin typeface="+mn-lt"/>
                        </a:rPr>
                        <a:t>nynější předsednictví</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3454484862"/>
                  </a:ext>
                </a:extLst>
              </a:tr>
              <a:tr h="194661">
                <a:tc>
                  <a:txBody>
                    <a:bodyPr/>
                    <a:lstStyle/>
                    <a:p>
                      <a:pPr algn="ctr" fontAlgn="b"/>
                      <a:r>
                        <a:rPr lang="cs-CZ" sz="1200" b="1" u="none" strike="noStrike">
                          <a:effectLst/>
                          <a:latin typeface="+mn-lt"/>
                        </a:rPr>
                        <a:t>27 členských států</a:t>
                      </a:r>
                      <a:endParaRPr lang="cs-CZ"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1961427925"/>
                  </a:ext>
                </a:extLst>
              </a:tr>
              <a:tr h="204526">
                <a:tc>
                  <a:txBody>
                    <a:bodyPr/>
                    <a:lstStyle/>
                    <a:p>
                      <a:pPr algn="ctr" fontAlgn="b"/>
                      <a:r>
                        <a:rPr lang="pl-PL" sz="1200" b="1" u="none" strike="noStrike">
                          <a:effectLst/>
                          <a:latin typeface="+mn-lt"/>
                        </a:rPr>
                        <a:t>demokratické státy na západ od nás</a:t>
                      </a:r>
                      <a:endParaRPr lang="pl-PL" sz="1200" b="1" i="0" u="none" strike="noStrike">
                        <a:solidFill>
                          <a:srgbClr val="000000"/>
                        </a:solidFill>
                        <a:effectLst/>
                        <a:latin typeface="+mn-lt"/>
                      </a:endParaRPr>
                    </a:p>
                  </a:txBody>
                  <a:tcPr marL="2204" marR="2204" marT="2204" marB="0" anchor="b"/>
                </a:tc>
                <a:extLst>
                  <a:ext uri="{0D108BD9-81ED-4DB2-BD59-A6C34878D82A}">
                    <a16:rowId xmlns:a16="http://schemas.microsoft.com/office/drawing/2014/main" val="2857741002"/>
                  </a:ext>
                </a:extLst>
              </a:tr>
              <a:tr h="457309">
                <a:tc>
                  <a:txBody>
                    <a:bodyPr/>
                    <a:lstStyle/>
                    <a:p>
                      <a:pPr algn="ctr" fontAlgn="b"/>
                      <a:r>
                        <a:rPr lang="cs-CZ" sz="1200" b="1" u="none" strike="noStrike" dirty="0">
                          <a:effectLst/>
                          <a:latin typeface="+mn-lt"/>
                        </a:rPr>
                        <a:t>mezinárodní organizace, která má nejen ekonomický, </a:t>
                      </a:r>
                    </a:p>
                    <a:p>
                      <a:pPr algn="ctr" fontAlgn="b"/>
                      <a:r>
                        <a:rPr lang="cs-CZ" sz="1200" b="1" u="none" strike="noStrike" dirty="0">
                          <a:effectLst/>
                          <a:latin typeface="+mn-lt"/>
                        </a:rPr>
                        <a:t>ale i politický vliv</a:t>
                      </a:r>
                      <a:endParaRPr lang="cs-CZ" sz="1200" b="1" i="0" u="none" strike="noStrike" dirty="0">
                        <a:solidFill>
                          <a:srgbClr val="000000"/>
                        </a:solidFill>
                        <a:effectLst/>
                        <a:latin typeface="+mn-lt"/>
                      </a:endParaRPr>
                    </a:p>
                  </a:txBody>
                  <a:tcPr marL="2204" marR="2204" marT="2204" marB="0" anchor="b"/>
                </a:tc>
                <a:extLst>
                  <a:ext uri="{0D108BD9-81ED-4DB2-BD59-A6C34878D82A}">
                    <a16:rowId xmlns:a16="http://schemas.microsoft.com/office/drawing/2014/main" val="3401133608"/>
                  </a:ext>
                </a:extLst>
              </a:tr>
              <a:tr h="457309">
                <a:tc>
                  <a:txBody>
                    <a:bodyPr/>
                    <a:lstStyle/>
                    <a:p>
                      <a:pPr algn="ctr" fontAlgn="b"/>
                      <a:r>
                        <a:rPr lang="cs-CZ" sz="1200" b="1" u="none" strike="noStrike" dirty="0">
                          <a:effectLst/>
                          <a:latin typeface="+mn-lt"/>
                        </a:rPr>
                        <a:t>nadnárodní společenství bojující za právo na slušný život </a:t>
                      </a:r>
                    </a:p>
                    <a:p>
                      <a:pPr algn="ctr" fontAlgn="b"/>
                      <a:r>
                        <a:rPr lang="cs-CZ" sz="1200" b="1" u="none" strike="noStrike" dirty="0">
                          <a:effectLst/>
                          <a:latin typeface="+mn-lt"/>
                        </a:rPr>
                        <a:t>pro všechny jeho členy</a:t>
                      </a:r>
                      <a:endParaRPr lang="cs-CZ" sz="1200" b="1" i="0" u="none" strike="noStrike" dirty="0">
                        <a:solidFill>
                          <a:srgbClr val="000000"/>
                        </a:solidFill>
                        <a:effectLst/>
                        <a:latin typeface="+mn-lt"/>
                      </a:endParaRPr>
                    </a:p>
                  </a:txBody>
                  <a:tcPr marL="2204" marR="2204" marT="2204" marB="0" anchor="b"/>
                </a:tc>
                <a:extLst>
                  <a:ext uri="{0D108BD9-81ED-4DB2-BD59-A6C34878D82A}">
                    <a16:rowId xmlns:a16="http://schemas.microsoft.com/office/drawing/2014/main" val="498403067"/>
                  </a:ext>
                </a:extLst>
              </a:tr>
            </a:tbl>
          </a:graphicData>
        </a:graphic>
      </p:graphicFrame>
      <p:graphicFrame>
        <p:nvGraphicFramePr>
          <p:cNvPr id="12" name="Tabulka 11">
            <a:extLst>
              <a:ext uri="{FF2B5EF4-FFF2-40B4-BE49-F238E27FC236}">
                <a16:creationId xmlns:a16="http://schemas.microsoft.com/office/drawing/2014/main" id="{5975B2E4-DD11-D849-8BF1-A01AEED439E6}"/>
              </a:ext>
            </a:extLst>
          </p:cNvPr>
          <p:cNvGraphicFramePr>
            <a:graphicFrameLocks noGrp="1"/>
          </p:cNvGraphicFramePr>
          <p:nvPr>
            <p:extLst>
              <p:ext uri="{D42A27DB-BD31-4B8C-83A1-F6EECF244321}">
                <p14:modId xmlns:p14="http://schemas.microsoft.com/office/powerpoint/2010/main" val="2013785653"/>
              </p:ext>
            </p:extLst>
          </p:nvPr>
        </p:nvGraphicFramePr>
        <p:xfrm>
          <a:off x="8438355" y="2400299"/>
          <a:ext cx="2719821" cy="3522519"/>
        </p:xfrm>
        <a:graphic>
          <a:graphicData uri="http://schemas.openxmlformats.org/drawingml/2006/table">
            <a:tbl>
              <a:tblPr>
                <a:tableStyleId>{5C22544A-7EE6-4342-B048-85BDC9FD1C3A}</a:tableStyleId>
              </a:tblPr>
              <a:tblGrid>
                <a:gridCol w="2719821">
                  <a:extLst>
                    <a:ext uri="{9D8B030D-6E8A-4147-A177-3AD203B41FA5}">
                      <a16:colId xmlns:a16="http://schemas.microsoft.com/office/drawing/2014/main" val="2389102356"/>
                    </a:ext>
                  </a:extLst>
                </a:gridCol>
              </a:tblGrid>
              <a:tr h="202087">
                <a:tc>
                  <a:txBody>
                    <a:bodyPr/>
                    <a:lstStyle/>
                    <a:p>
                      <a:pPr algn="ctr" fontAlgn="b"/>
                      <a:r>
                        <a:rPr lang="cs-CZ" sz="1200" b="1" u="none" strike="noStrike">
                          <a:effectLst/>
                        </a:rPr>
                        <a:t>migrace</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1460894"/>
                  </a:ext>
                </a:extLst>
              </a:tr>
              <a:tr h="595542">
                <a:tc>
                  <a:txBody>
                    <a:bodyPr/>
                    <a:lstStyle/>
                    <a:p>
                      <a:pPr algn="ctr" fontAlgn="b"/>
                      <a:r>
                        <a:rPr lang="cs-CZ" sz="1200" b="1" u="none" strike="noStrike" dirty="0">
                          <a:effectLst/>
                        </a:rPr>
                        <a:t>unie,</a:t>
                      </a:r>
                      <a:br>
                        <a:rPr lang="cs-CZ" sz="1200" b="1" u="none" strike="noStrike" dirty="0">
                          <a:effectLst/>
                        </a:rPr>
                      </a:br>
                      <a:r>
                        <a:rPr lang="cs-CZ" sz="1200" b="1" u="none" strike="noStrike" dirty="0">
                          <a:effectLst/>
                        </a:rPr>
                        <a:t>která má v plánu jednotit, ale nerozumí státům</a:t>
                      </a:r>
                      <a:endParaRPr lang="cs-CZ" sz="1200" b="1" i="0" u="none" strike="noStrike" dirty="0">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0949822"/>
                  </a:ext>
                </a:extLst>
              </a:tr>
              <a:tr h="398814">
                <a:tc>
                  <a:txBody>
                    <a:bodyPr/>
                    <a:lstStyle/>
                    <a:p>
                      <a:pPr algn="ctr" fontAlgn="b"/>
                      <a:r>
                        <a:rPr lang="cs-CZ" sz="1200" b="1" u="none" strike="noStrike" dirty="0">
                          <a:effectLst/>
                        </a:rPr>
                        <a:t>konfederace, která se až moc snaží stát federací</a:t>
                      </a:r>
                      <a:endParaRPr lang="cs-CZ" sz="1200" b="1" i="0" u="none" strike="noStrike" dirty="0">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7878790"/>
                  </a:ext>
                </a:extLst>
              </a:tr>
              <a:tr h="388983">
                <a:tc>
                  <a:txBody>
                    <a:bodyPr/>
                    <a:lstStyle/>
                    <a:p>
                      <a:pPr algn="ctr" fontAlgn="b"/>
                      <a:r>
                        <a:rPr lang="pl-PL" sz="1200" b="1" u="none" strike="noStrike">
                          <a:effectLst/>
                        </a:rPr>
                        <a:t>nedělat z unie globální diktát</a:t>
                      </a:r>
                      <a:endParaRPr lang="pl-PL"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6542157"/>
                  </a:ext>
                </a:extLst>
              </a:tr>
              <a:tr h="603596">
                <a:tc>
                  <a:txBody>
                    <a:bodyPr/>
                    <a:lstStyle/>
                    <a:p>
                      <a:pPr algn="ctr" fontAlgn="b"/>
                      <a:r>
                        <a:rPr lang="cs-CZ" sz="1200" b="1" u="none" strike="noStrike">
                          <a:effectLst/>
                        </a:rPr>
                        <a:t>potřeba změny pravidel - ponechání suverenity jednotlivým zemím</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3787963"/>
                  </a:ext>
                </a:extLst>
              </a:tr>
              <a:tr h="368864">
                <a:tc>
                  <a:txBody>
                    <a:bodyPr/>
                    <a:lstStyle/>
                    <a:p>
                      <a:pPr algn="ctr" fontAlgn="b"/>
                      <a:r>
                        <a:rPr lang="cs-CZ" sz="1200" b="1" u="none" strike="noStrike">
                          <a:effectLst/>
                        </a:rPr>
                        <a:t>Úplný cirkus!</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3592720"/>
                  </a:ext>
                </a:extLst>
              </a:tr>
              <a:tr h="257087">
                <a:tc>
                  <a:txBody>
                    <a:bodyPr/>
                    <a:lstStyle/>
                    <a:p>
                      <a:pPr algn="ctr" fontAlgn="b"/>
                      <a:r>
                        <a:rPr lang="cs-CZ" sz="1200" b="1" u="none" strike="noStrike">
                          <a:effectLst/>
                        </a:rPr>
                        <a:t>podvodné zločinecké seskupení</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1532528"/>
                  </a:ext>
                </a:extLst>
              </a:tr>
              <a:tr h="268265">
                <a:tc>
                  <a:txBody>
                    <a:bodyPr/>
                    <a:lstStyle/>
                    <a:p>
                      <a:pPr algn="ctr" fontAlgn="b"/>
                      <a:r>
                        <a:rPr lang="cs-CZ" sz="1200" b="1" u="none" strike="noStrike">
                          <a:effectLst/>
                        </a:rPr>
                        <a:t>nekompetentní politici</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3105845"/>
                  </a:ext>
                </a:extLst>
              </a:tr>
              <a:tr h="237194">
                <a:tc>
                  <a:txBody>
                    <a:bodyPr/>
                    <a:lstStyle/>
                    <a:p>
                      <a:pPr algn="ctr" fontAlgn="b"/>
                      <a:r>
                        <a:rPr lang="cs-CZ" sz="1200" b="1" u="none" strike="noStrike">
                          <a:effectLst/>
                        </a:rPr>
                        <a:t>zdražování</a:t>
                      </a:r>
                      <a:endParaRPr lang="cs-CZ" sz="1200" b="1" i="0" u="none" strike="noStrike">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9188543"/>
                  </a:ext>
                </a:extLst>
              </a:tr>
              <a:tr h="202087">
                <a:tc>
                  <a:txBody>
                    <a:bodyPr/>
                    <a:lstStyle/>
                    <a:p>
                      <a:pPr algn="ctr" fontAlgn="b"/>
                      <a:r>
                        <a:rPr lang="cs-CZ" sz="1200" b="1" u="none" strike="noStrike" dirty="0">
                          <a:effectLst/>
                        </a:rPr>
                        <a:t>politika</a:t>
                      </a:r>
                      <a:endParaRPr lang="cs-CZ" sz="1200" b="1" i="0" u="none" strike="noStrike" dirty="0">
                        <a:solidFill>
                          <a:srgbClr val="000000"/>
                        </a:solidFill>
                        <a:effectLst/>
                        <a:latin typeface="Calibri" panose="020F0502020204030204" pitchFamily="34" charset="0"/>
                      </a:endParaRPr>
                    </a:p>
                  </a:txBody>
                  <a:tcPr marL="4982" marR="4982" marT="4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847366"/>
                  </a:ext>
                </a:extLst>
              </a:tr>
            </a:tbl>
          </a:graphicData>
        </a:graphic>
      </p:graphicFrame>
    </p:spTree>
    <p:extLst>
      <p:ext uri="{BB962C8B-B14F-4D97-AF65-F5344CB8AC3E}">
        <p14:creationId xmlns:p14="http://schemas.microsoft.com/office/powerpoint/2010/main" val="9043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330C3F7-E787-09DB-7263-B6D3133F80C6}"/>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6" name="Obrázek 5">
            <a:extLst>
              <a:ext uri="{FF2B5EF4-FFF2-40B4-BE49-F238E27FC236}">
                <a16:creationId xmlns:a16="http://schemas.microsoft.com/office/drawing/2014/main" id="{2848AF30-7657-6ABE-6973-2F5DC0B99017}"/>
              </a:ext>
            </a:extLst>
          </p:cNvPr>
          <p:cNvPicPr>
            <a:picLocks noChangeAspect="1"/>
          </p:cNvPicPr>
          <p:nvPr/>
        </p:nvPicPr>
        <p:blipFill>
          <a:blip r:embed="rId2"/>
          <a:stretch>
            <a:fillRect/>
          </a:stretch>
        </p:blipFill>
        <p:spPr>
          <a:xfrm>
            <a:off x="2429142" y="250831"/>
            <a:ext cx="7333716" cy="6356337"/>
          </a:xfrm>
          <a:prstGeom prst="rect">
            <a:avLst/>
          </a:prstGeom>
        </p:spPr>
      </p:pic>
    </p:spTree>
    <p:extLst>
      <p:ext uri="{BB962C8B-B14F-4D97-AF65-F5344CB8AC3E}">
        <p14:creationId xmlns:p14="http://schemas.microsoft.com/office/powerpoint/2010/main" val="3521192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14E3C2E-9D87-2DBA-1502-FB1C1435F947}"/>
              </a:ext>
            </a:extLst>
          </p:cNvPr>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graphicFrame>
        <p:nvGraphicFramePr>
          <p:cNvPr id="4" name="Graf 3">
            <a:extLst>
              <a:ext uri="{FF2B5EF4-FFF2-40B4-BE49-F238E27FC236}">
                <a16:creationId xmlns:a16="http://schemas.microsoft.com/office/drawing/2014/main" id="{B6466F13-62E0-9C79-8668-BD4408D974A0}"/>
              </a:ext>
            </a:extLst>
          </p:cNvPr>
          <p:cNvGraphicFramePr>
            <a:graphicFrameLocks/>
          </p:cNvGraphicFramePr>
          <p:nvPr>
            <p:extLst>
              <p:ext uri="{D42A27DB-BD31-4B8C-83A1-F6EECF244321}">
                <p14:modId xmlns:p14="http://schemas.microsoft.com/office/powerpoint/2010/main" val="45644842"/>
              </p:ext>
            </p:extLst>
          </p:nvPr>
        </p:nvGraphicFramePr>
        <p:xfrm>
          <a:off x="1118755" y="659822"/>
          <a:ext cx="9954490" cy="5351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68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AA390BB-7038-845F-299B-A3056C0EEDF7}"/>
              </a:ext>
            </a:extLst>
          </p:cNvPr>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graphicFrame>
        <p:nvGraphicFramePr>
          <p:cNvPr id="4" name="Graf 3">
            <a:extLst>
              <a:ext uri="{FF2B5EF4-FFF2-40B4-BE49-F238E27FC236}">
                <a16:creationId xmlns:a16="http://schemas.microsoft.com/office/drawing/2014/main" id="{A0F73496-A2AF-BB9F-9958-F01A56651021}"/>
              </a:ext>
            </a:extLst>
          </p:cNvPr>
          <p:cNvGraphicFramePr>
            <a:graphicFrameLocks/>
          </p:cNvGraphicFramePr>
          <p:nvPr>
            <p:extLst>
              <p:ext uri="{D42A27DB-BD31-4B8C-83A1-F6EECF244321}">
                <p14:modId xmlns:p14="http://schemas.microsoft.com/office/powerpoint/2010/main" val="1514874446"/>
              </p:ext>
            </p:extLst>
          </p:nvPr>
        </p:nvGraphicFramePr>
        <p:xfrm>
          <a:off x="1091045" y="-3810"/>
          <a:ext cx="9258300" cy="6865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69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3B47DC1-9B0D-34A4-07B1-D5AFEC00DA60}"/>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7BACEB5D-7624-08E0-0ADC-5D64F0590E61}"/>
              </a:ext>
            </a:extLst>
          </p:cNvPr>
          <p:cNvSpPr>
            <a:spLocks noGrp="1"/>
          </p:cNvSpPr>
          <p:nvPr>
            <p:ph type="title"/>
          </p:nvPr>
        </p:nvSpPr>
        <p:spPr>
          <a:xfrm>
            <a:off x="484323" y="152212"/>
            <a:ext cx="11223347" cy="451576"/>
          </a:xfrm>
        </p:spPr>
        <p:txBody>
          <a:bodyPr/>
          <a:lstStyle/>
          <a:p>
            <a:r>
              <a:rPr lang="cs-CZ" sz="3200" dirty="0"/>
              <a:t>Co se událo v posledních 14 dnech v Evropě?</a:t>
            </a:r>
          </a:p>
        </p:txBody>
      </p:sp>
      <p:sp>
        <p:nvSpPr>
          <p:cNvPr id="5" name="Zástupný obsah 4">
            <a:extLst>
              <a:ext uri="{FF2B5EF4-FFF2-40B4-BE49-F238E27FC236}">
                <a16:creationId xmlns:a16="http://schemas.microsoft.com/office/drawing/2014/main" id="{219763C7-FB26-ACCA-C29A-7FB47BF3BF22}"/>
              </a:ext>
            </a:extLst>
          </p:cNvPr>
          <p:cNvSpPr>
            <a:spLocks noGrp="1"/>
          </p:cNvSpPr>
          <p:nvPr>
            <p:ph idx="1"/>
          </p:nvPr>
        </p:nvSpPr>
        <p:spPr>
          <a:xfrm>
            <a:off x="666000" y="482631"/>
            <a:ext cx="11041670" cy="5492454"/>
          </a:xfrm>
        </p:spPr>
        <p:txBody>
          <a:bodyPr/>
          <a:lstStyle/>
          <a:p>
            <a:r>
              <a:rPr lang="cs-CZ" sz="1200" u="sng" dirty="0"/>
              <a:t>CZPRES</a:t>
            </a:r>
            <a:r>
              <a:rPr lang="cs-CZ" sz="1200" dirty="0"/>
              <a:t>: mimořádná zasedání ministrů pro energetiku a migraci, dojednána pozice Rady ministrů k několika legislativním návrhům EU (např. o čipech, o „</a:t>
            </a:r>
            <a:r>
              <a:rPr lang="cs-CZ" sz="1200" dirty="0" err="1"/>
              <a:t>due</a:t>
            </a:r>
            <a:r>
              <a:rPr lang="cs-CZ" sz="1200" dirty="0"/>
              <a:t> </a:t>
            </a:r>
            <a:r>
              <a:rPr lang="cs-CZ" sz="1200" dirty="0" err="1"/>
              <a:t>dilligence</a:t>
            </a:r>
            <a:r>
              <a:rPr lang="cs-CZ" sz="1200" dirty="0"/>
              <a:t>“, o EDIRPA), schválení nové legislativy v trialozích (např. o bezpečnosti výrobků, o spotřebitelských úvěrech), finální schválení legislativy Radou EU (např. o posílení kyberbezpečnosti v energetice a zdravotnictví, či k podávání zpráv podniků o udržitelnosti), schváleny závěry Rady k mezigeneračnímu dialogu mládeže, výzkumu a inovacím či sportovní infrastruktuře; postupné předávání předsednické štafety Švédům; další odborné i kulturní akce v ČR i Bruselu (např. konference o zemědělsko-potravinářské udržitelnosti či o ochraně ovzduší)</a:t>
            </a:r>
          </a:p>
          <a:p>
            <a:r>
              <a:rPr lang="cs-CZ" sz="1200" u="sng" dirty="0"/>
              <a:t>SOTEU/COFOE</a:t>
            </a:r>
            <a:r>
              <a:rPr lang="cs-CZ" sz="1200" dirty="0"/>
              <a:t>: feedback event o výsledcích COFOE, upřesnění role občan. panelů pro tvorbu „běžné“ legislativy EU (a výhled jejich prvního využití)</a:t>
            </a:r>
          </a:p>
          <a:p>
            <a:r>
              <a:rPr lang="cs-CZ" sz="1200" u="sng" dirty="0"/>
              <a:t>Ruská válka na Ukrajině</a:t>
            </a:r>
            <a:r>
              <a:rPr lang="cs-CZ" sz="1200" dirty="0"/>
              <a:t>: Rada se dohodla na cenovém stropu pro ruskou ropu a rop. produkty, EK navrhla zabavit majetek zmrazený Rusům kvůli sankcím za agresi na Ukrajině, členské státy se shodly na vytvoření nového zločinu EU za obcházení sankcí a EK jej následně formálně navrhla, EK schválila SR státní podporu pro podniky zasažené aktuálními vysokými cenami energií, EP označil Rusko za teroristický stát a schválil €18mld. půjčku pro Ukrajinu</a:t>
            </a:r>
          </a:p>
          <a:p>
            <a:r>
              <a:rPr lang="cs-CZ" sz="1200" u="sng"/>
              <a:t>Rozšiřování </a:t>
            </a:r>
            <a:r>
              <a:rPr lang="cs-CZ" sz="1200" u="sng" dirty="0"/>
              <a:t>EU</a:t>
            </a:r>
            <a:r>
              <a:rPr lang="cs-CZ" sz="1200" dirty="0"/>
              <a:t>: velvyslanci zemí EU se dohodli na mandátu k vyjednání bezvízového styku pro Kosovo, navrženo ukončení přístupového mechanismu pro spolupráci a ověřování v Rumunsku, EP vyzval k posílení rozšiřovacího procesu EU</a:t>
            </a:r>
          </a:p>
          <a:p>
            <a:r>
              <a:rPr lang="cs-CZ" sz="1200" u="sng" dirty="0"/>
              <a:t>Green </a:t>
            </a:r>
            <a:r>
              <a:rPr lang="cs-CZ" sz="1200" u="sng" dirty="0" err="1"/>
              <a:t>Deal</a:t>
            </a:r>
            <a:r>
              <a:rPr lang="cs-CZ" sz="1200" dirty="0"/>
              <a:t>: EK navrhla legislativu o předcházení vzniku odpadu z obalů či o dobrovolné certifikaci pro kvalitní pohlcování uhlíku, trialogy k návrhům z balíčku Fit </a:t>
            </a:r>
            <a:r>
              <a:rPr lang="cs-CZ" sz="1200" dirty="0" err="1"/>
              <a:t>for</a:t>
            </a:r>
            <a:r>
              <a:rPr lang="cs-CZ" sz="1200" dirty="0"/>
              <a:t> 55 (např. reforma EU ETS, vznik Soc. klima fondu)</a:t>
            </a:r>
          </a:p>
          <a:p>
            <a:r>
              <a:rPr lang="cs-CZ" sz="1200" u="sng" dirty="0"/>
              <a:t>V4</a:t>
            </a:r>
            <a:r>
              <a:rPr lang="cs-CZ" sz="1200" dirty="0"/>
              <a:t>: setkání premiérů zemí V4 v Košicích</a:t>
            </a:r>
          </a:p>
        </p:txBody>
      </p:sp>
    </p:spTree>
    <p:extLst>
      <p:ext uri="{BB962C8B-B14F-4D97-AF65-F5344CB8AC3E}">
        <p14:creationId xmlns:p14="http://schemas.microsoft.com/office/powerpoint/2010/main" val="29114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E8C121C-C587-5D30-3EBA-17B7018D4046}"/>
              </a:ext>
            </a:extLst>
          </p:cNvPr>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pic>
        <p:nvPicPr>
          <p:cNvPr id="5" name="Obrázek 4">
            <a:extLst>
              <a:ext uri="{FF2B5EF4-FFF2-40B4-BE49-F238E27FC236}">
                <a16:creationId xmlns:a16="http://schemas.microsoft.com/office/drawing/2014/main" id="{184BF643-96F4-F4D2-77C1-4774710C287C}"/>
              </a:ext>
            </a:extLst>
          </p:cNvPr>
          <p:cNvPicPr>
            <a:picLocks noChangeAspect="1"/>
          </p:cNvPicPr>
          <p:nvPr/>
        </p:nvPicPr>
        <p:blipFill rotWithShape="1">
          <a:blip r:embed="rId2"/>
          <a:srcRect l="2812" t="17917" r="48672" b="12916"/>
          <a:stretch/>
        </p:blipFill>
        <p:spPr>
          <a:xfrm>
            <a:off x="2166937" y="278157"/>
            <a:ext cx="7858125" cy="6301686"/>
          </a:xfrm>
          <a:prstGeom prst="rect">
            <a:avLst/>
          </a:prstGeom>
        </p:spPr>
      </p:pic>
    </p:spTree>
    <p:extLst>
      <p:ext uri="{BB962C8B-B14F-4D97-AF65-F5344CB8AC3E}">
        <p14:creationId xmlns:p14="http://schemas.microsoft.com/office/powerpoint/2010/main" val="119125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C3D52C-2171-E897-F8F6-C2B360069354}"/>
              </a:ext>
            </a:extLst>
          </p:cNvPr>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graphicFrame>
        <p:nvGraphicFramePr>
          <p:cNvPr id="4" name="Graf 3">
            <a:extLst>
              <a:ext uri="{FF2B5EF4-FFF2-40B4-BE49-F238E27FC236}">
                <a16:creationId xmlns:a16="http://schemas.microsoft.com/office/drawing/2014/main" id="{74B827BD-D231-C0BF-FAEE-9AD861C51E23}"/>
              </a:ext>
            </a:extLst>
          </p:cNvPr>
          <p:cNvGraphicFramePr>
            <a:graphicFrameLocks/>
          </p:cNvGraphicFramePr>
          <p:nvPr>
            <p:extLst>
              <p:ext uri="{D42A27DB-BD31-4B8C-83A1-F6EECF244321}">
                <p14:modId xmlns:p14="http://schemas.microsoft.com/office/powerpoint/2010/main" val="1659443610"/>
              </p:ext>
            </p:extLst>
          </p:nvPr>
        </p:nvGraphicFramePr>
        <p:xfrm>
          <a:off x="666000" y="0"/>
          <a:ext cx="654627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94F1E699-DE88-B208-3D2E-86E18A39324C}"/>
              </a:ext>
            </a:extLst>
          </p:cNvPr>
          <p:cNvSpPr txBox="1"/>
          <p:nvPr/>
        </p:nvSpPr>
        <p:spPr>
          <a:xfrm>
            <a:off x="7212272" y="41563"/>
            <a:ext cx="4861964" cy="3268980"/>
          </a:xfrm>
          <a:prstGeom prst="roundRect">
            <a:avLst/>
          </a:prstGeom>
          <a:noFill/>
          <a:ln>
            <a:solidFill>
              <a:schemeClr val="tx1"/>
            </a:solidFill>
          </a:ln>
        </p:spPr>
        <p:txBody>
          <a:bodyPr wrap="square" rtlCol="0">
            <a:spAutoFit/>
          </a:bodyPr>
          <a:lstStyle/>
          <a:p>
            <a:pPr algn="l"/>
            <a:r>
              <a:rPr lang="cs-CZ" sz="1400" b="0" i="1" u="none" strike="noStrike" dirty="0">
                <a:solidFill>
                  <a:srgbClr val="000000"/>
                </a:solidFill>
                <a:effectLst/>
                <a:latin typeface="+mn-lt"/>
              </a:rPr>
              <a:t>„EU se sice snaží podporovat trh mezi členskými státy, ale pak se občas stává, že jsou</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jablka ze Španělska levnější než česká. Takhle to je někdy i s jinými komoditami. Zbytečně</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se věci dováží, ekonomiky států sice prosperují, ale není to ekologické a lokální výrobci jsou</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v nevýhodě. Je potřeba dbát na to, aby se nestalo, že ekonomicky silnější státy EU budou</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ekonomicky a politicky negativně ovlivňovat ostatní státy EU. Je třeba podporovat lokální</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výrobce a ne bránit rozvoji lokální ekonomiky tím, že se bude EU snažit o to, aby se z</a:t>
            </a:r>
            <a:br>
              <a:rPr lang="cs-CZ" sz="1400" b="0" i="1" u="none" strike="noStrike" dirty="0">
                <a:solidFill>
                  <a:srgbClr val="000000"/>
                </a:solidFill>
                <a:effectLst/>
                <a:latin typeface="+mn-lt"/>
              </a:rPr>
            </a:br>
            <a:r>
              <a:rPr lang="cs-CZ" sz="1400" b="0" i="1" u="none" strike="noStrike" dirty="0">
                <a:solidFill>
                  <a:srgbClr val="000000"/>
                </a:solidFill>
                <a:effectLst/>
                <a:latin typeface="+mn-lt"/>
              </a:rPr>
              <a:t>vyspělejších států více vyváželo.</a:t>
            </a:r>
            <a:r>
              <a:rPr lang="cs-CZ" sz="1600" b="0" i="1" u="none" strike="noStrike" dirty="0">
                <a:solidFill>
                  <a:srgbClr val="000000"/>
                </a:solidFill>
                <a:effectLst/>
                <a:latin typeface="+mn-lt"/>
              </a:rPr>
              <a:t>“</a:t>
            </a:r>
            <a:endParaRPr lang="cs-CZ" sz="2000" i="1" dirty="0">
              <a:latin typeface="+mn-lt"/>
            </a:endParaRPr>
          </a:p>
        </p:txBody>
      </p:sp>
      <p:sp>
        <p:nvSpPr>
          <p:cNvPr id="8" name="TextovéPole 7">
            <a:extLst>
              <a:ext uri="{FF2B5EF4-FFF2-40B4-BE49-F238E27FC236}">
                <a16:creationId xmlns:a16="http://schemas.microsoft.com/office/drawing/2014/main" id="{85E32568-2378-3035-4ECD-2F993F7641E4}"/>
              </a:ext>
            </a:extLst>
          </p:cNvPr>
          <p:cNvSpPr txBox="1"/>
          <p:nvPr/>
        </p:nvSpPr>
        <p:spPr>
          <a:xfrm>
            <a:off x="7279322" y="3429000"/>
            <a:ext cx="4727863" cy="2315528"/>
          </a:xfrm>
          <a:prstGeom prst="roundRect">
            <a:avLst/>
          </a:prstGeom>
          <a:noFill/>
          <a:ln>
            <a:solidFill>
              <a:schemeClr val="tx1"/>
            </a:solidFill>
          </a:ln>
        </p:spPr>
        <p:txBody>
          <a:bodyPr wrap="square" rtlCol="0">
            <a:spAutoFit/>
          </a:bodyPr>
          <a:lstStyle/>
          <a:p>
            <a:pPr algn="l"/>
            <a:r>
              <a:rPr lang="cs-CZ" sz="1400" b="0" i="1" u="none" strike="noStrike" dirty="0">
                <a:solidFill>
                  <a:srgbClr val="000000"/>
                </a:solidFill>
                <a:effectLst/>
                <a:latin typeface="+mn-lt"/>
              </a:rPr>
              <a:t>„Vyšla vyhláška EU, že eskalátory v metru se mohou z bezpečnostních důvodů vyrábět s maximální rychlostí 0,7 m/s. Před tím byla česká norma 0,9 m/s. Staré eskalátory se mohou ponechat, ale nové se smí vyrábět už jen s rychlostí 0,7 m/s. Je to poznat, že jsou pomalejší. Prý to má být bezpečnější, ale vždyť přece my jsme na to před tím také měli bezpečnostní normu - těch 0,9 m/s, ale museli jsme se prostě podřídit té evropské...“</a:t>
            </a:r>
            <a:r>
              <a:rPr lang="cs-CZ" sz="1600" i="1" dirty="0">
                <a:latin typeface="+mn-lt"/>
              </a:rPr>
              <a:t> </a:t>
            </a:r>
            <a:endParaRPr lang="cs-CZ" sz="2000" i="1" dirty="0">
              <a:latin typeface="+mn-lt"/>
            </a:endParaRPr>
          </a:p>
        </p:txBody>
      </p:sp>
      <p:sp>
        <p:nvSpPr>
          <p:cNvPr id="9" name="TextovéPole 8">
            <a:extLst>
              <a:ext uri="{FF2B5EF4-FFF2-40B4-BE49-F238E27FC236}">
                <a16:creationId xmlns:a16="http://schemas.microsoft.com/office/drawing/2014/main" id="{5BD49935-9548-FF5F-F81D-10BD808F27AF}"/>
              </a:ext>
            </a:extLst>
          </p:cNvPr>
          <p:cNvSpPr txBox="1"/>
          <p:nvPr/>
        </p:nvSpPr>
        <p:spPr>
          <a:xfrm>
            <a:off x="7152280" y="41563"/>
            <a:ext cx="4981949" cy="384786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600" b="0" i="1" u="none" strike="noStrike" dirty="0">
                <a:solidFill>
                  <a:schemeClr val="tx1"/>
                </a:solidFill>
                <a:effectLst/>
                <a:latin typeface="+mn-lt"/>
              </a:rPr>
              <a:t>„Europoslanci hlasovali, že by v Evropské ústavě mohlo</a:t>
            </a:r>
            <a:br>
              <a:rPr lang="cs-CZ" sz="1600" b="0" i="1" u="none" strike="noStrike" dirty="0">
                <a:solidFill>
                  <a:schemeClr val="tx1"/>
                </a:solidFill>
                <a:effectLst/>
                <a:latin typeface="+mn-lt"/>
              </a:rPr>
            </a:br>
            <a:r>
              <a:rPr lang="cs-CZ" sz="1600" b="0" i="1" u="none" strike="noStrike" dirty="0">
                <a:solidFill>
                  <a:schemeClr val="tx1"/>
                </a:solidFill>
                <a:effectLst/>
                <a:latin typeface="+mn-lt"/>
              </a:rPr>
              <a:t>být v budoucnu garantováno "právo na potrat". To by znamenalo, že by si o této věci</a:t>
            </a:r>
            <a:br>
              <a:rPr lang="cs-CZ" sz="1600" b="0" i="1" u="none" strike="noStrike" dirty="0">
                <a:solidFill>
                  <a:schemeClr val="tx1"/>
                </a:solidFill>
                <a:effectLst/>
                <a:latin typeface="+mn-lt"/>
              </a:rPr>
            </a:br>
            <a:r>
              <a:rPr lang="cs-CZ" sz="1600" b="0" i="1" u="none" strike="noStrike" dirty="0">
                <a:solidFill>
                  <a:schemeClr val="tx1"/>
                </a:solidFill>
                <a:effectLst/>
                <a:latin typeface="+mn-lt"/>
              </a:rPr>
              <a:t>nemohly státy rozhodovat svobodně samy, jako dosud. Přitom ale všechny státy nemají na</a:t>
            </a:r>
            <a:br>
              <a:rPr lang="cs-CZ" sz="1600" b="0" i="1" u="none" strike="noStrike" dirty="0">
                <a:solidFill>
                  <a:schemeClr val="tx1"/>
                </a:solidFill>
                <a:effectLst/>
                <a:latin typeface="+mn-lt"/>
              </a:rPr>
            </a:br>
            <a:r>
              <a:rPr lang="cs-CZ" sz="1600" b="0" i="1" u="none" strike="noStrike" dirty="0">
                <a:solidFill>
                  <a:schemeClr val="tx1"/>
                </a:solidFill>
                <a:effectLst/>
                <a:latin typeface="+mn-lt"/>
              </a:rPr>
              <a:t>toto téma stejný názor, tak by bylo lepší rozhodnutí v této otázce nechat na nich. (Navíc</a:t>
            </a:r>
            <a:br>
              <a:rPr lang="cs-CZ" sz="1600" b="0" i="1" u="none" strike="noStrike" dirty="0">
                <a:solidFill>
                  <a:schemeClr val="tx1"/>
                </a:solidFill>
                <a:effectLst/>
                <a:latin typeface="+mn-lt"/>
              </a:rPr>
            </a:br>
            <a:r>
              <a:rPr lang="cs-CZ" sz="1600" b="0" i="1" u="none" strike="noStrike" dirty="0">
                <a:solidFill>
                  <a:schemeClr val="tx1"/>
                </a:solidFill>
                <a:effectLst/>
                <a:latin typeface="+mn-lt"/>
              </a:rPr>
              <a:t>samotné "právo na potrat" je zvláštní termín, z Listiny základních lidských práv a svobod</a:t>
            </a:r>
            <a:br>
              <a:rPr lang="cs-CZ" sz="1600" b="0" i="1" u="none" strike="noStrike" dirty="0">
                <a:solidFill>
                  <a:schemeClr val="tx1"/>
                </a:solidFill>
                <a:effectLst/>
                <a:latin typeface="+mn-lt"/>
              </a:rPr>
            </a:br>
            <a:r>
              <a:rPr lang="cs-CZ" sz="1600" b="0" i="1" u="none" strike="noStrike" dirty="0">
                <a:solidFill>
                  <a:schemeClr val="tx1"/>
                </a:solidFill>
                <a:effectLst/>
                <a:latin typeface="+mn-lt"/>
              </a:rPr>
              <a:t>znám akorát právo na život a to je s tím trochu v rozporu...).“</a:t>
            </a:r>
            <a:br>
              <a:rPr lang="cs-CZ" sz="1600" b="0" i="1" u="none" strike="noStrike" dirty="0">
                <a:solidFill>
                  <a:schemeClr val="bg1"/>
                </a:solidFill>
                <a:effectLst/>
                <a:latin typeface="+mn-lt"/>
              </a:rPr>
            </a:br>
            <a:endParaRPr lang="cs-CZ" i="1" dirty="0">
              <a:solidFill>
                <a:schemeClr val="bg1"/>
              </a:solidFill>
              <a:latin typeface="+mn-lt"/>
            </a:endParaRPr>
          </a:p>
        </p:txBody>
      </p:sp>
      <p:sp>
        <p:nvSpPr>
          <p:cNvPr id="10" name="TextovéPole 9">
            <a:extLst>
              <a:ext uri="{FF2B5EF4-FFF2-40B4-BE49-F238E27FC236}">
                <a16:creationId xmlns:a16="http://schemas.microsoft.com/office/drawing/2014/main" id="{53C1D2E7-D77D-1D7D-F26C-B5353E349DD6}"/>
              </a:ext>
            </a:extLst>
          </p:cNvPr>
          <p:cNvSpPr txBox="1"/>
          <p:nvPr/>
        </p:nvSpPr>
        <p:spPr>
          <a:xfrm>
            <a:off x="7272265" y="5284102"/>
            <a:ext cx="4861964" cy="136207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cs-CZ" sz="1800" b="0" i="1" u="none" strike="noStrike" dirty="0">
                <a:solidFill>
                  <a:srgbClr val="000000"/>
                </a:solidFill>
                <a:effectLst/>
              </a:rPr>
              <a:t>„Politická moc EU by neměla až moc zasahovat do suverenity států, protože na některé</a:t>
            </a:r>
            <a:br>
              <a:rPr lang="cs-CZ" sz="1800" b="0" i="1" u="none" strike="noStrike" dirty="0">
                <a:solidFill>
                  <a:srgbClr val="000000"/>
                </a:solidFill>
                <a:effectLst/>
              </a:rPr>
            </a:br>
            <a:r>
              <a:rPr lang="cs-CZ" sz="1800" b="0" i="1" u="none" strike="noStrike" dirty="0">
                <a:solidFill>
                  <a:srgbClr val="000000"/>
                </a:solidFill>
                <a:effectLst/>
              </a:rPr>
              <a:t>věci mohou mít státy jiný pohled.</a:t>
            </a:r>
            <a:r>
              <a:rPr lang="cs-CZ" sz="2000" b="0" i="1" u="none" strike="noStrike" dirty="0">
                <a:solidFill>
                  <a:srgbClr val="000000"/>
                </a:solidFill>
                <a:effectLst/>
              </a:rPr>
              <a:t>“</a:t>
            </a:r>
            <a:endParaRPr lang="cs-CZ" sz="2800" i="1" dirty="0"/>
          </a:p>
        </p:txBody>
      </p:sp>
      <p:sp>
        <p:nvSpPr>
          <p:cNvPr id="11" name="TextovéPole 10">
            <a:extLst>
              <a:ext uri="{FF2B5EF4-FFF2-40B4-BE49-F238E27FC236}">
                <a16:creationId xmlns:a16="http://schemas.microsoft.com/office/drawing/2014/main" id="{AC5A49F0-C6CA-B355-C101-897B1F259EBA}"/>
              </a:ext>
            </a:extLst>
          </p:cNvPr>
          <p:cNvSpPr txBox="1"/>
          <p:nvPr/>
        </p:nvSpPr>
        <p:spPr>
          <a:xfrm>
            <a:off x="7279322" y="3922752"/>
            <a:ext cx="4794913"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cs-CZ" sz="1800" i="1" dirty="0">
                <a:solidFill>
                  <a:srgbClr val="000000"/>
                </a:solidFill>
              </a:rPr>
              <a:t>„K</a:t>
            </a:r>
            <a:r>
              <a:rPr lang="cs-CZ" sz="1800" b="0" i="1" u="none" strike="noStrike" dirty="0">
                <a:solidFill>
                  <a:srgbClr val="000000"/>
                </a:solidFill>
                <a:effectLst/>
                <a:latin typeface="+mn-lt"/>
              </a:rPr>
              <a:t>aždé 3 roky</a:t>
            </a:r>
            <a:br>
              <a:rPr lang="cs-CZ" sz="1800" b="0" i="1" u="none" strike="noStrike" dirty="0">
                <a:solidFill>
                  <a:srgbClr val="000000"/>
                </a:solidFill>
                <a:effectLst/>
                <a:latin typeface="+mn-lt"/>
              </a:rPr>
            </a:br>
            <a:r>
              <a:rPr lang="cs-CZ" sz="1800" b="0" i="1" u="none" strike="noStrike" dirty="0">
                <a:solidFill>
                  <a:srgbClr val="000000"/>
                </a:solidFill>
                <a:effectLst/>
                <a:latin typeface="+mn-lt"/>
              </a:rPr>
              <a:t>musíme </a:t>
            </a:r>
            <a:r>
              <a:rPr lang="cs-CZ" sz="1800" b="0" i="1" u="none" strike="noStrike" dirty="0" err="1">
                <a:solidFill>
                  <a:srgbClr val="000000"/>
                </a:solidFill>
                <a:effectLst/>
                <a:latin typeface="+mn-lt"/>
              </a:rPr>
              <a:t>pred</a:t>
            </a:r>
            <a:r>
              <a:rPr lang="cs-CZ" sz="1800" b="0" i="1" u="none" strike="noStrike" dirty="0">
                <a:solidFill>
                  <a:srgbClr val="000000"/>
                </a:solidFill>
                <a:effectLst/>
                <a:latin typeface="+mn-lt"/>
              </a:rPr>
              <a:t> EÚ </a:t>
            </a:r>
            <a:r>
              <a:rPr lang="cs-CZ" sz="1800" b="0" i="1" u="none" strike="noStrike" dirty="0" err="1">
                <a:solidFill>
                  <a:srgbClr val="000000"/>
                </a:solidFill>
                <a:effectLst/>
                <a:latin typeface="+mn-lt"/>
              </a:rPr>
              <a:t>brániť</a:t>
            </a:r>
            <a:r>
              <a:rPr lang="cs-CZ" sz="1800" b="0" i="1" u="none" strike="noStrike" dirty="0">
                <a:solidFill>
                  <a:srgbClr val="000000"/>
                </a:solidFill>
                <a:effectLst/>
                <a:latin typeface="+mn-lt"/>
              </a:rPr>
              <a:t> hodnoty </a:t>
            </a:r>
            <a:r>
              <a:rPr lang="cs-CZ" sz="1800" b="0" i="1" u="none" strike="noStrike" dirty="0" err="1">
                <a:solidFill>
                  <a:srgbClr val="000000"/>
                </a:solidFill>
                <a:effectLst/>
                <a:latin typeface="+mn-lt"/>
              </a:rPr>
              <a:t>našej</a:t>
            </a:r>
            <a:r>
              <a:rPr lang="cs-CZ" sz="1800" b="0" i="1" u="none" strike="noStrike" dirty="0">
                <a:solidFill>
                  <a:srgbClr val="000000"/>
                </a:solidFill>
                <a:effectLst/>
                <a:latin typeface="+mn-lt"/>
              </a:rPr>
              <a:t> krajiny.“ (v tomto kontexte </a:t>
            </a:r>
            <a:r>
              <a:rPr lang="cs-CZ" sz="1800" b="0" i="1" u="none" strike="noStrike" dirty="0" err="1">
                <a:solidFill>
                  <a:srgbClr val="000000"/>
                </a:solidFill>
                <a:effectLst/>
                <a:latin typeface="+mn-lt"/>
              </a:rPr>
              <a:t>išlo</a:t>
            </a:r>
            <a:r>
              <a:rPr lang="cs-CZ" sz="1800" b="0" i="1" u="none" strike="noStrike" dirty="0">
                <a:solidFill>
                  <a:srgbClr val="000000"/>
                </a:solidFill>
                <a:effectLst/>
                <a:latin typeface="+mn-lt"/>
              </a:rPr>
              <a:t> o </a:t>
            </a:r>
            <a:r>
              <a:rPr lang="cs-CZ" sz="1800" b="0" i="1" u="none" strike="noStrike" dirty="0" err="1">
                <a:solidFill>
                  <a:srgbClr val="000000"/>
                </a:solidFill>
                <a:effectLst/>
                <a:latin typeface="+mn-lt"/>
              </a:rPr>
              <a:t>kresťanské</a:t>
            </a:r>
            <a:br>
              <a:rPr lang="cs-CZ" sz="1800" b="0" i="1" u="none" strike="noStrike" dirty="0">
                <a:solidFill>
                  <a:srgbClr val="000000"/>
                </a:solidFill>
                <a:effectLst/>
                <a:latin typeface="+mn-lt"/>
              </a:rPr>
            </a:br>
            <a:r>
              <a:rPr lang="cs-CZ" sz="1800" b="0" i="1" u="none" strike="noStrike" dirty="0">
                <a:solidFill>
                  <a:srgbClr val="000000"/>
                </a:solidFill>
                <a:effectLst/>
                <a:latin typeface="+mn-lt"/>
              </a:rPr>
              <a:t>hodnoty a </a:t>
            </a:r>
            <a:r>
              <a:rPr lang="cs-CZ" sz="1800" b="0" i="1" u="none" strike="noStrike" dirty="0" err="1">
                <a:solidFill>
                  <a:srgbClr val="000000"/>
                </a:solidFill>
                <a:effectLst/>
                <a:latin typeface="+mn-lt"/>
              </a:rPr>
              <a:t>opozíciu</a:t>
            </a:r>
            <a:r>
              <a:rPr lang="cs-CZ" sz="1800" b="0" i="1" u="none" strike="noStrike" dirty="0">
                <a:solidFill>
                  <a:srgbClr val="000000"/>
                </a:solidFill>
                <a:effectLst/>
                <a:latin typeface="+mn-lt"/>
              </a:rPr>
              <a:t> </a:t>
            </a:r>
            <a:r>
              <a:rPr lang="cs-CZ" sz="1800" b="0" i="1" u="none" strike="noStrike" dirty="0" err="1">
                <a:solidFill>
                  <a:srgbClr val="000000"/>
                </a:solidFill>
                <a:effectLst/>
                <a:latin typeface="+mn-lt"/>
              </a:rPr>
              <a:t>voči</a:t>
            </a:r>
            <a:r>
              <a:rPr lang="cs-CZ" sz="1800" b="0" i="1" u="none" strike="noStrike" dirty="0">
                <a:solidFill>
                  <a:srgbClr val="000000"/>
                </a:solidFill>
                <a:effectLst/>
                <a:latin typeface="+mn-lt"/>
              </a:rPr>
              <a:t> “gender </a:t>
            </a:r>
            <a:r>
              <a:rPr lang="cs-CZ" sz="1800" b="0" i="1" u="none" strike="noStrike" dirty="0" err="1">
                <a:solidFill>
                  <a:srgbClr val="000000"/>
                </a:solidFill>
                <a:effectLst/>
                <a:latin typeface="+mn-lt"/>
              </a:rPr>
              <a:t>politike</a:t>
            </a:r>
            <a:r>
              <a:rPr lang="cs-CZ" sz="1800" b="0" i="1" u="none" strike="noStrike" dirty="0">
                <a:solidFill>
                  <a:srgbClr val="000000"/>
                </a:solidFill>
                <a:effectLst/>
                <a:latin typeface="+mn-lt"/>
              </a:rPr>
              <a:t>”)</a:t>
            </a:r>
            <a:endParaRPr lang="cs-CZ" sz="2800" i="1" dirty="0">
              <a:latin typeface="+mn-lt"/>
            </a:endParaRPr>
          </a:p>
        </p:txBody>
      </p:sp>
    </p:spTree>
    <p:extLst>
      <p:ext uri="{BB962C8B-B14F-4D97-AF65-F5344CB8AC3E}">
        <p14:creationId xmlns:p14="http://schemas.microsoft.com/office/powerpoint/2010/main" val="27027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9649F6-BB3B-0002-FC74-198ED9EB7C3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041AA7F4-B213-B558-DD49-7586EC94F7A5}"/>
              </a:ext>
            </a:extLst>
          </p:cNvPr>
          <p:cNvSpPr>
            <a:spLocks noGrp="1"/>
          </p:cNvSpPr>
          <p:nvPr>
            <p:ph type="title"/>
          </p:nvPr>
        </p:nvSpPr>
        <p:spPr>
          <a:xfrm>
            <a:off x="719999" y="354240"/>
            <a:ext cx="10928209" cy="451576"/>
          </a:xfrm>
        </p:spPr>
        <p:txBody>
          <a:bodyPr/>
          <a:lstStyle/>
          <a:p>
            <a:r>
              <a:rPr lang="cs-CZ" dirty="0"/>
              <a:t>Tvrdý vs. měkký stranický euroskepticismus</a:t>
            </a:r>
          </a:p>
        </p:txBody>
      </p:sp>
      <p:sp>
        <p:nvSpPr>
          <p:cNvPr id="6" name="Zástupný obsah 5">
            <a:extLst>
              <a:ext uri="{FF2B5EF4-FFF2-40B4-BE49-F238E27FC236}">
                <a16:creationId xmlns:a16="http://schemas.microsoft.com/office/drawing/2014/main" id="{A0100910-F89F-61D6-C303-3D653C8C93AE}"/>
              </a:ext>
            </a:extLst>
          </p:cNvPr>
          <p:cNvSpPr>
            <a:spLocks noGrp="1"/>
          </p:cNvSpPr>
          <p:nvPr>
            <p:ph idx="1"/>
          </p:nvPr>
        </p:nvSpPr>
        <p:spPr>
          <a:xfrm>
            <a:off x="720000" y="1057275"/>
            <a:ext cx="10753200" cy="4139998"/>
          </a:xfrm>
        </p:spPr>
        <p:txBody>
          <a:bodyPr/>
          <a:lstStyle/>
          <a:p>
            <a:r>
              <a:rPr lang="cs-CZ" sz="2400" u="sng" dirty="0"/>
              <a:t>Tvrdý euroskepticismus</a:t>
            </a:r>
            <a:r>
              <a:rPr lang="cs-CZ" sz="2400" dirty="0"/>
              <a:t>: „principiální opozice proti EU a evropské integraci“ jako celek, snaha o vystoupení z EU, odpor proti dalšímu přesunu pravomocí z národní na nadnárodní úroveň</a:t>
            </a:r>
          </a:p>
          <a:p>
            <a:endParaRPr lang="cs-CZ" sz="2400" dirty="0"/>
          </a:p>
          <a:p>
            <a:r>
              <a:rPr lang="cs-CZ" sz="2400" u="sng" dirty="0"/>
              <a:t>Měkký euroskepticismus</a:t>
            </a:r>
            <a:r>
              <a:rPr lang="cs-CZ" sz="2400" dirty="0"/>
              <a:t>: „není přítomna principiální námitka proti evropské integraci či proti členství v EU, ale obsahuje námitky vůči jedné či více politických oblastí, které vedou k vyjádření kvalifikované opozice proti EU“, nesouhlas se současným vývojem EU (</a:t>
            </a:r>
            <a:r>
              <a:rPr lang="cs-CZ" sz="2400" dirty="0" err="1"/>
              <a:t>Taggart</a:t>
            </a:r>
            <a:r>
              <a:rPr lang="cs-CZ" sz="2400" dirty="0"/>
              <a:t> and </a:t>
            </a:r>
            <a:r>
              <a:rPr lang="cs-CZ" sz="2400" dirty="0" err="1"/>
              <a:t>Szczerbiak</a:t>
            </a:r>
            <a:r>
              <a:rPr lang="cs-CZ" sz="2400" dirty="0"/>
              <a:t> 2002, 2003)</a:t>
            </a:r>
          </a:p>
          <a:p>
            <a:pPr marL="72000" indent="0">
              <a:buNone/>
            </a:pPr>
            <a:endParaRPr lang="cs-CZ" sz="2400" dirty="0"/>
          </a:p>
          <a:p>
            <a:r>
              <a:rPr lang="cs-CZ" sz="2400" dirty="0"/>
              <a:t>Jejich odnože: </a:t>
            </a:r>
            <a:r>
              <a:rPr lang="cs-CZ" sz="2400" dirty="0" err="1"/>
              <a:t>euroenthusiasté</a:t>
            </a:r>
            <a:r>
              <a:rPr lang="cs-CZ" sz="2400" dirty="0"/>
              <a:t>, </a:t>
            </a:r>
            <a:r>
              <a:rPr lang="cs-CZ" sz="2400" dirty="0" err="1"/>
              <a:t>europragmatici</a:t>
            </a:r>
            <a:r>
              <a:rPr lang="cs-CZ" sz="2400" dirty="0"/>
              <a:t>, euroskeptici a </a:t>
            </a:r>
            <a:r>
              <a:rPr lang="cs-CZ" sz="2400" dirty="0" err="1"/>
              <a:t>euroodmítači</a:t>
            </a:r>
            <a:r>
              <a:rPr lang="cs-CZ" sz="2400" dirty="0"/>
              <a:t> (Kopecký and </a:t>
            </a:r>
            <a:r>
              <a:rPr lang="cs-CZ" sz="2400" dirty="0" err="1"/>
              <a:t>Mudde</a:t>
            </a:r>
            <a:r>
              <a:rPr lang="cs-CZ" sz="2400" dirty="0"/>
              <a:t> 2002); krajně pravicový euroskepticismus (a jeho odmítací, podmíněná a kompromisní podoba – srov. </a:t>
            </a:r>
            <a:r>
              <a:rPr lang="cs-CZ" sz="2400" dirty="0" err="1"/>
              <a:t>Vasilopoulou</a:t>
            </a:r>
            <a:r>
              <a:rPr lang="cs-CZ" sz="2400" dirty="0"/>
              <a:t> 2018)</a:t>
            </a:r>
          </a:p>
          <a:p>
            <a:pPr marL="72000" indent="0">
              <a:buNone/>
            </a:pPr>
            <a:endParaRPr lang="cs-CZ" sz="2400" dirty="0"/>
          </a:p>
        </p:txBody>
      </p:sp>
    </p:spTree>
    <p:extLst>
      <p:ext uri="{BB962C8B-B14F-4D97-AF65-F5344CB8AC3E}">
        <p14:creationId xmlns:p14="http://schemas.microsoft.com/office/powerpoint/2010/main" val="302208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2FBFC12-E71B-FDC7-B98D-AFDB80B761DF}"/>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A02C1D18-98B6-BAB5-53AD-861E9D0B8181}"/>
              </a:ext>
            </a:extLst>
          </p:cNvPr>
          <p:cNvSpPr>
            <a:spLocks noGrp="1"/>
          </p:cNvSpPr>
          <p:nvPr>
            <p:ph type="title"/>
          </p:nvPr>
        </p:nvSpPr>
        <p:spPr>
          <a:xfrm>
            <a:off x="720000" y="454186"/>
            <a:ext cx="10753200" cy="451576"/>
          </a:xfrm>
        </p:spPr>
        <p:txBody>
          <a:bodyPr/>
          <a:lstStyle/>
          <a:p>
            <a:r>
              <a:rPr lang="cs-CZ" dirty="0"/>
              <a:t>Vývoj stranické podpory k EU</a:t>
            </a:r>
          </a:p>
        </p:txBody>
      </p:sp>
      <p:sp>
        <p:nvSpPr>
          <p:cNvPr id="5" name="Zástupný obsah 4">
            <a:extLst>
              <a:ext uri="{FF2B5EF4-FFF2-40B4-BE49-F238E27FC236}">
                <a16:creationId xmlns:a16="http://schemas.microsoft.com/office/drawing/2014/main" id="{5A04DA25-072D-C24E-C070-D1B6F5D51A8A}"/>
              </a:ext>
            </a:extLst>
          </p:cNvPr>
          <p:cNvSpPr>
            <a:spLocks noGrp="1"/>
          </p:cNvSpPr>
          <p:nvPr>
            <p:ph idx="1"/>
          </p:nvPr>
        </p:nvSpPr>
        <p:spPr>
          <a:xfrm>
            <a:off x="720000" y="1149740"/>
            <a:ext cx="10753200" cy="5078260"/>
          </a:xfrm>
        </p:spPr>
        <p:txBody>
          <a:bodyPr/>
          <a:lstStyle/>
          <a:p>
            <a:r>
              <a:rPr lang="cs-CZ" sz="1800" dirty="0"/>
              <a:t>Stranická podpora pro EU se mezi lety 1999 a 2019 mírně zvýšila (srov. Jolly et al. 2020) navzdory tomu, že (soft) euroskepticismus se rozšířil od stran z okrajů stranického spektra k mainstreamovým stranám (srov. Havlík et al. 2017; Hloušek and </a:t>
            </a:r>
            <a:r>
              <a:rPr lang="cs-CZ" sz="1800" dirty="0" err="1"/>
              <a:t>Kaniok</a:t>
            </a:r>
            <a:r>
              <a:rPr lang="cs-CZ" sz="1800" dirty="0"/>
              <a:t> 2020) </a:t>
            </a:r>
          </a:p>
          <a:p>
            <a:pPr lvl="1"/>
            <a:r>
              <a:rPr lang="cs-CZ" sz="1800" dirty="0"/>
              <a:t>Srov. zmírnění rétoriky fr. RN či </a:t>
            </a:r>
            <a:r>
              <a:rPr lang="cs-CZ" sz="1800" dirty="0" err="1"/>
              <a:t>it</a:t>
            </a:r>
            <a:r>
              <a:rPr lang="cs-CZ" sz="1800" dirty="0"/>
              <a:t>. Bratrů Itálie ve volbách v r. 2022</a:t>
            </a:r>
          </a:p>
          <a:p>
            <a:pPr lvl="1"/>
            <a:r>
              <a:rPr lang="cs-CZ" sz="1800" dirty="0"/>
              <a:t>Proevropský směr se v průběhu 20 let nejvíce posílil u stran Zelených a také radikálních levicových stran</a:t>
            </a:r>
          </a:p>
          <a:p>
            <a:r>
              <a:rPr lang="cs-CZ" sz="1800" dirty="0"/>
              <a:t>Dle </a:t>
            </a:r>
            <a:r>
              <a:rPr lang="cs-CZ" sz="1800" dirty="0" err="1"/>
              <a:t>Chapel</a:t>
            </a:r>
            <a:r>
              <a:rPr lang="cs-CZ" sz="1800" dirty="0"/>
              <a:t> </a:t>
            </a:r>
            <a:r>
              <a:rPr lang="cs-CZ" sz="1800" dirty="0" err="1"/>
              <a:t>Hill</a:t>
            </a:r>
            <a:r>
              <a:rPr lang="cs-CZ" sz="1800" dirty="0"/>
              <a:t> Expert </a:t>
            </a:r>
            <a:r>
              <a:rPr lang="cs-CZ" sz="1800" dirty="0" err="1"/>
              <a:t>Survey</a:t>
            </a:r>
            <a:r>
              <a:rPr lang="cs-CZ" sz="1800" dirty="0"/>
              <a:t> (CHES) bylo nejvíce euroskeptickou stranou v r. 2019 fr. Národní sdružení (RN), fr. </a:t>
            </a:r>
            <a:r>
              <a:rPr lang="cs-CZ" sz="1800" dirty="0" err="1"/>
              <a:t>Debout</a:t>
            </a:r>
            <a:r>
              <a:rPr lang="cs-CZ" sz="1800" dirty="0"/>
              <a:t> la France/Vzhůru republiko!, </a:t>
            </a:r>
            <a:r>
              <a:rPr lang="cs-CZ" sz="1800" dirty="0" err="1"/>
              <a:t>niz</a:t>
            </a:r>
            <a:r>
              <a:rPr lang="cs-CZ" sz="1800" dirty="0"/>
              <a:t>. </a:t>
            </a:r>
            <a:r>
              <a:rPr lang="cs-CZ" sz="1800" dirty="0" err="1"/>
              <a:t>Forum</a:t>
            </a:r>
            <a:r>
              <a:rPr lang="cs-CZ" sz="1800" dirty="0"/>
              <a:t> </a:t>
            </a:r>
            <a:r>
              <a:rPr lang="cs-CZ" sz="1800" dirty="0" err="1"/>
              <a:t>voon</a:t>
            </a:r>
            <a:r>
              <a:rPr lang="cs-CZ" sz="1800" dirty="0"/>
              <a:t> </a:t>
            </a:r>
            <a:r>
              <a:rPr lang="cs-CZ" sz="1800" dirty="0" err="1"/>
              <a:t>demokracia</a:t>
            </a:r>
            <a:r>
              <a:rPr lang="cs-CZ" sz="1800" dirty="0"/>
              <a:t>/Fórum pro demokracii (</a:t>
            </a:r>
            <a:r>
              <a:rPr lang="cs-CZ" sz="1800" dirty="0" err="1"/>
              <a:t>FvD</a:t>
            </a:r>
            <a:r>
              <a:rPr lang="cs-CZ" sz="1800" dirty="0"/>
              <a:t>), řecký Zlatý úsvit</a:t>
            </a:r>
          </a:p>
          <a:p>
            <a:r>
              <a:rPr lang="cs-CZ" sz="1800" dirty="0"/>
              <a:t>Dle CHES byli nejvíce proevropskou stranou v r. 2019 </a:t>
            </a:r>
            <a:r>
              <a:rPr lang="cs-CZ" sz="1800" dirty="0" err="1"/>
              <a:t>niz</a:t>
            </a:r>
            <a:r>
              <a:rPr lang="cs-CZ" sz="1800" dirty="0"/>
              <a:t>. Demokraté 66 (D66) a </a:t>
            </a:r>
            <a:r>
              <a:rPr lang="cs-CZ" sz="1800" dirty="0" err="1"/>
              <a:t>maď</a:t>
            </a:r>
            <a:r>
              <a:rPr lang="cs-CZ" sz="1800" dirty="0"/>
              <a:t>. Demokratická koalice</a:t>
            </a:r>
          </a:p>
          <a:p>
            <a:r>
              <a:rPr lang="cs-CZ" sz="1800" dirty="0"/>
              <a:t>Zároveň, strany ze střední a východní Evropy jsou více proevropské než strany tzv. starých/</a:t>
            </a:r>
            <a:r>
              <a:rPr lang="cs-CZ" sz="1800" dirty="0" err="1"/>
              <a:t>západoevr</a:t>
            </a:r>
            <a:r>
              <a:rPr lang="cs-CZ" sz="1800" dirty="0"/>
              <a:t>. členských států (vizte následující slide)</a:t>
            </a:r>
          </a:p>
        </p:txBody>
      </p:sp>
    </p:spTree>
    <p:extLst>
      <p:ext uri="{BB962C8B-B14F-4D97-AF65-F5344CB8AC3E}">
        <p14:creationId xmlns:p14="http://schemas.microsoft.com/office/powerpoint/2010/main" val="107858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DDAED91-9394-FD30-2DFE-E74255A503C2}"/>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5E0756C9-155D-FB3D-88CB-63257CE1D40E}"/>
              </a:ext>
            </a:extLst>
          </p:cNvPr>
          <p:cNvSpPr>
            <a:spLocks noGrp="1"/>
          </p:cNvSpPr>
          <p:nvPr>
            <p:ph type="title"/>
          </p:nvPr>
        </p:nvSpPr>
        <p:spPr>
          <a:xfrm>
            <a:off x="719399" y="347171"/>
            <a:ext cx="10753200" cy="451576"/>
          </a:xfrm>
        </p:spPr>
        <p:txBody>
          <a:bodyPr/>
          <a:lstStyle/>
          <a:p>
            <a:pPr algn="ctr"/>
            <a:r>
              <a:rPr lang="cs-CZ" dirty="0"/>
              <a:t>Stranická podpora pro EU napříč členy EU</a:t>
            </a:r>
          </a:p>
        </p:txBody>
      </p:sp>
      <p:pic>
        <p:nvPicPr>
          <p:cNvPr id="9" name="Obrázek 8">
            <a:extLst>
              <a:ext uri="{FF2B5EF4-FFF2-40B4-BE49-F238E27FC236}">
                <a16:creationId xmlns:a16="http://schemas.microsoft.com/office/drawing/2014/main" id="{196EBBF3-20E4-4347-B292-73F3A10DC308}"/>
              </a:ext>
            </a:extLst>
          </p:cNvPr>
          <p:cNvPicPr>
            <a:picLocks noChangeAspect="1"/>
          </p:cNvPicPr>
          <p:nvPr/>
        </p:nvPicPr>
        <p:blipFill rotWithShape="1">
          <a:blip r:embed="rId3"/>
          <a:srcRect l="17878" t="15039" r="34245" b="27751"/>
          <a:stretch/>
        </p:blipFill>
        <p:spPr>
          <a:xfrm>
            <a:off x="2156637" y="1215293"/>
            <a:ext cx="7878725" cy="5295536"/>
          </a:xfrm>
          <a:prstGeom prst="rect">
            <a:avLst/>
          </a:prstGeom>
        </p:spPr>
      </p:pic>
      <p:sp>
        <p:nvSpPr>
          <p:cNvPr id="10" name="Obdélník: se zakulacenými rohy 9">
            <a:extLst>
              <a:ext uri="{FF2B5EF4-FFF2-40B4-BE49-F238E27FC236}">
                <a16:creationId xmlns:a16="http://schemas.microsoft.com/office/drawing/2014/main" id="{669E9D6D-11E0-E190-5D86-23350635E9B2}"/>
              </a:ext>
            </a:extLst>
          </p:cNvPr>
          <p:cNvSpPr/>
          <p:nvPr/>
        </p:nvSpPr>
        <p:spPr bwMode="auto">
          <a:xfrm>
            <a:off x="3593805" y="1456660"/>
            <a:ext cx="2626242" cy="3923414"/>
          </a:xfrm>
          <a:prstGeom prst="roundRect">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Obdélník: se zakulacenými rohy 10">
            <a:extLst>
              <a:ext uri="{FF2B5EF4-FFF2-40B4-BE49-F238E27FC236}">
                <a16:creationId xmlns:a16="http://schemas.microsoft.com/office/drawing/2014/main" id="{52793822-2552-8A46-FBB0-E29B693B8FC4}"/>
              </a:ext>
            </a:extLst>
          </p:cNvPr>
          <p:cNvSpPr/>
          <p:nvPr/>
        </p:nvSpPr>
        <p:spPr bwMode="auto">
          <a:xfrm>
            <a:off x="6322829" y="1456660"/>
            <a:ext cx="3065720" cy="3923414"/>
          </a:xfrm>
          <a:prstGeom prst="roundRect">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0442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6531B28-26B6-7A53-CA4B-F3DBF2E30FCB}"/>
              </a:ext>
            </a:extLst>
          </p:cNvPr>
          <p:cNvSpPr>
            <a:spLocks noGrp="1"/>
          </p:cNvSpPr>
          <p:nvPr>
            <p:ph type="sldNum" sz="quarter" idx="11"/>
          </p:nvPr>
        </p:nvSpPr>
        <p:spPr/>
        <p:txBody>
          <a:bodyPr/>
          <a:lstStyle/>
          <a:p>
            <a:fld id="{D6D6C118-631F-4A80-9886-907009361577}" type="slidenum">
              <a:rPr lang="cs-CZ" altLang="cs-CZ" smtClean="0"/>
              <a:pPr/>
              <a:t>35</a:t>
            </a:fld>
            <a:endParaRPr lang="cs-CZ" altLang="cs-CZ" dirty="0"/>
          </a:p>
        </p:txBody>
      </p:sp>
      <p:sp>
        <p:nvSpPr>
          <p:cNvPr id="8" name="Nadpis 7">
            <a:extLst>
              <a:ext uri="{FF2B5EF4-FFF2-40B4-BE49-F238E27FC236}">
                <a16:creationId xmlns:a16="http://schemas.microsoft.com/office/drawing/2014/main" id="{A0AD3A99-C963-1F63-5B49-0962A95C66B4}"/>
              </a:ext>
            </a:extLst>
          </p:cNvPr>
          <p:cNvSpPr>
            <a:spLocks noGrp="1"/>
          </p:cNvSpPr>
          <p:nvPr>
            <p:ph type="title"/>
          </p:nvPr>
        </p:nvSpPr>
        <p:spPr>
          <a:xfrm>
            <a:off x="170121" y="404211"/>
            <a:ext cx="11887199" cy="451576"/>
          </a:xfrm>
        </p:spPr>
        <p:txBody>
          <a:bodyPr/>
          <a:lstStyle/>
          <a:p>
            <a:r>
              <a:rPr lang="cs-CZ" dirty="0"/>
              <a:t>Vývoj </a:t>
            </a:r>
            <a:r>
              <a:rPr lang="cs-CZ" dirty="0" err="1"/>
              <a:t>proEU</a:t>
            </a:r>
            <a:r>
              <a:rPr lang="cs-CZ" dirty="0"/>
              <a:t> a </a:t>
            </a:r>
            <a:r>
              <a:rPr lang="cs-CZ" dirty="0" err="1"/>
              <a:t>antiEU</a:t>
            </a:r>
            <a:r>
              <a:rPr lang="cs-CZ" dirty="0"/>
              <a:t> stran v ČR a SR 2002-2019</a:t>
            </a:r>
          </a:p>
        </p:txBody>
      </p:sp>
      <p:pic>
        <p:nvPicPr>
          <p:cNvPr id="7" name="Obrázek 6">
            <a:extLst>
              <a:ext uri="{FF2B5EF4-FFF2-40B4-BE49-F238E27FC236}">
                <a16:creationId xmlns:a16="http://schemas.microsoft.com/office/drawing/2014/main" id="{3137A8AA-801B-2E5F-6DFF-390482A0CB93}"/>
              </a:ext>
            </a:extLst>
          </p:cNvPr>
          <p:cNvPicPr>
            <a:picLocks noChangeAspect="1"/>
          </p:cNvPicPr>
          <p:nvPr/>
        </p:nvPicPr>
        <p:blipFill rotWithShape="1">
          <a:blip r:embed="rId3"/>
          <a:srcRect l="33837" t="46511" r="1716" b="5512"/>
          <a:stretch/>
        </p:blipFill>
        <p:spPr>
          <a:xfrm>
            <a:off x="170121" y="1082134"/>
            <a:ext cx="11887199" cy="4693731"/>
          </a:xfrm>
          <a:prstGeom prst="rect">
            <a:avLst/>
          </a:prstGeom>
        </p:spPr>
      </p:pic>
      <p:sp>
        <p:nvSpPr>
          <p:cNvPr id="9" name="Zástupný symbol pro zápatí 1">
            <a:extLst>
              <a:ext uri="{FF2B5EF4-FFF2-40B4-BE49-F238E27FC236}">
                <a16:creationId xmlns:a16="http://schemas.microsoft.com/office/drawing/2014/main" id="{4558CCE8-639B-1355-FCD7-A6569BA358DE}"/>
              </a:ext>
            </a:extLst>
          </p:cNvPr>
          <p:cNvSpPr>
            <a:spLocks noGrp="1"/>
          </p:cNvSpPr>
          <p:nvPr>
            <p:ph type="ftr" sz="quarter" idx="10"/>
          </p:nvPr>
        </p:nvSpPr>
        <p:spPr>
          <a:xfrm>
            <a:off x="666000" y="6115200"/>
            <a:ext cx="9240864" cy="477600"/>
          </a:xfrm>
        </p:spPr>
        <p:txBody>
          <a:bodyPr/>
          <a:lstStyle/>
          <a:p>
            <a:r>
              <a:rPr lang="cs-CZ" dirty="0"/>
              <a:t>Data z </a:t>
            </a:r>
            <a:r>
              <a:rPr lang="cs-CZ" dirty="0" err="1"/>
              <a:t>Manifesto</a:t>
            </a:r>
            <a:r>
              <a:rPr lang="cs-CZ" dirty="0"/>
              <a:t> Project Database: Indicator1 – pozitivní zmínky o EU; Indicator2 – negativní zmínky o EU ve stranických programech</a:t>
            </a:r>
          </a:p>
        </p:txBody>
      </p:sp>
    </p:spTree>
    <p:extLst>
      <p:ext uri="{BB962C8B-B14F-4D97-AF65-F5344CB8AC3E}">
        <p14:creationId xmlns:p14="http://schemas.microsoft.com/office/powerpoint/2010/main" val="3003638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12A463-62CA-3615-B655-FF857A2BDA3F}"/>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EF62119C-2050-1CF3-523B-58769CB42784}"/>
              </a:ext>
            </a:extLst>
          </p:cNvPr>
          <p:cNvSpPr>
            <a:spLocks noGrp="1"/>
          </p:cNvSpPr>
          <p:nvPr>
            <p:ph type="title"/>
          </p:nvPr>
        </p:nvSpPr>
        <p:spPr>
          <a:xfrm>
            <a:off x="719400" y="159168"/>
            <a:ext cx="10753200" cy="451576"/>
          </a:xfrm>
        </p:spPr>
        <p:txBody>
          <a:bodyPr/>
          <a:lstStyle/>
          <a:p>
            <a:r>
              <a:rPr lang="cs-CZ" sz="3600" dirty="0"/>
              <a:t>Důvody: Proč o EU není zájem?</a:t>
            </a:r>
          </a:p>
        </p:txBody>
      </p:sp>
      <p:sp>
        <p:nvSpPr>
          <p:cNvPr id="5" name="Zástupný obsah 4">
            <a:extLst>
              <a:ext uri="{FF2B5EF4-FFF2-40B4-BE49-F238E27FC236}">
                <a16:creationId xmlns:a16="http://schemas.microsoft.com/office/drawing/2014/main" id="{64040CE4-81C7-86DB-51BA-25D8C06E85CB}"/>
              </a:ext>
            </a:extLst>
          </p:cNvPr>
          <p:cNvSpPr>
            <a:spLocks noGrp="1"/>
          </p:cNvSpPr>
          <p:nvPr>
            <p:ph idx="1"/>
          </p:nvPr>
        </p:nvSpPr>
        <p:spPr>
          <a:xfrm>
            <a:off x="719400" y="610744"/>
            <a:ext cx="10753200" cy="4139998"/>
          </a:xfrm>
        </p:spPr>
        <p:txBody>
          <a:bodyPr/>
          <a:lstStyle/>
          <a:p>
            <a:r>
              <a:rPr lang="cs-CZ" sz="2400" dirty="0"/>
              <a:t>Nedostatečná komunikace o EU </a:t>
            </a:r>
          </a:p>
          <a:p>
            <a:r>
              <a:rPr lang="cs-CZ" sz="2400" dirty="0"/>
              <a:t>Neznalost unijních reálií/fungování EU</a:t>
            </a:r>
          </a:p>
          <a:p>
            <a:r>
              <a:rPr lang="cs-CZ" sz="2400" dirty="0"/>
              <a:t>Komplikovaná (technická) pravidla EU</a:t>
            </a:r>
          </a:p>
          <a:p>
            <a:pPr marL="72000" indent="0">
              <a:buNone/>
            </a:pPr>
            <a:r>
              <a:rPr lang="cs-CZ" sz="2400" dirty="0"/>
              <a:t>				</a:t>
            </a:r>
            <a:r>
              <a:rPr lang="cs-CZ" sz="2400" dirty="0">
                <a:solidFill>
                  <a:srgbClr val="0000DC"/>
                </a:solidFill>
                <a:sym typeface="Wingdings" panose="05000000000000000000" pitchFamily="2" charset="2"/>
              </a:rPr>
              <a:t></a:t>
            </a:r>
            <a:endParaRPr lang="cs-CZ" sz="2400" dirty="0"/>
          </a:p>
          <a:p>
            <a:pPr marL="72000" indent="0">
              <a:buNone/>
            </a:pPr>
            <a:r>
              <a:rPr lang="cs-CZ" sz="2400" dirty="0"/>
              <a:t>EU jako vzdálená zahraniční otázka, která voliče/občany netáhne</a:t>
            </a:r>
          </a:p>
          <a:p>
            <a:pPr marL="72000" indent="0">
              <a:buNone/>
            </a:pPr>
            <a:endParaRPr lang="cs-CZ" sz="2400" dirty="0"/>
          </a:p>
          <a:p>
            <a:r>
              <a:rPr lang="cs-CZ" sz="2400" dirty="0"/>
              <a:t>Chybějící evropská identita – </a:t>
            </a:r>
            <a:r>
              <a:rPr lang="cs-CZ" sz="2400" dirty="0" err="1"/>
              <a:t>evr</a:t>
            </a:r>
            <a:r>
              <a:rPr lang="cs-CZ" sz="2400" dirty="0"/>
              <a:t>. občanství (zjevně) nestačí</a:t>
            </a:r>
          </a:p>
          <a:p>
            <a:r>
              <a:rPr lang="cs-CZ" sz="2400" dirty="0"/>
              <a:t>Demokratický deficit? – vždyť EP se stále posiluje a participativních nástrojů také není pomálu</a:t>
            </a:r>
          </a:p>
          <a:p>
            <a:endParaRPr lang="cs-CZ" sz="2400" dirty="0"/>
          </a:p>
          <a:p>
            <a:r>
              <a:rPr lang="cs-CZ" sz="2400" dirty="0"/>
              <a:t>Politizace EU? – EU jako předmět polit. bojů jen někdy</a:t>
            </a:r>
          </a:p>
          <a:p>
            <a:r>
              <a:rPr lang="cs-CZ" sz="2400" dirty="0"/>
              <a:t>Krize EU? - pomalá a neefektivní reakce vs. záchrana životů</a:t>
            </a:r>
          </a:p>
          <a:p>
            <a:pPr lvl="1"/>
            <a:r>
              <a:rPr lang="cs-CZ" sz="1800" dirty="0"/>
              <a:t>Ano: finanční/ekonomická/dluhová krize (2008-2012) a migrační krize (2015-2016)</a:t>
            </a:r>
          </a:p>
          <a:p>
            <a:pPr lvl="1"/>
            <a:r>
              <a:rPr lang="cs-CZ" sz="1800" dirty="0"/>
              <a:t>Ne: koronavirová pandemie (2020-2021) a ruská agrese na Ukrajině (2022-?)</a:t>
            </a:r>
          </a:p>
          <a:p>
            <a:endParaRPr lang="cs-CZ" sz="2400" dirty="0"/>
          </a:p>
          <a:p>
            <a:endParaRPr lang="cs-CZ" sz="2400" dirty="0"/>
          </a:p>
          <a:p>
            <a:endParaRPr lang="cs-CZ" sz="2400" dirty="0"/>
          </a:p>
          <a:p>
            <a:endParaRPr lang="cs-CZ" sz="2400" dirty="0"/>
          </a:p>
          <a:p>
            <a:pPr marL="72000" indent="0">
              <a:buNone/>
            </a:pPr>
            <a:endParaRPr lang="cs-CZ" sz="2400" dirty="0"/>
          </a:p>
        </p:txBody>
      </p:sp>
    </p:spTree>
    <p:extLst>
      <p:ext uri="{BB962C8B-B14F-4D97-AF65-F5344CB8AC3E}">
        <p14:creationId xmlns:p14="http://schemas.microsoft.com/office/powerpoint/2010/main" val="10545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E137466-A5AA-468A-CC2E-3D5EE4065A26}"/>
              </a:ext>
            </a:extLst>
          </p:cNvPr>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pic>
        <p:nvPicPr>
          <p:cNvPr id="5" name="Obrázek 4">
            <a:extLst>
              <a:ext uri="{FF2B5EF4-FFF2-40B4-BE49-F238E27FC236}">
                <a16:creationId xmlns:a16="http://schemas.microsoft.com/office/drawing/2014/main" id="{77DAFF6E-C2A9-86D4-3A03-1F07BD2873CC}"/>
              </a:ext>
            </a:extLst>
          </p:cNvPr>
          <p:cNvPicPr>
            <a:picLocks noChangeAspect="1"/>
          </p:cNvPicPr>
          <p:nvPr/>
        </p:nvPicPr>
        <p:blipFill rotWithShape="1">
          <a:blip r:embed="rId2"/>
          <a:srcRect t="2107"/>
          <a:stretch/>
        </p:blipFill>
        <p:spPr>
          <a:xfrm>
            <a:off x="962026" y="294472"/>
            <a:ext cx="9848850" cy="6269056"/>
          </a:xfrm>
          <a:prstGeom prst="rect">
            <a:avLst/>
          </a:prstGeom>
        </p:spPr>
      </p:pic>
    </p:spTree>
    <p:extLst>
      <p:ext uri="{BB962C8B-B14F-4D97-AF65-F5344CB8AC3E}">
        <p14:creationId xmlns:p14="http://schemas.microsoft.com/office/powerpoint/2010/main" val="75415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CE6A28A-F7F6-9055-FD0B-CBD8A6B3F78E}"/>
              </a:ext>
            </a:extLst>
          </p:cNvPr>
          <p:cNvSpPr>
            <a:spLocks noGrp="1"/>
          </p:cNvSpPr>
          <p:nvPr>
            <p:ph type="sldNum" sz="quarter" idx="11"/>
          </p:nvPr>
        </p:nvSpPr>
        <p:spPr/>
        <p:txBody>
          <a:bodyPr/>
          <a:lstStyle/>
          <a:p>
            <a:fld id="{D6D6C118-631F-4A80-9886-907009361577}" type="slidenum">
              <a:rPr lang="cs-CZ" altLang="cs-CZ" smtClean="0"/>
              <a:pPr/>
              <a:t>38</a:t>
            </a:fld>
            <a:endParaRPr lang="cs-CZ" altLang="cs-CZ" dirty="0"/>
          </a:p>
        </p:txBody>
      </p:sp>
      <p:pic>
        <p:nvPicPr>
          <p:cNvPr id="5" name="Obrázek 4">
            <a:extLst>
              <a:ext uri="{FF2B5EF4-FFF2-40B4-BE49-F238E27FC236}">
                <a16:creationId xmlns:a16="http://schemas.microsoft.com/office/drawing/2014/main" id="{29192159-C891-96D7-D757-AA739A35372C}"/>
              </a:ext>
            </a:extLst>
          </p:cNvPr>
          <p:cNvPicPr>
            <a:picLocks noChangeAspect="1"/>
          </p:cNvPicPr>
          <p:nvPr/>
        </p:nvPicPr>
        <p:blipFill>
          <a:blip r:embed="rId3"/>
          <a:stretch>
            <a:fillRect/>
          </a:stretch>
        </p:blipFill>
        <p:spPr>
          <a:xfrm>
            <a:off x="131954" y="943981"/>
            <a:ext cx="11928091" cy="4970037"/>
          </a:xfrm>
          <a:prstGeom prst="rect">
            <a:avLst/>
          </a:prstGeom>
        </p:spPr>
      </p:pic>
      <p:sp>
        <p:nvSpPr>
          <p:cNvPr id="6" name="Obdélník: se zakulacenými rohy 5">
            <a:extLst>
              <a:ext uri="{FF2B5EF4-FFF2-40B4-BE49-F238E27FC236}">
                <a16:creationId xmlns:a16="http://schemas.microsoft.com/office/drawing/2014/main" id="{3BA8279C-F7A3-A5C0-0801-14A223CF2AA0}"/>
              </a:ext>
            </a:extLst>
          </p:cNvPr>
          <p:cNvSpPr/>
          <p:nvPr/>
        </p:nvSpPr>
        <p:spPr bwMode="auto">
          <a:xfrm>
            <a:off x="3337833" y="1857375"/>
            <a:ext cx="43542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B6420557-EF0B-3717-BFA0-123E79006FC8}"/>
              </a:ext>
            </a:extLst>
          </p:cNvPr>
          <p:cNvSpPr/>
          <p:nvPr/>
        </p:nvSpPr>
        <p:spPr bwMode="auto">
          <a:xfrm>
            <a:off x="7862208" y="1857375"/>
            <a:ext cx="43542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5C058938-2A37-773D-5FF5-FA9A311F6DFE}"/>
              </a:ext>
            </a:extLst>
          </p:cNvPr>
          <p:cNvSpPr/>
          <p:nvPr/>
        </p:nvSpPr>
        <p:spPr bwMode="auto">
          <a:xfrm>
            <a:off x="10738758" y="1857375"/>
            <a:ext cx="43542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23233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019DB3E-BEEA-3F0E-F3EF-81905C59290C}"/>
              </a:ext>
            </a:extLst>
          </p:cNvPr>
          <p:cNvSpPr>
            <a:spLocks noGrp="1"/>
          </p:cNvSpPr>
          <p:nvPr>
            <p:ph type="sldNum" sz="quarter" idx="11"/>
          </p:nvPr>
        </p:nvSpPr>
        <p:spPr/>
        <p:txBody>
          <a:bodyPr/>
          <a:lstStyle/>
          <a:p>
            <a:fld id="{D6D6C118-631F-4A80-9886-907009361577}" type="slidenum">
              <a:rPr lang="cs-CZ" altLang="cs-CZ" smtClean="0"/>
              <a:pPr/>
              <a:t>39</a:t>
            </a:fld>
            <a:endParaRPr lang="cs-CZ" altLang="cs-CZ" dirty="0"/>
          </a:p>
        </p:txBody>
      </p:sp>
      <p:pic>
        <p:nvPicPr>
          <p:cNvPr id="5" name="Obrázek 4">
            <a:extLst>
              <a:ext uri="{FF2B5EF4-FFF2-40B4-BE49-F238E27FC236}">
                <a16:creationId xmlns:a16="http://schemas.microsoft.com/office/drawing/2014/main" id="{87FB2715-5172-E43E-16B1-F1BDA6A28881}"/>
              </a:ext>
            </a:extLst>
          </p:cNvPr>
          <p:cNvPicPr>
            <a:picLocks noChangeAspect="1"/>
          </p:cNvPicPr>
          <p:nvPr/>
        </p:nvPicPr>
        <p:blipFill rotWithShape="1">
          <a:blip r:embed="rId2"/>
          <a:srcRect l="17054" t="20635" r="36250" b="7778"/>
          <a:stretch/>
        </p:blipFill>
        <p:spPr>
          <a:xfrm>
            <a:off x="862445" y="31173"/>
            <a:ext cx="9985663" cy="6483083"/>
          </a:xfrm>
          <a:prstGeom prst="rect">
            <a:avLst/>
          </a:prstGeom>
        </p:spPr>
      </p:pic>
      <p:sp>
        <p:nvSpPr>
          <p:cNvPr id="6" name="Obdélník: se zakulacenými rohy 5">
            <a:extLst>
              <a:ext uri="{FF2B5EF4-FFF2-40B4-BE49-F238E27FC236}">
                <a16:creationId xmlns:a16="http://schemas.microsoft.com/office/drawing/2014/main" id="{CC59F9B3-F292-BD4C-9D25-FA92FAAB2FC7}"/>
              </a:ext>
            </a:extLst>
          </p:cNvPr>
          <p:cNvSpPr/>
          <p:nvPr/>
        </p:nvSpPr>
        <p:spPr bwMode="auto">
          <a:xfrm>
            <a:off x="9515474" y="4152901"/>
            <a:ext cx="678007" cy="2327100"/>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5C1B1795-0DEC-D983-E2A1-5917EB6CFC4A}"/>
              </a:ext>
            </a:extLst>
          </p:cNvPr>
          <p:cNvSpPr/>
          <p:nvPr/>
        </p:nvSpPr>
        <p:spPr bwMode="auto">
          <a:xfrm>
            <a:off x="4700263" y="4075334"/>
            <a:ext cx="2272037" cy="2446855"/>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F8CB6251-CB21-AFBB-233D-9F24C81E450B}"/>
              </a:ext>
            </a:extLst>
          </p:cNvPr>
          <p:cNvSpPr/>
          <p:nvPr/>
        </p:nvSpPr>
        <p:spPr bwMode="auto">
          <a:xfrm>
            <a:off x="1188686" y="4152901"/>
            <a:ext cx="1305132" cy="2291722"/>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9863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ECF6476-BC39-628C-F03D-E9605B369798}"/>
              </a:ext>
            </a:extLst>
          </p:cNvPr>
          <p:cNvSpPr>
            <a:spLocks noGrp="1"/>
          </p:cNvSpPr>
          <p:nvPr>
            <p:ph type="title"/>
          </p:nvPr>
        </p:nvSpPr>
        <p:spPr/>
        <p:txBody>
          <a:bodyPr/>
          <a:lstStyle/>
          <a:p>
            <a:r>
              <a:rPr lang="cs-CZ" dirty="0"/>
              <a:t>Přestávka</a:t>
            </a:r>
          </a:p>
        </p:txBody>
      </p:sp>
    </p:spTree>
    <p:extLst>
      <p:ext uri="{BB962C8B-B14F-4D97-AF65-F5344CB8AC3E}">
        <p14:creationId xmlns:p14="http://schemas.microsoft.com/office/powerpoint/2010/main" val="4233094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9DECFF-4493-89EE-EC8E-E28F8BE41BD2}"/>
              </a:ext>
            </a:extLst>
          </p:cNvPr>
          <p:cNvSpPr>
            <a:spLocks noGrp="1"/>
          </p:cNvSpPr>
          <p:nvPr>
            <p:ph type="sldNum" sz="quarter" idx="11"/>
          </p:nvPr>
        </p:nvSpPr>
        <p:spPr/>
        <p:txBody>
          <a:bodyPr/>
          <a:lstStyle/>
          <a:p>
            <a:fld id="{D6D6C118-631F-4A80-9886-907009361577}" type="slidenum">
              <a:rPr lang="cs-CZ" altLang="cs-CZ" smtClean="0"/>
              <a:pPr/>
              <a:t>40</a:t>
            </a:fld>
            <a:endParaRPr lang="cs-CZ" altLang="cs-CZ" dirty="0"/>
          </a:p>
        </p:txBody>
      </p:sp>
      <p:pic>
        <p:nvPicPr>
          <p:cNvPr id="5" name="Obrázek 4">
            <a:extLst>
              <a:ext uri="{FF2B5EF4-FFF2-40B4-BE49-F238E27FC236}">
                <a16:creationId xmlns:a16="http://schemas.microsoft.com/office/drawing/2014/main" id="{1F55E5ED-3786-27A0-AFC6-8CC0F6BF54AA}"/>
              </a:ext>
            </a:extLst>
          </p:cNvPr>
          <p:cNvPicPr>
            <a:picLocks noChangeAspect="1"/>
          </p:cNvPicPr>
          <p:nvPr/>
        </p:nvPicPr>
        <p:blipFill>
          <a:blip r:embed="rId3"/>
          <a:stretch>
            <a:fillRect/>
          </a:stretch>
        </p:blipFill>
        <p:spPr>
          <a:xfrm>
            <a:off x="162423" y="959205"/>
            <a:ext cx="11867154" cy="4939589"/>
          </a:xfrm>
          <a:prstGeom prst="rect">
            <a:avLst/>
          </a:prstGeom>
        </p:spPr>
      </p:pic>
      <p:sp>
        <p:nvSpPr>
          <p:cNvPr id="6" name="Obdélník: se zakulacenými rohy 5">
            <a:extLst>
              <a:ext uri="{FF2B5EF4-FFF2-40B4-BE49-F238E27FC236}">
                <a16:creationId xmlns:a16="http://schemas.microsoft.com/office/drawing/2014/main" id="{4B5EFB0D-C7CF-1B24-4C00-C30BD35C212B}"/>
              </a:ext>
            </a:extLst>
          </p:cNvPr>
          <p:cNvSpPr/>
          <p:nvPr/>
        </p:nvSpPr>
        <p:spPr bwMode="auto">
          <a:xfrm>
            <a:off x="2934005" y="1885950"/>
            <a:ext cx="435428" cy="3819525"/>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FF8CFC94-1DC3-C185-B292-5A6CFCE8C561}"/>
              </a:ext>
            </a:extLst>
          </p:cNvPr>
          <p:cNvSpPr/>
          <p:nvPr/>
        </p:nvSpPr>
        <p:spPr bwMode="auto">
          <a:xfrm>
            <a:off x="539999" y="1818366"/>
            <a:ext cx="2394006"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380CD7B0-4F68-F51E-376A-FD090C32B7EC}"/>
              </a:ext>
            </a:extLst>
          </p:cNvPr>
          <p:cNvSpPr/>
          <p:nvPr/>
        </p:nvSpPr>
        <p:spPr bwMode="auto">
          <a:xfrm>
            <a:off x="9040279" y="1818367"/>
            <a:ext cx="2989297" cy="3920900"/>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 name="Obdélník: se zakulacenými rohy 1">
            <a:extLst>
              <a:ext uri="{FF2B5EF4-FFF2-40B4-BE49-F238E27FC236}">
                <a16:creationId xmlns:a16="http://schemas.microsoft.com/office/drawing/2014/main" id="{4E74452B-F496-0DD1-68AB-46ABC353501B}"/>
              </a:ext>
            </a:extLst>
          </p:cNvPr>
          <p:cNvSpPr/>
          <p:nvPr/>
        </p:nvSpPr>
        <p:spPr bwMode="auto">
          <a:xfrm>
            <a:off x="7046363" y="1818366"/>
            <a:ext cx="435428" cy="3819525"/>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35042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E402C87-36F0-2088-50CD-FE5E5C54D2D6}"/>
              </a:ext>
            </a:extLst>
          </p:cNvPr>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pic>
        <p:nvPicPr>
          <p:cNvPr id="5" name="Obrázek 4">
            <a:extLst>
              <a:ext uri="{FF2B5EF4-FFF2-40B4-BE49-F238E27FC236}">
                <a16:creationId xmlns:a16="http://schemas.microsoft.com/office/drawing/2014/main" id="{E99872F3-5A95-F7B2-55FA-03D65DD73728}"/>
              </a:ext>
            </a:extLst>
          </p:cNvPr>
          <p:cNvPicPr>
            <a:picLocks noChangeAspect="1"/>
          </p:cNvPicPr>
          <p:nvPr/>
        </p:nvPicPr>
        <p:blipFill>
          <a:blip r:embed="rId3"/>
          <a:stretch>
            <a:fillRect/>
          </a:stretch>
        </p:blipFill>
        <p:spPr>
          <a:xfrm>
            <a:off x="97698" y="378000"/>
            <a:ext cx="11996603" cy="5001083"/>
          </a:xfrm>
          <a:prstGeom prst="rect">
            <a:avLst/>
          </a:prstGeom>
        </p:spPr>
      </p:pic>
      <p:sp>
        <p:nvSpPr>
          <p:cNvPr id="6" name="Obdélník: se zakulacenými rohy 5">
            <a:extLst>
              <a:ext uri="{FF2B5EF4-FFF2-40B4-BE49-F238E27FC236}">
                <a16:creationId xmlns:a16="http://schemas.microsoft.com/office/drawing/2014/main" id="{F5D0E9AA-BC03-65FE-C69B-E2EB79D8AA5F}"/>
              </a:ext>
            </a:extLst>
          </p:cNvPr>
          <p:cNvSpPr/>
          <p:nvPr/>
        </p:nvSpPr>
        <p:spPr bwMode="auto">
          <a:xfrm>
            <a:off x="11586483" y="1247775"/>
            <a:ext cx="435428"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BA4D5B36-D5B2-BA5D-2DCA-F5BD0FC72FCB}"/>
              </a:ext>
            </a:extLst>
          </p:cNvPr>
          <p:cNvSpPr/>
          <p:nvPr/>
        </p:nvSpPr>
        <p:spPr bwMode="auto">
          <a:xfrm>
            <a:off x="448286" y="1247775"/>
            <a:ext cx="435428"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5AED20C6-71C3-5905-8557-75CC0525B5CF}"/>
              </a:ext>
            </a:extLst>
          </p:cNvPr>
          <p:cNvSpPr/>
          <p:nvPr/>
        </p:nvSpPr>
        <p:spPr bwMode="auto">
          <a:xfrm>
            <a:off x="6233433" y="1247775"/>
            <a:ext cx="435428"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BAE7D2A4-03D5-3DB1-A62A-441CE3AB4A2E}"/>
              </a:ext>
            </a:extLst>
          </p:cNvPr>
          <p:cNvSpPr/>
          <p:nvPr/>
        </p:nvSpPr>
        <p:spPr bwMode="auto">
          <a:xfrm>
            <a:off x="5014233" y="1247775"/>
            <a:ext cx="435428"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0" name="Obdélník: se zakulacenými rohy 9">
            <a:extLst>
              <a:ext uri="{FF2B5EF4-FFF2-40B4-BE49-F238E27FC236}">
                <a16:creationId xmlns:a16="http://schemas.microsoft.com/office/drawing/2014/main" id="{AB565D9A-FB07-AC8A-522D-6BBE23A17297}"/>
              </a:ext>
            </a:extLst>
          </p:cNvPr>
          <p:cNvSpPr/>
          <p:nvPr/>
        </p:nvSpPr>
        <p:spPr bwMode="auto">
          <a:xfrm>
            <a:off x="1310369" y="1247776"/>
            <a:ext cx="357117" cy="3887108"/>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Obdélník: se zakulacenými rohy 10">
            <a:extLst>
              <a:ext uri="{FF2B5EF4-FFF2-40B4-BE49-F238E27FC236}">
                <a16:creationId xmlns:a16="http://schemas.microsoft.com/office/drawing/2014/main" id="{473BEC20-B3A1-D81B-2776-F0DA3FC3284B}"/>
              </a:ext>
            </a:extLst>
          </p:cNvPr>
          <p:cNvSpPr/>
          <p:nvPr/>
        </p:nvSpPr>
        <p:spPr bwMode="auto">
          <a:xfrm>
            <a:off x="8271783" y="1169484"/>
            <a:ext cx="3314700" cy="4043691"/>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2" name="Obdélník: se zakulacenými rohy 11">
            <a:extLst>
              <a:ext uri="{FF2B5EF4-FFF2-40B4-BE49-F238E27FC236}">
                <a16:creationId xmlns:a16="http://schemas.microsoft.com/office/drawing/2014/main" id="{7AF80A85-A808-ED9F-C78F-1C56B5E50246}"/>
              </a:ext>
            </a:extLst>
          </p:cNvPr>
          <p:cNvSpPr/>
          <p:nvPr/>
        </p:nvSpPr>
        <p:spPr bwMode="auto">
          <a:xfrm>
            <a:off x="2905431" y="1247775"/>
            <a:ext cx="435428" cy="388710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0091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189F1B1-185B-BE6B-4538-0AB41CB7FF2E}"/>
              </a:ext>
            </a:extLst>
          </p:cNvPr>
          <p:cNvSpPr>
            <a:spLocks noGrp="1"/>
          </p:cNvSpPr>
          <p:nvPr>
            <p:ph type="sldNum" sz="quarter" idx="11"/>
          </p:nvPr>
        </p:nvSpPr>
        <p:spPr/>
        <p:txBody>
          <a:bodyPr/>
          <a:lstStyle/>
          <a:p>
            <a:fld id="{D6D6C118-631F-4A80-9886-907009361577}" type="slidenum">
              <a:rPr lang="cs-CZ" altLang="cs-CZ" smtClean="0"/>
              <a:pPr/>
              <a:t>42</a:t>
            </a:fld>
            <a:endParaRPr lang="cs-CZ" altLang="cs-CZ" dirty="0"/>
          </a:p>
        </p:txBody>
      </p:sp>
      <p:pic>
        <p:nvPicPr>
          <p:cNvPr id="5" name="Obrázek 4">
            <a:extLst>
              <a:ext uri="{FF2B5EF4-FFF2-40B4-BE49-F238E27FC236}">
                <a16:creationId xmlns:a16="http://schemas.microsoft.com/office/drawing/2014/main" id="{F3C39014-92AE-A35D-4B99-DF5EF7BD2D81}"/>
              </a:ext>
            </a:extLst>
          </p:cNvPr>
          <p:cNvPicPr>
            <a:picLocks noChangeAspect="1"/>
          </p:cNvPicPr>
          <p:nvPr/>
        </p:nvPicPr>
        <p:blipFill rotWithShape="1">
          <a:blip r:embed="rId2"/>
          <a:srcRect l="1601" t="1014" r="1856" b="1437"/>
          <a:stretch/>
        </p:blipFill>
        <p:spPr>
          <a:xfrm>
            <a:off x="2476499" y="133350"/>
            <a:ext cx="7219951" cy="6562725"/>
          </a:xfrm>
          <a:prstGeom prst="rect">
            <a:avLst/>
          </a:prstGeom>
        </p:spPr>
      </p:pic>
    </p:spTree>
    <p:extLst>
      <p:ext uri="{BB962C8B-B14F-4D97-AF65-F5344CB8AC3E}">
        <p14:creationId xmlns:p14="http://schemas.microsoft.com/office/powerpoint/2010/main" val="61505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6AFDD82-F763-78F2-EEDF-E41793C9389E}"/>
              </a:ext>
            </a:extLst>
          </p:cNvPr>
          <p:cNvSpPr>
            <a:spLocks noGrp="1"/>
          </p:cNvSpPr>
          <p:nvPr>
            <p:ph type="sldNum" sz="quarter" idx="11"/>
          </p:nvPr>
        </p:nvSpPr>
        <p:spPr/>
        <p:txBody>
          <a:bodyPr/>
          <a:lstStyle/>
          <a:p>
            <a:fld id="{D6D6C118-631F-4A80-9886-907009361577}" type="slidenum">
              <a:rPr lang="cs-CZ" altLang="cs-CZ" smtClean="0"/>
              <a:pPr/>
              <a:t>43</a:t>
            </a:fld>
            <a:endParaRPr lang="cs-CZ" altLang="cs-CZ" dirty="0"/>
          </a:p>
        </p:txBody>
      </p:sp>
      <p:pic>
        <p:nvPicPr>
          <p:cNvPr id="5" name="Obrázek 4">
            <a:extLst>
              <a:ext uri="{FF2B5EF4-FFF2-40B4-BE49-F238E27FC236}">
                <a16:creationId xmlns:a16="http://schemas.microsoft.com/office/drawing/2014/main" id="{58EDAE73-9682-6DA5-12E0-EB112504D5A8}"/>
              </a:ext>
            </a:extLst>
          </p:cNvPr>
          <p:cNvPicPr>
            <a:picLocks noChangeAspect="1"/>
          </p:cNvPicPr>
          <p:nvPr/>
        </p:nvPicPr>
        <p:blipFill>
          <a:blip r:embed="rId3"/>
          <a:stretch>
            <a:fillRect/>
          </a:stretch>
        </p:blipFill>
        <p:spPr>
          <a:xfrm>
            <a:off x="179614" y="968989"/>
            <a:ext cx="11832771" cy="4920022"/>
          </a:xfrm>
          <a:prstGeom prst="rect">
            <a:avLst/>
          </a:prstGeom>
        </p:spPr>
      </p:pic>
      <p:sp>
        <p:nvSpPr>
          <p:cNvPr id="8" name="Obdélník: se zakulacenými rohy 7">
            <a:extLst>
              <a:ext uri="{FF2B5EF4-FFF2-40B4-BE49-F238E27FC236}">
                <a16:creationId xmlns:a16="http://schemas.microsoft.com/office/drawing/2014/main" id="{CA1C098C-34F2-29EF-7214-6F51BB81A265}"/>
              </a:ext>
            </a:extLst>
          </p:cNvPr>
          <p:cNvSpPr/>
          <p:nvPr/>
        </p:nvSpPr>
        <p:spPr bwMode="auto">
          <a:xfrm>
            <a:off x="10668001" y="1817914"/>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7254144C-ECC6-10D1-5625-76C861429A25}"/>
              </a:ext>
            </a:extLst>
          </p:cNvPr>
          <p:cNvSpPr/>
          <p:nvPr/>
        </p:nvSpPr>
        <p:spPr bwMode="auto">
          <a:xfrm>
            <a:off x="8251372" y="1817914"/>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0" name="Obdélník: se zakulacenými rohy 9">
            <a:extLst>
              <a:ext uri="{FF2B5EF4-FFF2-40B4-BE49-F238E27FC236}">
                <a16:creationId xmlns:a16="http://schemas.microsoft.com/office/drawing/2014/main" id="{822CE305-F9CD-279C-C5D5-B815803129B8}"/>
              </a:ext>
            </a:extLst>
          </p:cNvPr>
          <p:cNvSpPr/>
          <p:nvPr/>
        </p:nvSpPr>
        <p:spPr bwMode="auto">
          <a:xfrm>
            <a:off x="540000" y="1817914"/>
            <a:ext cx="806200"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737313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5FDFF0C-867B-65D9-C4F6-EF41FE195271}"/>
              </a:ext>
            </a:extLst>
          </p:cNvPr>
          <p:cNvSpPr>
            <a:spLocks noGrp="1"/>
          </p:cNvSpPr>
          <p:nvPr>
            <p:ph type="sldNum" sz="quarter" idx="11"/>
          </p:nvPr>
        </p:nvSpPr>
        <p:spPr/>
        <p:txBody>
          <a:bodyPr/>
          <a:lstStyle/>
          <a:p>
            <a:fld id="{D6D6C118-631F-4A80-9886-907009361577}" type="slidenum">
              <a:rPr lang="cs-CZ" altLang="cs-CZ" smtClean="0"/>
              <a:pPr/>
              <a:t>44</a:t>
            </a:fld>
            <a:endParaRPr lang="cs-CZ" altLang="cs-CZ" dirty="0"/>
          </a:p>
        </p:txBody>
      </p:sp>
      <p:pic>
        <p:nvPicPr>
          <p:cNvPr id="5" name="Obrázek 4">
            <a:extLst>
              <a:ext uri="{FF2B5EF4-FFF2-40B4-BE49-F238E27FC236}">
                <a16:creationId xmlns:a16="http://schemas.microsoft.com/office/drawing/2014/main" id="{DF133A51-CF1F-56D0-99F5-5FFF07699AFC}"/>
              </a:ext>
            </a:extLst>
          </p:cNvPr>
          <p:cNvPicPr>
            <a:picLocks noChangeAspect="1"/>
          </p:cNvPicPr>
          <p:nvPr/>
        </p:nvPicPr>
        <p:blipFill>
          <a:blip r:embed="rId3"/>
          <a:stretch>
            <a:fillRect/>
          </a:stretch>
        </p:blipFill>
        <p:spPr>
          <a:xfrm>
            <a:off x="94848" y="931117"/>
            <a:ext cx="12002304" cy="4995765"/>
          </a:xfrm>
          <a:prstGeom prst="rect">
            <a:avLst/>
          </a:prstGeom>
        </p:spPr>
      </p:pic>
      <p:sp>
        <p:nvSpPr>
          <p:cNvPr id="6" name="Obdélník: se zakulacenými rohy 5">
            <a:extLst>
              <a:ext uri="{FF2B5EF4-FFF2-40B4-BE49-F238E27FC236}">
                <a16:creationId xmlns:a16="http://schemas.microsoft.com/office/drawing/2014/main" id="{B0E949C0-3173-573A-CA33-99045524722A}"/>
              </a:ext>
            </a:extLst>
          </p:cNvPr>
          <p:cNvSpPr/>
          <p:nvPr/>
        </p:nvSpPr>
        <p:spPr bwMode="auto">
          <a:xfrm>
            <a:off x="10341429" y="1796143"/>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8ED5A9CB-43A9-6EDE-BB3F-623E6F2559D2}"/>
              </a:ext>
            </a:extLst>
          </p:cNvPr>
          <p:cNvSpPr/>
          <p:nvPr/>
        </p:nvSpPr>
        <p:spPr bwMode="auto">
          <a:xfrm>
            <a:off x="6640286" y="1796143"/>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7DC97D1E-4084-2DA7-D80C-29AEC8C0595F}"/>
              </a:ext>
            </a:extLst>
          </p:cNvPr>
          <p:cNvSpPr/>
          <p:nvPr/>
        </p:nvSpPr>
        <p:spPr bwMode="auto">
          <a:xfrm>
            <a:off x="448285" y="1796143"/>
            <a:ext cx="1261981"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80447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5F97594-A285-536B-6B07-82E3488A652E}"/>
              </a:ext>
            </a:extLst>
          </p:cNvPr>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pic>
        <p:nvPicPr>
          <p:cNvPr id="6" name="Obrázek 5">
            <a:extLst>
              <a:ext uri="{FF2B5EF4-FFF2-40B4-BE49-F238E27FC236}">
                <a16:creationId xmlns:a16="http://schemas.microsoft.com/office/drawing/2014/main" id="{F15C032D-ADB9-BF96-3FAB-51370282464E}"/>
              </a:ext>
            </a:extLst>
          </p:cNvPr>
          <p:cNvPicPr>
            <a:picLocks noChangeAspect="1"/>
          </p:cNvPicPr>
          <p:nvPr/>
        </p:nvPicPr>
        <p:blipFill>
          <a:blip r:embed="rId3"/>
          <a:stretch>
            <a:fillRect/>
          </a:stretch>
        </p:blipFill>
        <p:spPr>
          <a:xfrm>
            <a:off x="181791" y="964746"/>
            <a:ext cx="11828417" cy="4928507"/>
          </a:xfrm>
          <a:prstGeom prst="rect">
            <a:avLst/>
          </a:prstGeom>
        </p:spPr>
      </p:pic>
      <p:sp>
        <p:nvSpPr>
          <p:cNvPr id="7" name="Obdélník: se zakulacenými rohy 6">
            <a:extLst>
              <a:ext uri="{FF2B5EF4-FFF2-40B4-BE49-F238E27FC236}">
                <a16:creationId xmlns:a16="http://schemas.microsoft.com/office/drawing/2014/main" id="{E63F2DF0-9165-A223-AB8E-17266628330F}"/>
              </a:ext>
            </a:extLst>
          </p:cNvPr>
          <p:cNvSpPr/>
          <p:nvPr/>
        </p:nvSpPr>
        <p:spPr bwMode="auto">
          <a:xfrm>
            <a:off x="10700657" y="1774372"/>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3E9113E4-51BC-1692-9243-AD4F42505BB6}"/>
              </a:ext>
            </a:extLst>
          </p:cNvPr>
          <p:cNvSpPr/>
          <p:nvPr/>
        </p:nvSpPr>
        <p:spPr bwMode="auto">
          <a:xfrm>
            <a:off x="9470571" y="1774372"/>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8FFA5599-1F0B-4441-D5E3-9EDFB5A0D29A}"/>
              </a:ext>
            </a:extLst>
          </p:cNvPr>
          <p:cNvSpPr/>
          <p:nvPr/>
        </p:nvSpPr>
        <p:spPr bwMode="auto">
          <a:xfrm>
            <a:off x="539999" y="1774372"/>
            <a:ext cx="1610533"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70600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0AA4DCB-1653-5426-E35A-1B7E6E7E63BB}"/>
              </a:ext>
            </a:extLst>
          </p:cNvPr>
          <p:cNvSpPr>
            <a:spLocks noGrp="1"/>
          </p:cNvSpPr>
          <p:nvPr>
            <p:ph type="sldNum" sz="quarter" idx="11"/>
          </p:nvPr>
        </p:nvSpPr>
        <p:spPr/>
        <p:txBody>
          <a:bodyPr/>
          <a:lstStyle/>
          <a:p>
            <a:fld id="{D6D6C118-631F-4A80-9886-907009361577}" type="slidenum">
              <a:rPr lang="cs-CZ" altLang="cs-CZ" smtClean="0"/>
              <a:pPr/>
              <a:t>46</a:t>
            </a:fld>
            <a:endParaRPr lang="cs-CZ" altLang="cs-CZ" dirty="0"/>
          </a:p>
        </p:txBody>
      </p:sp>
      <p:pic>
        <p:nvPicPr>
          <p:cNvPr id="5" name="Obrázek 4">
            <a:extLst>
              <a:ext uri="{FF2B5EF4-FFF2-40B4-BE49-F238E27FC236}">
                <a16:creationId xmlns:a16="http://schemas.microsoft.com/office/drawing/2014/main" id="{FCA15CC6-521F-E774-E5A3-85AD7548B80C}"/>
              </a:ext>
            </a:extLst>
          </p:cNvPr>
          <p:cNvPicPr>
            <a:picLocks noChangeAspect="1"/>
          </p:cNvPicPr>
          <p:nvPr/>
        </p:nvPicPr>
        <p:blipFill>
          <a:blip r:embed="rId3"/>
          <a:stretch>
            <a:fillRect/>
          </a:stretch>
        </p:blipFill>
        <p:spPr>
          <a:xfrm>
            <a:off x="288471" y="1010421"/>
            <a:ext cx="11615057" cy="4837157"/>
          </a:xfrm>
          <a:prstGeom prst="rect">
            <a:avLst/>
          </a:prstGeom>
        </p:spPr>
      </p:pic>
      <p:sp>
        <p:nvSpPr>
          <p:cNvPr id="6" name="Obdélník: se zakulacenými rohy 5">
            <a:extLst>
              <a:ext uri="{FF2B5EF4-FFF2-40B4-BE49-F238E27FC236}">
                <a16:creationId xmlns:a16="http://schemas.microsoft.com/office/drawing/2014/main" id="{0D0A7049-A833-9819-4A1D-0E1D15B2A307}"/>
              </a:ext>
            </a:extLst>
          </p:cNvPr>
          <p:cNvSpPr/>
          <p:nvPr/>
        </p:nvSpPr>
        <p:spPr bwMode="auto">
          <a:xfrm>
            <a:off x="11386457" y="1774371"/>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FAD702A5-CFFE-17FF-8A13-56A052B1DD96}"/>
              </a:ext>
            </a:extLst>
          </p:cNvPr>
          <p:cNvSpPr/>
          <p:nvPr/>
        </p:nvSpPr>
        <p:spPr bwMode="auto">
          <a:xfrm>
            <a:off x="8196944" y="1774371"/>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36B905D9-6746-C0E8-F7F2-25551CB44BE3}"/>
              </a:ext>
            </a:extLst>
          </p:cNvPr>
          <p:cNvSpPr/>
          <p:nvPr/>
        </p:nvSpPr>
        <p:spPr bwMode="auto">
          <a:xfrm>
            <a:off x="666000" y="1774371"/>
            <a:ext cx="781800"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803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26BDAC1-3497-D1E9-2318-28E23504481C}"/>
              </a:ext>
            </a:extLst>
          </p:cNvPr>
          <p:cNvSpPr>
            <a:spLocks noGrp="1"/>
          </p:cNvSpPr>
          <p:nvPr>
            <p:ph type="sldNum" sz="quarter" idx="11"/>
          </p:nvPr>
        </p:nvSpPr>
        <p:spPr/>
        <p:txBody>
          <a:bodyPr/>
          <a:lstStyle/>
          <a:p>
            <a:fld id="{D6D6C118-631F-4A80-9886-907009361577}" type="slidenum">
              <a:rPr lang="cs-CZ" altLang="cs-CZ" smtClean="0"/>
              <a:pPr/>
              <a:t>47</a:t>
            </a:fld>
            <a:endParaRPr lang="cs-CZ" altLang="cs-CZ" dirty="0"/>
          </a:p>
        </p:txBody>
      </p:sp>
      <p:pic>
        <p:nvPicPr>
          <p:cNvPr id="5" name="Obrázek 4">
            <a:extLst>
              <a:ext uri="{FF2B5EF4-FFF2-40B4-BE49-F238E27FC236}">
                <a16:creationId xmlns:a16="http://schemas.microsoft.com/office/drawing/2014/main" id="{55BF497E-1008-E68E-42E2-05D776872ECE}"/>
              </a:ext>
            </a:extLst>
          </p:cNvPr>
          <p:cNvPicPr>
            <a:picLocks noChangeAspect="1"/>
          </p:cNvPicPr>
          <p:nvPr/>
        </p:nvPicPr>
        <p:blipFill>
          <a:blip r:embed="rId3"/>
          <a:stretch>
            <a:fillRect/>
          </a:stretch>
        </p:blipFill>
        <p:spPr>
          <a:xfrm>
            <a:off x="152960" y="957711"/>
            <a:ext cx="11886080" cy="4942578"/>
          </a:xfrm>
          <a:prstGeom prst="rect">
            <a:avLst/>
          </a:prstGeom>
        </p:spPr>
      </p:pic>
      <p:sp>
        <p:nvSpPr>
          <p:cNvPr id="6" name="Obdélník: se zakulacenými rohy 5">
            <a:extLst>
              <a:ext uri="{FF2B5EF4-FFF2-40B4-BE49-F238E27FC236}">
                <a16:creationId xmlns:a16="http://schemas.microsoft.com/office/drawing/2014/main" id="{C4BB3902-A273-BB8F-9026-4D419F33AFD9}"/>
              </a:ext>
            </a:extLst>
          </p:cNvPr>
          <p:cNvSpPr/>
          <p:nvPr/>
        </p:nvSpPr>
        <p:spPr bwMode="auto">
          <a:xfrm>
            <a:off x="8675916" y="1796142"/>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EA1C0CA4-34AD-68B2-59B8-3A69C7D2DAA7}"/>
              </a:ext>
            </a:extLst>
          </p:cNvPr>
          <p:cNvSpPr/>
          <p:nvPr/>
        </p:nvSpPr>
        <p:spPr bwMode="auto">
          <a:xfrm>
            <a:off x="7032173" y="1796142"/>
            <a:ext cx="435428"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2AFD5D41-B1CD-376C-12C8-6B1DEC54FE14}"/>
              </a:ext>
            </a:extLst>
          </p:cNvPr>
          <p:cNvSpPr/>
          <p:nvPr/>
        </p:nvSpPr>
        <p:spPr bwMode="auto">
          <a:xfrm>
            <a:off x="9111344" y="1796142"/>
            <a:ext cx="2809723" cy="3959981"/>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4E964C87-A807-7182-D970-1CB29C85924A}"/>
              </a:ext>
            </a:extLst>
          </p:cNvPr>
          <p:cNvSpPr/>
          <p:nvPr/>
        </p:nvSpPr>
        <p:spPr bwMode="auto">
          <a:xfrm>
            <a:off x="532744" y="1796142"/>
            <a:ext cx="838856"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11022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B2C64F1-9F75-DA98-AD26-199140C22B47}"/>
              </a:ext>
            </a:extLst>
          </p:cNvPr>
          <p:cNvSpPr>
            <a:spLocks noGrp="1"/>
          </p:cNvSpPr>
          <p:nvPr>
            <p:ph type="sldNum" sz="quarter" idx="11"/>
          </p:nvPr>
        </p:nvSpPr>
        <p:spPr/>
        <p:txBody>
          <a:bodyPr/>
          <a:lstStyle/>
          <a:p>
            <a:fld id="{D6D6C118-631F-4A80-9886-907009361577}" type="slidenum">
              <a:rPr lang="cs-CZ" altLang="cs-CZ" smtClean="0"/>
              <a:pPr/>
              <a:t>48</a:t>
            </a:fld>
            <a:endParaRPr lang="cs-CZ" altLang="cs-CZ" dirty="0"/>
          </a:p>
        </p:txBody>
      </p:sp>
      <p:pic>
        <p:nvPicPr>
          <p:cNvPr id="5" name="Obrázek 4">
            <a:extLst>
              <a:ext uri="{FF2B5EF4-FFF2-40B4-BE49-F238E27FC236}">
                <a16:creationId xmlns:a16="http://schemas.microsoft.com/office/drawing/2014/main" id="{A0CAB8A6-A3B7-2D5A-036F-16A92A696572}"/>
              </a:ext>
            </a:extLst>
          </p:cNvPr>
          <p:cNvPicPr>
            <a:picLocks noChangeAspect="1"/>
          </p:cNvPicPr>
          <p:nvPr/>
        </p:nvPicPr>
        <p:blipFill rotWithShape="1">
          <a:blip r:embed="rId2"/>
          <a:srcRect l="1320" t="872" r="1756" b="1431"/>
          <a:stretch/>
        </p:blipFill>
        <p:spPr>
          <a:xfrm>
            <a:off x="2446925" y="131449"/>
            <a:ext cx="7298149" cy="6595101"/>
          </a:xfrm>
          <a:prstGeom prst="rect">
            <a:avLst/>
          </a:prstGeom>
        </p:spPr>
      </p:pic>
    </p:spTree>
    <p:extLst>
      <p:ext uri="{BB962C8B-B14F-4D97-AF65-F5344CB8AC3E}">
        <p14:creationId xmlns:p14="http://schemas.microsoft.com/office/powerpoint/2010/main" val="2393451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7864FE4-C5A0-9330-B781-3239453D37FC}"/>
              </a:ext>
            </a:extLst>
          </p:cNvPr>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pic>
        <p:nvPicPr>
          <p:cNvPr id="5" name="Obrázek 4">
            <a:extLst>
              <a:ext uri="{FF2B5EF4-FFF2-40B4-BE49-F238E27FC236}">
                <a16:creationId xmlns:a16="http://schemas.microsoft.com/office/drawing/2014/main" id="{5A43CBC7-1426-0708-06DA-E4CDA92A9981}"/>
              </a:ext>
            </a:extLst>
          </p:cNvPr>
          <p:cNvPicPr>
            <a:picLocks noChangeAspect="1"/>
          </p:cNvPicPr>
          <p:nvPr/>
        </p:nvPicPr>
        <p:blipFill>
          <a:blip r:embed="rId2"/>
          <a:stretch>
            <a:fillRect/>
          </a:stretch>
        </p:blipFill>
        <p:spPr>
          <a:xfrm>
            <a:off x="146927" y="950219"/>
            <a:ext cx="11898145" cy="4957561"/>
          </a:xfrm>
          <a:prstGeom prst="rect">
            <a:avLst/>
          </a:prstGeom>
        </p:spPr>
      </p:pic>
      <p:sp>
        <p:nvSpPr>
          <p:cNvPr id="6" name="Obdélník: se zakulacenými rohy 5">
            <a:extLst>
              <a:ext uri="{FF2B5EF4-FFF2-40B4-BE49-F238E27FC236}">
                <a16:creationId xmlns:a16="http://schemas.microsoft.com/office/drawing/2014/main" id="{F3E31CDC-5C9F-F2DD-7CB5-EFEB088BB47E}"/>
              </a:ext>
            </a:extLst>
          </p:cNvPr>
          <p:cNvSpPr/>
          <p:nvPr/>
        </p:nvSpPr>
        <p:spPr bwMode="auto">
          <a:xfrm>
            <a:off x="10327823" y="1805667"/>
            <a:ext cx="1607002" cy="3861708"/>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98A26C29-1481-10F1-5797-2D1ADAB0651C}"/>
              </a:ext>
            </a:extLst>
          </p:cNvPr>
          <p:cNvSpPr/>
          <p:nvPr/>
        </p:nvSpPr>
        <p:spPr bwMode="auto">
          <a:xfrm>
            <a:off x="8670473" y="1805667"/>
            <a:ext cx="435428" cy="3861708"/>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383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D9412A9-A386-7748-5E03-8249EF418935}"/>
              </a:ext>
            </a:extLst>
          </p:cNvPr>
          <p:cNvSpPr>
            <a:spLocks noGrp="1"/>
          </p:cNvSpPr>
          <p:nvPr>
            <p:ph type="title"/>
          </p:nvPr>
        </p:nvSpPr>
        <p:spPr/>
        <p:txBody>
          <a:bodyPr/>
          <a:lstStyle/>
          <a:p>
            <a:r>
              <a:rPr lang="cs-CZ" dirty="0"/>
              <a:t>Přednáška o vývoji a vysvětlení veřejné a stranické podpory k EU vč. konceptu Euroskepticismu</a:t>
            </a:r>
          </a:p>
        </p:txBody>
      </p:sp>
    </p:spTree>
    <p:extLst>
      <p:ext uri="{BB962C8B-B14F-4D97-AF65-F5344CB8AC3E}">
        <p14:creationId xmlns:p14="http://schemas.microsoft.com/office/powerpoint/2010/main" val="3265734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D6B348-A03A-78DA-915C-F05E17CDE05D}"/>
              </a:ext>
            </a:extLst>
          </p:cNvPr>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pic>
        <p:nvPicPr>
          <p:cNvPr id="5" name="Obrázek 4">
            <a:extLst>
              <a:ext uri="{FF2B5EF4-FFF2-40B4-BE49-F238E27FC236}">
                <a16:creationId xmlns:a16="http://schemas.microsoft.com/office/drawing/2014/main" id="{A7F0DE60-48E7-6739-62B2-4D1EA93FF9DE}"/>
              </a:ext>
            </a:extLst>
          </p:cNvPr>
          <p:cNvPicPr>
            <a:picLocks noChangeAspect="1"/>
          </p:cNvPicPr>
          <p:nvPr/>
        </p:nvPicPr>
        <p:blipFill>
          <a:blip r:embed="rId2"/>
          <a:stretch>
            <a:fillRect/>
          </a:stretch>
        </p:blipFill>
        <p:spPr>
          <a:xfrm>
            <a:off x="167571" y="966251"/>
            <a:ext cx="11856857" cy="4925498"/>
          </a:xfrm>
          <a:prstGeom prst="rect">
            <a:avLst/>
          </a:prstGeom>
        </p:spPr>
      </p:pic>
      <p:sp>
        <p:nvSpPr>
          <p:cNvPr id="6" name="Obdélník: se zakulacenými rohy 5">
            <a:extLst>
              <a:ext uri="{FF2B5EF4-FFF2-40B4-BE49-F238E27FC236}">
                <a16:creationId xmlns:a16="http://schemas.microsoft.com/office/drawing/2014/main" id="{BABB6476-9B47-B9A3-FBA1-5985CEA21021}"/>
              </a:ext>
            </a:extLst>
          </p:cNvPr>
          <p:cNvSpPr/>
          <p:nvPr/>
        </p:nvSpPr>
        <p:spPr bwMode="auto">
          <a:xfrm>
            <a:off x="9448800" y="1767567"/>
            <a:ext cx="2575627" cy="3861708"/>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62472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4F97C6-7B60-36E0-AAC3-B3E3CEDFA724}"/>
              </a:ext>
            </a:extLst>
          </p:cNvPr>
          <p:cNvSpPr>
            <a:spLocks noGrp="1"/>
          </p:cNvSpPr>
          <p:nvPr>
            <p:ph type="sldNum" sz="quarter" idx="11"/>
          </p:nvPr>
        </p:nvSpPr>
        <p:spPr/>
        <p:txBody>
          <a:bodyPr/>
          <a:lstStyle/>
          <a:p>
            <a:fld id="{D6D6C118-631F-4A80-9886-907009361577}" type="slidenum">
              <a:rPr lang="cs-CZ" altLang="cs-CZ" smtClean="0"/>
              <a:pPr/>
              <a:t>51</a:t>
            </a:fld>
            <a:endParaRPr lang="cs-CZ" altLang="cs-CZ" dirty="0"/>
          </a:p>
        </p:txBody>
      </p:sp>
      <p:pic>
        <p:nvPicPr>
          <p:cNvPr id="4" name="Obrázek 3">
            <a:extLst>
              <a:ext uri="{FF2B5EF4-FFF2-40B4-BE49-F238E27FC236}">
                <a16:creationId xmlns:a16="http://schemas.microsoft.com/office/drawing/2014/main" id="{AC0A64C1-639C-494A-BEFD-6CF27CDE9D32}"/>
              </a:ext>
            </a:extLst>
          </p:cNvPr>
          <p:cNvPicPr>
            <a:picLocks noChangeAspect="1"/>
          </p:cNvPicPr>
          <p:nvPr/>
        </p:nvPicPr>
        <p:blipFill>
          <a:blip r:embed="rId2"/>
          <a:stretch>
            <a:fillRect/>
          </a:stretch>
        </p:blipFill>
        <p:spPr>
          <a:xfrm>
            <a:off x="1569028" y="3688773"/>
            <a:ext cx="8778605" cy="3169227"/>
          </a:xfrm>
          <a:prstGeom prst="rect">
            <a:avLst/>
          </a:prstGeom>
        </p:spPr>
      </p:pic>
      <p:pic>
        <p:nvPicPr>
          <p:cNvPr id="7" name="Obrázek 6">
            <a:extLst>
              <a:ext uri="{FF2B5EF4-FFF2-40B4-BE49-F238E27FC236}">
                <a16:creationId xmlns:a16="http://schemas.microsoft.com/office/drawing/2014/main" id="{19A4EBB2-3A69-079B-BD36-52F5D6296DE4}"/>
              </a:ext>
            </a:extLst>
          </p:cNvPr>
          <p:cNvPicPr>
            <a:picLocks noChangeAspect="1"/>
          </p:cNvPicPr>
          <p:nvPr/>
        </p:nvPicPr>
        <p:blipFill>
          <a:blip r:embed="rId3"/>
          <a:stretch>
            <a:fillRect/>
          </a:stretch>
        </p:blipFill>
        <p:spPr>
          <a:xfrm>
            <a:off x="944450" y="0"/>
            <a:ext cx="10303099" cy="4295104"/>
          </a:xfrm>
          <a:prstGeom prst="rect">
            <a:avLst/>
          </a:prstGeom>
        </p:spPr>
      </p:pic>
      <p:sp>
        <p:nvSpPr>
          <p:cNvPr id="8" name="Obdélník: se zakulacenými rohy 7">
            <a:extLst>
              <a:ext uri="{FF2B5EF4-FFF2-40B4-BE49-F238E27FC236}">
                <a16:creationId xmlns:a16="http://schemas.microsoft.com/office/drawing/2014/main" id="{91420838-286A-DE2C-1130-6F5AC3CA7741}"/>
              </a:ext>
            </a:extLst>
          </p:cNvPr>
          <p:cNvSpPr/>
          <p:nvPr/>
        </p:nvSpPr>
        <p:spPr bwMode="auto">
          <a:xfrm>
            <a:off x="7922328" y="758536"/>
            <a:ext cx="743690" cy="329391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22F7B4D4-6302-5CE3-51D6-497587D163C3}"/>
              </a:ext>
            </a:extLst>
          </p:cNvPr>
          <p:cNvSpPr/>
          <p:nvPr/>
        </p:nvSpPr>
        <p:spPr bwMode="auto">
          <a:xfrm>
            <a:off x="10052464" y="758536"/>
            <a:ext cx="1096982" cy="329391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0" name="Obdélník: se zakulacenými rohy 9">
            <a:extLst>
              <a:ext uri="{FF2B5EF4-FFF2-40B4-BE49-F238E27FC236}">
                <a16:creationId xmlns:a16="http://schemas.microsoft.com/office/drawing/2014/main" id="{CEFD2D4C-7B4B-BB85-8293-E710F7FE08E9}"/>
              </a:ext>
            </a:extLst>
          </p:cNvPr>
          <p:cNvSpPr/>
          <p:nvPr/>
        </p:nvSpPr>
        <p:spPr bwMode="auto">
          <a:xfrm>
            <a:off x="1194102" y="758536"/>
            <a:ext cx="1455579" cy="3293919"/>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09142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360EE39-305F-B620-20F4-F5D72690C5FA}"/>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943A0699-1465-8B9B-DF03-72F33F265131}"/>
              </a:ext>
            </a:extLst>
          </p:cNvPr>
          <p:cNvSpPr>
            <a:spLocks noGrp="1"/>
          </p:cNvSpPr>
          <p:nvPr>
            <p:ph type="title"/>
          </p:nvPr>
        </p:nvSpPr>
        <p:spPr>
          <a:xfrm>
            <a:off x="719400" y="0"/>
            <a:ext cx="10753200" cy="451576"/>
          </a:xfrm>
        </p:spPr>
        <p:txBody>
          <a:bodyPr/>
          <a:lstStyle/>
          <a:p>
            <a:pPr algn="ctr"/>
            <a:r>
              <a:rPr lang="cs-CZ" sz="2800" dirty="0"/>
              <a:t>Následky: </a:t>
            </a:r>
            <a:br>
              <a:rPr lang="cs-CZ" sz="2800" dirty="0"/>
            </a:br>
            <a:r>
              <a:rPr lang="cs-CZ" sz="2800" dirty="0"/>
              <a:t>vliv euroskepticismu na fungování EU</a:t>
            </a:r>
          </a:p>
        </p:txBody>
      </p:sp>
      <p:sp>
        <p:nvSpPr>
          <p:cNvPr id="5" name="Zástupný obsah 4">
            <a:extLst>
              <a:ext uri="{FF2B5EF4-FFF2-40B4-BE49-F238E27FC236}">
                <a16:creationId xmlns:a16="http://schemas.microsoft.com/office/drawing/2014/main" id="{297D8D3E-7241-2D2C-B8CB-1376B1553A9B}"/>
              </a:ext>
            </a:extLst>
          </p:cNvPr>
          <p:cNvSpPr>
            <a:spLocks noGrp="1"/>
          </p:cNvSpPr>
          <p:nvPr>
            <p:ph idx="1"/>
          </p:nvPr>
        </p:nvSpPr>
        <p:spPr>
          <a:xfrm>
            <a:off x="540000" y="846247"/>
            <a:ext cx="11472000" cy="5165505"/>
          </a:xfrm>
        </p:spPr>
        <p:txBody>
          <a:bodyPr/>
          <a:lstStyle/>
          <a:p>
            <a:r>
              <a:rPr lang="cs-CZ" sz="1400" dirty="0"/>
              <a:t>Nemá zásadní vliv na </a:t>
            </a:r>
            <a:r>
              <a:rPr lang="cs-CZ" sz="1400" u="sng" dirty="0"/>
              <a:t>přijímání jednotných pravidel EU na evropské úrovni </a:t>
            </a:r>
            <a:r>
              <a:rPr lang="cs-CZ" sz="1400" dirty="0"/>
              <a:t>– s jistými výjimkami (</a:t>
            </a:r>
            <a:r>
              <a:rPr lang="cs-CZ" sz="1400" dirty="0" err="1"/>
              <a:t>opt</a:t>
            </a:r>
            <a:r>
              <a:rPr lang="cs-CZ" sz="1400" dirty="0"/>
              <a:t>-outy z primárního práva, diskrece v sekundárním právu) x nedochází k větší diferencované integraci (srov. </a:t>
            </a:r>
            <a:r>
              <a:rPr lang="cs-CZ" sz="1400" dirty="0" err="1"/>
              <a:t>Chioccheti</a:t>
            </a:r>
            <a:r>
              <a:rPr lang="cs-CZ" sz="1400" dirty="0"/>
              <a:t> 2021; </a:t>
            </a:r>
            <a:r>
              <a:rPr lang="cs-CZ" sz="1400" dirty="0" err="1"/>
              <a:t>Zbíral</a:t>
            </a:r>
            <a:r>
              <a:rPr lang="cs-CZ" sz="1400" dirty="0"/>
              <a:t> et al. 2022)</a:t>
            </a:r>
            <a:endParaRPr lang="cs-CZ" sz="600" dirty="0"/>
          </a:p>
          <a:p>
            <a:pPr lvl="1"/>
            <a:r>
              <a:rPr lang="cs-CZ" sz="1200" dirty="0"/>
              <a:t>Přesto, konsensus v Radě (srov. </a:t>
            </a:r>
            <a:r>
              <a:rPr lang="cs-CZ" sz="1200" dirty="0" err="1"/>
              <a:t>Pircher</a:t>
            </a:r>
            <a:r>
              <a:rPr lang="cs-CZ" sz="1200" dirty="0"/>
              <a:t> and </a:t>
            </a:r>
            <a:r>
              <a:rPr lang="cs-CZ" sz="1200" dirty="0" err="1"/>
              <a:t>Farjman</a:t>
            </a:r>
            <a:r>
              <a:rPr lang="cs-CZ" sz="1200" dirty="0"/>
              <a:t> 2021) i EP je menší než dřív</a:t>
            </a:r>
          </a:p>
          <a:p>
            <a:r>
              <a:rPr lang="cs-CZ" sz="1400" dirty="0"/>
              <a:t>Nemá zásadní vliv na </a:t>
            </a:r>
            <a:r>
              <a:rPr lang="cs-CZ" sz="1400" u="sng" dirty="0"/>
              <a:t>dodržování pravidel EU v členských státech </a:t>
            </a:r>
            <a:r>
              <a:rPr lang="cs-CZ" sz="1400" dirty="0"/>
              <a:t>(srov. </a:t>
            </a:r>
            <a:r>
              <a:rPr lang="cs-CZ" sz="1400" dirty="0" err="1"/>
              <a:t>Toshkov</a:t>
            </a:r>
            <a:r>
              <a:rPr lang="cs-CZ" sz="1400" dirty="0"/>
              <a:t> 2019) – ČR a Polsko jistou výjimkou (</a:t>
            </a:r>
            <a:r>
              <a:rPr lang="cs-CZ" sz="1400" dirty="0" err="1"/>
              <a:t>Borzel</a:t>
            </a:r>
            <a:r>
              <a:rPr lang="cs-CZ" sz="1400" dirty="0"/>
              <a:t> 2021)</a:t>
            </a:r>
          </a:p>
          <a:p>
            <a:r>
              <a:rPr lang="cs-CZ" sz="1400" dirty="0"/>
              <a:t>Nemá zásadní vliv na </a:t>
            </a:r>
            <a:r>
              <a:rPr lang="cs-CZ" sz="1400" u="sng" dirty="0"/>
              <a:t>(</a:t>
            </a:r>
            <a:r>
              <a:rPr lang="cs-CZ" sz="1400" u="sng" dirty="0" err="1"/>
              <a:t>zne</a:t>
            </a:r>
            <a:r>
              <a:rPr lang="cs-CZ" sz="1400" u="sng" dirty="0"/>
              <a:t>)užívání unijních participativních mechanismů</a:t>
            </a:r>
            <a:r>
              <a:rPr lang="cs-CZ" sz="1400" dirty="0"/>
              <a:t>, jako je mechanismus včasného varování pro kontrolu subsidiarity/barevné karty ze strany národ. parlamentů, nebo polit. dialog (srov. </a:t>
            </a:r>
            <a:r>
              <a:rPr lang="cs-CZ" sz="1400" dirty="0" err="1"/>
              <a:t>Auel</a:t>
            </a:r>
            <a:r>
              <a:rPr lang="cs-CZ" sz="1400" dirty="0"/>
              <a:t> et al. 2015; </a:t>
            </a:r>
            <a:r>
              <a:rPr lang="cs-CZ" sz="1400" dirty="0" err="1"/>
              <a:t>Borónska-Hryniewiecka</a:t>
            </a:r>
            <a:r>
              <a:rPr lang="cs-CZ" sz="1400" dirty="0"/>
              <a:t> and </a:t>
            </a:r>
            <a:r>
              <a:rPr lang="cs-CZ" sz="1400" dirty="0" err="1"/>
              <a:t>Grinc</a:t>
            </a:r>
            <a:r>
              <a:rPr lang="cs-CZ" sz="1400" dirty="0"/>
              <a:t> 2021)</a:t>
            </a:r>
            <a:endParaRPr lang="cs-CZ" sz="1050" dirty="0"/>
          </a:p>
          <a:p>
            <a:pPr marL="72000" indent="0">
              <a:buNone/>
            </a:pPr>
            <a:r>
              <a:rPr lang="cs-CZ" sz="1400" dirty="0">
                <a:sym typeface="Wingdings" panose="05000000000000000000" pitchFamily="2" charset="2"/>
              </a:rPr>
              <a:t>					</a:t>
            </a:r>
            <a:r>
              <a:rPr lang="cs-CZ" sz="1400" dirty="0">
                <a:solidFill>
                  <a:srgbClr val="0000DC"/>
                </a:solidFill>
                <a:sym typeface="Wingdings" panose="05000000000000000000" pitchFamily="2" charset="2"/>
              </a:rPr>
              <a:t></a:t>
            </a:r>
            <a:r>
              <a:rPr lang="cs-CZ" sz="1400" dirty="0">
                <a:sym typeface="Wingdings" panose="05000000000000000000" pitchFamily="2" charset="2"/>
              </a:rPr>
              <a:t>		</a:t>
            </a:r>
            <a:endParaRPr lang="cs-CZ" sz="1400" dirty="0"/>
          </a:p>
          <a:p>
            <a:pPr marL="72000" indent="0">
              <a:buNone/>
            </a:pPr>
            <a:r>
              <a:rPr lang="cs-CZ" sz="1400" b="1" dirty="0"/>
              <a:t>Nemá zásadní vliv na celkové fungování EU </a:t>
            </a:r>
            <a:r>
              <a:rPr lang="cs-CZ" sz="1400" dirty="0"/>
              <a:t>– integrace jde stále dopředu (vizte posilování koordinační role EU ve zdravotnictví po pandemii covid-19 či posilování obranyschopnosti v době války na Ukrajině) – problematické jsou pouze dílčí citlivé politické otázky (např. migrace či euro)</a:t>
            </a:r>
          </a:p>
          <a:p>
            <a:pPr lvl="1"/>
            <a:r>
              <a:rPr lang="cs-CZ" sz="1200" dirty="0"/>
              <a:t>Výjimka: Bílá kniha o budoucnosti EU z r. 2017 – snaha o reflexi dosavadních krizí, návrhy na několik kroků vpřed i vzad x bez významného dopadu na další fungování EU</a:t>
            </a:r>
          </a:p>
          <a:p>
            <a:r>
              <a:rPr lang="cs-CZ" sz="1400" dirty="0"/>
              <a:t>ALE: po brexitu/odchodu euroskeptické země podpora pro EU spíše roste</a:t>
            </a:r>
          </a:p>
          <a:p>
            <a:r>
              <a:rPr lang="cs-CZ" sz="1400" u="sng" dirty="0"/>
              <a:t>Jediný (zato zásadní a trvající) problém</a:t>
            </a:r>
            <a:r>
              <a:rPr lang="cs-CZ" sz="1400" dirty="0"/>
              <a:t>: chybí (stále) demokratická legitimita a odpovědnost – o legislativě EU rozhoduje většinou vláda (s či bez podpory parlamentu), nemusí být schválena všemi přesto platí pro všechny, chybí opozice v institucích EU, volby do EP spíše netáhnou (x srov. výsledky voleb do národních </a:t>
            </a:r>
            <a:r>
              <a:rPr lang="cs-CZ" sz="1400" dirty="0" err="1"/>
              <a:t>parl</a:t>
            </a:r>
            <a:r>
              <a:rPr lang="cs-CZ" sz="1400" dirty="0"/>
              <a:t>. či jiných národ./region. orgánů, nebo volby do EP v r. 2019)</a:t>
            </a:r>
            <a:endParaRPr lang="cs-CZ" sz="1600" dirty="0"/>
          </a:p>
          <a:p>
            <a:endParaRPr lang="cs-CZ" sz="1400" dirty="0"/>
          </a:p>
        </p:txBody>
      </p:sp>
    </p:spTree>
    <p:extLst>
      <p:ext uri="{BB962C8B-B14F-4D97-AF65-F5344CB8AC3E}">
        <p14:creationId xmlns:p14="http://schemas.microsoft.com/office/powerpoint/2010/main" val="2814746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2275277-68B2-FBAA-321D-AA713BEB5173}"/>
              </a:ext>
            </a:extLst>
          </p:cNvPr>
          <p:cNvSpPr>
            <a:spLocks noGrp="1"/>
          </p:cNvSpPr>
          <p:nvPr>
            <p:ph type="sldNum" sz="quarter" idx="11"/>
          </p:nvPr>
        </p:nvSpPr>
        <p:spPr/>
        <p:txBody>
          <a:bodyPr/>
          <a:lstStyle/>
          <a:p>
            <a:fld id="{D6D6C118-631F-4A80-9886-907009361577}" type="slidenum">
              <a:rPr lang="cs-CZ" altLang="cs-CZ" smtClean="0"/>
              <a:pPr/>
              <a:t>53</a:t>
            </a:fld>
            <a:endParaRPr lang="cs-CZ" altLang="cs-CZ" dirty="0"/>
          </a:p>
        </p:txBody>
      </p:sp>
      <p:pic>
        <p:nvPicPr>
          <p:cNvPr id="5" name="Obrázek 4">
            <a:extLst>
              <a:ext uri="{FF2B5EF4-FFF2-40B4-BE49-F238E27FC236}">
                <a16:creationId xmlns:a16="http://schemas.microsoft.com/office/drawing/2014/main" id="{6B33CB6B-6147-AB5A-3100-36AECFD955AB}"/>
              </a:ext>
            </a:extLst>
          </p:cNvPr>
          <p:cNvPicPr>
            <a:picLocks noChangeAspect="1"/>
          </p:cNvPicPr>
          <p:nvPr/>
        </p:nvPicPr>
        <p:blipFill>
          <a:blip r:embed="rId2"/>
          <a:stretch>
            <a:fillRect/>
          </a:stretch>
        </p:blipFill>
        <p:spPr>
          <a:xfrm>
            <a:off x="193828" y="972533"/>
            <a:ext cx="11804343" cy="4912934"/>
          </a:xfrm>
          <a:prstGeom prst="rect">
            <a:avLst/>
          </a:prstGeom>
        </p:spPr>
      </p:pic>
      <p:sp>
        <p:nvSpPr>
          <p:cNvPr id="6" name="Obdélník: se zakulacenými rohy 5">
            <a:extLst>
              <a:ext uri="{FF2B5EF4-FFF2-40B4-BE49-F238E27FC236}">
                <a16:creationId xmlns:a16="http://schemas.microsoft.com/office/drawing/2014/main" id="{95F7FE88-409E-36FC-7EDF-5AB217256560}"/>
              </a:ext>
            </a:extLst>
          </p:cNvPr>
          <p:cNvSpPr/>
          <p:nvPr/>
        </p:nvSpPr>
        <p:spPr bwMode="auto">
          <a:xfrm>
            <a:off x="10280198" y="1853292"/>
            <a:ext cx="368752" cy="3756933"/>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E166A883-2928-33E5-4770-5BE4A1BBE6A7}"/>
              </a:ext>
            </a:extLst>
          </p:cNvPr>
          <p:cNvSpPr/>
          <p:nvPr/>
        </p:nvSpPr>
        <p:spPr bwMode="auto">
          <a:xfrm>
            <a:off x="10737398" y="1853291"/>
            <a:ext cx="1130752" cy="3756933"/>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9BF9D45C-C182-8186-ACAE-AC0B61EE8107}"/>
              </a:ext>
            </a:extLst>
          </p:cNvPr>
          <p:cNvSpPr/>
          <p:nvPr/>
        </p:nvSpPr>
        <p:spPr bwMode="auto">
          <a:xfrm>
            <a:off x="9080048" y="1853291"/>
            <a:ext cx="435428" cy="3756933"/>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Obdélník: se zakulacenými rohy 8">
            <a:extLst>
              <a:ext uri="{FF2B5EF4-FFF2-40B4-BE49-F238E27FC236}">
                <a16:creationId xmlns:a16="http://schemas.microsoft.com/office/drawing/2014/main" id="{C3DAB27A-623B-5184-E661-81A99689C1EC}"/>
              </a:ext>
            </a:extLst>
          </p:cNvPr>
          <p:cNvSpPr/>
          <p:nvPr/>
        </p:nvSpPr>
        <p:spPr bwMode="auto">
          <a:xfrm>
            <a:off x="530475" y="1853290"/>
            <a:ext cx="1250699" cy="3756934"/>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0" name="Obdélník: se zakulacenými rohy 9">
            <a:extLst>
              <a:ext uri="{FF2B5EF4-FFF2-40B4-BE49-F238E27FC236}">
                <a16:creationId xmlns:a16="http://schemas.microsoft.com/office/drawing/2014/main" id="{6C9AEAA2-97B2-7E84-DADE-127481D164BD}"/>
              </a:ext>
            </a:extLst>
          </p:cNvPr>
          <p:cNvSpPr/>
          <p:nvPr/>
        </p:nvSpPr>
        <p:spPr bwMode="auto">
          <a:xfrm>
            <a:off x="6619875" y="1796142"/>
            <a:ext cx="1662996" cy="3897086"/>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Obdélník: se zakulacenými rohy 10">
            <a:extLst>
              <a:ext uri="{FF2B5EF4-FFF2-40B4-BE49-F238E27FC236}">
                <a16:creationId xmlns:a16="http://schemas.microsoft.com/office/drawing/2014/main" id="{9F47F295-33A4-5B9F-617F-09F5F6A25508}"/>
              </a:ext>
            </a:extLst>
          </p:cNvPr>
          <p:cNvSpPr/>
          <p:nvPr/>
        </p:nvSpPr>
        <p:spPr bwMode="auto">
          <a:xfrm>
            <a:off x="2590699" y="1853290"/>
            <a:ext cx="771626" cy="3756934"/>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63308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E90B394-9E11-3C2A-F16B-F87B321BAE79}"/>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ECC11191-4555-7236-968F-0700D9C0DC15}"/>
              </a:ext>
            </a:extLst>
          </p:cNvPr>
          <p:cNvSpPr>
            <a:spLocks noGrp="1"/>
          </p:cNvSpPr>
          <p:nvPr>
            <p:ph type="title"/>
          </p:nvPr>
        </p:nvSpPr>
        <p:spPr/>
        <p:txBody>
          <a:bodyPr/>
          <a:lstStyle/>
          <a:p>
            <a:r>
              <a:rPr lang="cs-CZ" dirty="0"/>
              <a:t>Řešení: Jak zvýšit zájem občanů o EU?</a:t>
            </a:r>
          </a:p>
        </p:txBody>
      </p:sp>
      <p:sp>
        <p:nvSpPr>
          <p:cNvPr id="5" name="Zástupný obsah 4">
            <a:extLst>
              <a:ext uri="{FF2B5EF4-FFF2-40B4-BE49-F238E27FC236}">
                <a16:creationId xmlns:a16="http://schemas.microsoft.com/office/drawing/2014/main" id="{C6D3A226-4041-9770-364B-7D8B21D9A917}"/>
              </a:ext>
            </a:extLst>
          </p:cNvPr>
          <p:cNvSpPr>
            <a:spLocks noGrp="1"/>
          </p:cNvSpPr>
          <p:nvPr>
            <p:ph idx="1"/>
          </p:nvPr>
        </p:nvSpPr>
        <p:spPr>
          <a:xfrm>
            <a:off x="720000" y="1692002"/>
            <a:ext cx="10753200" cy="4660030"/>
          </a:xfrm>
        </p:spPr>
        <p:txBody>
          <a:bodyPr/>
          <a:lstStyle/>
          <a:p>
            <a:r>
              <a:rPr lang="cs-CZ" dirty="0"/>
              <a:t>Lepší komunikace o EU, větší povědomí o EU a identifikace s ní </a:t>
            </a:r>
            <a:r>
              <a:rPr lang="cs-CZ" dirty="0">
                <a:latin typeface="Verdana Pro" panose="020B0604030504040204" pitchFamily="34" charset="0"/>
              </a:rPr>
              <a:t>→ </a:t>
            </a:r>
            <a:r>
              <a:rPr lang="cs-CZ" dirty="0"/>
              <a:t>budování evropské identity</a:t>
            </a:r>
          </a:p>
          <a:p>
            <a:pPr lvl="1"/>
            <a:r>
              <a:rPr lang="cs-CZ" dirty="0"/>
              <a:t>Nutno odstranit dělení na </a:t>
            </a:r>
            <a:r>
              <a:rPr lang="cs-CZ" i="1" dirty="0"/>
              <a:t>my (v ČR/SR) vs. oni (v Bruselu) </a:t>
            </a:r>
            <a:r>
              <a:rPr lang="cs-CZ" dirty="0"/>
              <a:t>– Brusel jsme i my vč. našich europoslanců, velvyslanců a jiných národních zástupců v institucích, orgánech a agenturách EU, kteří se podílejí na tvorbě legislativy EU, kterou následně doma transponujeme/implementujeme do národních právních řádů a aplikujeme v praxi (v ideálním případě také vynucujeme národními soudy)</a:t>
            </a:r>
          </a:p>
          <a:p>
            <a:pPr lvl="1"/>
            <a:endParaRPr lang="cs-CZ" dirty="0"/>
          </a:p>
          <a:p>
            <a:r>
              <a:rPr lang="cs-CZ" dirty="0"/>
              <a:t>Permanentní COFOE?</a:t>
            </a:r>
          </a:p>
        </p:txBody>
      </p:sp>
    </p:spTree>
    <p:extLst>
      <p:ext uri="{BB962C8B-B14F-4D97-AF65-F5344CB8AC3E}">
        <p14:creationId xmlns:p14="http://schemas.microsoft.com/office/powerpoint/2010/main" val="29331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C82105F-8AED-37DE-6A00-489E17A8DF8E}"/>
              </a:ext>
            </a:extLst>
          </p:cNvPr>
          <p:cNvSpPr>
            <a:spLocks noGrp="1"/>
          </p:cNvSpPr>
          <p:nvPr>
            <p:ph type="title"/>
          </p:nvPr>
        </p:nvSpPr>
        <p:spPr/>
        <p:txBody>
          <a:bodyPr/>
          <a:lstStyle/>
          <a:p>
            <a:r>
              <a:rPr lang="cs-CZ" dirty="0"/>
              <a:t>Téma eseje z dnešního semináře</a:t>
            </a:r>
          </a:p>
        </p:txBody>
      </p:sp>
      <p:sp>
        <p:nvSpPr>
          <p:cNvPr id="5" name="Podnadpis 4">
            <a:extLst>
              <a:ext uri="{FF2B5EF4-FFF2-40B4-BE49-F238E27FC236}">
                <a16:creationId xmlns:a16="http://schemas.microsoft.com/office/drawing/2014/main" id="{1030B857-089B-CBEB-8909-F75AE52F7B86}"/>
              </a:ext>
            </a:extLst>
          </p:cNvPr>
          <p:cNvSpPr>
            <a:spLocks noGrp="1"/>
          </p:cNvSpPr>
          <p:nvPr>
            <p:ph type="subTitle" idx="1"/>
          </p:nvPr>
        </p:nvSpPr>
        <p:spPr/>
        <p:txBody>
          <a:bodyPr/>
          <a:lstStyle/>
          <a:p>
            <a:r>
              <a:rPr lang="cs-CZ" b="0" i="1" dirty="0">
                <a:effectLst/>
                <a:latin typeface="Open Sans" panose="020B0606030504020204" pitchFamily="34" charset="0"/>
              </a:rPr>
              <a:t>Proč jsou Češi (potažmo Slováci) takoví euroskeptici (resp. proč v Eurobarometrech vychází tak špatně)?</a:t>
            </a:r>
            <a:endParaRPr lang="cs-CZ" dirty="0"/>
          </a:p>
        </p:txBody>
      </p:sp>
    </p:spTree>
    <p:extLst>
      <p:ext uri="{BB962C8B-B14F-4D97-AF65-F5344CB8AC3E}">
        <p14:creationId xmlns:p14="http://schemas.microsoft.com/office/powerpoint/2010/main" val="578443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0DAABF4-9CFE-F2F3-D8C7-24345B011519}"/>
              </a:ext>
            </a:extLst>
          </p:cNvPr>
          <p:cNvSpPr>
            <a:spLocks noGrp="1"/>
          </p:cNvSpPr>
          <p:nvPr>
            <p:ph type="title"/>
          </p:nvPr>
        </p:nvSpPr>
        <p:spPr/>
        <p:txBody>
          <a:bodyPr/>
          <a:lstStyle/>
          <a:p>
            <a:r>
              <a:rPr lang="cs-CZ" dirty="0"/>
              <a:t>Jak psát závěrečnou esej</a:t>
            </a:r>
          </a:p>
        </p:txBody>
      </p:sp>
    </p:spTree>
    <p:extLst>
      <p:ext uri="{BB962C8B-B14F-4D97-AF65-F5344CB8AC3E}">
        <p14:creationId xmlns:p14="http://schemas.microsoft.com/office/powerpoint/2010/main" val="2383145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26B2CE1-27B6-71CD-0B2B-A7DB816713B8}"/>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70973246-7AEA-DBBF-6121-BA401E8020F0}"/>
              </a:ext>
            </a:extLst>
          </p:cNvPr>
          <p:cNvSpPr>
            <a:spLocks noGrp="1"/>
          </p:cNvSpPr>
          <p:nvPr>
            <p:ph type="title"/>
          </p:nvPr>
        </p:nvSpPr>
        <p:spPr>
          <a:xfrm>
            <a:off x="719400" y="378000"/>
            <a:ext cx="10753200" cy="451576"/>
          </a:xfrm>
        </p:spPr>
        <p:txBody>
          <a:bodyPr/>
          <a:lstStyle/>
          <a:p>
            <a:r>
              <a:rPr lang="cs-CZ" dirty="0"/>
              <a:t>Základní parametry závěrečné eseje</a:t>
            </a:r>
          </a:p>
        </p:txBody>
      </p:sp>
      <p:sp>
        <p:nvSpPr>
          <p:cNvPr id="6" name="Zástupný obsah 5">
            <a:extLst>
              <a:ext uri="{FF2B5EF4-FFF2-40B4-BE49-F238E27FC236}">
                <a16:creationId xmlns:a16="http://schemas.microsoft.com/office/drawing/2014/main" id="{0FE865EA-6E15-3FE8-535B-889B5FE544E4}"/>
              </a:ext>
            </a:extLst>
          </p:cNvPr>
          <p:cNvSpPr>
            <a:spLocks noGrp="1"/>
          </p:cNvSpPr>
          <p:nvPr>
            <p:ph idx="1"/>
          </p:nvPr>
        </p:nvSpPr>
        <p:spPr>
          <a:xfrm>
            <a:off x="719399" y="1003893"/>
            <a:ext cx="11247699" cy="5574460"/>
          </a:xfrm>
        </p:spPr>
        <p:txBody>
          <a:bodyPr/>
          <a:lstStyle/>
          <a:p>
            <a:r>
              <a:rPr lang="cs-CZ" sz="2400" dirty="0"/>
              <a:t>Analytická/argumentační/komparativní esej na jedno z témat ze semináře (vizte další slide) s jasnou a zřetelnou </a:t>
            </a:r>
            <a:r>
              <a:rPr lang="cs-CZ" sz="2400" u="sng" dirty="0"/>
              <a:t>strukturou</a:t>
            </a:r>
            <a:r>
              <a:rPr lang="cs-CZ" sz="2400" dirty="0"/>
              <a:t>:</a:t>
            </a:r>
          </a:p>
          <a:p>
            <a:pPr lvl="1"/>
            <a:r>
              <a:rPr lang="cs-CZ" sz="1800" b="1" dirty="0"/>
              <a:t>Úvod</a:t>
            </a:r>
            <a:r>
              <a:rPr lang="cs-CZ" sz="1800" dirty="0"/>
              <a:t> představující téma/základní tezi </a:t>
            </a:r>
          </a:p>
          <a:p>
            <a:pPr lvl="1"/>
            <a:r>
              <a:rPr lang="cs-CZ" sz="1800" b="1" dirty="0"/>
              <a:t>Hlavní část </a:t>
            </a:r>
            <a:r>
              <a:rPr lang="cs-CZ" sz="1800" dirty="0"/>
              <a:t>s argumenty k danému tématu/tezi</a:t>
            </a:r>
          </a:p>
          <a:p>
            <a:pPr lvl="1"/>
            <a:r>
              <a:rPr lang="cs-CZ" sz="1800" b="1" dirty="0"/>
              <a:t>Závěr</a:t>
            </a:r>
            <a:r>
              <a:rPr lang="cs-CZ" sz="1800" dirty="0"/>
              <a:t> shrnující hlavní zjištění/poznatky/tezi</a:t>
            </a:r>
          </a:p>
          <a:p>
            <a:pPr lvl="1"/>
            <a:r>
              <a:rPr lang="cs-CZ" sz="1800" b="1" dirty="0"/>
              <a:t>Zdroje</a:t>
            </a:r>
            <a:r>
              <a:rPr lang="cs-CZ" sz="1800" dirty="0"/>
              <a:t> využité v eseji (vč. těch uvedených v textu) – musí být řádně citované (využívejte např. </a:t>
            </a:r>
            <a:r>
              <a:rPr lang="cs-CZ" sz="1800" dirty="0" err="1"/>
              <a:t>CitacePro</a:t>
            </a:r>
            <a:r>
              <a:rPr lang="cs-CZ" sz="1800" dirty="0"/>
              <a:t>)</a:t>
            </a:r>
          </a:p>
          <a:p>
            <a:r>
              <a:rPr lang="cs-CZ" sz="2400" u="sng" dirty="0"/>
              <a:t>Jazyk</a:t>
            </a:r>
            <a:r>
              <a:rPr lang="cs-CZ" sz="2400" dirty="0"/>
              <a:t>: čeština/slovenština (příp. angličtina) – hlavně spisovně!</a:t>
            </a:r>
          </a:p>
          <a:p>
            <a:pPr lvl="1"/>
            <a:r>
              <a:rPr lang="cs-CZ" sz="1600" dirty="0"/>
              <a:t>Pozor na Evropská ´unie´ a ´Unie´, Evropská ´komise´ a ´Komise´, EU/EK/EP, Rada EU/Evropská rada/Rada Evropy</a:t>
            </a:r>
          </a:p>
          <a:p>
            <a:pPr lvl="1"/>
            <a:r>
              <a:rPr lang="cs-CZ" sz="1600" dirty="0"/>
              <a:t>President </a:t>
            </a:r>
            <a:r>
              <a:rPr lang="cs-CZ" sz="1600" dirty="0" err="1"/>
              <a:t>of</a:t>
            </a:r>
            <a:r>
              <a:rPr lang="cs-CZ" sz="1600" dirty="0"/>
              <a:t> </a:t>
            </a:r>
            <a:r>
              <a:rPr lang="cs-CZ" sz="1600" dirty="0" err="1"/>
              <a:t>the</a:t>
            </a:r>
            <a:r>
              <a:rPr lang="cs-CZ" sz="1600" dirty="0"/>
              <a:t> </a:t>
            </a:r>
            <a:r>
              <a:rPr lang="cs-CZ" sz="1600" dirty="0" err="1"/>
              <a:t>Commission</a:t>
            </a:r>
            <a:r>
              <a:rPr lang="cs-CZ" sz="1600" dirty="0"/>
              <a:t> je předseda/předsedkyně EK nikoliv prezident EK/EU</a:t>
            </a:r>
          </a:p>
          <a:p>
            <a:pPr lvl="1"/>
            <a:r>
              <a:rPr lang="cs-CZ" sz="1600" dirty="0"/>
              <a:t>Neopakovat slova/argumenty v jednom odstavci</a:t>
            </a:r>
          </a:p>
          <a:p>
            <a:r>
              <a:rPr lang="cs-CZ" sz="2400" u="sng" dirty="0"/>
              <a:t>Rozsah</a:t>
            </a:r>
            <a:r>
              <a:rPr lang="cs-CZ" sz="2400" dirty="0"/>
              <a:t>: 5-7 normostran (tzn. 9-13 tis. znaků vč. mezer, bez seznamu zdrojů)</a:t>
            </a:r>
          </a:p>
          <a:p>
            <a:r>
              <a:rPr lang="cs-CZ" sz="2400" u="sng" dirty="0"/>
              <a:t>Termín odevzdání</a:t>
            </a:r>
            <a:r>
              <a:rPr lang="cs-CZ" sz="2400" dirty="0"/>
              <a:t>: do 6. ledna 2023 do 12 h do odevzdávárny v </a:t>
            </a:r>
            <a:r>
              <a:rPr lang="cs-CZ" sz="2400" dirty="0" err="1"/>
              <a:t>ISu</a:t>
            </a:r>
            <a:endParaRPr lang="cs-CZ" sz="2400" dirty="0"/>
          </a:p>
          <a:p>
            <a:r>
              <a:rPr lang="cs-CZ" sz="2400" dirty="0"/>
              <a:t>Následně individuální konzultace/</a:t>
            </a:r>
            <a:r>
              <a:rPr lang="cs-CZ" sz="2400" u="sng" dirty="0"/>
              <a:t>diskuse</a:t>
            </a:r>
            <a:r>
              <a:rPr lang="cs-CZ" sz="2400" dirty="0"/>
              <a:t> nad podobou eseje (online?)</a:t>
            </a:r>
          </a:p>
          <a:p>
            <a:r>
              <a:rPr lang="cs-CZ" sz="2400" u="sng" dirty="0"/>
              <a:t>Celkem</a:t>
            </a:r>
            <a:r>
              <a:rPr lang="cs-CZ" sz="2400" dirty="0"/>
              <a:t> až 15 bodů</a:t>
            </a:r>
          </a:p>
          <a:p>
            <a:pPr lvl="1"/>
            <a:r>
              <a:rPr lang="cs-CZ" sz="1600" dirty="0"/>
              <a:t>Argumentační zručnost a přesvědčivost – až 9 bodů</a:t>
            </a:r>
          </a:p>
          <a:p>
            <a:pPr lvl="1"/>
            <a:r>
              <a:rPr lang="cs-CZ" sz="1600" dirty="0"/>
              <a:t>Znalost tématu a faktografická správnost – až 4 body</a:t>
            </a:r>
          </a:p>
          <a:p>
            <a:pPr lvl="1"/>
            <a:r>
              <a:rPr lang="cs-CZ" sz="1600" dirty="0"/>
              <a:t>Stylistika – až 2 body</a:t>
            </a:r>
          </a:p>
          <a:p>
            <a:endParaRPr lang="cs-CZ" sz="1000" dirty="0"/>
          </a:p>
          <a:p>
            <a:endParaRPr lang="cs-CZ" sz="2400" dirty="0"/>
          </a:p>
        </p:txBody>
      </p:sp>
    </p:spTree>
    <p:extLst>
      <p:ext uri="{BB962C8B-B14F-4D97-AF65-F5344CB8AC3E}">
        <p14:creationId xmlns:p14="http://schemas.microsoft.com/office/powerpoint/2010/main" val="33156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2CBAF1B-BE64-FC09-EF07-6E069B0E7492}"/>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11CAF9BD-B9E6-4E3C-A0D1-03573DA17F45}"/>
              </a:ext>
            </a:extLst>
          </p:cNvPr>
          <p:cNvSpPr>
            <a:spLocks noGrp="1"/>
          </p:cNvSpPr>
          <p:nvPr>
            <p:ph type="title"/>
          </p:nvPr>
        </p:nvSpPr>
        <p:spPr>
          <a:xfrm>
            <a:off x="719400" y="213972"/>
            <a:ext cx="10753200" cy="451576"/>
          </a:xfrm>
        </p:spPr>
        <p:txBody>
          <a:bodyPr/>
          <a:lstStyle/>
          <a:p>
            <a:r>
              <a:rPr lang="cs-CZ" sz="3600" dirty="0"/>
              <a:t>Témata esejí z proběhlých seminářů</a:t>
            </a:r>
          </a:p>
        </p:txBody>
      </p:sp>
      <p:sp>
        <p:nvSpPr>
          <p:cNvPr id="5" name="Zástupný obsah 4">
            <a:extLst>
              <a:ext uri="{FF2B5EF4-FFF2-40B4-BE49-F238E27FC236}">
                <a16:creationId xmlns:a16="http://schemas.microsoft.com/office/drawing/2014/main" id="{F03D6ECA-72E0-9AC7-6587-A77134A7A500}"/>
              </a:ext>
            </a:extLst>
          </p:cNvPr>
          <p:cNvSpPr>
            <a:spLocks noGrp="1"/>
          </p:cNvSpPr>
          <p:nvPr>
            <p:ph idx="1"/>
          </p:nvPr>
        </p:nvSpPr>
        <p:spPr>
          <a:xfrm>
            <a:off x="719400" y="665548"/>
            <a:ext cx="10753200" cy="4139998"/>
          </a:xfrm>
        </p:spPr>
        <p:txBody>
          <a:bodyPr/>
          <a:lstStyle/>
          <a:p>
            <a:pPr algn="l"/>
            <a:r>
              <a:rPr lang="cs-CZ" sz="2000" b="0" dirty="0">
                <a:effectLst/>
              </a:rPr>
              <a:t>Dokázala česká vláda letos při CZPRES využít výhod předsednictví v Radě EU? Proč ano, a proč příp. nikoliv? </a:t>
            </a:r>
          </a:p>
          <a:p>
            <a:pPr algn="l"/>
            <a:r>
              <a:rPr lang="cs-CZ" sz="2000" b="0" dirty="0">
                <a:effectLst/>
              </a:rPr>
              <a:t>Proč jsou návrhy z Konference o budoucnosti Evropy (COFOE), o kterých hovořila </a:t>
            </a:r>
            <a:r>
              <a:rPr lang="cs-CZ" sz="2000" b="0" dirty="0" err="1">
                <a:effectLst/>
              </a:rPr>
              <a:t>UvdL</a:t>
            </a:r>
            <a:r>
              <a:rPr lang="cs-CZ" sz="2000" b="0" dirty="0">
                <a:effectLst/>
              </a:rPr>
              <a:t> ve svém letošním SOTEU (či je zmínila v prohlášení o záměru nových iniciativ na následující rok), dobré a mají být následovány, a proč příp. nikoliv?</a:t>
            </a:r>
            <a:endParaRPr lang="cs-CZ" sz="2000" dirty="0">
              <a:effectLst/>
            </a:endParaRPr>
          </a:p>
          <a:p>
            <a:r>
              <a:rPr lang="cs-CZ" sz="2000" dirty="0">
                <a:effectLst/>
              </a:rPr>
              <a:t>Byla reakce EU na ruskou agresi na Ukrajině adekvátní? Proč ano, a proč příp. nikoliv?</a:t>
            </a:r>
            <a:endParaRPr lang="cs-CZ" sz="2000" b="0" dirty="0">
              <a:effectLst/>
            </a:endParaRPr>
          </a:p>
          <a:p>
            <a:pPr algn="l"/>
            <a:r>
              <a:rPr lang="pt-BR" sz="2000" b="0" dirty="0">
                <a:effectLst/>
              </a:rPr>
              <a:t>Proč by se měla EU dále rozšiřovat, a proč</a:t>
            </a:r>
            <a:r>
              <a:rPr lang="cs-CZ" sz="2000" b="0" dirty="0">
                <a:effectLst/>
              </a:rPr>
              <a:t> příp.</a:t>
            </a:r>
            <a:r>
              <a:rPr lang="pt-BR" sz="2000" b="0" dirty="0">
                <a:effectLst/>
              </a:rPr>
              <a:t> nikoliv?</a:t>
            </a:r>
            <a:endParaRPr lang="cs-CZ" sz="2000" dirty="0">
              <a:effectLst/>
            </a:endParaRPr>
          </a:p>
          <a:p>
            <a:r>
              <a:rPr lang="cs-CZ" sz="2000" dirty="0">
                <a:effectLst/>
              </a:rPr>
              <a:t>Jaké mohou být politické, ekonomické, sociální a environmentální důsledky (resp. výhody a nevýhody) Green </a:t>
            </a:r>
            <a:r>
              <a:rPr lang="cs-CZ" sz="2000" dirty="0" err="1">
                <a:effectLst/>
              </a:rPr>
              <a:t>Dealu</a:t>
            </a:r>
            <a:r>
              <a:rPr lang="cs-CZ" sz="2000" dirty="0">
                <a:effectLst/>
              </a:rPr>
              <a:t> obecně, nebo specificky pro ČR/SR?</a:t>
            </a:r>
            <a:endParaRPr lang="cs-CZ" sz="2000" b="0" dirty="0">
              <a:effectLst/>
            </a:endParaRPr>
          </a:p>
          <a:p>
            <a:r>
              <a:rPr lang="cs-CZ" sz="2000" b="0" dirty="0">
                <a:effectLst/>
              </a:rPr>
              <a:t>Jaké priority by si ČR měla vytyčit pro své předsednictví ve V4, které převezme příští rok od aktuálně předsedajícího Slovenska?/Jak Slovensko zvládá své současné předsednictví V4?</a:t>
            </a:r>
          </a:p>
          <a:p>
            <a:r>
              <a:rPr lang="cs-CZ" sz="2000" b="0" dirty="0">
                <a:effectLst/>
              </a:rPr>
              <a:t>Proč jsou Češi (potažmo Slováci) takoví euroskeptici (resp. proč v Eurobarometrech vychází tak špatně)?</a:t>
            </a:r>
            <a:endParaRPr lang="cs-CZ" sz="2000" dirty="0"/>
          </a:p>
        </p:txBody>
      </p:sp>
    </p:spTree>
    <p:extLst>
      <p:ext uri="{BB962C8B-B14F-4D97-AF65-F5344CB8AC3E}">
        <p14:creationId xmlns:p14="http://schemas.microsoft.com/office/powerpoint/2010/main" val="4108171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0B2011D-7C76-2B6A-4B37-55B7135C5E4F}"/>
              </a:ext>
            </a:extLst>
          </p:cNvPr>
          <p:cNvSpPr>
            <a:spLocks noGrp="1"/>
          </p:cNvSpPr>
          <p:nvPr>
            <p:ph type="title"/>
          </p:nvPr>
        </p:nvSpPr>
        <p:spPr/>
        <p:txBody>
          <a:bodyPr/>
          <a:lstStyle/>
          <a:p>
            <a:r>
              <a:rPr lang="cs-CZ" dirty="0"/>
              <a:t>To je od nás téměř vše...</a:t>
            </a:r>
          </a:p>
        </p:txBody>
      </p:sp>
      <p:sp>
        <p:nvSpPr>
          <p:cNvPr id="5" name="Podnadpis 4">
            <a:extLst>
              <a:ext uri="{FF2B5EF4-FFF2-40B4-BE49-F238E27FC236}">
                <a16:creationId xmlns:a16="http://schemas.microsoft.com/office/drawing/2014/main" id="{ECE4B81C-D2F8-AF04-6262-826335E55AD1}"/>
              </a:ext>
            </a:extLst>
          </p:cNvPr>
          <p:cNvSpPr>
            <a:spLocks noGrp="1"/>
          </p:cNvSpPr>
          <p:nvPr>
            <p:ph type="subTitle" idx="1"/>
          </p:nvPr>
        </p:nvSpPr>
        <p:spPr/>
        <p:txBody>
          <a:bodyPr/>
          <a:lstStyle/>
          <a:p>
            <a:r>
              <a:rPr lang="cs-CZ" dirty="0"/>
              <a:t>Otázky? Nejasnosti?</a:t>
            </a:r>
          </a:p>
        </p:txBody>
      </p:sp>
    </p:spTree>
    <p:extLst>
      <p:ext uri="{BB962C8B-B14F-4D97-AF65-F5344CB8AC3E}">
        <p14:creationId xmlns:p14="http://schemas.microsoft.com/office/powerpoint/2010/main" val="266749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AEDD477-826B-6B80-D52A-1A7FF0439C5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0228EC77-8229-62B8-C7AD-9A9B6320095A}"/>
              </a:ext>
            </a:extLst>
          </p:cNvPr>
          <p:cNvSpPr>
            <a:spLocks noGrp="1"/>
          </p:cNvSpPr>
          <p:nvPr>
            <p:ph type="title"/>
          </p:nvPr>
        </p:nvSpPr>
        <p:spPr/>
        <p:txBody>
          <a:bodyPr/>
          <a:lstStyle/>
          <a:p>
            <a:r>
              <a:rPr lang="cs-CZ" dirty="0"/>
              <a:t>Veřejný vs. stranický pohled na EU</a:t>
            </a:r>
          </a:p>
        </p:txBody>
      </p:sp>
      <p:sp>
        <p:nvSpPr>
          <p:cNvPr id="5" name="Zástupný obsah 4">
            <a:extLst>
              <a:ext uri="{FF2B5EF4-FFF2-40B4-BE49-F238E27FC236}">
                <a16:creationId xmlns:a16="http://schemas.microsoft.com/office/drawing/2014/main" id="{32C51C22-6479-9C48-7089-86A719E1F27E}"/>
              </a:ext>
            </a:extLst>
          </p:cNvPr>
          <p:cNvSpPr>
            <a:spLocks noGrp="1"/>
          </p:cNvSpPr>
          <p:nvPr>
            <p:ph idx="1"/>
          </p:nvPr>
        </p:nvSpPr>
        <p:spPr>
          <a:xfrm>
            <a:off x="720000" y="1524362"/>
            <a:ext cx="10753200" cy="4139998"/>
          </a:xfrm>
        </p:spPr>
        <p:txBody>
          <a:bodyPr/>
          <a:lstStyle/>
          <a:p>
            <a:r>
              <a:rPr lang="cs-CZ" dirty="0"/>
              <a:t>Není vždy stejný – vizte Polsko a Maďarsko, kde veřejnost je daleko více nakloněna EU než politická reprezentace</a:t>
            </a:r>
          </a:p>
          <a:p>
            <a:pPr lvl="1"/>
            <a:r>
              <a:rPr lang="cs-CZ" dirty="0"/>
              <a:t>V případě ČR tomu bylo po vstupu do EU, kdy veřejnost byla více </a:t>
            </a:r>
            <a:r>
              <a:rPr lang="cs-CZ" dirty="0" err="1"/>
              <a:t>proevr</a:t>
            </a:r>
            <a:r>
              <a:rPr lang="cs-CZ" dirty="0"/>
              <a:t>. než polit. elity – to se změnilo s nástupem </a:t>
            </a:r>
            <a:r>
              <a:rPr lang="cs-CZ" dirty="0" err="1"/>
              <a:t>ekon</a:t>
            </a:r>
            <a:r>
              <a:rPr lang="cs-CZ" dirty="0"/>
              <a:t>. krize, kdy i veřejnost se stala více euroskeptickou a elity svou unijní kritiku dále posílili (srov. Havlík et al. 2017)</a:t>
            </a:r>
          </a:p>
          <a:p>
            <a:endParaRPr lang="cs-CZ" dirty="0"/>
          </a:p>
          <a:p>
            <a:r>
              <a:rPr lang="cs-CZ" u="sng" dirty="0"/>
              <a:t>Typologie</a:t>
            </a:r>
            <a:r>
              <a:rPr lang="cs-CZ" dirty="0"/>
              <a:t>: difuzní vs. specifická podpora/kritika </a:t>
            </a:r>
          </a:p>
          <a:p>
            <a:pPr lvl="1"/>
            <a:r>
              <a:rPr lang="cs-CZ" dirty="0"/>
              <a:t>utilitární (ekonomicky motivovaná) vs. politická (EU podporou/hrozbou pro národ. stát) </a:t>
            </a:r>
          </a:p>
          <a:p>
            <a:pPr marL="324000" lvl="1" indent="0">
              <a:buNone/>
            </a:pPr>
            <a:r>
              <a:rPr lang="cs-CZ" dirty="0"/>
              <a:t>vs. kulturní (EU podporou/hrozbou pro národ. kulturu/identitu) vs. levicová (EU podporou/hrozbou pro soc. spravedlnost)</a:t>
            </a:r>
          </a:p>
        </p:txBody>
      </p:sp>
    </p:spTree>
    <p:extLst>
      <p:ext uri="{BB962C8B-B14F-4D97-AF65-F5344CB8AC3E}">
        <p14:creationId xmlns:p14="http://schemas.microsoft.com/office/powerpoint/2010/main" val="1176093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14BF84D-0276-CA73-5A6B-D2EC134A51A6}"/>
              </a:ext>
            </a:extLst>
          </p:cNvPr>
          <p:cNvSpPr>
            <a:spLocks noGrp="1"/>
          </p:cNvSpPr>
          <p:nvPr>
            <p:ph type="title"/>
          </p:nvPr>
        </p:nvSpPr>
        <p:spPr/>
        <p:txBody>
          <a:bodyPr/>
          <a:lstStyle/>
          <a:p>
            <a:r>
              <a:rPr lang="cs-CZ" dirty="0"/>
              <a:t>Děkujeme za pozornost a účast na seminářích!</a:t>
            </a:r>
          </a:p>
        </p:txBody>
      </p:sp>
    </p:spTree>
    <p:extLst>
      <p:ext uri="{BB962C8B-B14F-4D97-AF65-F5344CB8AC3E}">
        <p14:creationId xmlns:p14="http://schemas.microsoft.com/office/powerpoint/2010/main" val="1516235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C25E20D-3860-80AC-3312-71E158BD3991}"/>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14BAC73D-60EF-950D-06FD-AFA465B0CBDA}"/>
              </a:ext>
            </a:extLst>
          </p:cNvPr>
          <p:cNvSpPr>
            <a:spLocks noGrp="1"/>
          </p:cNvSpPr>
          <p:nvPr>
            <p:ph type="title"/>
          </p:nvPr>
        </p:nvSpPr>
        <p:spPr>
          <a:xfrm>
            <a:off x="719400" y="203188"/>
            <a:ext cx="10753200" cy="451576"/>
          </a:xfrm>
        </p:spPr>
        <p:txBody>
          <a:bodyPr/>
          <a:lstStyle/>
          <a:p>
            <a:r>
              <a:rPr lang="cs-CZ" sz="3600" dirty="0"/>
              <a:t>Seznam zdrojů pro dnešní seminář</a:t>
            </a:r>
          </a:p>
        </p:txBody>
      </p:sp>
      <p:sp>
        <p:nvSpPr>
          <p:cNvPr id="5" name="Zástupný obsah 4">
            <a:extLst>
              <a:ext uri="{FF2B5EF4-FFF2-40B4-BE49-F238E27FC236}">
                <a16:creationId xmlns:a16="http://schemas.microsoft.com/office/drawing/2014/main" id="{337AE859-2D8F-36F1-2732-3415C4FC6936}"/>
              </a:ext>
            </a:extLst>
          </p:cNvPr>
          <p:cNvSpPr>
            <a:spLocks noGrp="1"/>
          </p:cNvSpPr>
          <p:nvPr>
            <p:ph idx="1"/>
          </p:nvPr>
        </p:nvSpPr>
        <p:spPr>
          <a:xfrm>
            <a:off x="540000" y="654696"/>
            <a:ext cx="11339250" cy="4139998"/>
          </a:xfrm>
        </p:spPr>
        <p:txBody>
          <a:bodyPr/>
          <a:lstStyle/>
          <a:p>
            <a:pPr algn="just"/>
            <a:r>
              <a:rPr lang="en-GB" sz="1000" dirty="0" err="1">
                <a:solidFill>
                  <a:srgbClr val="000000"/>
                </a:solidFill>
                <a:effectLst/>
                <a:ea typeface="Times New Roman" panose="02020603050405020304" pitchFamily="18" charset="0"/>
                <a:cs typeface="Times New Roman" panose="02020603050405020304" pitchFamily="18" charset="0"/>
              </a:rPr>
              <a:t>Auel</a:t>
            </a:r>
            <a:r>
              <a:rPr lang="cs-CZ" sz="1000" dirty="0">
                <a:solidFill>
                  <a:srgbClr val="000000"/>
                </a:solidFill>
                <a:effectLst/>
                <a:ea typeface="Times New Roman" panose="02020603050405020304" pitchFamily="18" charset="0"/>
                <a:cs typeface="Times New Roman" panose="02020603050405020304" pitchFamily="18" charset="0"/>
              </a:rPr>
              <a:t>,</a:t>
            </a:r>
            <a:r>
              <a:rPr lang="en-GB" sz="1000" dirty="0">
                <a:solidFill>
                  <a:srgbClr val="000000"/>
                </a:solidFill>
                <a:effectLst/>
                <a:ea typeface="Times New Roman" panose="02020603050405020304" pitchFamily="18" charset="0"/>
                <a:cs typeface="Times New Roman" panose="02020603050405020304" pitchFamily="18" charset="0"/>
              </a:rPr>
              <a:t> K</a:t>
            </a:r>
            <a:r>
              <a:rPr lang="cs-CZ" sz="1000" dirty="0" err="1">
                <a:solidFill>
                  <a:srgbClr val="000000"/>
                </a:solidFill>
                <a:effectLst/>
                <a:ea typeface="Times New Roman" panose="02020603050405020304" pitchFamily="18" charset="0"/>
                <a:cs typeface="Times New Roman" panose="02020603050405020304" pitchFamily="18" charset="0"/>
              </a:rPr>
              <a:t>atrin</a:t>
            </a:r>
            <a:r>
              <a:rPr lang="en-GB" sz="1000" dirty="0">
                <a:solidFill>
                  <a:srgbClr val="000000"/>
                </a:solidFill>
                <a:effectLst/>
                <a:ea typeface="Times New Roman" panose="02020603050405020304" pitchFamily="18" charset="0"/>
                <a:cs typeface="Times New Roman" panose="02020603050405020304" pitchFamily="18" charset="0"/>
              </a:rPr>
              <a:t>, </a:t>
            </a:r>
            <a:r>
              <a:rPr lang="cs-CZ" sz="1000" dirty="0">
                <a:solidFill>
                  <a:srgbClr val="000000"/>
                </a:solidFill>
                <a:effectLst/>
                <a:ea typeface="Times New Roman" panose="02020603050405020304" pitchFamily="18" charset="0"/>
                <a:cs typeface="Times New Roman" panose="02020603050405020304" pitchFamily="18" charset="0"/>
              </a:rPr>
              <a:t>Olivier </a:t>
            </a:r>
            <a:r>
              <a:rPr lang="en-GB" sz="1000" dirty="0" err="1">
                <a:solidFill>
                  <a:srgbClr val="000000"/>
                </a:solidFill>
                <a:effectLst/>
                <a:ea typeface="Times New Roman" panose="02020603050405020304" pitchFamily="18" charset="0"/>
                <a:cs typeface="Times New Roman" panose="02020603050405020304" pitchFamily="18" charset="0"/>
              </a:rPr>
              <a:t>Rozenberg</a:t>
            </a:r>
            <a:r>
              <a:rPr lang="cs-CZ" sz="1000" dirty="0">
                <a:solidFill>
                  <a:srgbClr val="000000"/>
                </a:solidFill>
                <a:ea typeface="Times New Roman" panose="02020603050405020304" pitchFamily="18" charset="0"/>
                <a:cs typeface="Times New Roman" panose="02020603050405020304" pitchFamily="18" charset="0"/>
              </a:rPr>
              <a:t>, </a:t>
            </a:r>
            <a:r>
              <a:rPr lang="en-GB" sz="1000" dirty="0">
                <a:solidFill>
                  <a:srgbClr val="000000"/>
                </a:solidFill>
                <a:effectLst/>
                <a:ea typeface="Times New Roman" panose="02020603050405020304" pitchFamily="18" charset="0"/>
                <a:cs typeface="Times New Roman" panose="02020603050405020304" pitchFamily="18" charset="0"/>
              </a:rPr>
              <a:t>and </a:t>
            </a:r>
            <a:r>
              <a:rPr lang="cs-CZ" sz="1000" dirty="0">
                <a:solidFill>
                  <a:srgbClr val="000000"/>
                </a:solidFill>
                <a:effectLst/>
                <a:ea typeface="Times New Roman" panose="02020603050405020304" pitchFamily="18" charset="0"/>
                <a:cs typeface="Times New Roman" panose="02020603050405020304" pitchFamily="18" charset="0"/>
              </a:rPr>
              <a:t>Angela </a:t>
            </a:r>
            <a:r>
              <a:rPr lang="en-GB" sz="1000" dirty="0" err="1">
                <a:solidFill>
                  <a:srgbClr val="000000"/>
                </a:solidFill>
                <a:effectLst/>
                <a:ea typeface="Times New Roman" panose="02020603050405020304" pitchFamily="18" charset="0"/>
                <a:cs typeface="Times New Roman" panose="02020603050405020304" pitchFamily="18" charset="0"/>
              </a:rPr>
              <a:t>Tacea</a:t>
            </a:r>
            <a:r>
              <a:rPr lang="cs-CZ" sz="1000" dirty="0">
                <a:solidFill>
                  <a:srgbClr val="000000"/>
                </a:solidFill>
                <a:effectLst/>
                <a:ea typeface="Times New Roman" panose="02020603050405020304" pitchFamily="18" charset="0"/>
                <a:cs typeface="Times New Roman" panose="02020603050405020304" pitchFamily="18" charset="0"/>
              </a:rPr>
              <a:t>. </a:t>
            </a:r>
            <a:r>
              <a:rPr lang="en-GB" sz="1000" dirty="0">
                <a:solidFill>
                  <a:srgbClr val="000000"/>
                </a:solidFill>
                <a:effectLst/>
                <a:ea typeface="Times New Roman" panose="02020603050405020304" pitchFamily="18" charset="0"/>
                <a:cs typeface="Times New Roman" panose="02020603050405020304" pitchFamily="18" charset="0"/>
              </a:rPr>
              <a:t>2015</a:t>
            </a:r>
            <a:r>
              <a:rPr lang="cs-CZ" sz="1000" dirty="0">
                <a:solidFill>
                  <a:srgbClr val="000000"/>
                </a:solidFill>
                <a:effectLst/>
                <a:ea typeface="Times New Roman" panose="02020603050405020304" pitchFamily="18" charset="0"/>
                <a:cs typeface="Times New Roman" panose="02020603050405020304" pitchFamily="18" charset="0"/>
              </a:rPr>
              <a:t>.</a:t>
            </a:r>
            <a:r>
              <a:rPr lang="en-GB" sz="1000" dirty="0">
                <a:solidFill>
                  <a:srgbClr val="000000"/>
                </a:solidFill>
                <a:effectLst/>
                <a:ea typeface="Times New Roman" panose="02020603050405020304" pitchFamily="18" charset="0"/>
                <a:cs typeface="Times New Roman" panose="02020603050405020304" pitchFamily="18" charset="0"/>
              </a:rPr>
              <a:t> </a:t>
            </a:r>
            <a:r>
              <a:rPr lang="cs-CZ" sz="1000" dirty="0">
                <a:effectLst/>
                <a:ea typeface="Times New Roman" panose="02020603050405020304" pitchFamily="18" charset="0"/>
                <a:cs typeface="Times New Roman" panose="02020603050405020304" pitchFamily="18" charset="0"/>
              </a:rPr>
              <a:t>“</a:t>
            </a:r>
            <a:r>
              <a:rPr lang="en-GB" sz="1000" dirty="0">
                <a:solidFill>
                  <a:srgbClr val="000000"/>
                </a:solidFill>
                <a:effectLst/>
                <a:ea typeface="Times New Roman" panose="02020603050405020304" pitchFamily="18" charset="0"/>
                <a:cs typeface="Times New Roman" panose="02020603050405020304" pitchFamily="18" charset="0"/>
              </a:rPr>
              <a:t>To Scrutinise or Not to Scrutinise? Explaining Variation in EU-Related Activities in National Parliaments</a:t>
            </a:r>
            <a:r>
              <a:rPr lang="cs-CZ" sz="1000" dirty="0">
                <a:effectLst/>
                <a:ea typeface="Times New Roman" panose="02020603050405020304" pitchFamily="18" charset="0"/>
                <a:cs typeface="Times New Roman" panose="02020603050405020304" pitchFamily="18" charset="0"/>
              </a:rPr>
              <a:t>”</a:t>
            </a:r>
            <a:r>
              <a:rPr lang="en-GB" sz="1000" dirty="0">
                <a:solidFill>
                  <a:srgbClr val="000000"/>
                </a:solidFill>
                <a:effectLst/>
                <a:ea typeface="Times New Roman" panose="02020603050405020304" pitchFamily="18" charset="0"/>
                <a:cs typeface="Times New Roman" panose="02020603050405020304" pitchFamily="18" charset="0"/>
              </a:rPr>
              <a:t>. </a:t>
            </a:r>
            <a:r>
              <a:rPr lang="en-GB" sz="1000" i="1" dirty="0">
                <a:solidFill>
                  <a:srgbClr val="000000"/>
                </a:solidFill>
                <a:effectLst/>
                <a:ea typeface="Times New Roman" panose="02020603050405020304" pitchFamily="18" charset="0"/>
                <a:cs typeface="Times New Roman" panose="02020603050405020304" pitchFamily="18" charset="0"/>
              </a:rPr>
              <a:t>West European Politics</a:t>
            </a:r>
            <a:r>
              <a:rPr lang="en-GB" sz="1000" dirty="0">
                <a:solidFill>
                  <a:srgbClr val="000000"/>
                </a:solidFill>
                <a:effectLst/>
                <a:ea typeface="Times New Roman" panose="02020603050405020304" pitchFamily="18" charset="0"/>
                <a:cs typeface="Times New Roman" panose="02020603050405020304" pitchFamily="18" charset="0"/>
              </a:rPr>
              <a:t> 38(2): 282-304. </a:t>
            </a:r>
            <a:endParaRPr lang="cs-CZ" sz="1000" dirty="0">
              <a:effectLst/>
              <a:ea typeface="Times New Roman" panose="02020603050405020304" pitchFamily="18" charset="0"/>
              <a:cs typeface="Times New Roman" panose="02020603050405020304" pitchFamily="18" charset="0"/>
            </a:endParaRPr>
          </a:p>
          <a:p>
            <a:pPr algn="just"/>
            <a:r>
              <a:rPr lang="en-GB" sz="900" dirty="0" err="1">
                <a:effectLst/>
                <a:ea typeface="Times New Roman" panose="02020603050405020304" pitchFamily="18" charset="0"/>
                <a:cs typeface="Times New Roman" panose="02020603050405020304" pitchFamily="18" charset="0"/>
              </a:rPr>
              <a:t>Borońska-Hryniewiecka</a:t>
            </a:r>
            <a:r>
              <a:rPr lang="cs-CZ" sz="900" dirty="0">
                <a:ea typeface="Times New Roman" panose="02020603050405020304" pitchFamily="18" charset="0"/>
                <a:cs typeface="Times New Roman" panose="02020603050405020304" pitchFamily="18" charset="0"/>
              </a:rPr>
              <a:t>, Karolina,</a:t>
            </a:r>
            <a:r>
              <a:rPr lang="en-GB" sz="900" dirty="0">
                <a:effectLst/>
                <a:ea typeface="Times New Roman" panose="02020603050405020304" pitchFamily="18" charset="0"/>
                <a:cs typeface="Times New Roman" panose="02020603050405020304" pitchFamily="18" charset="0"/>
              </a:rPr>
              <a:t> and </a:t>
            </a:r>
            <a:r>
              <a:rPr lang="cs-CZ" sz="900" dirty="0">
                <a:effectLst/>
                <a:ea typeface="Times New Roman" panose="02020603050405020304" pitchFamily="18" charset="0"/>
                <a:cs typeface="Times New Roman" panose="02020603050405020304" pitchFamily="18" charset="0"/>
              </a:rPr>
              <a:t>Jan </a:t>
            </a:r>
            <a:r>
              <a:rPr lang="en-GB" sz="900" dirty="0" err="1">
                <a:effectLst/>
                <a:ea typeface="Times New Roman" panose="02020603050405020304" pitchFamily="18" charset="0"/>
                <a:cs typeface="Times New Roman" panose="02020603050405020304" pitchFamily="18" charset="0"/>
              </a:rPr>
              <a:t>Grinc</a:t>
            </a:r>
            <a:r>
              <a:rPr lang="cs-CZ" sz="900" b="1" dirty="0">
                <a:ea typeface="Times New Roman" panose="02020603050405020304" pitchFamily="18" charset="0"/>
                <a:cs typeface="Times New Roman" panose="02020603050405020304" pitchFamily="18" charset="0"/>
              </a:rPr>
              <a:t>. </a:t>
            </a:r>
            <a:r>
              <a:rPr lang="en-GB" sz="900" dirty="0">
                <a:effectLst/>
                <a:ea typeface="Times New Roman" panose="02020603050405020304" pitchFamily="18" charset="0"/>
                <a:cs typeface="Times New Roman" panose="02020603050405020304" pitchFamily="18" charset="0"/>
              </a:rPr>
              <a:t>2022</a:t>
            </a:r>
            <a:r>
              <a:rPr lang="cs-CZ" sz="900" dirty="0">
                <a:effectLst/>
                <a:ea typeface="Times New Roman" panose="02020603050405020304" pitchFamily="18" charset="0"/>
                <a:cs typeface="Times New Roman" panose="02020603050405020304" pitchFamily="18" charset="0"/>
              </a:rPr>
              <a:t>.</a:t>
            </a:r>
            <a:r>
              <a:rPr lang="en-GB" sz="900" dirty="0">
                <a:effectLst/>
                <a:ea typeface="Times New Roman" panose="02020603050405020304" pitchFamily="18" charset="0"/>
                <a:cs typeface="Times New Roman" panose="02020603050405020304" pitchFamily="18" charset="0"/>
              </a:rPr>
              <a:t> </a:t>
            </a:r>
            <a:r>
              <a:rPr lang="cs-CZ" sz="900" dirty="0">
                <a:effectLst/>
                <a:ea typeface="Times New Roman" panose="02020603050405020304" pitchFamily="18" charset="0"/>
                <a:cs typeface="Times New Roman" panose="02020603050405020304" pitchFamily="18" charset="0"/>
              </a:rPr>
              <a:t>“</a:t>
            </a:r>
            <a:r>
              <a:rPr lang="en-GB" sz="900" dirty="0">
                <a:effectLst/>
                <a:ea typeface="Times New Roman" panose="02020603050405020304" pitchFamily="18" charset="0"/>
                <a:cs typeface="Times New Roman" panose="02020603050405020304" pitchFamily="18" charset="0"/>
              </a:rPr>
              <a:t>Actions Speak Louder Than Words? The Untapped Potential of V4 Parliaments in EU Affairs</a:t>
            </a:r>
            <a:r>
              <a:rPr lang="cs-CZ" sz="900" dirty="0">
                <a:effectLst/>
                <a:ea typeface="Times New Roman" panose="02020603050405020304" pitchFamily="18" charset="0"/>
                <a:cs typeface="Times New Roman" panose="02020603050405020304" pitchFamily="18" charset="0"/>
              </a:rPr>
              <a:t>”</a:t>
            </a:r>
            <a:r>
              <a:rPr lang="en-GB" sz="900" dirty="0">
                <a:effectLst/>
                <a:ea typeface="Times New Roman" panose="02020603050405020304" pitchFamily="18" charset="0"/>
                <a:cs typeface="Times New Roman" panose="02020603050405020304" pitchFamily="18" charset="0"/>
              </a:rPr>
              <a:t>. </a:t>
            </a:r>
            <a:r>
              <a:rPr lang="en-GB" sz="900" i="1" dirty="0">
                <a:effectLst/>
                <a:ea typeface="Times New Roman" panose="02020603050405020304" pitchFamily="18" charset="0"/>
                <a:cs typeface="Times New Roman" panose="02020603050405020304" pitchFamily="18" charset="0"/>
              </a:rPr>
              <a:t>East European Politics and Societies: and Cultures</a:t>
            </a:r>
            <a:r>
              <a:rPr lang="en-GB" sz="900" dirty="0">
                <a:effectLst/>
                <a:ea typeface="Times New Roman" panose="02020603050405020304" pitchFamily="18" charset="0"/>
                <a:cs typeface="Times New Roman" panose="02020603050405020304" pitchFamily="18" charset="0"/>
              </a:rPr>
              <a:t> 36(3): 780-802.</a:t>
            </a:r>
            <a:endParaRPr lang="cs-CZ" sz="900" dirty="0">
              <a:effectLst/>
              <a:ea typeface="Times New Roman" panose="02020603050405020304" pitchFamily="18" charset="0"/>
              <a:cs typeface="Times New Roman" panose="02020603050405020304" pitchFamily="18" charset="0"/>
            </a:endParaRPr>
          </a:p>
          <a:p>
            <a:pPr algn="just"/>
            <a:r>
              <a:rPr lang="en-GB" sz="900" dirty="0" err="1">
                <a:effectLst/>
                <a:ea typeface="Times New Roman" panose="02020603050405020304" pitchFamily="18" charset="0"/>
                <a:cs typeface="Times New Roman" panose="02020603050405020304" pitchFamily="18" charset="0"/>
              </a:rPr>
              <a:t>Börzel</a:t>
            </a:r>
            <a:r>
              <a:rPr lang="cs-CZ" sz="900" dirty="0">
                <a:effectLst/>
                <a:ea typeface="Times New Roman" panose="02020603050405020304" pitchFamily="18" charset="0"/>
                <a:cs typeface="Times New Roman" panose="02020603050405020304" pitchFamily="18" charset="0"/>
              </a:rPr>
              <a:t>, Tanja. </a:t>
            </a:r>
            <a:r>
              <a:rPr lang="en-GB" sz="900" dirty="0">
                <a:effectLst/>
                <a:ea typeface="Times New Roman" panose="02020603050405020304" pitchFamily="18" charset="0"/>
                <a:cs typeface="Times New Roman" panose="02020603050405020304" pitchFamily="18" charset="0"/>
              </a:rPr>
              <a:t>2021</a:t>
            </a:r>
            <a:r>
              <a:rPr lang="cs-CZ" sz="900" dirty="0">
                <a:effectLst/>
                <a:ea typeface="Times New Roman" panose="02020603050405020304" pitchFamily="18" charset="0"/>
                <a:cs typeface="Times New Roman" panose="02020603050405020304" pitchFamily="18" charset="0"/>
              </a:rPr>
              <a:t>.</a:t>
            </a:r>
            <a:r>
              <a:rPr lang="en-GB" sz="900" dirty="0">
                <a:effectLst/>
                <a:ea typeface="Times New Roman" panose="02020603050405020304" pitchFamily="18" charset="0"/>
                <a:cs typeface="Times New Roman" panose="02020603050405020304" pitchFamily="18" charset="0"/>
              </a:rPr>
              <a:t> </a:t>
            </a:r>
            <a:r>
              <a:rPr lang="en-GB" sz="900" i="1" dirty="0">
                <a:effectLst/>
                <a:ea typeface="Times New Roman" panose="02020603050405020304" pitchFamily="18" charset="0"/>
                <a:cs typeface="Times New Roman" panose="02020603050405020304" pitchFamily="18" charset="0"/>
              </a:rPr>
              <a:t>Why noncompliance: The Politics of Law in the European Union</a:t>
            </a:r>
            <a:r>
              <a:rPr lang="en-GB" sz="900" dirty="0">
                <a:effectLst/>
                <a:ea typeface="Times New Roman" panose="02020603050405020304" pitchFamily="18" charset="0"/>
                <a:cs typeface="Times New Roman" panose="02020603050405020304" pitchFamily="18" charset="0"/>
              </a:rPr>
              <a:t>. Ithaca and London: Cornell University Press. </a:t>
            </a:r>
            <a:endParaRPr lang="cs-CZ" sz="900" dirty="0">
              <a:effectLst/>
              <a:ea typeface="Times New Roman" panose="02020603050405020304" pitchFamily="18" charset="0"/>
              <a:cs typeface="Times New Roman" panose="02020603050405020304" pitchFamily="18" charset="0"/>
            </a:endParaRPr>
          </a:p>
          <a:p>
            <a:pPr algn="just"/>
            <a:r>
              <a:rPr lang="cs-CZ" sz="900" dirty="0" err="1">
                <a:solidFill>
                  <a:srgbClr val="000000"/>
                </a:solidFill>
                <a:effectLst/>
                <a:ea typeface="Calibri" panose="020F0502020204030204" pitchFamily="34" charset="0"/>
                <a:cs typeface="Times New Roman" panose="02020603050405020304" pitchFamily="18" charset="0"/>
              </a:rPr>
              <a:t>Chiocchetti</a:t>
            </a:r>
            <a:r>
              <a:rPr lang="cs-CZ" sz="900" dirty="0">
                <a:solidFill>
                  <a:srgbClr val="000000"/>
                </a:solidFill>
                <a:effectLst/>
                <a:ea typeface="Calibri" panose="020F0502020204030204" pitchFamily="34" charset="0"/>
                <a:cs typeface="Times New Roman" panose="02020603050405020304" pitchFamily="18" charset="0"/>
              </a:rPr>
              <a:t>, Paolo (2021). </a:t>
            </a:r>
            <a:r>
              <a:rPr lang="cs-CZ" sz="900" dirty="0" err="1">
                <a:solidFill>
                  <a:srgbClr val="000000"/>
                </a:solidFill>
                <a:effectLst/>
                <a:ea typeface="Calibri" panose="020F0502020204030204" pitchFamily="34" charset="0"/>
                <a:cs typeface="Times New Roman" panose="02020603050405020304" pitchFamily="18" charset="0"/>
              </a:rPr>
              <a:t>Differentiated</a:t>
            </a:r>
            <a:r>
              <a:rPr lang="cs-CZ" sz="900" dirty="0">
                <a:solidFill>
                  <a:srgbClr val="000000"/>
                </a:solidFill>
                <a:effectLst/>
                <a:ea typeface="Calibri" panose="020F0502020204030204" pitchFamily="34" charset="0"/>
                <a:cs typeface="Times New Roman" panose="02020603050405020304" pitchFamily="18" charset="0"/>
              </a:rPr>
              <a:t> </a:t>
            </a:r>
            <a:r>
              <a:rPr lang="cs-CZ" sz="900" dirty="0" err="1">
                <a:solidFill>
                  <a:srgbClr val="000000"/>
                </a:solidFill>
                <a:effectLst/>
                <a:ea typeface="Calibri" panose="020F0502020204030204" pitchFamily="34" charset="0"/>
                <a:cs typeface="Times New Roman" panose="02020603050405020304" pitchFamily="18" charset="0"/>
              </a:rPr>
              <a:t>integration</a:t>
            </a:r>
            <a:r>
              <a:rPr lang="cs-CZ" sz="900" dirty="0">
                <a:solidFill>
                  <a:srgbClr val="000000"/>
                </a:solidFill>
                <a:effectLst/>
                <a:ea typeface="Calibri" panose="020F0502020204030204" pitchFamily="34" charset="0"/>
                <a:cs typeface="Times New Roman" panose="02020603050405020304" pitchFamily="18" charset="0"/>
              </a:rPr>
              <a:t> </a:t>
            </a:r>
            <a:r>
              <a:rPr lang="cs-CZ" sz="900" dirty="0" err="1">
                <a:solidFill>
                  <a:srgbClr val="000000"/>
                </a:solidFill>
                <a:effectLst/>
                <a:ea typeface="Calibri" panose="020F0502020204030204" pitchFamily="34" charset="0"/>
                <a:cs typeface="Times New Roman" panose="02020603050405020304" pitchFamily="18" charset="0"/>
              </a:rPr>
              <a:t>manual</a:t>
            </a:r>
            <a:r>
              <a:rPr lang="cs-CZ" sz="900" dirty="0">
                <a:solidFill>
                  <a:srgbClr val="000000"/>
                </a:solidFill>
                <a:effectLst/>
                <a:ea typeface="Calibri" panose="020F0502020204030204" pitchFamily="34" charset="0"/>
                <a:cs typeface="Times New Roman" panose="02020603050405020304" pitchFamily="18" charset="0"/>
              </a:rPr>
              <a:t>. </a:t>
            </a:r>
            <a:r>
              <a:rPr lang="cs-CZ" sz="900" dirty="0" err="1">
                <a:solidFill>
                  <a:srgbClr val="000000"/>
                </a:solidFill>
                <a:effectLst/>
                <a:ea typeface="Calibri" panose="020F0502020204030204" pitchFamily="34" charset="0"/>
                <a:cs typeface="Times New Roman" panose="02020603050405020304" pitchFamily="18" charset="0"/>
              </a:rPr>
              <a:t>Fiesole</a:t>
            </a:r>
            <a:r>
              <a:rPr lang="cs-CZ" sz="900" dirty="0">
                <a:solidFill>
                  <a:srgbClr val="000000"/>
                </a:solidFill>
                <a:effectLst/>
                <a:ea typeface="Calibri" panose="020F0502020204030204" pitchFamily="34" charset="0"/>
                <a:cs typeface="Times New Roman" panose="02020603050405020304" pitchFamily="18" charset="0"/>
              </a:rPr>
              <a:t>: EUI. </a:t>
            </a:r>
            <a:r>
              <a:rPr lang="cs-CZ" sz="900" dirty="0" err="1">
                <a:solidFill>
                  <a:srgbClr val="000000"/>
                </a:solidFill>
                <a:effectLst/>
                <a:ea typeface="Calibri" panose="020F0502020204030204" pitchFamily="34" charset="0"/>
                <a:cs typeface="Times New Roman" panose="02020603050405020304" pitchFamily="18" charset="0"/>
              </a:rPr>
              <a:t>Accessed</a:t>
            </a:r>
            <a:r>
              <a:rPr lang="cs-CZ" sz="900" dirty="0">
                <a:solidFill>
                  <a:srgbClr val="000000"/>
                </a:solidFill>
                <a:effectLst/>
                <a:ea typeface="Calibri" panose="020F0502020204030204" pitchFamily="34" charset="0"/>
                <a:cs typeface="Times New Roman" panose="02020603050405020304" pitchFamily="18" charset="0"/>
              </a:rPr>
              <a:t> by </a:t>
            </a:r>
            <a:r>
              <a:rPr lang="cs-CZ" sz="900" dirty="0" err="1">
                <a:solidFill>
                  <a:srgbClr val="000000"/>
                </a:solidFill>
                <a:effectLst/>
                <a:ea typeface="Calibri" panose="020F0502020204030204" pitchFamily="34" charset="0"/>
                <a:cs typeface="Times New Roman" panose="02020603050405020304" pitchFamily="18" charset="0"/>
              </a:rPr>
              <a:t>November</a:t>
            </a:r>
            <a:r>
              <a:rPr lang="cs-CZ" sz="900" dirty="0">
                <a:solidFill>
                  <a:srgbClr val="000000"/>
                </a:solidFill>
                <a:effectLst/>
                <a:ea typeface="Calibri" panose="020F0502020204030204" pitchFamily="34" charset="0"/>
                <a:cs typeface="Times New Roman" panose="02020603050405020304" pitchFamily="18" charset="0"/>
              </a:rPr>
              <a:t> 30, 2022 </a:t>
            </a:r>
            <a:r>
              <a:rPr lang="cs-CZ" sz="900" dirty="0" err="1">
                <a:solidFill>
                  <a:srgbClr val="000000"/>
                </a:solidFill>
                <a:effectLst/>
                <a:ea typeface="Calibri" panose="020F0502020204030204" pitchFamily="34" charset="0"/>
                <a:cs typeface="Times New Roman" panose="02020603050405020304" pitchFamily="18" charset="0"/>
              </a:rPr>
              <a:t>from</a:t>
            </a:r>
            <a:r>
              <a:rPr lang="cs-CZ" sz="900" dirty="0">
                <a:solidFill>
                  <a:srgbClr val="000000"/>
                </a:solidFill>
                <a:effectLst/>
                <a:ea typeface="Calibri" panose="020F0502020204030204" pitchFamily="34" charset="0"/>
                <a:cs typeface="Times New Roman" panose="02020603050405020304" pitchFamily="18" charset="0"/>
              </a:rPr>
              <a:t> </a:t>
            </a:r>
            <a:r>
              <a:rPr lang="cs-CZ" sz="900" u="sng" dirty="0">
                <a:solidFill>
                  <a:srgbClr val="000000"/>
                </a:solidFill>
                <a:effectLst/>
                <a:ea typeface="Calibri" panose="020F0502020204030204" pitchFamily="34" charset="0"/>
                <a:cs typeface="Times New Roman" panose="02020603050405020304" pitchFamily="18" charset="0"/>
                <a:hlinkClick r:id="rId2"/>
              </a:rPr>
              <a:t>http://indiveu.eui.eu/2022/01/28/</a:t>
            </a:r>
            <a:r>
              <a:rPr lang="cs-CZ" sz="900" u="sng" dirty="0" err="1">
                <a:solidFill>
                  <a:srgbClr val="000000"/>
                </a:solidFill>
                <a:effectLst/>
                <a:ea typeface="Calibri" panose="020F0502020204030204" pitchFamily="34" charset="0"/>
                <a:cs typeface="Times New Roman" panose="02020603050405020304" pitchFamily="18" charset="0"/>
                <a:hlinkClick r:id="rId2"/>
              </a:rPr>
              <a:t>differentiated-integration-manual</a:t>
            </a:r>
            <a:r>
              <a:rPr lang="cs-CZ" sz="900" u="sng" dirty="0">
                <a:solidFill>
                  <a:srgbClr val="000000"/>
                </a:solidFill>
                <a:effectLst/>
                <a:ea typeface="Calibri" panose="020F0502020204030204" pitchFamily="34" charset="0"/>
                <a:cs typeface="Times New Roman" panose="02020603050405020304" pitchFamily="18" charset="0"/>
                <a:hlinkClick r:id="rId2"/>
              </a:rPr>
              <a:t>/</a:t>
            </a:r>
            <a:r>
              <a:rPr lang="cs-CZ" sz="900" dirty="0">
                <a:solidFill>
                  <a:srgbClr val="000000"/>
                </a:solidFill>
                <a:effectLst/>
                <a:ea typeface="Calibri" panose="020F0502020204030204" pitchFamily="34" charset="0"/>
                <a:cs typeface="Times New Roman" panose="02020603050405020304" pitchFamily="18" charset="0"/>
              </a:rPr>
              <a:t>. </a:t>
            </a:r>
            <a:endParaRPr lang="cs-CZ" sz="900" dirty="0">
              <a:effectLst/>
              <a:ea typeface="Times New Roman" panose="02020603050405020304" pitchFamily="18" charset="0"/>
              <a:cs typeface="Times New Roman" panose="02020603050405020304" pitchFamily="18" charset="0"/>
            </a:endParaRPr>
          </a:p>
          <a:p>
            <a:pPr algn="just"/>
            <a:r>
              <a:rPr lang="cs-CZ" sz="900" dirty="0">
                <a:effectLst/>
                <a:ea typeface="Times New Roman" panose="02020603050405020304" pitchFamily="18" charset="0"/>
                <a:cs typeface="Calibri" panose="020F0502020204030204" pitchFamily="34" charset="0"/>
              </a:rPr>
              <a:t>Havlík, Vlastimil, Vít Hloušek, and Petr </a:t>
            </a:r>
            <a:r>
              <a:rPr lang="cs-CZ" sz="900" dirty="0" err="1">
                <a:effectLst/>
                <a:ea typeface="Times New Roman" panose="02020603050405020304" pitchFamily="18" charset="0"/>
                <a:cs typeface="Calibri" panose="020F0502020204030204" pitchFamily="34" charset="0"/>
              </a:rPr>
              <a:t>Kaniok</a:t>
            </a:r>
            <a:r>
              <a:rPr lang="cs-CZ" sz="900" dirty="0">
                <a:effectLst/>
                <a:ea typeface="Times New Roman" panose="02020603050405020304" pitchFamily="18" charset="0"/>
                <a:cs typeface="Calibri" panose="020F0502020204030204" pitchFamily="34" charset="0"/>
              </a:rPr>
              <a:t>. 2017. </a:t>
            </a:r>
            <a:r>
              <a:rPr lang="cs-CZ" sz="900" i="1" dirty="0" err="1">
                <a:effectLst/>
                <a:ea typeface="Times New Roman" panose="02020603050405020304" pitchFamily="18" charset="0"/>
                <a:cs typeface="Calibri" panose="020F0502020204030204" pitchFamily="34" charset="0"/>
              </a:rPr>
              <a:t>Europeanised</a:t>
            </a:r>
            <a:r>
              <a:rPr lang="cs-CZ" sz="900" i="1" dirty="0">
                <a:effectLst/>
                <a:ea typeface="Times New Roman" panose="02020603050405020304" pitchFamily="18" charset="0"/>
                <a:cs typeface="Calibri" panose="020F0502020204030204" pitchFamily="34" charset="0"/>
              </a:rPr>
              <a:t> </a:t>
            </a:r>
            <a:r>
              <a:rPr lang="cs-CZ" sz="900" i="1" dirty="0" err="1">
                <a:effectLst/>
                <a:ea typeface="Times New Roman" panose="02020603050405020304" pitchFamily="18" charset="0"/>
                <a:cs typeface="Calibri" panose="020F0502020204030204" pitchFamily="34" charset="0"/>
              </a:rPr>
              <a:t>defiance</a:t>
            </a:r>
            <a:r>
              <a:rPr lang="cs-CZ" sz="900" i="1" dirty="0">
                <a:effectLst/>
                <a:ea typeface="Times New Roman" panose="02020603050405020304" pitchFamily="18" charset="0"/>
                <a:cs typeface="Calibri" panose="020F0502020204030204" pitchFamily="34" charset="0"/>
              </a:rPr>
              <a:t> - Czech </a:t>
            </a:r>
            <a:r>
              <a:rPr lang="cs-CZ" sz="900" i="1" dirty="0" err="1">
                <a:effectLst/>
                <a:ea typeface="Times New Roman" panose="02020603050405020304" pitchFamily="18" charset="0"/>
                <a:cs typeface="Calibri" panose="020F0502020204030204" pitchFamily="34" charset="0"/>
              </a:rPr>
              <a:t>euroscepticism</a:t>
            </a:r>
            <a:r>
              <a:rPr lang="cs-CZ" sz="900" i="1" dirty="0">
                <a:effectLst/>
                <a:ea typeface="Times New Roman" panose="02020603050405020304" pitchFamily="18" charset="0"/>
                <a:cs typeface="Calibri" panose="020F0502020204030204" pitchFamily="34" charset="0"/>
              </a:rPr>
              <a:t> </a:t>
            </a:r>
            <a:r>
              <a:rPr lang="cs-CZ" sz="900" i="1" dirty="0" err="1">
                <a:effectLst/>
                <a:ea typeface="Times New Roman" panose="02020603050405020304" pitchFamily="18" charset="0"/>
                <a:cs typeface="Calibri" panose="020F0502020204030204" pitchFamily="34" charset="0"/>
              </a:rPr>
              <a:t>since</a:t>
            </a:r>
            <a:r>
              <a:rPr lang="cs-CZ" sz="900" i="1" dirty="0">
                <a:effectLst/>
                <a:ea typeface="Times New Roman" panose="02020603050405020304" pitchFamily="18" charset="0"/>
                <a:cs typeface="Calibri" panose="020F0502020204030204" pitchFamily="34" charset="0"/>
              </a:rPr>
              <a:t> 2004</a:t>
            </a:r>
            <a:r>
              <a:rPr lang="cs-CZ" sz="900" dirty="0">
                <a:effectLst/>
                <a:ea typeface="Times New Roman" panose="02020603050405020304" pitchFamily="18" charset="0"/>
                <a:cs typeface="Calibri" panose="020F0502020204030204" pitchFamily="34" charset="0"/>
              </a:rPr>
              <a:t>. </a:t>
            </a:r>
            <a:r>
              <a:rPr lang="cs-CZ" sz="900" dirty="0" err="1">
                <a:effectLst/>
                <a:ea typeface="Times New Roman" panose="02020603050405020304" pitchFamily="18" charset="0"/>
                <a:cs typeface="Calibri" panose="020F0502020204030204" pitchFamily="34" charset="0"/>
              </a:rPr>
              <a:t>Opladen</a:t>
            </a:r>
            <a:r>
              <a:rPr lang="cs-CZ" sz="900" dirty="0">
                <a:effectLst/>
                <a:ea typeface="Times New Roman" panose="02020603050405020304" pitchFamily="18" charset="0"/>
                <a:cs typeface="Calibri" panose="020F0502020204030204" pitchFamily="34" charset="0"/>
              </a:rPr>
              <a:t>: Barbara </a:t>
            </a:r>
            <a:r>
              <a:rPr lang="cs-CZ" sz="900" dirty="0" err="1">
                <a:effectLst/>
                <a:ea typeface="Times New Roman" panose="02020603050405020304" pitchFamily="18" charset="0"/>
                <a:cs typeface="Calibri" panose="020F0502020204030204" pitchFamily="34" charset="0"/>
              </a:rPr>
              <a:t>Budrich</a:t>
            </a:r>
            <a:r>
              <a:rPr lang="cs-CZ" sz="900" dirty="0">
                <a:effectLst/>
                <a:ea typeface="Times New Roman" panose="02020603050405020304" pitchFamily="18" charset="0"/>
                <a:cs typeface="Calibri" panose="020F0502020204030204" pitchFamily="34" charset="0"/>
              </a:rPr>
              <a:t> </a:t>
            </a:r>
            <a:r>
              <a:rPr lang="cs-CZ" sz="900" dirty="0" err="1">
                <a:effectLst/>
                <a:ea typeface="Times New Roman" panose="02020603050405020304" pitchFamily="18" charset="0"/>
                <a:cs typeface="Calibri" panose="020F0502020204030204" pitchFamily="34" charset="0"/>
              </a:rPr>
              <a:t>Publishers</a:t>
            </a:r>
            <a:r>
              <a:rPr lang="cs-CZ" sz="900" dirty="0">
                <a:effectLst/>
                <a:ea typeface="Times New Roman" panose="02020603050405020304" pitchFamily="18" charset="0"/>
                <a:cs typeface="Calibri" panose="020F0502020204030204" pitchFamily="34" charset="0"/>
              </a:rPr>
              <a:t>.</a:t>
            </a:r>
            <a:endParaRPr lang="cs-CZ" sz="900" dirty="0">
              <a:effectLst/>
              <a:ea typeface="Times New Roman" panose="02020603050405020304" pitchFamily="18" charset="0"/>
              <a:cs typeface="Times New Roman" panose="02020603050405020304" pitchFamily="18" charset="0"/>
            </a:endParaRPr>
          </a:p>
          <a:p>
            <a:pPr algn="just"/>
            <a:r>
              <a:rPr lang="en-US" sz="900" dirty="0" err="1">
                <a:effectLst/>
                <a:ea typeface="Calibri" panose="020F0502020204030204" pitchFamily="34" charset="0"/>
                <a:cs typeface="Times New Roman" panose="02020603050405020304" pitchFamily="18" charset="0"/>
              </a:rPr>
              <a:t>Hloušek</a:t>
            </a:r>
            <a:r>
              <a:rPr lang="en-US" sz="900" dirty="0">
                <a:effectLst/>
                <a:ea typeface="Calibri" panose="020F0502020204030204" pitchFamily="34" charset="0"/>
                <a:cs typeface="Times New Roman" panose="02020603050405020304" pitchFamily="18" charset="0"/>
              </a:rPr>
              <a:t>, </a:t>
            </a:r>
            <a:r>
              <a:rPr lang="en-US" sz="900" dirty="0" err="1">
                <a:effectLst/>
                <a:ea typeface="Calibri" panose="020F0502020204030204" pitchFamily="34" charset="0"/>
                <a:cs typeface="Times New Roman" panose="02020603050405020304" pitchFamily="18" charset="0"/>
              </a:rPr>
              <a:t>Vít</a:t>
            </a:r>
            <a:r>
              <a:rPr lang="en-US" sz="900" dirty="0">
                <a:effectLst/>
                <a:ea typeface="Calibri" panose="020F0502020204030204" pitchFamily="34" charset="0"/>
                <a:cs typeface="Times New Roman" panose="02020603050405020304" pitchFamily="18" charset="0"/>
              </a:rPr>
              <a:t>, and Petr </a:t>
            </a:r>
            <a:r>
              <a:rPr lang="en-US" sz="900" dirty="0" err="1">
                <a:effectLst/>
                <a:ea typeface="Calibri" panose="020F0502020204030204" pitchFamily="34" charset="0"/>
                <a:cs typeface="Times New Roman" panose="02020603050405020304" pitchFamily="18" charset="0"/>
              </a:rPr>
              <a:t>Kaniok</a:t>
            </a:r>
            <a:r>
              <a:rPr lang="en-US" sz="900" dirty="0">
                <a:effectLst/>
                <a:ea typeface="Calibri" panose="020F0502020204030204" pitchFamily="34" charset="0"/>
                <a:cs typeface="Times New Roman" panose="02020603050405020304" pitchFamily="18" charset="0"/>
              </a:rPr>
              <a:t>, eds. 2020. </a:t>
            </a:r>
            <a:r>
              <a:rPr lang="en-US" sz="900" i="1" dirty="0">
                <a:effectLst/>
                <a:ea typeface="Calibri" panose="020F0502020204030204" pitchFamily="34" charset="0"/>
                <a:cs typeface="Times New Roman" panose="02020603050405020304" pitchFamily="18" charset="0"/>
              </a:rPr>
              <a:t>The European parliament election of 2019 in east-central Europe: second-order </a:t>
            </a:r>
            <a:r>
              <a:rPr lang="en-US" sz="900" i="1" dirty="0" err="1">
                <a:effectLst/>
                <a:ea typeface="Calibri" panose="020F0502020204030204" pitchFamily="34" charset="0"/>
                <a:cs typeface="Times New Roman" panose="02020603050405020304" pitchFamily="18" charset="0"/>
              </a:rPr>
              <a:t>euroscepticism</a:t>
            </a:r>
            <a:r>
              <a:rPr lang="en-US" sz="900" dirty="0">
                <a:effectLst/>
                <a:ea typeface="Calibri" panose="020F0502020204030204" pitchFamily="34" charset="0"/>
                <a:cs typeface="Times New Roman" panose="02020603050405020304" pitchFamily="18" charset="0"/>
              </a:rPr>
              <a:t>. Cham: Palgrave Macmillan.</a:t>
            </a:r>
            <a:endParaRPr lang="cs-CZ" sz="900" dirty="0">
              <a:effectLst/>
              <a:ea typeface="Times New Roman" panose="02020603050405020304" pitchFamily="18" charset="0"/>
              <a:cs typeface="Times New Roman" panose="02020603050405020304" pitchFamily="18" charset="0"/>
            </a:endParaRPr>
          </a:p>
          <a:p>
            <a:pPr algn="just"/>
            <a:r>
              <a:rPr lang="cs-CZ" sz="900" dirty="0" err="1">
                <a:effectLst/>
                <a:ea typeface="Times New Roman" panose="02020603050405020304" pitchFamily="18" charset="0"/>
                <a:cs typeface="Times New Roman" panose="02020603050405020304" pitchFamily="18" charset="0"/>
              </a:rPr>
              <a:t>Hobolt</a:t>
            </a:r>
            <a:r>
              <a:rPr lang="cs-CZ" sz="900" dirty="0">
                <a:effectLst/>
                <a:ea typeface="Times New Roman" panose="02020603050405020304" pitchFamily="18" charset="0"/>
                <a:cs typeface="Times New Roman" panose="02020603050405020304" pitchFamily="18" charset="0"/>
              </a:rPr>
              <a:t>, Sara B. 2014. “</a:t>
            </a:r>
            <a:r>
              <a:rPr lang="cs-CZ" sz="900" dirty="0" err="1">
                <a:effectLst/>
                <a:ea typeface="Times New Roman" panose="02020603050405020304" pitchFamily="18" charset="0"/>
                <a:cs typeface="Times New Roman" panose="02020603050405020304" pitchFamily="18" charset="0"/>
              </a:rPr>
              <a:t>Ever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closer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or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ever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wider</a:t>
            </a:r>
            <a:r>
              <a:rPr lang="cs-CZ" sz="900" dirty="0">
                <a:effectLst/>
                <a:ea typeface="Times New Roman" panose="02020603050405020304" pitchFamily="18" charset="0"/>
                <a:cs typeface="Times New Roman" panose="02020603050405020304" pitchFamily="18" charset="0"/>
              </a:rPr>
              <a:t>? Public </a:t>
            </a:r>
            <a:r>
              <a:rPr lang="cs-CZ" sz="900" dirty="0" err="1">
                <a:effectLst/>
                <a:ea typeface="Times New Roman" panose="02020603050405020304" pitchFamily="18" charset="0"/>
                <a:cs typeface="Times New Roman" panose="02020603050405020304" pitchFamily="18" charset="0"/>
              </a:rPr>
              <a:t>attitudes</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towards</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further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enlargement</a:t>
            </a:r>
            <a:r>
              <a:rPr lang="cs-CZ" sz="900" dirty="0">
                <a:effectLst/>
                <a:ea typeface="Times New Roman" panose="02020603050405020304" pitchFamily="18" charset="0"/>
                <a:cs typeface="Times New Roman" panose="02020603050405020304" pitchFamily="18" charset="0"/>
              </a:rPr>
              <a:t> and </a:t>
            </a:r>
            <a:r>
              <a:rPr lang="cs-CZ" sz="900" dirty="0" err="1">
                <a:effectLst/>
                <a:ea typeface="Times New Roman" panose="02020603050405020304" pitchFamily="18" charset="0"/>
                <a:cs typeface="Times New Roman" panose="02020603050405020304" pitchFamily="18" charset="0"/>
              </a:rPr>
              <a:t>integation</a:t>
            </a:r>
            <a:r>
              <a:rPr lang="cs-CZ" sz="900" dirty="0">
                <a:effectLst/>
                <a:ea typeface="Times New Roman" panose="02020603050405020304" pitchFamily="18" charset="0"/>
                <a:cs typeface="Times New Roman" panose="02020603050405020304" pitchFamily="18" charset="0"/>
              </a:rPr>
              <a:t> in </a:t>
            </a:r>
            <a:r>
              <a:rPr lang="cs-CZ" sz="900" dirty="0" err="1">
                <a:effectLst/>
                <a:ea typeface="Times New Roman" panose="02020603050405020304" pitchFamily="18" charset="0"/>
                <a:cs typeface="Times New Roman" panose="02020603050405020304" pitchFamily="18" charset="0"/>
              </a:rPr>
              <a:t>the</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European</a:t>
            </a:r>
            <a:r>
              <a:rPr lang="cs-CZ" sz="900" dirty="0">
                <a:effectLst/>
                <a:ea typeface="Times New Roman" panose="02020603050405020304" pitchFamily="18" charset="0"/>
                <a:cs typeface="Times New Roman" panose="02020603050405020304" pitchFamily="18" charset="0"/>
              </a:rPr>
              <a:t> Union“. </a:t>
            </a:r>
            <a:r>
              <a:rPr lang="cs-CZ" sz="900" i="1" dirty="0" err="1">
                <a:effectLst/>
                <a:ea typeface="Times New Roman" panose="02020603050405020304" pitchFamily="18" charset="0"/>
                <a:cs typeface="Times New Roman" panose="02020603050405020304" pitchFamily="18" charset="0"/>
              </a:rPr>
              <a:t>Journal</a:t>
            </a:r>
            <a:r>
              <a:rPr lang="cs-CZ" sz="900" i="1" dirty="0">
                <a:effectLst/>
                <a:ea typeface="Times New Roman" panose="02020603050405020304" pitchFamily="18" charset="0"/>
                <a:cs typeface="Times New Roman" panose="02020603050405020304" pitchFamily="18" charset="0"/>
              </a:rPr>
              <a:t> </a:t>
            </a:r>
            <a:r>
              <a:rPr lang="cs-CZ" sz="900" i="1" dirty="0" err="1">
                <a:effectLst/>
                <a:ea typeface="Times New Roman" panose="02020603050405020304" pitchFamily="18" charset="0"/>
                <a:cs typeface="Times New Roman" panose="02020603050405020304" pitchFamily="18" charset="0"/>
              </a:rPr>
              <a:t>of</a:t>
            </a:r>
            <a:r>
              <a:rPr lang="cs-CZ" sz="900" i="1" dirty="0">
                <a:effectLst/>
                <a:ea typeface="Times New Roman" panose="02020603050405020304" pitchFamily="18" charset="0"/>
                <a:cs typeface="Times New Roman" panose="02020603050405020304" pitchFamily="18" charset="0"/>
              </a:rPr>
              <a:t> </a:t>
            </a:r>
            <a:r>
              <a:rPr lang="cs-CZ" sz="900" i="1" dirty="0" err="1">
                <a:effectLst/>
                <a:ea typeface="Times New Roman" panose="02020603050405020304" pitchFamily="18" charset="0"/>
                <a:cs typeface="Times New Roman" panose="02020603050405020304" pitchFamily="18" charset="0"/>
              </a:rPr>
              <a:t>European</a:t>
            </a:r>
            <a:r>
              <a:rPr lang="cs-CZ" sz="900" i="1" dirty="0">
                <a:effectLst/>
                <a:ea typeface="Times New Roman" panose="02020603050405020304" pitchFamily="18" charset="0"/>
                <a:cs typeface="Times New Roman" panose="02020603050405020304" pitchFamily="18" charset="0"/>
              </a:rPr>
              <a:t> Public </a:t>
            </a:r>
            <a:r>
              <a:rPr lang="cs-CZ" sz="900" i="1" dirty="0" err="1">
                <a:effectLst/>
                <a:ea typeface="Times New Roman" panose="02020603050405020304" pitchFamily="18" charset="0"/>
                <a:cs typeface="Times New Roman" panose="02020603050405020304" pitchFamily="18" charset="0"/>
              </a:rPr>
              <a:t>Policy</a:t>
            </a:r>
            <a:r>
              <a:rPr lang="cs-CZ" sz="900" i="1" dirty="0">
                <a:effectLst/>
                <a:ea typeface="Times New Roman" panose="02020603050405020304" pitchFamily="18" charset="0"/>
                <a:cs typeface="Times New Roman" panose="02020603050405020304" pitchFamily="18" charset="0"/>
              </a:rPr>
              <a:t> </a:t>
            </a:r>
            <a:r>
              <a:rPr lang="cs-CZ" sz="900" dirty="0">
                <a:effectLst/>
                <a:ea typeface="Times New Roman" panose="02020603050405020304" pitchFamily="18" charset="0"/>
                <a:cs typeface="Times New Roman" panose="02020603050405020304" pitchFamily="18" charset="0"/>
              </a:rPr>
              <a:t>21(5): 664-680. </a:t>
            </a:r>
          </a:p>
          <a:p>
            <a:pPr algn="just"/>
            <a:r>
              <a:rPr lang="cs-CZ" sz="900" dirty="0">
                <a:effectLst/>
                <a:ea typeface="Times New Roman" panose="02020603050405020304" pitchFamily="18" charset="0"/>
                <a:cs typeface="Times New Roman" panose="02020603050405020304" pitchFamily="18" charset="0"/>
              </a:rPr>
              <a:t>Jolly, </a:t>
            </a:r>
            <a:r>
              <a:rPr lang="cs-CZ" sz="900" dirty="0" err="1">
                <a:effectLst/>
                <a:ea typeface="Times New Roman" panose="02020603050405020304" pitchFamily="18" charset="0"/>
                <a:cs typeface="Times New Roman" panose="02020603050405020304" pitchFamily="18" charset="0"/>
              </a:rPr>
              <a:t>Seth</a:t>
            </a:r>
            <a:r>
              <a:rPr lang="cs-CZ" sz="900" dirty="0">
                <a:effectLst/>
                <a:ea typeface="Times New Roman" panose="02020603050405020304" pitchFamily="18" charset="0"/>
                <a:cs typeface="Times New Roman" panose="02020603050405020304" pitchFamily="18" charset="0"/>
              </a:rPr>
              <a:t>, Ryan </a:t>
            </a:r>
            <a:r>
              <a:rPr lang="cs-CZ" sz="900" dirty="0" err="1">
                <a:effectLst/>
                <a:ea typeface="Times New Roman" panose="02020603050405020304" pitchFamily="18" charset="0"/>
                <a:cs typeface="Times New Roman" panose="02020603050405020304" pitchFamily="18" charset="0"/>
              </a:rPr>
              <a:t>Bakker</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Liesbet</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Hooghe</a:t>
            </a:r>
            <a:r>
              <a:rPr lang="cs-CZ" sz="900" dirty="0">
                <a:effectLst/>
                <a:ea typeface="Times New Roman" panose="02020603050405020304" pitchFamily="18" charset="0"/>
                <a:cs typeface="Times New Roman" panose="02020603050405020304" pitchFamily="18" charset="0"/>
              </a:rPr>
              <a:t>, Gary </a:t>
            </a:r>
            <a:r>
              <a:rPr lang="cs-CZ" sz="900" dirty="0" err="1">
                <a:effectLst/>
                <a:ea typeface="Times New Roman" panose="02020603050405020304" pitchFamily="18" charset="0"/>
                <a:cs typeface="Times New Roman" panose="02020603050405020304" pitchFamily="18" charset="0"/>
              </a:rPr>
              <a:t>Marks</a:t>
            </a:r>
            <a:r>
              <a:rPr lang="cs-CZ" sz="900" dirty="0">
                <a:effectLst/>
                <a:ea typeface="Times New Roman" panose="02020603050405020304" pitchFamily="18" charset="0"/>
                <a:cs typeface="Times New Roman" panose="02020603050405020304" pitchFamily="18" charset="0"/>
              </a:rPr>
              <a:t>, Jonathan </a:t>
            </a:r>
            <a:r>
              <a:rPr lang="cs-CZ" sz="900" dirty="0" err="1">
                <a:effectLst/>
                <a:ea typeface="Times New Roman" panose="02020603050405020304" pitchFamily="18" charset="0"/>
                <a:cs typeface="Times New Roman" panose="02020603050405020304" pitchFamily="18" charset="0"/>
              </a:rPr>
              <a:t>Polk</a:t>
            </a:r>
            <a:r>
              <a:rPr lang="cs-CZ" sz="900" dirty="0">
                <a:effectLst/>
                <a:ea typeface="Times New Roman" panose="02020603050405020304" pitchFamily="18" charset="0"/>
                <a:cs typeface="Times New Roman" panose="02020603050405020304" pitchFamily="18" charset="0"/>
              </a:rPr>
              <a:t>, Jan Rovny, Marco </a:t>
            </a:r>
            <a:r>
              <a:rPr lang="cs-CZ" sz="900" dirty="0" err="1">
                <a:effectLst/>
                <a:ea typeface="Times New Roman" panose="02020603050405020304" pitchFamily="18" charset="0"/>
                <a:cs typeface="Times New Roman" panose="02020603050405020304" pitchFamily="18" charset="0"/>
              </a:rPr>
              <a:t>Steenbergen</a:t>
            </a:r>
            <a:r>
              <a:rPr lang="cs-CZ" sz="900" dirty="0">
                <a:effectLst/>
                <a:ea typeface="Times New Roman" panose="02020603050405020304" pitchFamily="18" charset="0"/>
                <a:cs typeface="Times New Roman" panose="02020603050405020304" pitchFamily="18" charset="0"/>
              </a:rPr>
              <a:t>, and Milada Anna </a:t>
            </a:r>
            <a:r>
              <a:rPr lang="cs-CZ" sz="900" dirty="0" err="1">
                <a:effectLst/>
                <a:ea typeface="Times New Roman" panose="02020603050405020304" pitchFamily="18" charset="0"/>
                <a:cs typeface="Times New Roman" panose="02020603050405020304" pitchFamily="18" charset="0"/>
              </a:rPr>
              <a:t>Vachudova</a:t>
            </a:r>
            <a:r>
              <a:rPr lang="cs-CZ" sz="900" dirty="0">
                <a:effectLst/>
                <a:ea typeface="Times New Roman" panose="02020603050405020304" pitchFamily="18" charset="0"/>
                <a:cs typeface="Times New Roman" panose="02020603050405020304" pitchFamily="18" charset="0"/>
              </a:rPr>
              <a:t>. 2022. “</a:t>
            </a:r>
            <a:r>
              <a:rPr lang="cs-CZ" sz="900" dirty="0" err="1">
                <a:effectLst/>
                <a:ea typeface="Times New Roman" panose="02020603050405020304" pitchFamily="18" charset="0"/>
                <a:cs typeface="Times New Roman" panose="02020603050405020304" pitchFamily="18" charset="0"/>
              </a:rPr>
              <a:t>Chapel</a:t>
            </a:r>
            <a:r>
              <a:rPr lang="cs-CZ" sz="900" dirty="0">
                <a:effectLst/>
                <a:ea typeface="Times New Roman" panose="02020603050405020304" pitchFamily="18" charset="0"/>
                <a:cs typeface="Times New Roman" panose="02020603050405020304" pitchFamily="18" charset="0"/>
              </a:rPr>
              <a:t> </a:t>
            </a:r>
            <a:r>
              <a:rPr lang="cs-CZ" sz="900" dirty="0" err="1">
                <a:effectLst/>
                <a:ea typeface="Times New Roman" panose="02020603050405020304" pitchFamily="18" charset="0"/>
                <a:cs typeface="Times New Roman" panose="02020603050405020304" pitchFamily="18" charset="0"/>
              </a:rPr>
              <a:t>Hill</a:t>
            </a:r>
            <a:r>
              <a:rPr lang="cs-CZ" sz="900" dirty="0">
                <a:effectLst/>
                <a:ea typeface="Times New Roman" panose="02020603050405020304" pitchFamily="18" charset="0"/>
                <a:cs typeface="Times New Roman" panose="02020603050405020304" pitchFamily="18" charset="0"/>
              </a:rPr>
              <a:t> Expert </a:t>
            </a:r>
            <a:r>
              <a:rPr lang="cs-CZ" sz="900" dirty="0" err="1">
                <a:effectLst/>
                <a:ea typeface="Times New Roman" panose="02020603050405020304" pitchFamily="18" charset="0"/>
                <a:cs typeface="Times New Roman" panose="02020603050405020304" pitchFamily="18" charset="0"/>
              </a:rPr>
              <a:t>Survey</a:t>
            </a:r>
            <a:r>
              <a:rPr lang="cs-CZ" sz="900" dirty="0">
                <a:effectLst/>
                <a:ea typeface="Times New Roman" panose="02020603050405020304" pitchFamily="18" charset="0"/>
                <a:cs typeface="Times New Roman" panose="02020603050405020304" pitchFamily="18" charset="0"/>
              </a:rPr>
              <a:t> trend </a:t>
            </a:r>
            <a:r>
              <a:rPr lang="cs-CZ" sz="900" dirty="0" err="1">
                <a:effectLst/>
                <a:ea typeface="Times New Roman" panose="02020603050405020304" pitchFamily="18" charset="0"/>
                <a:cs typeface="Times New Roman" panose="02020603050405020304" pitchFamily="18" charset="0"/>
              </a:rPr>
              <a:t>file</a:t>
            </a:r>
            <a:r>
              <a:rPr lang="cs-CZ" sz="900" dirty="0">
                <a:effectLst/>
                <a:ea typeface="Times New Roman" panose="02020603050405020304" pitchFamily="18" charset="0"/>
                <a:cs typeface="Times New Roman" panose="02020603050405020304" pitchFamily="18" charset="0"/>
              </a:rPr>
              <a:t>, 1999–2019”. </a:t>
            </a:r>
            <a:r>
              <a:rPr lang="cs-CZ" sz="900" i="1" dirty="0" err="1">
                <a:effectLst/>
                <a:ea typeface="Times New Roman" panose="02020603050405020304" pitchFamily="18" charset="0"/>
                <a:cs typeface="Times New Roman" panose="02020603050405020304" pitchFamily="18" charset="0"/>
              </a:rPr>
              <a:t>Electoral</a:t>
            </a:r>
            <a:r>
              <a:rPr lang="cs-CZ" sz="900" i="1" dirty="0">
                <a:effectLst/>
                <a:ea typeface="Times New Roman" panose="02020603050405020304" pitchFamily="18" charset="0"/>
                <a:cs typeface="Times New Roman" panose="02020603050405020304" pitchFamily="18" charset="0"/>
              </a:rPr>
              <a:t> </a:t>
            </a:r>
            <a:r>
              <a:rPr lang="cs-CZ" sz="900" i="1" dirty="0" err="1">
                <a:effectLst/>
                <a:ea typeface="Times New Roman" panose="02020603050405020304" pitchFamily="18" charset="0"/>
                <a:cs typeface="Times New Roman" panose="02020603050405020304" pitchFamily="18" charset="0"/>
              </a:rPr>
              <a:t>Studies</a:t>
            </a:r>
            <a:r>
              <a:rPr lang="cs-CZ" sz="900" dirty="0">
                <a:effectLst/>
                <a:ea typeface="Times New Roman" panose="02020603050405020304" pitchFamily="18" charset="0"/>
                <a:cs typeface="Times New Roman" panose="02020603050405020304" pitchFamily="18" charset="0"/>
              </a:rPr>
              <a:t> 75: 1-8. </a:t>
            </a:r>
          </a:p>
          <a:p>
            <a:pPr algn="just"/>
            <a:r>
              <a:rPr lang="en-GB" sz="900" dirty="0" err="1">
                <a:solidFill>
                  <a:srgbClr val="000000"/>
                </a:solidFill>
                <a:effectLst/>
                <a:ea typeface="Times New Roman" panose="02020603050405020304" pitchFamily="18" charset="0"/>
                <a:cs typeface="Times New Roman" panose="02020603050405020304" pitchFamily="18" charset="0"/>
              </a:rPr>
              <a:t>Pircher</a:t>
            </a:r>
            <a:r>
              <a:rPr lang="en-GB" sz="900" dirty="0">
                <a:solidFill>
                  <a:srgbClr val="000000"/>
                </a:solidFill>
                <a:effectLst/>
                <a:ea typeface="Times New Roman" panose="02020603050405020304" pitchFamily="18" charset="0"/>
                <a:cs typeface="Times New Roman" panose="02020603050405020304" pitchFamily="18" charset="0"/>
              </a:rPr>
              <a:t>, Brigitte, and Mike </a:t>
            </a:r>
            <a:r>
              <a:rPr lang="en-GB" sz="900" dirty="0" err="1">
                <a:solidFill>
                  <a:srgbClr val="000000"/>
                </a:solidFill>
                <a:effectLst/>
                <a:ea typeface="Times New Roman" panose="02020603050405020304" pitchFamily="18" charset="0"/>
                <a:cs typeface="Times New Roman" panose="02020603050405020304" pitchFamily="18" charset="0"/>
              </a:rPr>
              <a:t>Farjam</a:t>
            </a:r>
            <a:r>
              <a:rPr lang="en-GB" sz="900" dirty="0">
                <a:solidFill>
                  <a:srgbClr val="000000"/>
                </a:solidFill>
                <a:effectLst/>
                <a:ea typeface="Times New Roman" panose="02020603050405020304" pitchFamily="18" charset="0"/>
                <a:cs typeface="Times New Roman" panose="02020603050405020304" pitchFamily="18" charset="0"/>
              </a:rPr>
              <a:t>. 2021. “Oppositional voting in the Council of the EU between 2010 and 2019: Evidence for differentiated politicisation”. </a:t>
            </a:r>
            <a:r>
              <a:rPr lang="en-GB" sz="900" i="1" dirty="0">
                <a:solidFill>
                  <a:srgbClr val="000000"/>
                </a:solidFill>
                <a:effectLst/>
                <a:ea typeface="Times New Roman" panose="02020603050405020304" pitchFamily="18" charset="0"/>
                <a:cs typeface="Times New Roman" panose="02020603050405020304" pitchFamily="18" charset="0"/>
              </a:rPr>
              <a:t>European Union Politics</a:t>
            </a:r>
            <a:r>
              <a:rPr lang="en-GB" sz="900" dirty="0">
                <a:solidFill>
                  <a:srgbClr val="000000"/>
                </a:solidFill>
                <a:effectLst/>
                <a:ea typeface="Times New Roman" panose="02020603050405020304" pitchFamily="18" charset="0"/>
                <a:cs typeface="Times New Roman" panose="02020603050405020304" pitchFamily="18" charset="0"/>
              </a:rPr>
              <a:t> 22 (3): 472-494.</a:t>
            </a:r>
            <a:endParaRPr lang="cs-CZ" sz="900" dirty="0">
              <a:solidFill>
                <a:srgbClr val="000000"/>
              </a:solidFill>
              <a:effectLst/>
              <a:ea typeface="Times New Roman" panose="02020603050405020304" pitchFamily="18" charset="0"/>
              <a:cs typeface="Times New Roman" panose="02020603050405020304" pitchFamily="18" charset="0"/>
            </a:endParaRPr>
          </a:p>
          <a:p>
            <a:pPr algn="l"/>
            <a:r>
              <a:rPr lang="cs-CZ" sz="1000" b="0" i="0" dirty="0" err="1">
                <a:effectLst/>
              </a:rPr>
              <a:t>Vasilopoulou</a:t>
            </a:r>
            <a:r>
              <a:rPr lang="cs-CZ" sz="1000" b="0" i="0" dirty="0">
                <a:effectLst/>
              </a:rPr>
              <a:t>, Sofia. 2018. </a:t>
            </a:r>
            <a:r>
              <a:rPr lang="cs-CZ" sz="1000" b="0" i="1" dirty="0">
                <a:effectLst/>
              </a:rPr>
              <a:t>Far </a:t>
            </a:r>
            <a:r>
              <a:rPr lang="cs-CZ" sz="1000" b="0" i="1" dirty="0" err="1">
                <a:effectLst/>
              </a:rPr>
              <a:t>Right</a:t>
            </a:r>
            <a:r>
              <a:rPr lang="cs-CZ" sz="1000" b="0" i="1" dirty="0">
                <a:effectLst/>
              </a:rPr>
              <a:t> </a:t>
            </a:r>
            <a:r>
              <a:rPr lang="cs-CZ" sz="1000" b="0" i="1" dirty="0" err="1">
                <a:effectLst/>
              </a:rPr>
              <a:t>Parties</a:t>
            </a:r>
            <a:r>
              <a:rPr lang="cs-CZ" sz="1000" b="0" i="1" dirty="0">
                <a:effectLst/>
              </a:rPr>
              <a:t> and </a:t>
            </a:r>
            <a:r>
              <a:rPr lang="cs-CZ" sz="1000" b="0" i="1" dirty="0" err="1">
                <a:effectLst/>
              </a:rPr>
              <a:t>Euroscepticism</a:t>
            </a:r>
            <a:r>
              <a:rPr lang="cs-CZ" sz="1000" b="0" i="1" dirty="0">
                <a:effectLst/>
              </a:rPr>
              <a:t>: </a:t>
            </a:r>
            <a:r>
              <a:rPr lang="cs-CZ" sz="1000" b="0" i="1" dirty="0" err="1">
                <a:effectLst/>
              </a:rPr>
              <a:t>Patterns</a:t>
            </a:r>
            <a:r>
              <a:rPr lang="cs-CZ" sz="1000" b="0" i="1" dirty="0">
                <a:effectLst/>
              </a:rPr>
              <a:t> </a:t>
            </a:r>
            <a:r>
              <a:rPr lang="cs-CZ" sz="1000" b="0" i="1" dirty="0" err="1">
                <a:effectLst/>
              </a:rPr>
              <a:t>of</a:t>
            </a:r>
            <a:r>
              <a:rPr lang="cs-CZ" sz="1000" b="0" i="1" dirty="0">
                <a:effectLst/>
              </a:rPr>
              <a:t> </a:t>
            </a:r>
            <a:r>
              <a:rPr lang="cs-CZ" sz="1000" b="0" i="1" dirty="0" err="1">
                <a:effectLst/>
              </a:rPr>
              <a:t>opposition</a:t>
            </a:r>
            <a:r>
              <a:rPr lang="cs-CZ" sz="1000" b="0" i="0" dirty="0">
                <a:effectLst/>
              </a:rPr>
              <a:t>. London: ECPR </a:t>
            </a:r>
            <a:r>
              <a:rPr lang="cs-CZ" sz="1000" b="0" i="0" dirty="0" err="1">
                <a:effectLst/>
              </a:rPr>
              <a:t>press</a:t>
            </a:r>
            <a:r>
              <a:rPr lang="cs-CZ" sz="1000" b="0" i="0" dirty="0">
                <a:effectLst/>
              </a:rPr>
              <a:t>, </a:t>
            </a:r>
            <a:r>
              <a:rPr lang="cs-CZ" sz="1000" b="0" i="0" dirty="0" err="1">
                <a:effectLst/>
              </a:rPr>
              <a:t>Rowman</a:t>
            </a:r>
            <a:r>
              <a:rPr lang="cs-CZ" sz="1000" b="0" i="0" dirty="0">
                <a:effectLst/>
              </a:rPr>
              <a:t> &amp; </a:t>
            </a:r>
            <a:r>
              <a:rPr lang="cs-CZ" sz="1000" b="0" i="0" dirty="0" err="1">
                <a:effectLst/>
              </a:rPr>
              <a:t>Littlefield</a:t>
            </a:r>
            <a:r>
              <a:rPr lang="cs-CZ" sz="1000" b="0" i="0" dirty="0">
                <a:effectLst/>
              </a:rPr>
              <a:t> </a:t>
            </a:r>
            <a:r>
              <a:rPr lang="cs-CZ" sz="1000" b="0" i="0" dirty="0" err="1">
                <a:effectLst/>
              </a:rPr>
              <a:t>international</a:t>
            </a:r>
            <a:r>
              <a:rPr lang="cs-CZ" sz="1000" b="0" i="0" dirty="0">
                <a:effectLst/>
              </a:rPr>
              <a:t>.</a:t>
            </a:r>
            <a:endParaRPr lang="cs-CZ" sz="1000" dirty="0">
              <a:effectLst/>
              <a:ea typeface="Times New Roman" panose="02020603050405020304" pitchFamily="18" charset="0"/>
              <a:cs typeface="Times New Roman" panose="02020603050405020304" pitchFamily="18" charset="0"/>
            </a:endParaRPr>
          </a:p>
          <a:p>
            <a:pPr algn="just"/>
            <a:r>
              <a:rPr lang="cs-CZ" sz="900" dirty="0" err="1">
                <a:solidFill>
                  <a:srgbClr val="000000"/>
                </a:solidFill>
                <a:effectLst/>
                <a:ea typeface="Times New Roman" panose="02020603050405020304" pitchFamily="18" charset="0"/>
                <a:cs typeface="Times New Roman" panose="02020603050405020304" pitchFamily="18" charset="0"/>
              </a:rPr>
              <a:t>Zbíral</a:t>
            </a:r>
            <a:r>
              <a:rPr lang="cs-CZ" sz="900" dirty="0">
                <a:solidFill>
                  <a:srgbClr val="000000"/>
                </a:solidFill>
                <a:effectLst/>
                <a:ea typeface="Times New Roman" panose="02020603050405020304" pitchFamily="18" charset="0"/>
                <a:cs typeface="Times New Roman" panose="02020603050405020304" pitchFamily="18" charset="0"/>
              </a:rPr>
              <a:t>, Robert, </a:t>
            </a:r>
            <a:r>
              <a:rPr lang="cs-CZ" sz="900" dirty="0" err="1">
                <a:solidFill>
                  <a:srgbClr val="000000"/>
                </a:solidFill>
                <a:effectLst/>
                <a:ea typeface="Times New Roman" panose="02020603050405020304" pitchFamily="18" charset="0"/>
                <a:cs typeface="Times New Roman" panose="02020603050405020304" pitchFamily="18" charset="0"/>
              </a:rPr>
              <a:t>Sebastiaan</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Princen</a:t>
            </a:r>
            <a:r>
              <a:rPr lang="cs-CZ" sz="900" dirty="0">
                <a:solidFill>
                  <a:srgbClr val="000000"/>
                </a:solidFill>
                <a:effectLst/>
                <a:ea typeface="Times New Roman" panose="02020603050405020304" pitchFamily="18" charset="0"/>
                <a:cs typeface="Times New Roman" panose="02020603050405020304" pitchFamily="18" charset="0"/>
              </a:rPr>
              <a:t>, and Hubert Smekal. 2022. “</a:t>
            </a:r>
            <a:r>
              <a:rPr lang="cs-CZ" sz="900" dirty="0" err="1">
                <a:solidFill>
                  <a:srgbClr val="000000"/>
                </a:solidFill>
                <a:effectLst/>
                <a:ea typeface="Times New Roman" panose="02020603050405020304" pitchFamily="18" charset="0"/>
                <a:cs typeface="Times New Roman" panose="02020603050405020304" pitchFamily="18" charset="0"/>
              </a:rPr>
              <a:t>Mapping</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the</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Legal</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Scope</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for</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Flexible</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Implementation</a:t>
            </a:r>
            <a:r>
              <a:rPr lang="cs-CZ" sz="900" dirty="0">
                <a:solidFill>
                  <a:srgbClr val="000000"/>
                </a:solidFill>
                <a:effectLst/>
                <a:ea typeface="Times New Roman" panose="02020603050405020304" pitchFamily="18" charset="0"/>
                <a:cs typeface="Times New Roman" panose="02020603050405020304" pitchFamily="18" charset="0"/>
              </a:rPr>
              <a:t> in EU </a:t>
            </a:r>
            <a:r>
              <a:rPr lang="cs-CZ" sz="900" dirty="0" err="1">
                <a:solidFill>
                  <a:srgbClr val="000000"/>
                </a:solidFill>
                <a:effectLst/>
                <a:ea typeface="Times New Roman" panose="02020603050405020304" pitchFamily="18" charset="0"/>
                <a:cs typeface="Times New Roman" panose="02020603050405020304" pitchFamily="18" charset="0"/>
              </a:rPr>
              <a:t>Directives</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i="1" dirty="0">
                <a:solidFill>
                  <a:srgbClr val="000000"/>
                </a:solidFill>
                <a:effectLst/>
                <a:ea typeface="Times New Roman" panose="02020603050405020304" pitchFamily="18" charset="0"/>
                <a:cs typeface="Times New Roman" panose="02020603050405020304" pitchFamily="18" charset="0"/>
              </a:rPr>
              <a:t>Robert </a:t>
            </a:r>
            <a:r>
              <a:rPr lang="cs-CZ" sz="900" i="1" dirty="0" err="1">
                <a:solidFill>
                  <a:srgbClr val="000000"/>
                </a:solidFill>
                <a:effectLst/>
                <a:ea typeface="Times New Roman" panose="02020603050405020304" pitchFamily="18" charset="0"/>
                <a:cs typeface="Times New Roman" panose="02020603050405020304" pitchFamily="18" charset="0"/>
              </a:rPr>
              <a:t>Schuman</a:t>
            </a:r>
            <a:r>
              <a:rPr lang="cs-CZ" sz="900" i="1" dirty="0">
                <a:solidFill>
                  <a:srgbClr val="000000"/>
                </a:solidFill>
                <a:effectLst/>
                <a:ea typeface="Times New Roman" panose="02020603050405020304" pitchFamily="18" charset="0"/>
                <a:cs typeface="Times New Roman" panose="02020603050405020304" pitchFamily="18" charset="0"/>
              </a:rPr>
              <a:t> Centre </a:t>
            </a:r>
            <a:r>
              <a:rPr lang="cs-CZ" sz="900" i="1" dirty="0" err="1">
                <a:solidFill>
                  <a:srgbClr val="000000"/>
                </a:solidFill>
                <a:effectLst/>
                <a:ea typeface="Times New Roman" panose="02020603050405020304" pitchFamily="18" charset="0"/>
                <a:cs typeface="Times New Roman" panose="02020603050405020304" pitchFamily="18" charset="0"/>
              </a:rPr>
              <a:t>for</a:t>
            </a:r>
            <a:r>
              <a:rPr lang="cs-CZ" sz="900" i="1" dirty="0">
                <a:solidFill>
                  <a:srgbClr val="000000"/>
                </a:solidFill>
                <a:effectLst/>
                <a:ea typeface="Times New Roman" panose="02020603050405020304" pitchFamily="18" charset="0"/>
                <a:cs typeface="Times New Roman" panose="02020603050405020304" pitchFamily="18" charset="0"/>
              </a:rPr>
              <a:t> </a:t>
            </a:r>
            <a:r>
              <a:rPr lang="cs-CZ" sz="900" i="1" dirty="0" err="1">
                <a:solidFill>
                  <a:srgbClr val="000000"/>
                </a:solidFill>
                <a:effectLst/>
                <a:ea typeface="Times New Roman" panose="02020603050405020304" pitchFamily="18" charset="0"/>
                <a:cs typeface="Times New Roman" panose="02020603050405020304" pitchFamily="18" charset="0"/>
              </a:rPr>
              <a:t>Advanced</a:t>
            </a:r>
            <a:r>
              <a:rPr lang="cs-CZ" sz="900" i="1" dirty="0">
                <a:solidFill>
                  <a:srgbClr val="000000"/>
                </a:solidFill>
                <a:effectLst/>
                <a:ea typeface="Times New Roman" panose="02020603050405020304" pitchFamily="18" charset="0"/>
                <a:cs typeface="Times New Roman" panose="02020603050405020304" pitchFamily="18" charset="0"/>
              </a:rPr>
              <a:t> </a:t>
            </a:r>
            <a:r>
              <a:rPr lang="cs-CZ" sz="900" i="1" dirty="0" err="1">
                <a:solidFill>
                  <a:srgbClr val="000000"/>
                </a:solidFill>
                <a:effectLst/>
                <a:ea typeface="Times New Roman" panose="02020603050405020304" pitchFamily="18" charset="0"/>
                <a:cs typeface="Times New Roman" panose="02020603050405020304" pitchFamily="18" charset="0"/>
              </a:rPr>
              <a:t>Studies</a:t>
            </a:r>
            <a:r>
              <a:rPr lang="cs-CZ" sz="900" i="1" dirty="0">
                <a:solidFill>
                  <a:srgbClr val="000000"/>
                </a:solidFill>
                <a:effectLst/>
                <a:ea typeface="Times New Roman" panose="02020603050405020304" pitchFamily="18" charset="0"/>
                <a:cs typeface="Times New Roman" panose="02020603050405020304" pitchFamily="18" charset="0"/>
              </a:rPr>
              <a:t>: </a:t>
            </a:r>
            <a:r>
              <a:rPr lang="cs-CZ" sz="900" i="1" dirty="0" err="1">
                <a:solidFill>
                  <a:srgbClr val="000000"/>
                </a:solidFill>
                <a:effectLst/>
                <a:ea typeface="Times New Roman" panose="02020603050405020304" pitchFamily="18" charset="0"/>
                <a:cs typeface="Times New Roman" panose="02020603050405020304" pitchFamily="18" charset="0"/>
              </a:rPr>
              <a:t>Integrating</a:t>
            </a:r>
            <a:r>
              <a:rPr lang="cs-CZ" sz="900" i="1" dirty="0">
                <a:solidFill>
                  <a:srgbClr val="000000"/>
                </a:solidFill>
                <a:effectLst/>
                <a:ea typeface="Times New Roman" panose="02020603050405020304" pitchFamily="18" charset="0"/>
                <a:cs typeface="Times New Roman" panose="02020603050405020304" pitchFamily="18" charset="0"/>
              </a:rPr>
              <a:t> Diversity in </a:t>
            </a:r>
            <a:r>
              <a:rPr lang="cs-CZ" sz="900" i="1" dirty="0" err="1">
                <a:solidFill>
                  <a:srgbClr val="000000"/>
                </a:solidFill>
                <a:effectLst/>
                <a:ea typeface="Times New Roman" panose="02020603050405020304" pitchFamily="18" charset="0"/>
                <a:cs typeface="Times New Roman" panose="02020603050405020304" pitchFamily="18" charset="0"/>
              </a:rPr>
              <a:t>the</a:t>
            </a:r>
            <a:r>
              <a:rPr lang="cs-CZ" sz="900" i="1" dirty="0">
                <a:solidFill>
                  <a:srgbClr val="000000"/>
                </a:solidFill>
                <a:effectLst/>
                <a:ea typeface="Times New Roman" panose="02020603050405020304" pitchFamily="18" charset="0"/>
                <a:cs typeface="Times New Roman" panose="02020603050405020304" pitchFamily="18" charset="0"/>
              </a:rPr>
              <a:t> </a:t>
            </a:r>
            <a:r>
              <a:rPr lang="cs-CZ" sz="900" i="1" dirty="0" err="1">
                <a:solidFill>
                  <a:srgbClr val="000000"/>
                </a:solidFill>
                <a:effectLst/>
                <a:ea typeface="Times New Roman" panose="02020603050405020304" pitchFamily="18" charset="0"/>
                <a:cs typeface="Times New Roman" panose="02020603050405020304" pitchFamily="18" charset="0"/>
              </a:rPr>
              <a:t>European</a:t>
            </a:r>
            <a:r>
              <a:rPr lang="cs-CZ" sz="900" i="1" dirty="0">
                <a:solidFill>
                  <a:srgbClr val="000000"/>
                </a:solidFill>
                <a:effectLst/>
                <a:ea typeface="Times New Roman" panose="02020603050405020304" pitchFamily="18" charset="0"/>
                <a:cs typeface="Times New Roman" panose="02020603050405020304" pitchFamily="18" charset="0"/>
              </a:rPr>
              <a:t> Union (</a:t>
            </a:r>
            <a:r>
              <a:rPr lang="cs-CZ" sz="900" i="1" dirty="0" err="1">
                <a:solidFill>
                  <a:srgbClr val="000000"/>
                </a:solidFill>
                <a:effectLst/>
                <a:ea typeface="Times New Roman" panose="02020603050405020304" pitchFamily="18" charset="0"/>
                <a:cs typeface="Times New Roman" panose="02020603050405020304" pitchFamily="18" charset="0"/>
              </a:rPr>
              <a:t>InDivEU</a:t>
            </a:r>
            <a:r>
              <a:rPr lang="cs-CZ" sz="900" i="1" dirty="0">
                <a:solidFill>
                  <a:srgbClr val="000000"/>
                </a:solidFill>
                <a:effectLst/>
                <a:ea typeface="Times New Roman" panose="02020603050405020304" pitchFamily="18" charset="0"/>
                <a:cs typeface="Times New Roman" panose="02020603050405020304" pitchFamily="18" charset="0"/>
              </a:rPr>
              <a:t>)</a:t>
            </a:r>
            <a:r>
              <a:rPr lang="cs-CZ" sz="900" dirty="0">
                <a:solidFill>
                  <a:srgbClr val="000000"/>
                </a:solidFill>
                <a:effectLst/>
                <a:ea typeface="Times New Roman" panose="02020603050405020304" pitchFamily="18" charset="0"/>
                <a:cs typeface="Times New Roman" panose="02020603050405020304" pitchFamily="18" charset="0"/>
              </a:rPr>
              <a:t> RSC </a:t>
            </a:r>
            <a:r>
              <a:rPr lang="cs-CZ" sz="900" dirty="0" err="1">
                <a:solidFill>
                  <a:srgbClr val="000000"/>
                </a:solidFill>
                <a:effectLst/>
                <a:ea typeface="Times New Roman" panose="02020603050405020304" pitchFamily="18" charset="0"/>
                <a:cs typeface="Times New Roman" panose="02020603050405020304" pitchFamily="18" charset="0"/>
              </a:rPr>
              <a:t>Working</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err="1">
                <a:solidFill>
                  <a:srgbClr val="000000"/>
                </a:solidFill>
                <a:effectLst/>
                <a:ea typeface="Times New Roman" panose="02020603050405020304" pitchFamily="18" charset="0"/>
                <a:cs typeface="Times New Roman" panose="02020603050405020304" pitchFamily="18" charset="0"/>
              </a:rPr>
              <a:t>Paper</a:t>
            </a:r>
            <a:r>
              <a:rPr lang="cs-CZ" sz="900" dirty="0">
                <a:solidFill>
                  <a:srgbClr val="000000"/>
                </a:solidFill>
                <a:effectLst/>
                <a:ea typeface="Times New Roman" panose="02020603050405020304" pitchFamily="18" charset="0"/>
                <a:cs typeface="Times New Roman" panose="02020603050405020304" pitchFamily="18" charset="0"/>
              </a:rPr>
              <a:t> 2022/46: 1-36. </a:t>
            </a:r>
            <a:r>
              <a:rPr lang="cs-CZ" sz="900" dirty="0" err="1">
                <a:solidFill>
                  <a:srgbClr val="000000"/>
                </a:solidFill>
                <a:effectLst/>
                <a:ea typeface="Times New Roman" panose="02020603050405020304" pitchFamily="18" charset="0"/>
                <a:cs typeface="Times New Roman" panose="02020603050405020304" pitchFamily="18" charset="0"/>
              </a:rPr>
              <a:t>Accessed</a:t>
            </a:r>
            <a:r>
              <a:rPr lang="cs-CZ" sz="900" dirty="0">
                <a:solidFill>
                  <a:srgbClr val="000000"/>
                </a:solidFill>
                <a:effectLst/>
                <a:ea typeface="Times New Roman" panose="02020603050405020304" pitchFamily="18" charset="0"/>
                <a:cs typeface="Times New Roman" panose="02020603050405020304" pitchFamily="18" charset="0"/>
              </a:rPr>
              <a:t> by </a:t>
            </a:r>
            <a:r>
              <a:rPr lang="cs-CZ" sz="900" dirty="0" err="1">
                <a:solidFill>
                  <a:srgbClr val="000000"/>
                </a:solidFill>
                <a:effectLst/>
                <a:ea typeface="Times New Roman" panose="02020603050405020304" pitchFamily="18" charset="0"/>
                <a:cs typeface="Times New Roman" panose="02020603050405020304" pitchFamily="18" charset="0"/>
              </a:rPr>
              <a:t>November</a:t>
            </a:r>
            <a:r>
              <a:rPr lang="cs-CZ" sz="900" dirty="0">
                <a:solidFill>
                  <a:srgbClr val="000000"/>
                </a:solidFill>
                <a:effectLst/>
                <a:ea typeface="Times New Roman" panose="02020603050405020304" pitchFamily="18" charset="0"/>
                <a:cs typeface="Times New Roman" panose="02020603050405020304" pitchFamily="18" charset="0"/>
              </a:rPr>
              <a:t> 30, 2022 </a:t>
            </a:r>
            <a:r>
              <a:rPr lang="cs-CZ" sz="900" dirty="0" err="1">
                <a:solidFill>
                  <a:srgbClr val="000000"/>
                </a:solidFill>
                <a:effectLst/>
                <a:ea typeface="Times New Roman" panose="02020603050405020304" pitchFamily="18" charset="0"/>
                <a:cs typeface="Times New Roman" panose="02020603050405020304" pitchFamily="18" charset="0"/>
              </a:rPr>
              <a:t>from</a:t>
            </a:r>
            <a:r>
              <a:rPr lang="cs-CZ" sz="900" dirty="0">
                <a:solidFill>
                  <a:srgbClr val="000000"/>
                </a:solidFill>
                <a:effectLst/>
                <a:ea typeface="Times New Roman" panose="02020603050405020304" pitchFamily="18" charset="0"/>
                <a:cs typeface="Times New Roman" panose="02020603050405020304" pitchFamily="18" charset="0"/>
              </a:rPr>
              <a:t> </a:t>
            </a:r>
            <a:r>
              <a:rPr lang="cs-CZ" sz="900" dirty="0">
                <a:solidFill>
                  <a:srgbClr val="0563C1"/>
                </a:solidFill>
                <a:effectLst/>
                <a:ea typeface="Times New Roman" panose="02020603050405020304" pitchFamily="18" charset="0"/>
                <a:cs typeface="Times New Roman" panose="02020603050405020304" pitchFamily="18" charset="0"/>
                <a:hlinkClick r:id="rId3"/>
              </a:rPr>
              <a:t>https://cadmus.eui.eu/handle/1814/74583</a:t>
            </a:r>
            <a:r>
              <a:rPr lang="cs-CZ" sz="900" dirty="0">
                <a:solidFill>
                  <a:srgbClr val="000000"/>
                </a:solidFill>
                <a:effectLst/>
                <a:ea typeface="Times New Roman" panose="02020603050405020304" pitchFamily="18" charset="0"/>
                <a:cs typeface="Times New Roman" panose="02020603050405020304" pitchFamily="18" charset="0"/>
              </a:rPr>
              <a:t>. </a:t>
            </a:r>
            <a:endParaRPr lang="cs-CZ" sz="900" dirty="0">
              <a:effectLst/>
              <a:ea typeface="Calibri" panose="020F0502020204030204" pitchFamily="34" charset="0"/>
              <a:cs typeface="Times New Roman" panose="02020603050405020304" pitchFamily="18" charset="0"/>
            </a:endParaRPr>
          </a:p>
          <a:p>
            <a:pPr algn="just"/>
            <a:endParaRPr lang="cs-CZ" sz="900" dirty="0">
              <a:effectLst/>
              <a:ea typeface="Calibri" panose="020F0502020204030204" pitchFamily="34" charset="0"/>
              <a:cs typeface="Times New Roman" panose="02020603050405020304" pitchFamily="18" charset="0"/>
            </a:endParaRPr>
          </a:p>
          <a:p>
            <a:pPr algn="just"/>
            <a:endParaRPr lang="cs-CZ" sz="1100" dirty="0"/>
          </a:p>
        </p:txBody>
      </p:sp>
    </p:spTree>
    <p:extLst>
      <p:ext uri="{BB962C8B-B14F-4D97-AF65-F5344CB8AC3E}">
        <p14:creationId xmlns:p14="http://schemas.microsoft.com/office/powerpoint/2010/main" val="358382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541D34C-1943-DF20-967D-45F86D533737}"/>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CBD21115-A069-0FB0-D880-1506712C4E0E}"/>
              </a:ext>
            </a:extLst>
          </p:cNvPr>
          <p:cNvSpPr>
            <a:spLocks noGrp="1"/>
          </p:cNvSpPr>
          <p:nvPr>
            <p:ph type="title"/>
          </p:nvPr>
        </p:nvSpPr>
        <p:spPr>
          <a:xfrm>
            <a:off x="720000" y="203423"/>
            <a:ext cx="10753200" cy="451576"/>
          </a:xfrm>
        </p:spPr>
        <p:txBody>
          <a:bodyPr/>
          <a:lstStyle/>
          <a:p>
            <a:r>
              <a:rPr lang="cs-CZ" dirty="0"/>
              <a:t>Vývoj veřejné podpory k EU</a:t>
            </a:r>
          </a:p>
        </p:txBody>
      </p:sp>
      <p:sp>
        <p:nvSpPr>
          <p:cNvPr id="5" name="Zástupný obsah 4">
            <a:extLst>
              <a:ext uri="{FF2B5EF4-FFF2-40B4-BE49-F238E27FC236}">
                <a16:creationId xmlns:a16="http://schemas.microsoft.com/office/drawing/2014/main" id="{8147824D-90FE-E57B-E274-4C3E2692F169}"/>
              </a:ext>
            </a:extLst>
          </p:cNvPr>
          <p:cNvSpPr>
            <a:spLocks noGrp="1"/>
          </p:cNvSpPr>
          <p:nvPr>
            <p:ph idx="1"/>
          </p:nvPr>
        </p:nvSpPr>
        <p:spPr>
          <a:xfrm>
            <a:off x="720000" y="779690"/>
            <a:ext cx="10753200" cy="4139998"/>
          </a:xfrm>
        </p:spPr>
        <p:txBody>
          <a:bodyPr/>
          <a:lstStyle/>
          <a:p>
            <a:r>
              <a:rPr lang="cs-CZ" dirty="0"/>
              <a:t>Do 90. let 20. st. trvá „permisivní konsensus“ o ES/EU – ES/EU je (tiše) akceptováno/a</a:t>
            </a:r>
          </a:p>
          <a:p>
            <a:endParaRPr lang="cs-CZ" dirty="0"/>
          </a:p>
          <a:p>
            <a:r>
              <a:rPr lang="cs-CZ" dirty="0"/>
              <a:t>Obrat s Maastrichtskou smlouvou (1992/3) a budováním politické unie – problémy s ratifikací (i dalších revizí smluv a tvorby ústavy)</a:t>
            </a:r>
          </a:p>
          <a:p>
            <a:r>
              <a:rPr lang="cs-CZ" dirty="0"/>
              <a:t>Dále už tedy spíše „bránící disent“ </a:t>
            </a:r>
          </a:p>
          <a:p>
            <a:pPr marL="72000" indent="0">
              <a:buNone/>
            </a:pPr>
            <a:endParaRPr lang="cs-CZ" dirty="0"/>
          </a:p>
          <a:p>
            <a:r>
              <a:rPr lang="cs-CZ" dirty="0"/>
              <a:t>Nesouhlas s EU se posiluje zejména v souvislosti s krizemi ve druhém desetiletí 21.st.</a:t>
            </a:r>
          </a:p>
          <a:p>
            <a:endParaRPr lang="cs-CZ" dirty="0"/>
          </a:p>
          <a:p>
            <a:r>
              <a:rPr lang="cs-CZ" dirty="0"/>
              <a:t>Obrat k lepšímu v souvislosti s vyjednáváním brexitu, úspěchy EU v řešení krizí, příp. pokračující socializací/europeizací ve třetím desetiletí 21.st.</a:t>
            </a:r>
          </a:p>
        </p:txBody>
      </p:sp>
    </p:spTree>
    <p:extLst>
      <p:ext uri="{BB962C8B-B14F-4D97-AF65-F5344CB8AC3E}">
        <p14:creationId xmlns:p14="http://schemas.microsoft.com/office/powerpoint/2010/main" val="294314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A0379A-B5C2-5295-9F18-B36734F5EE22}"/>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pic>
        <p:nvPicPr>
          <p:cNvPr id="5" name="Obrázek 4">
            <a:extLst>
              <a:ext uri="{FF2B5EF4-FFF2-40B4-BE49-F238E27FC236}">
                <a16:creationId xmlns:a16="http://schemas.microsoft.com/office/drawing/2014/main" id="{4C360F8B-929A-D7D6-4425-C6B1518B7F18}"/>
              </a:ext>
            </a:extLst>
          </p:cNvPr>
          <p:cNvPicPr>
            <a:picLocks noChangeAspect="1"/>
          </p:cNvPicPr>
          <p:nvPr/>
        </p:nvPicPr>
        <p:blipFill rotWithShape="1">
          <a:blip r:embed="rId3"/>
          <a:srcRect l="16071" t="23175" r="37500" b="42063"/>
          <a:stretch/>
        </p:blipFill>
        <p:spPr>
          <a:xfrm>
            <a:off x="36626" y="869357"/>
            <a:ext cx="12155374" cy="5119285"/>
          </a:xfrm>
          <a:prstGeom prst="rect">
            <a:avLst/>
          </a:prstGeom>
        </p:spPr>
      </p:pic>
      <p:sp>
        <p:nvSpPr>
          <p:cNvPr id="6" name="Nadpis 6">
            <a:extLst>
              <a:ext uri="{FF2B5EF4-FFF2-40B4-BE49-F238E27FC236}">
                <a16:creationId xmlns:a16="http://schemas.microsoft.com/office/drawing/2014/main" id="{122C31C8-0A49-3189-59B0-0C223E171644}"/>
              </a:ext>
            </a:extLst>
          </p:cNvPr>
          <p:cNvSpPr txBox="1">
            <a:spLocks/>
          </p:cNvSpPr>
          <p:nvPr/>
        </p:nvSpPr>
        <p:spPr>
          <a:xfrm>
            <a:off x="719400" y="1866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Vývoj důvěry a nedůvěry v EU</a:t>
            </a:r>
          </a:p>
        </p:txBody>
      </p:sp>
      <p:sp>
        <p:nvSpPr>
          <p:cNvPr id="2" name="Zástupný symbol pro zápatí 1">
            <a:extLst>
              <a:ext uri="{FF2B5EF4-FFF2-40B4-BE49-F238E27FC236}">
                <a16:creationId xmlns:a16="http://schemas.microsoft.com/office/drawing/2014/main" id="{85A18FC6-9F52-A3F4-880D-313351EBB81F}"/>
              </a:ext>
            </a:extLst>
          </p:cNvPr>
          <p:cNvSpPr>
            <a:spLocks noGrp="1"/>
          </p:cNvSpPr>
          <p:nvPr>
            <p:ph type="ftr" sz="quarter" idx="10"/>
          </p:nvPr>
        </p:nvSpPr>
        <p:spPr>
          <a:xfrm>
            <a:off x="666000" y="6115200"/>
            <a:ext cx="9240864" cy="477600"/>
          </a:xfrm>
        </p:spPr>
        <p:txBody>
          <a:bodyPr/>
          <a:lstStyle/>
          <a:p>
            <a:r>
              <a:rPr lang="cs-CZ" dirty="0"/>
              <a:t>Standardní Eurobarometr č. 97 z r. 2022</a:t>
            </a:r>
          </a:p>
        </p:txBody>
      </p:sp>
    </p:spTree>
    <p:extLst>
      <p:ext uri="{BB962C8B-B14F-4D97-AF65-F5344CB8AC3E}">
        <p14:creationId xmlns:p14="http://schemas.microsoft.com/office/powerpoint/2010/main" val="207331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C6745B1-92F2-DC25-AD1F-2CF3A3097983}"/>
              </a:ext>
            </a:extLst>
          </p:cNvPr>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pic>
        <p:nvPicPr>
          <p:cNvPr id="5" name="Obrázek 4">
            <a:extLst>
              <a:ext uri="{FF2B5EF4-FFF2-40B4-BE49-F238E27FC236}">
                <a16:creationId xmlns:a16="http://schemas.microsoft.com/office/drawing/2014/main" id="{9C8AE2E7-D5DE-0CFD-F858-16213892A20C}"/>
              </a:ext>
            </a:extLst>
          </p:cNvPr>
          <p:cNvPicPr>
            <a:picLocks noChangeAspect="1"/>
          </p:cNvPicPr>
          <p:nvPr/>
        </p:nvPicPr>
        <p:blipFill>
          <a:blip r:embed="rId3"/>
          <a:stretch>
            <a:fillRect/>
          </a:stretch>
        </p:blipFill>
        <p:spPr>
          <a:xfrm>
            <a:off x="201385" y="975404"/>
            <a:ext cx="11789229" cy="4907191"/>
          </a:xfrm>
          <a:prstGeom prst="rect">
            <a:avLst/>
          </a:prstGeom>
        </p:spPr>
      </p:pic>
      <p:sp>
        <p:nvSpPr>
          <p:cNvPr id="6" name="Nadpis 6">
            <a:extLst>
              <a:ext uri="{FF2B5EF4-FFF2-40B4-BE49-F238E27FC236}">
                <a16:creationId xmlns:a16="http://schemas.microsoft.com/office/drawing/2014/main" id="{86299F5B-D662-E9A7-8EF6-D92AAA6B8434}"/>
              </a:ext>
            </a:extLst>
          </p:cNvPr>
          <p:cNvSpPr txBox="1">
            <a:spLocks/>
          </p:cNvSpPr>
          <p:nvPr/>
        </p:nvSpPr>
        <p:spPr>
          <a:xfrm>
            <a:off x="414000" y="178423"/>
            <a:ext cx="11271214"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Důvěra v EU v jednotlivých členských státech</a:t>
            </a:r>
          </a:p>
        </p:txBody>
      </p:sp>
      <p:sp>
        <p:nvSpPr>
          <p:cNvPr id="2" name="Obdélník: se zakulacenými rohy 1">
            <a:extLst>
              <a:ext uri="{FF2B5EF4-FFF2-40B4-BE49-F238E27FC236}">
                <a16:creationId xmlns:a16="http://schemas.microsoft.com/office/drawing/2014/main" id="{75834792-C6D9-E786-693B-710F37FFAABE}"/>
              </a:ext>
            </a:extLst>
          </p:cNvPr>
          <p:cNvSpPr/>
          <p:nvPr/>
        </p:nvSpPr>
        <p:spPr bwMode="auto">
          <a:xfrm>
            <a:off x="10632251" y="1836593"/>
            <a:ext cx="124455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4" name="Obdélník: se zakulacenými rohy 3">
            <a:extLst>
              <a:ext uri="{FF2B5EF4-FFF2-40B4-BE49-F238E27FC236}">
                <a16:creationId xmlns:a16="http://schemas.microsoft.com/office/drawing/2014/main" id="{D0B785CC-DBD7-9303-B957-557FACA44732}"/>
              </a:ext>
            </a:extLst>
          </p:cNvPr>
          <p:cNvSpPr/>
          <p:nvPr/>
        </p:nvSpPr>
        <p:spPr bwMode="auto">
          <a:xfrm>
            <a:off x="9011270" y="1836592"/>
            <a:ext cx="43542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Obdélník: se zakulacenými rohy 6">
            <a:extLst>
              <a:ext uri="{FF2B5EF4-FFF2-40B4-BE49-F238E27FC236}">
                <a16:creationId xmlns:a16="http://schemas.microsoft.com/office/drawing/2014/main" id="{5D9D1D29-B146-C6EB-4C80-52BF5999676B}"/>
              </a:ext>
            </a:extLst>
          </p:cNvPr>
          <p:cNvSpPr/>
          <p:nvPr/>
        </p:nvSpPr>
        <p:spPr bwMode="auto">
          <a:xfrm>
            <a:off x="9821760" y="1836593"/>
            <a:ext cx="435428"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C885F140-E738-CFE6-0A3C-FE765AA761BA}"/>
              </a:ext>
            </a:extLst>
          </p:cNvPr>
          <p:cNvSpPr/>
          <p:nvPr/>
        </p:nvSpPr>
        <p:spPr bwMode="auto">
          <a:xfrm>
            <a:off x="1799978" y="1836592"/>
            <a:ext cx="1151040" cy="3827967"/>
          </a:xfrm>
          <a:prstGeom prst="roundRect">
            <a:avLst/>
          </a:prstGeom>
          <a:noFill/>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0129155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muni-fss-prezentace-16-9-cz-v11 (3)</Template>
  <TotalTime>9009</TotalTime>
  <Words>5121</Words>
  <Application>Microsoft Office PowerPoint</Application>
  <PresentationFormat>Širokoúhlá obrazovka</PresentationFormat>
  <Paragraphs>332</Paragraphs>
  <Slides>61</Slides>
  <Notes>28</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61</vt:i4>
      </vt:variant>
    </vt:vector>
  </HeadingPairs>
  <TitlesOfParts>
    <vt:vector size="72" baseType="lpstr">
      <vt:lpstr>Arial</vt:lpstr>
      <vt:lpstr>Calibri</vt:lpstr>
      <vt:lpstr>Georgia</vt:lpstr>
      <vt:lpstr>CharisSIL</vt:lpstr>
      <vt:lpstr>Montserrat</vt:lpstr>
      <vt:lpstr>Open Sans</vt:lpstr>
      <vt:lpstr>Tahoma</vt:lpstr>
      <vt:lpstr>Times New Roman</vt:lpstr>
      <vt:lpstr>Verdana Pro</vt:lpstr>
      <vt:lpstr>Wingdings</vt:lpstr>
      <vt:lpstr>Prezentace_MU_CZ</vt:lpstr>
      <vt:lpstr>Pohled (nejen) veřejnosti na EU</vt:lpstr>
      <vt:lpstr>Osnova</vt:lpstr>
      <vt:lpstr>Co se událo v posledních 14 dnech v Evropě?</vt:lpstr>
      <vt:lpstr>Přestávka</vt:lpstr>
      <vt:lpstr>Přednáška o vývoji a vysvětlení veřejné a stranické podpory k EU vč. konceptu Euroskepticismu</vt:lpstr>
      <vt:lpstr>Veřejný vs. stranický pohled na EU</vt:lpstr>
      <vt:lpstr>Vývoj veřejné podpory k EU</vt:lpstr>
      <vt:lpstr>Prezentace aplikace PowerPoint</vt:lpstr>
      <vt:lpstr>Prezentace aplikace PowerPoint</vt:lpstr>
      <vt:lpstr>Veřejný euroskepticismus</vt:lpstr>
      <vt:lpstr>Prezentace aplikace PowerPoint</vt:lpstr>
      <vt:lpstr>Prezentace aplikace PowerPoint</vt:lpstr>
      <vt:lpstr>Prezentace aplikace PowerPoint</vt:lpstr>
      <vt:lpstr>Prezentace aplikace PowerPoint</vt:lpstr>
      <vt:lpstr>Prezentace aplikace PowerPoint</vt:lpstr>
      <vt:lpstr>Vývoj důvěry v EU a národní vládu a parlament</vt:lpstr>
      <vt:lpstr>Prezentace aplikace PowerPoint</vt:lpstr>
      <vt:lpstr>Prezentace aplikace PowerPoint</vt:lpstr>
      <vt:lpstr>Vystoupení z EU</vt:lpstr>
      <vt:lpstr>Prezentace aplikace PowerPoint</vt:lpstr>
      <vt:lpstr>Segmentace české veřejnosti</vt:lpstr>
      <vt:lpstr>Segmentace české veřejnosti</vt:lpstr>
      <vt:lpstr>Co je důležité?</vt:lpstr>
      <vt:lpstr>Proč Češi nemají rádi EU?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Tvrdý vs. měkký stranický euroskepticismus</vt:lpstr>
      <vt:lpstr>Vývoj stranické podpory k EU</vt:lpstr>
      <vt:lpstr>Stranická podpora pro EU napříč členy EU</vt:lpstr>
      <vt:lpstr>Vývoj proEU a antiEU stran v ČR a SR 2002-2019</vt:lpstr>
      <vt:lpstr>Důvody: Proč o EU není zájem?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Následky:  vliv euroskepticismu na fungování EU</vt:lpstr>
      <vt:lpstr>Prezentace aplikace PowerPoint</vt:lpstr>
      <vt:lpstr>Řešení: Jak zvýšit zájem občanů o EU?</vt:lpstr>
      <vt:lpstr>Téma eseje z dnešního semináře</vt:lpstr>
      <vt:lpstr>Jak psát závěrečnou esej</vt:lpstr>
      <vt:lpstr>Základní parametry závěrečné eseje</vt:lpstr>
      <vt:lpstr>Témata esejí z proběhlých seminářů</vt:lpstr>
      <vt:lpstr>To je od nás téměř vše...</vt:lpstr>
      <vt:lpstr>Děkujeme za pozornost a účast na seminářích!</vt:lpstr>
      <vt:lpstr>Seznam zdrojů pro dnešní seminář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Pohled veřejnosti na EU</dc:title>
  <dc:creator>Pavla Hosnedlová</dc:creator>
  <cp:lastModifiedBy>Pavla Hosnedlová</cp:lastModifiedBy>
  <cp:revision>62</cp:revision>
  <cp:lastPrinted>1601-01-01T00:00:00Z</cp:lastPrinted>
  <dcterms:created xsi:type="dcterms:W3CDTF">2022-11-21T11:33:42Z</dcterms:created>
  <dcterms:modified xsi:type="dcterms:W3CDTF">2022-12-05T06:53:58Z</dcterms:modified>
</cp:coreProperties>
</file>