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3"/>
  </p:notesMasterIdLst>
  <p:handoutMasterIdLst>
    <p:handoutMasterId r:id="rId24"/>
  </p:handoutMasterIdLst>
  <p:sldIdLst>
    <p:sldId id="257" r:id="rId2"/>
    <p:sldId id="259" r:id="rId3"/>
    <p:sldId id="260" r:id="rId4"/>
    <p:sldId id="273" r:id="rId5"/>
    <p:sldId id="274" r:id="rId6"/>
    <p:sldId id="280" r:id="rId7"/>
    <p:sldId id="272" r:id="rId8"/>
    <p:sldId id="262" r:id="rId9"/>
    <p:sldId id="263" r:id="rId10"/>
    <p:sldId id="264" r:id="rId11"/>
    <p:sldId id="265" r:id="rId12"/>
    <p:sldId id="266" r:id="rId13"/>
    <p:sldId id="275" r:id="rId14"/>
    <p:sldId id="267" r:id="rId15"/>
    <p:sldId id="269" r:id="rId16"/>
    <p:sldId id="271" r:id="rId17"/>
    <p:sldId id="278" r:id="rId18"/>
    <p:sldId id="270" r:id="rId19"/>
    <p:sldId id="268" r:id="rId20"/>
    <p:sldId id="276" r:id="rId21"/>
    <p:sldId id="277" r:id="rId22"/>
  </p:sldIdLst>
  <p:sldSz cx="12192000" cy="6858000"/>
  <p:notesSz cx="6858000" cy="9144000"/>
  <p:defaultTextStyle>
    <a:defPPr rtl="0">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Světlý styl 1 – zvýraznění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Střední styl 1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388" autoAdjust="0"/>
  </p:normalViewPr>
  <p:slideViewPr>
    <p:cSldViewPr snapToGrid="0">
      <p:cViewPr varScale="1">
        <p:scale>
          <a:sx n="77" d="100"/>
          <a:sy n="77" d="100"/>
        </p:scale>
        <p:origin x="912" y="62"/>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é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27DCA4C-7825-44A0-B31A-4BAD6120D580}" type="datetime1">
              <a:rPr lang="cs-CZ" smtClean="0"/>
              <a:t>25.09.2022</a:t>
            </a:fld>
            <a:endParaRPr lang="en-US" dirty="0"/>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é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51CCFE8D-08E6-40AC-BF4B-494C67BC535C}" type="datetime1">
              <a:rPr lang="cs-CZ" smtClean="0"/>
              <a:t>24.09.2022</a:t>
            </a:fld>
            <a:endParaRPr lang="en-US"/>
          </a:p>
        </p:txBody>
      </p:sp>
      <p:sp>
        <p:nvSpPr>
          <p:cNvPr id="4" name="Zástupný symbol obrázku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cs"/>
              <a:t>Kliknutím můžete upravit styly předlohy textu.</a:t>
            </a:r>
            <a:endParaRPr lang="en-US"/>
          </a:p>
          <a:p>
            <a:pPr lvl="1" rtl="0"/>
            <a:r>
              <a:rPr lang="cs"/>
              <a:t>Druhá úroveň</a:t>
            </a:r>
          </a:p>
          <a:p>
            <a:pPr lvl="2" rtl="0"/>
            <a:r>
              <a:rPr lang="cs"/>
              <a:t>Třetí úroveň</a:t>
            </a:r>
          </a:p>
          <a:p>
            <a:pPr lvl="3" rtl="0"/>
            <a:r>
              <a:rPr lang="cs"/>
              <a:t>Čtvrtá úroveň</a:t>
            </a:r>
          </a:p>
          <a:p>
            <a:pPr lvl="4" rtl="0"/>
            <a:r>
              <a:rPr lang="cs"/>
              <a:t>Pátá úroveň</a:t>
            </a:r>
            <a:endParaRPr lang="en-US"/>
          </a:p>
        </p:txBody>
      </p:sp>
      <p:sp>
        <p:nvSpPr>
          <p:cNvPr id="6" name="Zástupné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Akt o svobodě médií – v realitě, nařízení na ochranu médií + doporučení o ochraně nezávislosti novinářů (https://ec.europa.eu/commission/presscorner/detail/en/IP_22_5504): povinné zveřejňování přímých i nepřímých vlastníků mediálních služeb, zákaz sledování/šmírování novinářů a jejich rodin, zajištění redakční nezávislosti a stabilního financování veřejnoprávních médií (tj. aby stát nezasahoval do obsahu např. ČT a RTVS a aby jim stát záměrně nesnižoval příjmy). Vydavatelé návrh kritizují, obávají se opaku a omezení jejich role + nesouhlasí s navrhovanou </a:t>
            </a:r>
            <a:r>
              <a:rPr lang="cs-CZ" dirty="0" err="1"/>
              <a:t>Evr</a:t>
            </a:r>
            <a:r>
              <a:rPr lang="cs-CZ" dirty="0"/>
              <a:t>. radou národních regulátorů médií, která by měla vydávat nezávazná stanoviska. Samotní novináři i tiskové agentury však návrh vítají (srov. https://www.politico.eu/</a:t>
            </a:r>
            <a:r>
              <a:rPr lang="cs-CZ" dirty="0" err="1"/>
              <a:t>article</a:t>
            </a:r>
            <a:r>
              <a:rPr lang="cs-CZ" dirty="0"/>
              <a:t>/</a:t>
            </a:r>
            <a:r>
              <a:rPr lang="cs-CZ" dirty="0" err="1"/>
              <a:t>eu</a:t>
            </a:r>
            <a:r>
              <a:rPr lang="cs-CZ" dirty="0"/>
              <a:t>-</a:t>
            </a:r>
            <a:r>
              <a:rPr lang="cs-CZ" dirty="0" err="1"/>
              <a:t>law</a:t>
            </a:r>
            <a:r>
              <a:rPr lang="cs-CZ" dirty="0"/>
              <a:t>-to-</a:t>
            </a:r>
            <a:r>
              <a:rPr lang="cs-CZ" dirty="0" err="1"/>
              <a:t>protect</a:t>
            </a:r>
            <a:r>
              <a:rPr lang="cs-CZ" dirty="0"/>
              <a:t>-media-</a:t>
            </a:r>
            <a:r>
              <a:rPr lang="cs-CZ" dirty="0" err="1"/>
              <a:t>freedom</a:t>
            </a:r>
            <a:r>
              <a:rPr lang="cs-CZ" dirty="0"/>
              <a:t>-</a:t>
            </a:r>
            <a:r>
              <a:rPr lang="cs-CZ" dirty="0" err="1"/>
              <a:t>scares-off-press-publishers</a:t>
            </a:r>
            <a:r>
              <a:rPr lang="cs-CZ" dirty="0"/>
              <a:t>/) </a:t>
            </a:r>
          </a:p>
          <a:p>
            <a:endParaRPr lang="cs-CZ" dirty="0"/>
          </a:p>
          <a:p>
            <a:r>
              <a:rPr lang="cs-CZ" dirty="0"/>
              <a:t>Problematika vlády práva v </a:t>
            </a:r>
            <a:r>
              <a:rPr lang="cs-CZ" dirty="0" err="1"/>
              <a:t>Maď</a:t>
            </a:r>
            <a:r>
              <a:rPr lang="cs-CZ" dirty="0"/>
              <a:t>. – EP na svém plenárním zasedání minulý týden přijal (nezávaznou) zprávu o tom, že </a:t>
            </a:r>
            <a:r>
              <a:rPr lang="cs-CZ" dirty="0" err="1"/>
              <a:t>Maď</a:t>
            </a:r>
            <a:r>
              <a:rPr lang="cs-CZ" dirty="0"/>
              <a:t>. již není demokracií. Je podle nich hybridním režimem volební autokracie, v němž se sice konají volby, ale nejsou dodržovány demokratické normy a zásady. Byl to právě EP, který téměř přesně před 4 lety spustil „nukleární možnost“ </a:t>
            </a:r>
            <a:r>
              <a:rPr lang="cs-CZ" dirty="0" err="1"/>
              <a:t>aka</a:t>
            </a:r>
            <a:r>
              <a:rPr lang="cs-CZ" dirty="0"/>
              <a:t> čl. 7 SEU. Nyní EP kritizoval, že instituce EU v této věci nekonají, protože procedura podle čl. 7 je kvůli jednomyslnosti v Radě a případnému vetu Pol. Neprůchozí, a EK se svými kroky podle EP příliš otálí. (https://www.europarl.europa.eu/</a:t>
            </a:r>
            <a:r>
              <a:rPr lang="cs-CZ" dirty="0" err="1"/>
              <a:t>news</a:t>
            </a:r>
            <a:r>
              <a:rPr lang="cs-CZ" dirty="0"/>
              <a:t>/en/</a:t>
            </a:r>
            <a:r>
              <a:rPr lang="cs-CZ" dirty="0" err="1"/>
              <a:t>press-room</a:t>
            </a:r>
            <a:r>
              <a:rPr lang="cs-CZ" dirty="0"/>
              <a:t>/20220909IPR40137/</a:t>
            </a:r>
            <a:r>
              <a:rPr lang="cs-CZ" dirty="0" err="1"/>
              <a:t>meps</a:t>
            </a:r>
            <a:r>
              <a:rPr lang="cs-CZ" dirty="0"/>
              <a:t>-</a:t>
            </a:r>
            <a:r>
              <a:rPr lang="cs-CZ" dirty="0" err="1"/>
              <a:t>hungary</a:t>
            </a:r>
            <a:r>
              <a:rPr lang="cs-CZ" dirty="0"/>
              <a:t>-</a:t>
            </a:r>
            <a:r>
              <a:rPr lang="cs-CZ" dirty="0" err="1"/>
              <a:t>can</a:t>
            </a:r>
            <a:r>
              <a:rPr lang="cs-CZ" dirty="0"/>
              <a:t>-no-</a:t>
            </a:r>
            <a:r>
              <a:rPr lang="cs-CZ" dirty="0" err="1"/>
              <a:t>longer</a:t>
            </a:r>
            <a:r>
              <a:rPr lang="cs-CZ" dirty="0"/>
              <a:t>-</a:t>
            </a:r>
            <a:r>
              <a:rPr lang="cs-CZ" dirty="0" err="1"/>
              <a:t>be</a:t>
            </a:r>
            <a:r>
              <a:rPr lang="cs-CZ" dirty="0"/>
              <a:t>-</a:t>
            </a:r>
            <a:r>
              <a:rPr lang="cs-CZ" dirty="0" err="1"/>
              <a:t>considered</a:t>
            </a:r>
            <a:r>
              <a:rPr lang="cs-CZ" dirty="0"/>
              <a:t>-a-full-</a:t>
            </a:r>
            <a:r>
              <a:rPr lang="cs-CZ" dirty="0" err="1"/>
              <a:t>democracy</a:t>
            </a:r>
            <a:r>
              <a:rPr lang="cs-CZ" dirty="0"/>
              <a:t>; https://www.euronews.com/my-</a:t>
            </a:r>
            <a:r>
              <a:rPr lang="cs-CZ" dirty="0" err="1"/>
              <a:t>europe</a:t>
            </a:r>
            <a:r>
              <a:rPr lang="cs-CZ" dirty="0"/>
              <a:t>/2022/09/15/hungary-is-no-longer-a-full-democracy-but-an-electoral-autocracy-meps-declare-in-new-repor) </a:t>
            </a:r>
          </a:p>
          <a:p>
            <a:r>
              <a:rPr lang="cs-CZ" dirty="0"/>
              <a:t>EK nicméně v této věci již pokročila, když v dubnu 2022 spustila proceduru podle </a:t>
            </a:r>
            <a:r>
              <a:rPr lang="cs-CZ" dirty="0" err="1"/>
              <a:t>conditionality</a:t>
            </a:r>
            <a:r>
              <a:rPr lang="cs-CZ" dirty="0"/>
              <a:t> </a:t>
            </a:r>
            <a:r>
              <a:rPr lang="cs-CZ" dirty="0" err="1"/>
              <a:t>mechanism</a:t>
            </a:r>
            <a:r>
              <a:rPr lang="cs-CZ" dirty="0"/>
              <a:t> a netradičně v neděli 18/9 navrhla omezit 7,5 mld. Eur ze tří operačních programů čerpající kohezní fondy EU v </a:t>
            </a:r>
            <a:r>
              <a:rPr lang="cs-CZ" dirty="0" err="1"/>
              <a:t>Maď</a:t>
            </a:r>
            <a:r>
              <a:rPr lang="cs-CZ" dirty="0"/>
              <a:t> kvůli přetrvávajícím problémům s cíleným přidělováním veřejných zakázek či nedostatečnému boji proti korupci. Nicméně čeká se, jak dopadnou navrhované reformy v </a:t>
            </a:r>
            <a:r>
              <a:rPr lang="cs-CZ" dirty="0" err="1"/>
              <a:t>Maď</a:t>
            </a:r>
            <a:r>
              <a:rPr lang="cs-CZ" dirty="0"/>
              <a:t>., o kterých by mělo být jasno do 19/11 (celkem 17 opatření, např. vytvoření agentury pro boj proti korupci či větší spolupráce </a:t>
            </a:r>
            <a:r>
              <a:rPr lang="cs-CZ" dirty="0" err="1"/>
              <a:t>Maď</a:t>
            </a:r>
            <a:r>
              <a:rPr lang="cs-CZ" dirty="0"/>
              <a:t>. s unijním </a:t>
            </a:r>
            <a:r>
              <a:rPr lang="cs-CZ" dirty="0" err="1"/>
              <a:t>OLAFem</a:t>
            </a:r>
            <a:r>
              <a:rPr lang="cs-CZ" dirty="0"/>
              <a:t>)+ schválení navrženého omezení dotací je v rukou ČS (nutno do 3 měsíců max. dosáhnout QMV). (https://www.politico.eu/</a:t>
            </a:r>
            <a:r>
              <a:rPr lang="cs-CZ" dirty="0" err="1"/>
              <a:t>article</a:t>
            </a:r>
            <a:r>
              <a:rPr lang="cs-CZ" dirty="0"/>
              <a:t>/</a:t>
            </a:r>
            <a:r>
              <a:rPr lang="cs-CZ" dirty="0" err="1"/>
              <a:t>eu</a:t>
            </a:r>
            <a:r>
              <a:rPr lang="cs-CZ" dirty="0"/>
              <a:t>-</a:t>
            </a:r>
            <a:r>
              <a:rPr lang="cs-CZ" dirty="0" err="1"/>
              <a:t>gives</a:t>
            </a:r>
            <a:r>
              <a:rPr lang="cs-CZ" dirty="0"/>
              <a:t>-</a:t>
            </a:r>
            <a:r>
              <a:rPr lang="cs-CZ" dirty="0" err="1"/>
              <a:t>viktor</a:t>
            </a:r>
            <a:r>
              <a:rPr lang="cs-CZ" dirty="0"/>
              <a:t>-</a:t>
            </a:r>
            <a:r>
              <a:rPr lang="cs-CZ" dirty="0" err="1"/>
              <a:t>orban</a:t>
            </a:r>
            <a:r>
              <a:rPr lang="cs-CZ" dirty="0"/>
              <a:t>-</a:t>
            </a:r>
            <a:r>
              <a:rPr lang="cs-CZ" dirty="0" err="1"/>
              <a:t>hungary</a:t>
            </a:r>
            <a:r>
              <a:rPr lang="cs-CZ" dirty="0"/>
              <a:t>-</a:t>
            </a:r>
            <a:r>
              <a:rPr lang="cs-CZ" dirty="0" err="1"/>
              <a:t>an</a:t>
            </a:r>
            <a:r>
              <a:rPr lang="cs-CZ" dirty="0"/>
              <a:t>-</a:t>
            </a:r>
            <a:r>
              <a:rPr lang="cs-CZ" dirty="0" err="1"/>
              <a:t>off</a:t>
            </a:r>
            <a:r>
              <a:rPr lang="cs-CZ" dirty="0"/>
              <a:t>-ramp-on-</a:t>
            </a:r>
            <a:r>
              <a:rPr lang="cs-CZ" dirty="0" err="1"/>
              <a:t>democratic</a:t>
            </a:r>
            <a:r>
              <a:rPr lang="cs-CZ" dirty="0"/>
              <a:t>-</a:t>
            </a:r>
            <a:r>
              <a:rPr lang="cs-CZ" dirty="0" err="1"/>
              <a:t>norms</a:t>
            </a:r>
            <a:r>
              <a:rPr lang="cs-CZ" dirty="0"/>
              <a:t>/; https://www.politico.eu/</a:t>
            </a:r>
            <a:r>
              <a:rPr lang="cs-CZ" dirty="0" err="1"/>
              <a:t>article</a:t>
            </a:r>
            <a:r>
              <a:rPr lang="cs-CZ" dirty="0"/>
              <a:t>/commission-suggests-funding-cut-for-hungary-but-opens-compromise-path/)</a:t>
            </a:r>
          </a:p>
          <a:p>
            <a:endParaRPr lang="cs-CZ" dirty="0"/>
          </a:p>
          <a:p>
            <a:r>
              <a:rPr lang="cs-CZ" dirty="0"/>
              <a:t>Ministři financí členských států EU, pod vedením českého předsednictví, schválili další půjčku </a:t>
            </a:r>
            <a:r>
              <a:rPr lang="cs-CZ" dirty="0" err="1"/>
              <a:t>Ukr</a:t>
            </a:r>
            <a:r>
              <a:rPr lang="cs-CZ" dirty="0"/>
              <a:t>. v rámci balíku </a:t>
            </a:r>
            <a:r>
              <a:rPr lang="cs-CZ" dirty="0" err="1"/>
              <a:t>makrofinanční</a:t>
            </a:r>
            <a:r>
              <a:rPr lang="cs-CZ" dirty="0"/>
              <a:t> pomoci (MFA). Z celkového objemu balíku ve výši 9 mld. Eur, který Evropská komise navrhla v květnu a členské státy v rámci Evropské rady schválily v červnu, již byla v červenci schválena distribuce 1 mld., nyní 5 mld. a zbývá tedy poskytnout 3 mld. V průběhu jara 2022 bylo již </a:t>
            </a:r>
            <a:r>
              <a:rPr lang="cs-CZ" dirty="0" err="1"/>
              <a:t>Ukr</a:t>
            </a:r>
            <a:r>
              <a:rPr lang="cs-CZ" dirty="0"/>
              <a:t>. poskytnuto 1,2 mld. Eur MFA (https://www.consilium.europa.eu/en/</a:t>
            </a:r>
            <a:r>
              <a:rPr lang="cs-CZ" dirty="0" err="1"/>
              <a:t>press</a:t>
            </a:r>
            <a:r>
              <a:rPr lang="cs-CZ" dirty="0"/>
              <a:t>/</a:t>
            </a:r>
            <a:r>
              <a:rPr lang="cs-CZ" dirty="0" err="1"/>
              <a:t>press-releases</a:t>
            </a:r>
            <a:r>
              <a:rPr lang="cs-CZ" dirty="0"/>
              <a:t>/2022/09/20/council-adopts-additional-5-billion-assistance-to-ukraine/?</a:t>
            </a:r>
            <a:r>
              <a:rPr lang="cs-CZ" dirty="0" err="1"/>
              <a:t>utm_source</a:t>
            </a:r>
            <a:r>
              <a:rPr lang="cs-CZ" dirty="0"/>
              <a:t>=</a:t>
            </a:r>
            <a:r>
              <a:rPr lang="cs-CZ" dirty="0" err="1"/>
              <a:t>dsms-auto&amp;utm_medium</a:t>
            </a:r>
            <a:r>
              <a:rPr lang="cs-CZ" dirty="0"/>
              <a:t>=</a:t>
            </a:r>
            <a:r>
              <a:rPr lang="cs-CZ" dirty="0" err="1"/>
              <a:t>email&amp;utm_campaign</a:t>
            </a:r>
            <a:r>
              <a:rPr lang="cs-CZ" dirty="0"/>
              <a:t>=</a:t>
            </a:r>
            <a:r>
              <a:rPr lang="cs-CZ" dirty="0" err="1"/>
              <a:t>Council+adopts+additional</a:t>
            </a:r>
            <a:r>
              <a:rPr lang="cs-CZ" dirty="0"/>
              <a:t>+%u20ac5+billion+assistance+to+Ukraine)</a:t>
            </a:r>
          </a:p>
          <a:p>
            <a:endParaRPr lang="cs-CZ" dirty="0"/>
          </a:p>
          <a:p>
            <a:r>
              <a:rPr lang="cs-CZ" dirty="0"/>
              <a:t>Pětina oslovených Slováků je pro jasné vítězství Ruska nad </a:t>
            </a:r>
            <a:r>
              <a:rPr lang="cs-CZ" dirty="0" err="1"/>
              <a:t>Ukr</a:t>
            </a:r>
            <a:r>
              <a:rPr lang="cs-CZ" dirty="0"/>
              <a:t>., více než polovina se k jeho vítězství přiklání. Třetina si přeje vítězství </a:t>
            </a:r>
            <a:r>
              <a:rPr lang="cs-CZ" dirty="0" err="1"/>
              <a:t>Ukr</a:t>
            </a:r>
            <a:r>
              <a:rPr lang="cs-CZ" dirty="0"/>
              <a:t>. Patrná je geografická a stranická příslušnost – Bratislava je pro </a:t>
            </a:r>
            <a:r>
              <a:rPr lang="cs-CZ" dirty="0" err="1"/>
              <a:t>Ukr</a:t>
            </a:r>
            <a:r>
              <a:rPr lang="cs-CZ" dirty="0"/>
              <a:t>., podporovatelé Ficova </a:t>
            </a:r>
            <a:r>
              <a:rPr lang="cs-CZ" dirty="0" err="1"/>
              <a:t>SMERu</a:t>
            </a:r>
            <a:r>
              <a:rPr lang="cs-CZ" dirty="0"/>
              <a:t> jsou pro Rus. Inklinace k Rus. je v SK dlouhodobý problém – více zde: https://www.euractiv.com/</a:t>
            </a:r>
            <a:r>
              <a:rPr lang="cs-CZ" dirty="0" err="1"/>
              <a:t>section</a:t>
            </a:r>
            <a:r>
              <a:rPr lang="cs-CZ" dirty="0"/>
              <a:t>/</a:t>
            </a:r>
            <a:r>
              <a:rPr lang="cs-CZ" dirty="0" err="1"/>
              <a:t>politics</a:t>
            </a:r>
            <a:r>
              <a:rPr lang="cs-CZ" dirty="0"/>
              <a:t>/</a:t>
            </a:r>
            <a:r>
              <a:rPr lang="cs-CZ" dirty="0" err="1"/>
              <a:t>short_news</a:t>
            </a:r>
            <a:r>
              <a:rPr lang="cs-CZ" dirty="0"/>
              <a:t>/most-</a:t>
            </a:r>
            <a:r>
              <a:rPr lang="cs-CZ" dirty="0" err="1"/>
              <a:t>slovaks</a:t>
            </a:r>
            <a:r>
              <a:rPr lang="cs-CZ" dirty="0"/>
              <a:t>-</a:t>
            </a:r>
            <a:r>
              <a:rPr lang="cs-CZ" dirty="0" err="1"/>
              <a:t>want</a:t>
            </a:r>
            <a:r>
              <a:rPr lang="cs-CZ" dirty="0"/>
              <a:t>-</a:t>
            </a:r>
            <a:r>
              <a:rPr lang="cs-CZ" dirty="0" err="1"/>
              <a:t>russia</a:t>
            </a:r>
            <a:r>
              <a:rPr lang="cs-CZ" dirty="0"/>
              <a:t>-to-</a:t>
            </a:r>
            <a:r>
              <a:rPr lang="cs-CZ" dirty="0" err="1"/>
              <a:t>win</a:t>
            </a:r>
            <a:r>
              <a:rPr lang="cs-CZ" dirty="0"/>
              <a:t>-</a:t>
            </a:r>
            <a:r>
              <a:rPr lang="cs-CZ" dirty="0" err="1"/>
              <a:t>ukraine-war</a:t>
            </a:r>
            <a:r>
              <a:rPr lang="cs-CZ" dirty="0"/>
              <a:t>/. </a:t>
            </a:r>
          </a:p>
          <a:p>
            <a:r>
              <a:rPr lang="cs-CZ" dirty="0"/>
              <a:t>V ČR si naopak necelých 80 % myslí, že za válku na </a:t>
            </a:r>
            <a:r>
              <a:rPr lang="cs-CZ" dirty="0" err="1"/>
              <a:t>Ukr</a:t>
            </a:r>
            <a:r>
              <a:rPr lang="cs-CZ" dirty="0"/>
              <a:t>. může Rus.; v SK tento názor zastávala podle </a:t>
            </a:r>
            <a:r>
              <a:rPr lang="cs-CZ" dirty="0" err="1"/>
              <a:t>Globsecu</a:t>
            </a:r>
            <a:r>
              <a:rPr lang="cs-CZ" dirty="0"/>
              <a:t> cca polovina oslovených – více zde: https://ct24.ceskatelevize.cz/specialy/rusko-ukrajinsky-konflikt/3496364-cesi-se-radi-k-nejvetsim-zastancum-nazoru-ze-za-konflikt </a:t>
            </a:r>
          </a:p>
        </p:txBody>
      </p:sp>
      <p:sp>
        <p:nvSpPr>
          <p:cNvPr id="4" name="Zástupný symbol pro datum 3"/>
          <p:cNvSpPr>
            <a:spLocks noGrp="1"/>
          </p:cNvSpPr>
          <p:nvPr>
            <p:ph type="dt" idx="1"/>
          </p:nvPr>
        </p:nvSpPr>
        <p:spPr/>
        <p:txBody>
          <a:bodyPr/>
          <a:lstStyle/>
          <a:p>
            <a:pPr rtl="0"/>
            <a:fld id="{51CCFE8D-08E6-40AC-BF4B-494C67BC535C}" type="datetime1">
              <a:rPr lang="cs-CZ" smtClean="0"/>
              <a:t>24.09.2022</a:t>
            </a:fld>
            <a:endParaRPr lang="en-US"/>
          </a:p>
        </p:txBody>
      </p:sp>
      <p:sp>
        <p:nvSpPr>
          <p:cNvPr id="5" name="Zástupný symbol pro číslo snímku 4"/>
          <p:cNvSpPr>
            <a:spLocks noGrp="1"/>
          </p:cNvSpPr>
          <p:nvPr>
            <p:ph type="sldNum" sz="quarter" idx="5"/>
          </p:nvPr>
        </p:nvSpPr>
        <p:spPr/>
        <p:txBody>
          <a:bodyPr/>
          <a:lstStyle/>
          <a:p>
            <a:pPr rtl="0"/>
            <a:fld id="{01B41D33-19C8-4450-B3C5-BE83E9C8F0BC}" type="slidenum">
              <a:rPr lang="en-US" smtClean="0"/>
              <a:t>3</a:t>
            </a:fld>
            <a:endParaRPr lang="en-US"/>
          </a:p>
        </p:txBody>
      </p:sp>
    </p:spTree>
    <p:extLst>
      <p:ext uri="{BB962C8B-B14F-4D97-AF65-F5344CB8AC3E}">
        <p14:creationId xmlns:p14="http://schemas.microsoft.com/office/powerpoint/2010/main" val="2517373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datum 3"/>
          <p:cNvSpPr>
            <a:spLocks noGrp="1"/>
          </p:cNvSpPr>
          <p:nvPr>
            <p:ph type="dt" idx="1"/>
          </p:nvPr>
        </p:nvSpPr>
        <p:spPr/>
        <p:txBody>
          <a:bodyPr/>
          <a:lstStyle/>
          <a:p>
            <a:pPr rtl="0"/>
            <a:fld id="{51CCFE8D-08E6-40AC-BF4B-494C67BC535C}" type="datetime1">
              <a:rPr lang="cs-CZ" smtClean="0"/>
              <a:t>24.09.2022</a:t>
            </a:fld>
            <a:endParaRPr lang="en-US"/>
          </a:p>
        </p:txBody>
      </p:sp>
      <p:sp>
        <p:nvSpPr>
          <p:cNvPr id="5" name="Zástupný symbol pro číslo snímku 4"/>
          <p:cNvSpPr>
            <a:spLocks noGrp="1"/>
          </p:cNvSpPr>
          <p:nvPr>
            <p:ph type="sldNum" sz="quarter" idx="5"/>
          </p:nvPr>
        </p:nvSpPr>
        <p:spPr/>
        <p:txBody>
          <a:bodyPr/>
          <a:lstStyle/>
          <a:p>
            <a:pPr rtl="0"/>
            <a:fld id="{01B41D33-19C8-4450-B3C5-BE83E9C8F0BC}" type="slidenum">
              <a:rPr lang="en-US" smtClean="0"/>
              <a:t>13</a:t>
            </a:fld>
            <a:endParaRPr lang="en-US"/>
          </a:p>
        </p:txBody>
      </p:sp>
    </p:spTree>
    <p:extLst>
      <p:ext uri="{BB962C8B-B14F-4D97-AF65-F5344CB8AC3E}">
        <p14:creationId xmlns:p14="http://schemas.microsoft.com/office/powerpoint/2010/main" val="152886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Evropská komise si nechala udělat analýzu návrhů z COFOE, rozdělila je do čtyř částí – na návrhy, které již v EU existují; na návrhy, na kterých se momentálně (legislativně) pracuje; návrhy, které EK plánuje; a návrhy, které jsou skutečně nové – více zde: https://ec.europa.eu/commission/presscorner/detail/en/IP_22_3750, Kompletní přehled návrhů zde: https://prod-cofe-platform.s3.eu-central-1.amazonaws.com/8pl7jfzc6ae3jy2doji28fni27a3?response-content-disposition=inline%3B%20filename%3D%22CoFE_Report_with_annexes_EN.pdf%22%3B%20filename%2A%3DUTF-8%27%27CoFE_Report_with_annexes_EN.pdf&amp;response-content-type=application%2Fpdf&amp;X-Amz-Algorithm=AWS4-HMAC-SHA256&amp;X-Amz-Credential=AKIA3LJJXGZPDFYVOW5V%2F20220915%2Feu-central-1%2Fs3%2Faws4_request&amp;X-Amz-Date=20220915T100649Z&amp;X-Amz-Expires=300&amp;X-Amz-SignedHeaders=host&amp;X-Amz-Signature=bbff31b8ccde49d9f9fcd7a6fa507a74d2a1a6731fd95942bd5c72266b1f1679</a:t>
            </a:r>
          </a:p>
          <a:p>
            <a:endParaRPr lang="cs-CZ" dirty="0"/>
          </a:p>
          <a:p>
            <a:r>
              <a:rPr lang="cs-CZ" dirty="0"/>
              <a:t>Modrá tabulka nahoře je vytažena z digitální platformy – odpovídá tak pouze datům (počet účastníků/akcí/vyjádření) zaznamenaných na webu COFOE (k 15/9/2022)</a:t>
            </a:r>
          </a:p>
          <a:p>
            <a:endParaRPr lang="cs-CZ" dirty="0"/>
          </a:p>
          <a:p>
            <a:r>
              <a:rPr lang="cs-CZ" dirty="0"/>
              <a:t>Národní panely se zjevně příliš neuchytily. Zajímavé ale je, že kromě pěti zakládajících členů ES/EU se jej podařilo uspořádat v nové malé členské zemi (Lit.).</a:t>
            </a:r>
          </a:p>
        </p:txBody>
      </p:sp>
      <p:sp>
        <p:nvSpPr>
          <p:cNvPr id="4" name="Zástupný symbol pro datum 3"/>
          <p:cNvSpPr>
            <a:spLocks noGrp="1"/>
          </p:cNvSpPr>
          <p:nvPr>
            <p:ph type="dt" idx="1"/>
          </p:nvPr>
        </p:nvSpPr>
        <p:spPr/>
        <p:txBody>
          <a:bodyPr/>
          <a:lstStyle/>
          <a:p>
            <a:pPr rtl="0"/>
            <a:fld id="{51CCFE8D-08E6-40AC-BF4B-494C67BC535C}" type="datetime1">
              <a:rPr lang="cs-CZ" smtClean="0"/>
              <a:t>24.09.2022</a:t>
            </a:fld>
            <a:endParaRPr lang="en-US"/>
          </a:p>
        </p:txBody>
      </p:sp>
      <p:sp>
        <p:nvSpPr>
          <p:cNvPr id="5" name="Zástupný symbol pro číslo snímku 4"/>
          <p:cNvSpPr>
            <a:spLocks noGrp="1"/>
          </p:cNvSpPr>
          <p:nvPr>
            <p:ph type="sldNum" sz="quarter" idx="5"/>
          </p:nvPr>
        </p:nvSpPr>
        <p:spPr/>
        <p:txBody>
          <a:bodyPr/>
          <a:lstStyle/>
          <a:p>
            <a:pPr rtl="0"/>
            <a:fld id="{01B41D33-19C8-4450-B3C5-BE83E9C8F0BC}" type="slidenum">
              <a:rPr lang="en-US" smtClean="0"/>
              <a:t>14</a:t>
            </a:fld>
            <a:endParaRPr lang="en-US"/>
          </a:p>
        </p:txBody>
      </p:sp>
    </p:spTree>
    <p:extLst>
      <p:ext uri="{BB962C8B-B14F-4D97-AF65-F5344CB8AC3E}">
        <p14:creationId xmlns:p14="http://schemas.microsoft.com/office/powerpoint/2010/main" val="172839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 typeface="Arial" panose="020B0604020202020204" pitchFamily="34" charset="0"/>
              <a:buNone/>
            </a:pPr>
            <a:r>
              <a:rPr lang="cs-CZ" dirty="0"/>
              <a:t>Návrhy z COFOE zmíněny částečně v SOTEU a následně zejména upřesněny v prohlášení o záměru (https://state-of-the-union.ec.europa.eu/system/files/2022-09/SOTEU_2022_Letter_of_Intent_EN_0.pdf): </a:t>
            </a:r>
          </a:p>
          <a:p>
            <a:pPr marL="171450" indent="-171450">
              <a:buFont typeface="Arial" panose="020B0604020202020204" pitchFamily="34" charset="0"/>
              <a:buChar char="•"/>
            </a:pPr>
            <a:r>
              <a:rPr lang="cs-CZ" dirty="0"/>
              <a:t>K možnostem legislativního ukotvení </a:t>
            </a:r>
            <a:r>
              <a:rPr lang="cs-CZ" dirty="0" err="1"/>
              <a:t>genomických</a:t>
            </a:r>
            <a:r>
              <a:rPr lang="cs-CZ" dirty="0"/>
              <a:t> technik pro pěstování rostlin v EU probíhala konzultace od konce dubna do července 2022 (vizte více https://cpvo.europa.eu/en/</a:t>
            </a:r>
            <a:r>
              <a:rPr lang="cs-CZ" dirty="0" err="1"/>
              <a:t>news</a:t>
            </a:r>
            <a:r>
              <a:rPr lang="cs-CZ" dirty="0"/>
              <a:t>-and-</a:t>
            </a:r>
            <a:r>
              <a:rPr lang="cs-CZ" dirty="0" err="1"/>
              <a:t>events</a:t>
            </a:r>
            <a:r>
              <a:rPr lang="cs-CZ" dirty="0"/>
              <a:t>/</a:t>
            </a:r>
            <a:r>
              <a:rPr lang="cs-CZ" dirty="0" err="1"/>
              <a:t>news</a:t>
            </a:r>
            <a:r>
              <a:rPr lang="cs-CZ" dirty="0"/>
              <a:t>/public-</a:t>
            </a:r>
            <a:r>
              <a:rPr lang="cs-CZ" dirty="0" err="1"/>
              <a:t>consultation</a:t>
            </a:r>
            <a:r>
              <a:rPr lang="cs-CZ" dirty="0"/>
              <a:t>-</a:t>
            </a:r>
            <a:r>
              <a:rPr lang="cs-CZ" dirty="0" err="1"/>
              <a:t>eu-legislation-new-genomic-techniques-ngts</a:t>
            </a:r>
            <a:r>
              <a:rPr lang="cs-CZ" dirty="0"/>
              <a:t>) </a:t>
            </a:r>
          </a:p>
          <a:p>
            <a:pPr marL="171450" indent="-171450">
              <a:buFont typeface="Arial" panose="020B0604020202020204" pitchFamily="34" charset="0"/>
              <a:buChar char="•"/>
            </a:pPr>
            <a:r>
              <a:rPr lang="cs-CZ" dirty="0"/>
              <a:t>V červenci 2021, ECB zahájila dvouletý přezkum možností pro zavedení digitálního eura, jeho vzhled a možnosti distribuce (vizte více https://www.ecb.europa.eu/press/pr/date/2021/html/ecb.pr210714~d99198ea23.en.html a k vysvětlení: https://euractiv.cz/</a:t>
            </a:r>
            <a:r>
              <a:rPr lang="cs-CZ" dirty="0" err="1"/>
              <a:t>section</a:t>
            </a:r>
            <a:r>
              <a:rPr lang="cs-CZ" dirty="0"/>
              <a:t>/ekonomika/</a:t>
            </a:r>
            <a:r>
              <a:rPr lang="cs-CZ" dirty="0" err="1"/>
              <a:t>news</a:t>
            </a:r>
            <a:r>
              <a:rPr lang="cs-CZ" dirty="0"/>
              <a:t>/centralni-banky-vyhlizi-novy-druh-penez-digitalni-euro-ma-pomoct-dohnat-soukromy-sektor/)  </a:t>
            </a:r>
          </a:p>
          <a:p>
            <a:endParaRPr lang="cs-CZ" dirty="0"/>
          </a:p>
          <a:p>
            <a:r>
              <a:rPr lang="cs-CZ" dirty="0"/>
              <a:t>Řada těchto návrhů spadá do dlouhodobějších priorit EU anebo současné agendy </a:t>
            </a:r>
            <a:r>
              <a:rPr lang="cs-CZ" dirty="0" err="1"/>
              <a:t>UvdL</a:t>
            </a:r>
            <a:r>
              <a:rPr lang="cs-CZ" dirty="0"/>
              <a:t> – např. boj s potravinovým odpadem je součástí Akčního plánu k cirkulární ekonomice, dobré životní podmínky zvířat či využití </a:t>
            </a:r>
            <a:r>
              <a:rPr lang="cs-CZ" dirty="0" err="1"/>
              <a:t>genomických</a:t>
            </a:r>
            <a:r>
              <a:rPr lang="cs-CZ" dirty="0"/>
              <a:t> technik v zemědělství lze podřadit pod strategii </a:t>
            </a:r>
            <a:r>
              <a:rPr lang="cs-CZ" dirty="0" err="1"/>
              <a:t>Farm</a:t>
            </a:r>
            <a:r>
              <a:rPr lang="cs-CZ" dirty="0"/>
              <a:t>-to-</a:t>
            </a:r>
            <a:r>
              <a:rPr lang="cs-CZ" dirty="0" err="1"/>
              <a:t>Fork</a:t>
            </a:r>
            <a:r>
              <a:rPr lang="cs-CZ" dirty="0"/>
              <a:t>; nové vlastní zdroje diskutovány minimálně v souvislosti s nedávným novým víceletým </a:t>
            </a:r>
            <a:r>
              <a:rPr lang="cs-CZ" dirty="0" err="1"/>
              <a:t>fin</a:t>
            </a:r>
            <a:r>
              <a:rPr lang="cs-CZ" dirty="0"/>
              <a:t>. Rámcem 2021-2027 (zde již zaveden např. poplatek za nerecyklované plasty x korporátní daň dlouhodobě neprůchozí mezi členskými státy), </a:t>
            </a:r>
            <a:r>
              <a:rPr lang="cs-CZ" dirty="0" err="1"/>
              <a:t>Evr</a:t>
            </a:r>
            <a:r>
              <a:rPr lang="cs-CZ" dirty="0"/>
              <a:t>. Průkaz osob se zdravotním postižením se také delší dobu diskutuje na úrovni EU v souvislosti s posílením práv osob se zdravotním postižením (možno jej navázat buď na celoevropsky uznávanou kartičku zdravotní pojišťovny, díky které nás občany EU mohou v zahraničí ošetřit, nebo jej navázat na diskutované celoevropské e-ID)</a:t>
            </a:r>
          </a:p>
          <a:p>
            <a:endParaRPr lang="cs-CZ" dirty="0"/>
          </a:p>
          <a:p>
            <a:r>
              <a:rPr lang="cs-CZ" dirty="0"/>
              <a:t>Změna hlasování z jednomyslnosti na QMV možno řešit nikoliv přes plnou revizi smluv, ale také např. přes </a:t>
            </a:r>
            <a:r>
              <a:rPr lang="cs-CZ" dirty="0" err="1"/>
              <a:t>passarrellu</a:t>
            </a:r>
            <a:r>
              <a:rPr lang="cs-CZ" dirty="0"/>
              <a:t>. Doplnění smluv také možno řešit nikoliv přes plnou revizi (dle čl. 48 SEU), ale také skrze čl. 352 SFEU (bývalý čl. 308 SES), který umožňuje „k dosažení cílů“ Smluv (původně cíl vytvoření jednotného trhu) přijmout „nezbytnou určitou činnost“, kterou musí schválit Rada jednomyslně na základě návrhu EK a po souhlasu EP.</a:t>
            </a:r>
          </a:p>
        </p:txBody>
      </p:sp>
      <p:sp>
        <p:nvSpPr>
          <p:cNvPr id="4" name="Zástupný symbol pro datum 3"/>
          <p:cNvSpPr>
            <a:spLocks noGrp="1"/>
          </p:cNvSpPr>
          <p:nvPr>
            <p:ph type="dt" idx="1"/>
          </p:nvPr>
        </p:nvSpPr>
        <p:spPr/>
        <p:txBody>
          <a:bodyPr/>
          <a:lstStyle/>
          <a:p>
            <a:pPr rtl="0"/>
            <a:fld id="{51CCFE8D-08E6-40AC-BF4B-494C67BC535C}" type="datetime1">
              <a:rPr lang="cs-CZ" smtClean="0"/>
              <a:t>24.09.2022</a:t>
            </a:fld>
            <a:endParaRPr lang="en-US"/>
          </a:p>
        </p:txBody>
      </p:sp>
      <p:sp>
        <p:nvSpPr>
          <p:cNvPr id="5" name="Zástupný symbol pro číslo snímku 4"/>
          <p:cNvSpPr>
            <a:spLocks noGrp="1"/>
          </p:cNvSpPr>
          <p:nvPr>
            <p:ph type="sldNum" sz="quarter" idx="5"/>
          </p:nvPr>
        </p:nvSpPr>
        <p:spPr/>
        <p:txBody>
          <a:bodyPr/>
          <a:lstStyle/>
          <a:p>
            <a:pPr rtl="0"/>
            <a:fld id="{01B41D33-19C8-4450-B3C5-BE83E9C8F0BC}" type="slidenum">
              <a:rPr lang="en-US" smtClean="0"/>
              <a:t>15</a:t>
            </a:fld>
            <a:endParaRPr lang="en-US"/>
          </a:p>
        </p:txBody>
      </p:sp>
    </p:spTree>
    <p:extLst>
      <p:ext uri="{BB962C8B-B14F-4D97-AF65-F5344CB8AC3E}">
        <p14:creationId xmlns:p14="http://schemas.microsoft.com/office/powerpoint/2010/main" val="3177603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datum 3"/>
          <p:cNvSpPr>
            <a:spLocks noGrp="1"/>
          </p:cNvSpPr>
          <p:nvPr>
            <p:ph type="dt" idx="1"/>
          </p:nvPr>
        </p:nvSpPr>
        <p:spPr/>
        <p:txBody>
          <a:bodyPr/>
          <a:lstStyle/>
          <a:p>
            <a:pPr rtl="0"/>
            <a:fld id="{51CCFE8D-08E6-40AC-BF4B-494C67BC535C}" type="datetime1">
              <a:rPr lang="cs-CZ" smtClean="0"/>
              <a:t>24.09.2022</a:t>
            </a:fld>
            <a:endParaRPr lang="en-US"/>
          </a:p>
        </p:txBody>
      </p:sp>
      <p:sp>
        <p:nvSpPr>
          <p:cNvPr id="5" name="Zástupný symbol pro číslo snímku 4"/>
          <p:cNvSpPr>
            <a:spLocks noGrp="1"/>
          </p:cNvSpPr>
          <p:nvPr>
            <p:ph type="sldNum" sz="quarter" idx="5"/>
          </p:nvPr>
        </p:nvSpPr>
        <p:spPr/>
        <p:txBody>
          <a:bodyPr/>
          <a:lstStyle/>
          <a:p>
            <a:pPr rtl="0"/>
            <a:fld id="{01B41D33-19C8-4450-B3C5-BE83E9C8F0BC}" type="slidenum">
              <a:rPr lang="en-US" smtClean="0"/>
              <a:t>19</a:t>
            </a:fld>
            <a:endParaRPr lang="en-US"/>
          </a:p>
        </p:txBody>
      </p:sp>
    </p:spTree>
    <p:extLst>
      <p:ext uri="{BB962C8B-B14F-4D97-AF65-F5344CB8AC3E}">
        <p14:creationId xmlns:p14="http://schemas.microsoft.com/office/powerpoint/2010/main" val="267230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Vysvětlit, kdo byl/je slavný Mario </a:t>
            </a:r>
            <a:r>
              <a:rPr lang="cs-CZ" dirty="0" err="1"/>
              <a:t>Draghi</a:t>
            </a:r>
            <a:r>
              <a:rPr lang="cs-CZ" dirty="0"/>
              <a:t> (vč. jeho postu v čele ECB v době finanční krize). Upřesnit, že jeho vláda (složená ze zástupců všech stran napříč politickým spektrem, s výjimkou Bratrů Itálie) byla úspěšná, působila od 2/2021 do 7/2022, ale skončila po odchodu zástupců Hnutí pěti hvězd kvůli neshodám nad zákonem poskytujícím podporu </a:t>
            </a:r>
            <a:r>
              <a:rPr lang="cs-CZ" dirty="0" err="1"/>
              <a:t>it</a:t>
            </a:r>
            <a:r>
              <a:rPr lang="cs-CZ" dirty="0"/>
              <a:t>. rodinám zasaženým rostoucími cenami energií (a následně odchodem zbylých stran z vlády). Rezignace tak probíhala na dvakrát (srov. https://theloop.ecpr.eu/</a:t>
            </a:r>
            <a:r>
              <a:rPr lang="cs-CZ" dirty="0" err="1"/>
              <a:t>mario</a:t>
            </a:r>
            <a:r>
              <a:rPr lang="cs-CZ" dirty="0"/>
              <a:t>-</a:t>
            </a:r>
            <a:r>
              <a:rPr lang="cs-CZ" dirty="0" err="1"/>
              <a:t>draghi</a:t>
            </a:r>
            <a:r>
              <a:rPr lang="cs-CZ" dirty="0"/>
              <a:t>-a-very-</a:t>
            </a:r>
            <a:r>
              <a:rPr lang="cs-CZ" dirty="0" err="1"/>
              <a:t>italian</a:t>
            </a:r>
            <a:r>
              <a:rPr lang="cs-CZ" dirty="0"/>
              <a:t>-</a:t>
            </a:r>
            <a:r>
              <a:rPr lang="cs-CZ" dirty="0" err="1"/>
              <a:t>fall</a:t>
            </a:r>
            <a:r>
              <a:rPr lang="cs-CZ" dirty="0"/>
              <a:t>/)</a:t>
            </a:r>
          </a:p>
          <a:p>
            <a:endParaRPr lang="cs-CZ" dirty="0"/>
          </a:p>
          <a:p>
            <a:r>
              <a:rPr lang="cs-CZ" dirty="0"/>
              <a:t>Zatímco se v předchozích dvou letech (mj. v důsledku koronavirové pandemie a nutnosti zasahovat do ekonomiky) zdálo, že se levice v některých zemích vrací do čela vlád, např. ve Španělsku, Norsku či Německu (s výjimkou, např., ČR či Fr.), poslední rok ukázal na opětovnou posilující se roli pravicových stran (viz průzkumy v Něm., výsledky loňských voleb v ČR, výsledky zářijových parlamentních voleb ve Švédsku, aktuální podpora </a:t>
            </a:r>
            <a:r>
              <a:rPr lang="cs-CZ" dirty="0" err="1"/>
              <a:t>it</a:t>
            </a:r>
            <a:r>
              <a:rPr lang="cs-CZ" dirty="0"/>
              <a:t>. stran). Pokud volby v Itálii potvrdí dosavadní průzkumy, země se zařadí také do současného kurzu ženského vedení vlád (podobně jako ve Skandinávii, Estonsku, Fr., UK, …). </a:t>
            </a:r>
            <a:r>
              <a:rPr lang="cs-CZ" dirty="0" err="1"/>
              <a:t>Meloniová</a:t>
            </a:r>
            <a:r>
              <a:rPr lang="cs-CZ" dirty="0"/>
              <a:t> by se stala první ženou v čele italské vlády.</a:t>
            </a:r>
          </a:p>
          <a:p>
            <a:endParaRPr lang="cs-CZ" dirty="0"/>
          </a:p>
          <a:p>
            <a:r>
              <a:rPr lang="cs-CZ" dirty="0"/>
              <a:t>Pravicová koalice, která v současné době vede předvolební průzkumy (a může nakonec dosáhnout ústavní většiny v obou komorách parlamentu), je složena ze stran, které v EP sedí v odlišných frakcích (podoba české koalice SPOLU?). Navzdory jejich dosavadní politice a rétorice však již deklarovaly, že podporují evropskou integrace (chtějí ale její jisté reformy ve prospěch členských států a méně byrokracie). Otevřenou otázkou je pouze pozice </a:t>
            </a:r>
            <a:r>
              <a:rPr lang="cs-CZ" dirty="0" err="1"/>
              <a:t>Salviniho</a:t>
            </a:r>
            <a:r>
              <a:rPr lang="cs-CZ" dirty="0"/>
              <a:t> (srov. https://www.politico.eu/</a:t>
            </a:r>
            <a:r>
              <a:rPr lang="cs-CZ" dirty="0" err="1"/>
              <a:t>article</a:t>
            </a:r>
            <a:r>
              <a:rPr lang="cs-CZ" dirty="0"/>
              <a:t>/</a:t>
            </a:r>
            <a:r>
              <a:rPr lang="cs-CZ" dirty="0" err="1"/>
              <a:t>italian</a:t>
            </a:r>
            <a:r>
              <a:rPr lang="cs-CZ" dirty="0"/>
              <a:t>-</a:t>
            </a:r>
            <a:r>
              <a:rPr lang="cs-CZ" dirty="0" err="1"/>
              <a:t>right</a:t>
            </a:r>
            <a:r>
              <a:rPr lang="cs-CZ" dirty="0"/>
              <a:t>-</a:t>
            </a:r>
            <a:r>
              <a:rPr lang="cs-CZ" dirty="0" err="1"/>
              <a:t>wingers</a:t>
            </a:r>
            <a:r>
              <a:rPr lang="cs-CZ" dirty="0"/>
              <a:t>-</a:t>
            </a:r>
            <a:r>
              <a:rPr lang="cs-CZ" dirty="0" err="1"/>
              <a:t>dump</a:t>
            </a:r>
            <a:r>
              <a:rPr lang="cs-CZ" dirty="0"/>
              <a:t>-</a:t>
            </a:r>
            <a:r>
              <a:rPr lang="cs-CZ" dirty="0" err="1"/>
              <a:t>euroskepticism</a:t>
            </a:r>
            <a:r>
              <a:rPr lang="cs-CZ" dirty="0"/>
              <a:t>-in-</a:t>
            </a:r>
            <a:r>
              <a:rPr lang="cs-CZ" dirty="0" err="1"/>
              <a:t>bid</a:t>
            </a:r>
            <a:r>
              <a:rPr lang="cs-CZ" dirty="0"/>
              <a:t>-to-</a:t>
            </a:r>
            <a:r>
              <a:rPr lang="cs-CZ" dirty="0" err="1"/>
              <a:t>win</a:t>
            </a:r>
            <a:r>
              <a:rPr lang="cs-CZ" dirty="0"/>
              <a:t>-</a:t>
            </a:r>
            <a:r>
              <a:rPr lang="cs-CZ" dirty="0" err="1"/>
              <a:t>power</a:t>
            </a:r>
            <a:r>
              <a:rPr lang="cs-CZ" dirty="0"/>
              <a:t>/). Sama </a:t>
            </a:r>
            <a:r>
              <a:rPr lang="cs-CZ" dirty="0" err="1"/>
              <a:t>Meloniová</a:t>
            </a:r>
            <a:r>
              <a:rPr lang="cs-CZ" dirty="0"/>
              <a:t> podporuje NATO a západní sankce proti Rusku (x </a:t>
            </a:r>
            <a:r>
              <a:rPr lang="cs-CZ" dirty="0" err="1"/>
              <a:t>Salvini</a:t>
            </a:r>
            <a:r>
              <a:rPr lang="cs-CZ" dirty="0"/>
              <a:t> má trochu jiný názor). Její obrat v pozici vůči západu a východu zřejmě souvisí s jejími vysokými preferencemi, které zřejmě souvisí i s tím, že její strana nebyla součástí předchozí koalice národní jednoty. </a:t>
            </a:r>
            <a:r>
              <a:rPr lang="cs-CZ" dirty="0" err="1"/>
              <a:t>Meloniová</a:t>
            </a:r>
            <a:r>
              <a:rPr lang="cs-CZ" dirty="0"/>
              <a:t> se ale zároveň netají nekritickým názorem na Viktora Orbána (https://www.euractiv.com/</a:t>
            </a:r>
            <a:r>
              <a:rPr lang="cs-CZ" dirty="0" err="1"/>
              <a:t>section</a:t>
            </a:r>
            <a:r>
              <a:rPr lang="cs-CZ" dirty="0"/>
              <a:t>/</a:t>
            </a:r>
            <a:r>
              <a:rPr lang="cs-CZ" dirty="0" err="1"/>
              <a:t>politics</a:t>
            </a:r>
            <a:r>
              <a:rPr lang="cs-CZ" dirty="0"/>
              <a:t>/</a:t>
            </a:r>
            <a:r>
              <a:rPr lang="cs-CZ" dirty="0" err="1"/>
              <a:t>news</a:t>
            </a:r>
            <a:r>
              <a:rPr lang="cs-CZ" dirty="0"/>
              <a:t>/</a:t>
            </a:r>
            <a:r>
              <a:rPr lang="cs-CZ" dirty="0" err="1"/>
              <a:t>italys-meloni-backs-orban-says-hungary-is-democratic</a:t>
            </a:r>
            <a:r>
              <a:rPr lang="cs-CZ" dirty="0"/>
              <a:t>/) a odmítá postup EU/EK proti Maďarsku ve věci porušování principů vlády práva (https://www.irozhlas.cz/</a:t>
            </a:r>
            <a:r>
              <a:rPr lang="cs-CZ" dirty="0" err="1"/>
              <a:t>zpravy-svet</a:t>
            </a:r>
            <a:r>
              <a:rPr lang="cs-CZ" dirty="0"/>
              <a:t>/italie-parlament-volby-premier-draghi-pravice-melonie_2209231011_fos). Zároveň se s ní nese i fašistická minulost, kterou ale nyní odmítá (srov. https://www.irozhlas.cz/</a:t>
            </a:r>
            <a:r>
              <a:rPr lang="cs-CZ" dirty="0" err="1"/>
              <a:t>zpravy-svet</a:t>
            </a:r>
            <a:r>
              <a:rPr lang="cs-CZ" dirty="0"/>
              <a:t>/profil-giorgia-meloniova-fasismus-salvini-berlusconi-italie-mussolini_2209210645_jgr)  </a:t>
            </a:r>
          </a:p>
          <a:p>
            <a:endParaRPr lang="cs-CZ" dirty="0"/>
          </a:p>
          <a:p>
            <a:r>
              <a:rPr lang="cs-CZ" dirty="0"/>
              <a:t>Středo-levicová koalice se rozpadla, proto Demokratická strana (PD) bývalého premiéra Enrica </a:t>
            </a:r>
            <a:r>
              <a:rPr lang="cs-CZ" dirty="0" err="1"/>
              <a:t>Letty</a:t>
            </a:r>
            <a:r>
              <a:rPr lang="cs-CZ" dirty="0"/>
              <a:t> má svůj </a:t>
            </a:r>
            <a:r>
              <a:rPr lang="cs-CZ" dirty="0" err="1"/>
              <a:t>vl</a:t>
            </a:r>
            <a:r>
              <a:rPr lang="cs-CZ" dirty="0"/>
              <a:t>. program (přesto zůstává v koalici s menšími levicovými proevropskými a zelenými stranami). Hnutí pěti hvězd v čele s bývalým premiérem </a:t>
            </a:r>
            <a:r>
              <a:rPr lang="cs-CZ" dirty="0" err="1"/>
              <a:t>Guiseppem</a:t>
            </a:r>
            <a:r>
              <a:rPr lang="cs-CZ" dirty="0"/>
              <a:t> </a:t>
            </a:r>
            <a:r>
              <a:rPr lang="cs-CZ" dirty="0" err="1"/>
              <a:t>Contem</a:t>
            </a:r>
            <a:r>
              <a:rPr lang="cs-CZ" dirty="0"/>
              <a:t> kandiduje samo, přestože má podobný sociální program jako PD. </a:t>
            </a:r>
          </a:p>
          <a:p>
            <a:endParaRPr lang="cs-CZ" dirty="0"/>
          </a:p>
          <a:p>
            <a:r>
              <a:rPr lang="cs-CZ" dirty="0"/>
              <a:t>„Třetí pól“ – koalice strany </a:t>
            </a:r>
            <a:r>
              <a:rPr lang="cs-CZ" dirty="0" err="1"/>
              <a:t>Azione</a:t>
            </a:r>
            <a:r>
              <a:rPr lang="cs-CZ" dirty="0"/>
              <a:t> (</a:t>
            </a:r>
            <a:r>
              <a:rPr lang="cs-CZ" dirty="0" err="1"/>
              <a:t>Action</a:t>
            </a:r>
            <a:r>
              <a:rPr lang="cs-CZ" dirty="0"/>
              <a:t>) v čele s europoslancem Carlo </a:t>
            </a:r>
            <a:r>
              <a:rPr lang="cs-CZ" dirty="0" err="1"/>
              <a:t>Calendou</a:t>
            </a:r>
            <a:r>
              <a:rPr lang="cs-CZ" dirty="0"/>
              <a:t> (</a:t>
            </a:r>
            <a:r>
              <a:rPr lang="cs-CZ" dirty="0" err="1"/>
              <a:t>Renew</a:t>
            </a:r>
            <a:r>
              <a:rPr lang="cs-CZ" dirty="0"/>
              <a:t>), a stranou Italia </a:t>
            </a:r>
            <a:r>
              <a:rPr lang="cs-CZ" dirty="0" err="1"/>
              <a:t>Viva</a:t>
            </a:r>
            <a:r>
              <a:rPr lang="cs-CZ" dirty="0"/>
              <a:t> v čele s dalším bývalým premiérem Matteo </a:t>
            </a:r>
            <a:r>
              <a:rPr lang="cs-CZ" dirty="0" err="1"/>
              <a:t>Renzim</a:t>
            </a:r>
            <a:r>
              <a:rPr lang="cs-CZ" dirty="0"/>
              <a:t>. </a:t>
            </a:r>
          </a:p>
          <a:p>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Sources</a:t>
            </a:r>
            <a:r>
              <a:rPr lang="cs-CZ" dirty="0"/>
              <a:t>: https://www.theguardian.com/</a:t>
            </a:r>
            <a:r>
              <a:rPr lang="cs-CZ" dirty="0" err="1"/>
              <a:t>world</a:t>
            </a:r>
            <a:r>
              <a:rPr lang="cs-CZ" dirty="0"/>
              <a:t>/2022/</a:t>
            </a:r>
            <a:r>
              <a:rPr lang="cs-CZ" dirty="0" err="1"/>
              <a:t>sep</a:t>
            </a:r>
            <a:r>
              <a:rPr lang="cs-CZ" dirty="0"/>
              <a:t>/08/italy-election-analysis-far-right-brothers-of-italy-coalition-eu; https://www.reuters.com/world/europe/rightist-alliance-set-italian-election-victory-2022-09-13/</a:t>
            </a:r>
          </a:p>
          <a:p>
            <a:endParaRPr lang="cs-CZ" dirty="0"/>
          </a:p>
          <a:p>
            <a:r>
              <a:rPr lang="cs-CZ" dirty="0"/>
              <a:t>Kromě ekonomických a sociálních témat se strany štěpí i v otázce energií – zatímco pravice i střed podporuje jádro i obnovitelné zdroje, levice jádro odmítá (srov. https://www.theguardian.com/</a:t>
            </a:r>
            <a:r>
              <a:rPr lang="cs-CZ" dirty="0" err="1"/>
              <a:t>world</a:t>
            </a:r>
            <a:r>
              <a:rPr lang="cs-CZ" dirty="0"/>
              <a:t>/2022/</a:t>
            </a:r>
            <a:r>
              <a:rPr lang="cs-CZ" dirty="0" err="1"/>
              <a:t>sep</a:t>
            </a:r>
            <a:r>
              <a:rPr lang="cs-CZ" dirty="0"/>
              <a:t>/08/italy-election-analysis-far-right-brothers-of-italy-coalition-eu) </a:t>
            </a:r>
          </a:p>
          <a:p>
            <a:endParaRPr lang="cs-CZ" dirty="0"/>
          </a:p>
          <a:p>
            <a:r>
              <a:rPr lang="cs-CZ" dirty="0"/>
              <a:t>Itálie je jedna z mála zemí, která má téměř symetrický dvoukomorový parlament (s velmi podobnými pravomocemi obou komor). Volby probíhají do obou komor zároveň podle stejného volebního systému. Po reformě z r. 2018 se třetina členů do obou komor volí systémem „</a:t>
            </a:r>
            <a:r>
              <a:rPr lang="cs-CZ" dirty="0" err="1"/>
              <a:t>first</a:t>
            </a:r>
            <a:r>
              <a:rPr lang="cs-CZ" dirty="0"/>
              <a:t>-past-</a:t>
            </a:r>
            <a:r>
              <a:rPr lang="cs-CZ" dirty="0" err="1"/>
              <a:t>the</a:t>
            </a:r>
            <a:r>
              <a:rPr lang="cs-CZ" dirty="0"/>
              <a:t>-post“ a zbytek proporčně. Hranice pro vstup do parlamentu činí 3 % u jednotlivých stran a 10 % pro koalice. V Itálii dlouhodobě kandidují spíše bloky stran. Kvůli ústavní reformě z r. 2020 se bude prvně volit méně poslanců a senátorů. Místo 630 poslanců jich nyní bude 400 a místo 315 senátorů jich bude 200 (srov. https://blogs.lse.ac.uk/</a:t>
            </a:r>
            <a:r>
              <a:rPr lang="cs-CZ" dirty="0" err="1"/>
              <a:t>europpblog</a:t>
            </a:r>
            <a:r>
              <a:rPr lang="cs-CZ" dirty="0"/>
              <a:t>/2020/09/14/italys-constitutional-referendum-yet-another-reform-to-improve-the-countrys-governability/). </a:t>
            </a:r>
          </a:p>
        </p:txBody>
      </p:sp>
      <p:sp>
        <p:nvSpPr>
          <p:cNvPr id="4" name="Zástupný symbol pro datum 3"/>
          <p:cNvSpPr>
            <a:spLocks noGrp="1"/>
          </p:cNvSpPr>
          <p:nvPr>
            <p:ph type="dt" idx="1"/>
          </p:nvPr>
        </p:nvSpPr>
        <p:spPr/>
        <p:txBody>
          <a:bodyPr/>
          <a:lstStyle/>
          <a:p>
            <a:pPr rtl="0"/>
            <a:fld id="{51CCFE8D-08E6-40AC-BF4B-494C67BC535C}" type="datetime1">
              <a:rPr lang="cs-CZ" smtClean="0"/>
              <a:t>24.09.2022</a:t>
            </a:fld>
            <a:endParaRPr lang="en-US"/>
          </a:p>
        </p:txBody>
      </p:sp>
      <p:sp>
        <p:nvSpPr>
          <p:cNvPr id="5" name="Zástupný symbol pro číslo snímku 4"/>
          <p:cNvSpPr>
            <a:spLocks noGrp="1"/>
          </p:cNvSpPr>
          <p:nvPr>
            <p:ph type="sldNum" sz="quarter" idx="5"/>
          </p:nvPr>
        </p:nvSpPr>
        <p:spPr/>
        <p:txBody>
          <a:bodyPr/>
          <a:lstStyle/>
          <a:p>
            <a:pPr rtl="0"/>
            <a:fld id="{01B41D33-19C8-4450-B3C5-BE83E9C8F0BC}" type="slidenum">
              <a:rPr lang="en-US" smtClean="0"/>
              <a:t>4</a:t>
            </a:fld>
            <a:endParaRPr lang="en-US"/>
          </a:p>
        </p:txBody>
      </p:sp>
    </p:spTree>
    <p:extLst>
      <p:ext uri="{BB962C8B-B14F-4D97-AF65-F5344CB8AC3E}">
        <p14:creationId xmlns:p14="http://schemas.microsoft.com/office/powerpoint/2010/main" val="2379395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Source: https://www.politico.eu/europe-poll-of-polls/</a:t>
            </a:r>
            <a:r>
              <a:rPr lang="cs-CZ" dirty="0" err="1"/>
              <a:t>italy</a:t>
            </a:r>
            <a:r>
              <a:rPr lang="cs-CZ" dirty="0"/>
              <a:t>/; https://www.politico.eu/italy-parliamentary-election-2022/  </a:t>
            </a:r>
          </a:p>
        </p:txBody>
      </p:sp>
      <p:sp>
        <p:nvSpPr>
          <p:cNvPr id="4" name="Zástupný symbol pro datum 3"/>
          <p:cNvSpPr>
            <a:spLocks noGrp="1"/>
          </p:cNvSpPr>
          <p:nvPr>
            <p:ph type="dt" idx="1"/>
          </p:nvPr>
        </p:nvSpPr>
        <p:spPr/>
        <p:txBody>
          <a:bodyPr/>
          <a:lstStyle/>
          <a:p>
            <a:pPr rtl="0"/>
            <a:fld id="{51CCFE8D-08E6-40AC-BF4B-494C67BC535C}" type="datetime1">
              <a:rPr lang="cs-CZ" smtClean="0"/>
              <a:t>24.09.2022</a:t>
            </a:fld>
            <a:endParaRPr lang="en-US"/>
          </a:p>
        </p:txBody>
      </p:sp>
      <p:sp>
        <p:nvSpPr>
          <p:cNvPr id="5" name="Zástupný symbol pro číslo snímku 4"/>
          <p:cNvSpPr>
            <a:spLocks noGrp="1"/>
          </p:cNvSpPr>
          <p:nvPr>
            <p:ph type="sldNum" sz="quarter" idx="5"/>
          </p:nvPr>
        </p:nvSpPr>
        <p:spPr/>
        <p:txBody>
          <a:bodyPr/>
          <a:lstStyle/>
          <a:p>
            <a:pPr rtl="0"/>
            <a:fld id="{01B41D33-19C8-4450-B3C5-BE83E9C8F0BC}" type="slidenum">
              <a:rPr lang="en-US" smtClean="0"/>
              <a:t>5</a:t>
            </a:fld>
            <a:endParaRPr lang="en-US"/>
          </a:p>
        </p:txBody>
      </p:sp>
    </p:spTree>
    <p:extLst>
      <p:ext uri="{BB962C8B-B14F-4D97-AF65-F5344CB8AC3E}">
        <p14:creationId xmlns:p14="http://schemas.microsoft.com/office/powerpoint/2010/main" val="3642244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Source: https://www.politico.eu/article/ursula-von-der-leyen-state-of-the-eu-speech-charts-soteu-2022/ </a:t>
            </a:r>
          </a:p>
        </p:txBody>
      </p:sp>
      <p:sp>
        <p:nvSpPr>
          <p:cNvPr id="4" name="Zástupný symbol pro datum 3"/>
          <p:cNvSpPr>
            <a:spLocks noGrp="1"/>
          </p:cNvSpPr>
          <p:nvPr>
            <p:ph type="dt" idx="1"/>
          </p:nvPr>
        </p:nvSpPr>
        <p:spPr/>
        <p:txBody>
          <a:bodyPr/>
          <a:lstStyle/>
          <a:p>
            <a:pPr rtl="0"/>
            <a:fld id="{51CCFE8D-08E6-40AC-BF4B-494C67BC535C}" type="datetime1">
              <a:rPr lang="cs-CZ" smtClean="0"/>
              <a:t>24.09.2022</a:t>
            </a:fld>
            <a:endParaRPr lang="en-US"/>
          </a:p>
        </p:txBody>
      </p:sp>
      <p:sp>
        <p:nvSpPr>
          <p:cNvPr id="5" name="Zástupný symbol pro číslo snímku 4"/>
          <p:cNvSpPr>
            <a:spLocks noGrp="1"/>
          </p:cNvSpPr>
          <p:nvPr>
            <p:ph type="sldNum" sz="quarter" idx="5"/>
          </p:nvPr>
        </p:nvSpPr>
        <p:spPr/>
        <p:txBody>
          <a:bodyPr/>
          <a:lstStyle/>
          <a:p>
            <a:pPr rtl="0"/>
            <a:fld id="{01B41D33-19C8-4450-B3C5-BE83E9C8F0BC}" type="slidenum">
              <a:rPr lang="en-US" smtClean="0"/>
              <a:t>7</a:t>
            </a:fld>
            <a:endParaRPr lang="en-US"/>
          </a:p>
        </p:txBody>
      </p:sp>
    </p:spTree>
    <p:extLst>
      <p:ext uri="{BB962C8B-B14F-4D97-AF65-F5344CB8AC3E}">
        <p14:creationId xmlns:p14="http://schemas.microsoft.com/office/powerpoint/2010/main" val="3545073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Source: https://www.europarl.europa.eu/RegData/etudes/BRIE/2022/733640/EPRS_BRI(2022)733640_EN.pdf</a:t>
            </a:r>
          </a:p>
        </p:txBody>
      </p:sp>
      <p:sp>
        <p:nvSpPr>
          <p:cNvPr id="4" name="Zástupný symbol pro datum 3"/>
          <p:cNvSpPr>
            <a:spLocks noGrp="1"/>
          </p:cNvSpPr>
          <p:nvPr>
            <p:ph type="dt" idx="1"/>
          </p:nvPr>
        </p:nvSpPr>
        <p:spPr/>
        <p:txBody>
          <a:bodyPr/>
          <a:lstStyle/>
          <a:p>
            <a:pPr rtl="0"/>
            <a:fld id="{51CCFE8D-08E6-40AC-BF4B-494C67BC535C}" type="datetime1">
              <a:rPr lang="cs-CZ" smtClean="0"/>
              <a:t>24.09.2022</a:t>
            </a:fld>
            <a:endParaRPr lang="en-US"/>
          </a:p>
        </p:txBody>
      </p:sp>
      <p:sp>
        <p:nvSpPr>
          <p:cNvPr id="5" name="Zástupný symbol pro číslo snímku 4"/>
          <p:cNvSpPr>
            <a:spLocks noGrp="1"/>
          </p:cNvSpPr>
          <p:nvPr>
            <p:ph type="sldNum" sz="quarter" idx="5"/>
          </p:nvPr>
        </p:nvSpPr>
        <p:spPr/>
        <p:txBody>
          <a:bodyPr/>
          <a:lstStyle/>
          <a:p>
            <a:pPr rtl="0"/>
            <a:fld id="{01B41D33-19C8-4450-B3C5-BE83E9C8F0BC}" type="slidenum">
              <a:rPr lang="en-US" smtClean="0"/>
              <a:t>8</a:t>
            </a:fld>
            <a:endParaRPr lang="en-US"/>
          </a:p>
        </p:txBody>
      </p:sp>
    </p:spTree>
    <p:extLst>
      <p:ext uri="{BB962C8B-B14F-4D97-AF65-F5344CB8AC3E}">
        <p14:creationId xmlns:p14="http://schemas.microsoft.com/office/powerpoint/2010/main" val="209369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Víc než polovina projevu věnována dopadům války na Ukrajině (a zejm. energetickým otázkám)</a:t>
            </a:r>
          </a:p>
          <a:p>
            <a:endParaRPr lang="cs-CZ" dirty="0"/>
          </a:p>
          <a:p>
            <a:r>
              <a:rPr lang="cs-CZ" dirty="0" err="1"/>
              <a:t>UvdL</a:t>
            </a:r>
            <a:r>
              <a:rPr lang="cs-CZ" dirty="0"/>
              <a:t> hojně využívá (měkký) „institut“ </a:t>
            </a:r>
            <a:r>
              <a:rPr lang="cs-CZ" dirty="0" err="1"/>
              <a:t>evr</a:t>
            </a:r>
            <a:r>
              <a:rPr lang="cs-CZ" dirty="0"/>
              <a:t>. roků – každý rok vyhlašuje jiné téma, které považuje za důležité, aby se o něm informovalo občany a aby jej vlády členských států braly v potaz: v r. 2021 byl </a:t>
            </a:r>
            <a:r>
              <a:rPr lang="cs-CZ" dirty="0" err="1"/>
              <a:t>evr</a:t>
            </a:r>
            <a:r>
              <a:rPr lang="cs-CZ" dirty="0"/>
              <a:t>. rok železnic x v průběhu předchozího desetiletí (zejm. v </a:t>
            </a:r>
            <a:r>
              <a:rPr lang="cs-CZ" dirty="0" err="1"/>
              <a:t>obd</a:t>
            </a:r>
            <a:r>
              <a:rPr lang="cs-CZ" dirty="0"/>
              <a:t>. </a:t>
            </a:r>
            <a:r>
              <a:rPr lang="cs-CZ" dirty="0" err="1"/>
              <a:t>Junckerovi</a:t>
            </a:r>
            <a:r>
              <a:rPr lang="cs-CZ" dirty="0"/>
              <a:t> EK) pouze šest tematických </a:t>
            </a:r>
            <a:r>
              <a:rPr lang="cs-CZ" dirty="0" err="1"/>
              <a:t>evr</a:t>
            </a:r>
            <a:r>
              <a:rPr lang="cs-CZ" dirty="0"/>
              <a:t>. roků (resp. 2 v době J.-C. </a:t>
            </a:r>
            <a:r>
              <a:rPr lang="cs-CZ" dirty="0" err="1"/>
              <a:t>Junckera</a:t>
            </a:r>
            <a:r>
              <a:rPr lang="cs-CZ" dirty="0"/>
              <a:t>) – srov. https://european-union.europa.eu/</a:t>
            </a:r>
            <a:r>
              <a:rPr lang="cs-CZ" dirty="0" err="1"/>
              <a:t>priorities</a:t>
            </a:r>
            <a:r>
              <a:rPr lang="cs-CZ" dirty="0"/>
              <a:t>-and-</a:t>
            </a:r>
            <a:r>
              <a:rPr lang="cs-CZ" dirty="0" err="1"/>
              <a:t>actions</a:t>
            </a:r>
            <a:r>
              <a:rPr lang="cs-CZ" dirty="0"/>
              <a:t>/</a:t>
            </a:r>
            <a:r>
              <a:rPr lang="cs-CZ" dirty="0" err="1"/>
              <a:t>european-years_cs</a:t>
            </a:r>
            <a:r>
              <a:rPr lang="cs-CZ" dirty="0"/>
              <a:t>.  Nicméně, navzdory tematickému zaměření posledních roků jejich účinek je (zdá se) mizivý – srov. kritiku letošního mládežnického roku (https://www.euractiv.com/section/politics/short_news/</a:t>
            </a:r>
            <a:r>
              <a:rPr lang="cs-CZ" dirty="0" err="1"/>
              <a:t>overlooked</a:t>
            </a:r>
            <a:r>
              <a:rPr lang="cs-CZ" dirty="0"/>
              <a:t>-and-</a:t>
            </a:r>
            <a:r>
              <a:rPr lang="cs-CZ" dirty="0" err="1"/>
              <a:t>tokenised</a:t>
            </a:r>
            <a:r>
              <a:rPr lang="cs-CZ" dirty="0"/>
              <a:t>-</a:t>
            </a:r>
            <a:r>
              <a:rPr lang="cs-CZ" dirty="0" err="1"/>
              <a:t>europes-year-of-youth-falls-short</a:t>
            </a:r>
            <a:r>
              <a:rPr lang="cs-CZ" dirty="0"/>
              <a:t>/) či kritiku předchozího železničního roku (https://www.railtech.com/</a:t>
            </a:r>
            <a:r>
              <a:rPr lang="cs-CZ" dirty="0" err="1"/>
              <a:t>all</a:t>
            </a:r>
            <a:r>
              <a:rPr lang="cs-CZ" dirty="0"/>
              <a:t>/2022/02/16/</a:t>
            </a:r>
            <a:r>
              <a:rPr lang="cs-CZ" dirty="0" err="1"/>
              <a:t>european</a:t>
            </a:r>
            <a:r>
              <a:rPr lang="cs-CZ" dirty="0"/>
              <a:t>-</a:t>
            </a:r>
            <a:r>
              <a:rPr lang="cs-CZ" dirty="0" err="1"/>
              <a:t>year</a:t>
            </a:r>
            <a:r>
              <a:rPr lang="cs-CZ" dirty="0"/>
              <a:t>-</a:t>
            </a:r>
            <a:r>
              <a:rPr lang="cs-CZ" dirty="0" err="1"/>
              <a:t>of</a:t>
            </a:r>
            <a:r>
              <a:rPr lang="cs-CZ" dirty="0"/>
              <a:t>-</a:t>
            </a:r>
            <a:r>
              <a:rPr lang="cs-CZ" dirty="0" err="1"/>
              <a:t>rail</a:t>
            </a:r>
            <a:r>
              <a:rPr lang="cs-CZ" dirty="0"/>
              <a:t>-</a:t>
            </a:r>
            <a:r>
              <a:rPr lang="cs-CZ" dirty="0" err="1"/>
              <a:t>failed</a:t>
            </a:r>
            <a:r>
              <a:rPr lang="cs-CZ" dirty="0"/>
              <a:t>-to-</a:t>
            </a:r>
            <a:r>
              <a:rPr lang="cs-CZ" dirty="0" err="1"/>
              <a:t>gain</a:t>
            </a:r>
            <a:r>
              <a:rPr lang="cs-CZ" dirty="0"/>
              <a:t>-</a:t>
            </a:r>
            <a:r>
              <a:rPr lang="cs-CZ" dirty="0" err="1"/>
              <a:t>traction</a:t>
            </a:r>
            <a:r>
              <a:rPr lang="cs-CZ" dirty="0"/>
              <a:t>-</a:t>
            </a:r>
            <a:r>
              <a:rPr lang="cs-CZ" dirty="0" err="1"/>
              <a:t>new</a:t>
            </a:r>
            <a:r>
              <a:rPr lang="cs-CZ" dirty="0"/>
              <a:t>-report-</a:t>
            </a:r>
            <a:r>
              <a:rPr lang="cs-CZ" dirty="0" err="1"/>
              <a:t>says</a:t>
            </a:r>
            <a:r>
              <a:rPr lang="cs-CZ" dirty="0"/>
              <a:t>/?</a:t>
            </a:r>
            <a:r>
              <a:rPr lang="cs-CZ" dirty="0" err="1"/>
              <a:t>gdpr</a:t>
            </a:r>
            <a:r>
              <a:rPr lang="cs-CZ" dirty="0"/>
              <a:t>=</a:t>
            </a:r>
            <a:r>
              <a:rPr lang="cs-CZ" dirty="0" err="1"/>
              <a:t>accept</a:t>
            </a:r>
            <a:r>
              <a:rPr lang="cs-CZ" dirty="0"/>
              <a:t>)</a:t>
            </a:r>
          </a:p>
          <a:p>
            <a:endParaRPr lang="cs-CZ" dirty="0"/>
          </a:p>
          <a:p>
            <a:r>
              <a:rPr lang="cs-CZ" dirty="0"/>
              <a:t>S korupcí má (mj. dle letošní zprávy o stavu právního státu v EU) problém jak ČR, tak Slovensko.</a:t>
            </a:r>
          </a:p>
          <a:p>
            <a:endParaRPr lang="cs-CZ" dirty="0"/>
          </a:p>
          <a:p>
            <a:r>
              <a:rPr lang="cs-CZ" dirty="0"/>
              <a:t>Rozšíření vnější spolupráce EU s Latinskou Amerikou (LA) zřejmě navazuje a doplňuje v předchozích letech budovanou a zdůrazňovanou spolupráci EU s Afrikou a asijsko-pacifickým regionem (tyto regiony zejména zdůrazněny v loňském SOTEU).</a:t>
            </a:r>
          </a:p>
        </p:txBody>
      </p:sp>
      <p:sp>
        <p:nvSpPr>
          <p:cNvPr id="4" name="Zástupný symbol pro datum 3"/>
          <p:cNvSpPr>
            <a:spLocks noGrp="1"/>
          </p:cNvSpPr>
          <p:nvPr>
            <p:ph type="dt" idx="1"/>
          </p:nvPr>
        </p:nvSpPr>
        <p:spPr/>
        <p:txBody>
          <a:bodyPr/>
          <a:lstStyle/>
          <a:p>
            <a:pPr rtl="0"/>
            <a:fld id="{51CCFE8D-08E6-40AC-BF4B-494C67BC535C}" type="datetime1">
              <a:rPr lang="cs-CZ" smtClean="0"/>
              <a:t>24.09.2022</a:t>
            </a:fld>
            <a:endParaRPr lang="en-US"/>
          </a:p>
        </p:txBody>
      </p:sp>
      <p:sp>
        <p:nvSpPr>
          <p:cNvPr id="5" name="Zástupný symbol pro číslo snímku 4"/>
          <p:cNvSpPr>
            <a:spLocks noGrp="1"/>
          </p:cNvSpPr>
          <p:nvPr>
            <p:ph type="sldNum" sz="quarter" idx="5"/>
          </p:nvPr>
        </p:nvSpPr>
        <p:spPr/>
        <p:txBody>
          <a:bodyPr/>
          <a:lstStyle/>
          <a:p>
            <a:pPr rtl="0"/>
            <a:fld id="{01B41D33-19C8-4450-B3C5-BE83E9C8F0BC}" type="slidenum">
              <a:rPr lang="en-US" smtClean="0"/>
              <a:t>9</a:t>
            </a:fld>
            <a:endParaRPr lang="en-US"/>
          </a:p>
        </p:txBody>
      </p:sp>
    </p:spTree>
    <p:extLst>
      <p:ext uri="{BB962C8B-B14F-4D97-AF65-F5344CB8AC3E}">
        <p14:creationId xmlns:p14="http://schemas.microsoft.com/office/powerpoint/2010/main" val="1210438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Norsko usilovalo 2x o členství v EU (v 70. letech při vstupu Dánska, a v 90. letech při vstupu Finska a Švédska do ES/EU x v obou případech odmítnuto občany v referendu) – nyní součástí EHP + spolupráce s EU na ad hoc základě (vč. účastni nor. zástupců na vyjednávání legislativy či v rámci agentur nebo programů EU)</a:t>
            </a:r>
          </a:p>
          <a:p>
            <a:endParaRPr lang="cs-CZ" dirty="0"/>
          </a:p>
          <a:p>
            <a:r>
              <a:rPr lang="cs-CZ" dirty="0"/>
              <a:t>Strategická autonomie – koncept, který se využíval v unijním slovníku po několik let, aby odkázal na snahu EU stát se nezávislou na vnějších hráčích, ale zároveň na schopnost EU spolupracovat s ostatními (státními i nestátními) aktéry x letos je již tento koncept mrtvý – vztahoval se k vícero sektorům (vnější obchod EU, obrana, technologie, suroviny, zdravotnictví, data…) – srov. https://www.iir.cz/en/</a:t>
            </a:r>
            <a:r>
              <a:rPr lang="cs-CZ" dirty="0" err="1"/>
              <a:t>european</a:t>
            </a:r>
            <a:r>
              <a:rPr lang="cs-CZ" dirty="0"/>
              <a:t>-</a:t>
            </a:r>
            <a:r>
              <a:rPr lang="cs-CZ" dirty="0" err="1"/>
              <a:t>strategic</a:t>
            </a:r>
            <a:r>
              <a:rPr lang="cs-CZ" dirty="0"/>
              <a:t>-autonomy-</a:t>
            </a:r>
            <a:r>
              <a:rPr lang="cs-CZ" dirty="0" err="1"/>
              <a:t>distant</a:t>
            </a:r>
            <a:r>
              <a:rPr lang="cs-CZ" dirty="0"/>
              <a:t>-but-</a:t>
            </a:r>
            <a:r>
              <a:rPr lang="cs-CZ" dirty="0" err="1"/>
              <a:t>irresistible</a:t>
            </a:r>
            <a:r>
              <a:rPr lang="cs-CZ" dirty="0"/>
              <a:t>; https://www.epc.eu/en/</a:t>
            </a:r>
            <a:r>
              <a:rPr lang="cs-CZ" dirty="0" err="1"/>
              <a:t>publications</a:t>
            </a:r>
            <a:r>
              <a:rPr lang="cs-CZ" dirty="0"/>
              <a:t>/Strategic-autonomy-for-European-choices-The-key-to-Europes-shaping-p~213400; https://www.eeas.europa.eu/</a:t>
            </a:r>
            <a:r>
              <a:rPr lang="cs-CZ" dirty="0" err="1"/>
              <a:t>eeas</a:t>
            </a:r>
            <a:r>
              <a:rPr lang="cs-CZ" dirty="0"/>
              <a:t>/</a:t>
            </a:r>
            <a:r>
              <a:rPr lang="cs-CZ" dirty="0" err="1"/>
              <a:t>why</a:t>
            </a:r>
            <a:r>
              <a:rPr lang="cs-CZ" dirty="0"/>
              <a:t>-</a:t>
            </a:r>
            <a:r>
              <a:rPr lang="cs-CZ" dirty="0" err="1"/>
              <a:t>european</a:t>
            </a:r>
            <a:r>
              <a:rPr lang="cs-CZ" dirty="0"/>
              <a:t>-</a:t>
            </a:r>
            <a:r>
              <a:rPr lang="cs-CZ" dirty="0" err="1"/>
              <a:t>strategic</a:t>
            </a:r>
            <a:r>
              <a:rPr lang="cs-CZ" dirty="0"/>
              <a:t>-autonomy-</a:t>
            </a:r>
            <a:r>
              <a:rPr lang="cs-CZ" dirty="0" err="1"/>
              <a:t>matters_en</a:t>
            </a:r>
            <a:r>
              <a:rPr lang="cs-CZ" dirty="0"/>
              <a:t>. </a:t>
            </a:r>
            <a:r>
              <a:rPr lang="cs-CZ" dirty="0" err="1"/>
              <a:t>UvdL</a:t>
            </a:r>
            <a:r>
              <a:rPr lang="cs-CZ" dirty="0"/>
              <a:t> o něm ale nehovořila ani loni</a:t>
            </a:r>
          </a:p>
          <a:p>
            <a:endParaRPr lang="cs-CZ" dirty="0"/>
          </a:p>
          <a:p>
            <a:r>
              <a:rPr lang="cs-CZ" dirty="0"/>
              <a:t>Analytikům z EPC chyběla v SOTEU zmínka o </a:t>
            </a:r>
            <a:r>
              <a:rPr lang="cs-CZ" dirty="0" err="1"/>
              <a:t>Evr</a:t>
            </a:r>
            <a:r>
              <a:rPr lang="cs-CZ" dirty="0"/>
              <a:t>. zdravotnické unii x je potřeba si uvědomit, že toto téma bylo dost rozebráno loni v SOTEU a navíc covid už zhruba rok není tak žhavým tématem jako dříve (a nahradila jej jiná témata). Někomu chyběla v SOTEU i zmínka o SZP x ani loni se k tomu </a:t>
            </a:r>
            <a:r>
              <a:rPr lang="cs-CZ" dirty="0" err="1"/>
              <a:t>UvdL</a:t>
            </a:r>
            <a:r>
              <a:rPr lang="cs-CZ" dirty="0"/>
              <a:t> nevyjadřovala a krom schvalování strategických plánů či implementace </a:t>
            </a:r>
            <a:r>
              <a:rPr lang="cs-CZ" dirty="0" err="1"/>
              <a:t>Farm</a:t>
            </a:r>
            <a:r>
              <a:rPr lang="cs-CZ" dirty="0"/>
              <a:t>-to-</a:t>
            </a:r>
            <a:r>
              <a:rPr lang="cs-CZ" dirty="0" err="1"/>
              <a:t>Fork</a:t>
            </a:r>
            <a:r>
              <a:rPr lang="cs-CZ" dirty="0"/>
              <a:t> strategie tam vlastně nic aktuálního není (vzhledem k tomu, že bylo téměř vše dojednáno se schválením víceletého finančního rámce).</a:t>
            </a:r>
          </a:p>
          <a:p>
            <a:endParaRPr lang="cs-CZ" dirty="0"/>
          </a:p>
          <a:p>
            <a:r>
              <a:rPr lang="cs-CZ" dirty="0"/>
              <a:t>Chybějící témata v SOTEU odůvodnila vedoucí Zastoupení EK v ČR Monika </a:t>
            </a:r>
            <a:r>
              <a:rPr lang="cs-CZ" dirty="0" err="1"/>
              <a:t>Landmanová</a:t>
            </a:r>
            <a:r>
              <a:rPr lang="cs-CZ" dirty="0"/>
              <a:t> na debatě Café Evropa tím, že do projevu se nemůže dostat vše a když něco nezmíní, tak to neznamená, že na to zapomněla nebo že to není důležité.</a:t>
            </a:r>
          </a:p>
          <a:p>
            <a:endParaRPr lang="cs-CZ" dirty="0"/>
          </a:p>
          <a:p>
            <a:r>
              <a:rPr lang="cs-CZ" dirty="0"/>
              <a:t>Zajímavost: v českém překladu letošního SOTEU se nepíše o „</a:t>
            </a:r>
            <a:r>
              <a:rPr lang="cs-CZ" dirty="0" err="1"/>
              <a:t>evr</a:t>
            </a:r>
            <a:r>
              <a:rPr lang="cs-CZ" dirty="0"/>
              <a:t>. konventu“, ale o „evropské úmluvě“</a:t>
            </a:r>
          </a:p>
          <a:p>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Reforma smluv vč. svolání konventu navržena EP již letos v červnu (viz https://www.europarl.europa.eu/</a:t>
            </a:r>
            <a:r>
              <a:rPr lang="cs-CZ" dirty="0" err="1"/>
              <a:t>news</a:t>
            </a:r>
            <a:r>
              <a:rPr lang="cs-CZ" dirty="0"/>
              <a:t>/en/</a:t>
            </a:r>
            <a:r>
              <a:rPr lang="cs-CZ" dirty="0" err="1"/>
              <a:t>press-room</a:t>
            </a:r>
            <a:r>
              <a:rPr lang="cs-CZ" dirty="0"/>
              <a:t>/20220603IPR32122/</a:t>
            </a:r>
            <a:r>
              <a:rPr lang="cs-CZ" dirty="0" err="1"/>
              <a:t>parliament</a:t>
            </a:r>
            <a:r>
              <a:rPr lang="cs-CZ" dirty="0"/>
              <a:t>-</a:t>
            </a:r>
            <a:r>
              <a:rPr lang="cs-CZ" dirty="0" err="1"/>
              <a:t>activates</a:t>
            </a:r>
            <a:r>
              <a:rPr lang="cs-CZ" dirty="0"/>
              <a:t>-</a:t>
            </a:r>
            <a:r>
              <a:rPr lang="cs-CZ" dirty="0" err="1"/>
              <a:t>process</a:t>
            </a:r>
            <a:r>
              <a:rPr lang="cs-CZ" dirty="0"/>
              <a:t>-to-</a:t>
            </a:r>
            <a:r>
              <a:rPr lang="cs-CZ" dirty="0" err="1"/>
              <a:t>change</a:t>
            </a:r>
            <a:r>
              <a:rPr lang="cs-CZ" dirty="0"/>
              <a:t>-</a:t>
            </a:r>
            <a:r>
              <a:rPr lang="cs-CZ" dirty="0" err="1"/>
              <a:t>eu-treaties</a:t>
            </a:r>
            <a:r>
              <a:rPr lang="cs-CZ" dirty="0"/>
              <a:t>) a podpořena EK; paradoxně ale konvent tolik nepočítá se zapojením občanů do jeho průběhu (srov. https://verfassungsblog.de/</a:t>
            </a:r>
            <a:r>
              <a:rPr lang="cs-CZ" dirty="0" err="1"/>
              <a:t>experimenting-with-european-democracy</a:t>
            </a:r>
            <a:r>
              <a:rPr lang="cs-CZ" dirty="0"/>
              <a:t>/). Ke změnám smluv nicméně nejsou nakloněny všechny členské státy (vč. ČR, pobaltských a severských zemí, Chorvatska, Bulharska, Rumunska, Malty či Slovinska), podporu má u Fr. (srov. https://www.dw.com/en/</a:t>
            </a:r>
            <a:r>
              <a:rPr lang="cs-CZ" dirty="0" err="1"/>
              <a:t>eu-leaders-tell-ukraine-future-of-europe-is-also-your-future</a:t>
            </a:r>
            <a:r>
              <a:rPr lang="cs-CZ" dirty="0"/>
              <a:t>/a-61730465) nebo Něm. (viz projev něm. kancléře Olafa Scholze v pražském Carolinu z konce srpna 2022: https://www.seznamzpravy.cz/</a:t>
            </a:r>
            <a:r>
              <a:rPr lang="cs-CZ" dirty="0" err="1"/>
              <a:t>clanek</a:t>
            </a:r>
            <a:r>
              <a:rPr lang="cs-CZ" dirty="0"/>
              <a:t>/zahranicni-stredni-evropa-scholzovo-poselstvi-z-prahy-eu-musi-byt-rozhodnejsi-a-samostatnejsi-212659). Slovensko má ambivalentní postoj k reformě smluv (srov. https://euractiv.sk/</a:t>
            </a:r>
            <a:r>
              <a:rPr lang="cs-CZ" dirty="0" err="1"/>
              <a:t>section</a:t>
            </a:r>
            <a:r>
              <a:rPr lang="cs-CZ" dirty="0"/>
              <a:t>/buducnost-</a:t>
            </a:r>
            <a:r>
              <a:rPr lang="cs-CZ" dirty="0" err="1"/>
              <a:t>eu</a:t>
            </a:r>
            <a:r>
              <a:rPr lang="cs-CZ" dirty="0"/>
              <a:t>/</a:t>
            </a:r>
            <a:r>
              <a:rPr lang="cs-CZ" dirty="0" err="1"/>
              <a:t>news</a:t>
            </a:r>
            <a:r>
              <a:rPr lang="cs-CZ" dirty="0"/>
              <a:t>/</a:t>
            </a:r>
            <a:r>
              <a:rPr lang="cs-CZ" dirty="0" err="1"/>
              <a:t>europska</a:t>
            </a:r>
            <a:r>
              <a:rPr lang="cs-CZ" dirty="0"/>
              <a:t>-</a:t>
            </a:r>
            <a:r>
              <a:rPr lang="cs-CZ" dirty="0" err="1"/>
              <a:t>komisia</a:t>
            </a:r>
            <a:r>
              <a:rPr lang="cs-CZ" dirty="0"/>
              <a:t>-vola-po-</a:t>
            </a:r>
            <a:r>
              <a:rPr lang="cs-CZ" dirty="0" err="1"/>
              <a:t>novych</a:t>
            </a:r>
            <a:r>
              <a:rPr lang="cs-CZ" dirty="0"/>
              <a:t>-</a:t>
            </a:r>
            <a:r>
              <a:rPr lang="cs-CZ" dirty="0" err="1"/>
              <a:t>pravidlach</a:t>
            </a:r>
            <a:r>
              <a:rPr lang="cs-CZ" dirty="0"/>
              <a:t>-hry/)</a:t>
            </a:r>
          </a:p>
          <a:p>
            <a:endParaRPr lang="cs-CZ" dirty="0"/>
          </a:p>
        </p:txBody>
      </p:sp>
      <p:sp>
        <p:nvSpPr>
          <p:cNvPr id="4" name="Zástupný symbol pro datum 3"/>
          <p:cNvSpPr>
            <a:spLocks noGrp="1"/>
          </p:cNvSpPr>
          <p:nvPr>
            <p:ph type="dt" idx="1"/>
          </p:nvPr>
        </p:nvSpPr>
        <p:spPr/>
        <p:txBody>
          <a:bodyPr/>
          <a:lstStyle/>
          <a:p>
            <a:pPr rtl="0"/>
            <a:fld id="{51CCFE8D-08E6-40AC-BF4B-494C67BC535C}" type="datetime1">
              <a:rPr lang="cs-CZ" smtClean="0"/>
              <a:t>24.09.2022</a:t>
            </a:fld>
            <a:endParaRPr lang="en-US"/>
          </a:p>
        </p:txBody>
      </p:sp>
      <p:sp>
        <p:nvSpPr>
          <p:cNvPr id="5" name="Zástupný symbol pro číslo snímku 4"/>
          <p:cNvSpPr>
            <a:spLocks noGrp="1"/>
          </p:cNvSpPr>
          <p:nvPr>
            <p:ph type="sldNum" sz="quarter" idx="5"/>
          </p:nvPr>
        </p:nvSpPr>
        <p:spPr/>
        <p:txBody>
          <a:bodyPr/>
          <a:lstStyle/>
          <a:p>
            <a:pPr rtl="0"/>
            <a:fld id="{01B41D33-19C8-4450-B3C5-BE83E9C8F0BC}" type="slidenum">
              <a:rPr lang="en-US" smtClean="0"/>
              <a:t>10</a:t>
            </a:fld>
            <a:endParaRPr lang="en-US"/>
          </a:p>
        </p:txBody>
      </p:sp>
    </p:spTree>
    <p:extLst>
      <p:ext uri="{BB962C8B-B14F-4D97-AF65-F5344CB8AC3E}">
        <p14:creationId xmlns:p14="http://schemas.microsoft.com/office/powerpoint/2010/main" val="1147094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datum 3"/>
          <p:cNvSpPr>
            <a:spLocks noGrp="1"/>
          </p:cNvSpPr>
          <p:nvPr>
            <p:ph type="dt" idx="1"/>
          </p:nvPr>
        </p:nvSpPr>
        <p:spPr/>
        <p:txBody>
          <a:bodyPr/>
          <a:lstStyle/>
          <a:p>
            <a:pPr rtl="0"/>
            <a:fld id="{51CCFE8D-08E6-40AC-BF4B-494C67BC535C}" type="datetime1">
              <a:rPr lang="cs-CZ" smtClean="0"/>
              <a:t>24.09.2022</a:t>
            </a:fld>
            <a:endParaRPr lang="en-US"/>
          </a:p>
        </p:txBody>
      </p:sp>
      <p:sp>
        <p:nvSpPr>
          <p:cNvPr id="5" name="Zástupný symbol pro číslo snímku 4"/>
          <p:cNvSpPr>
            <a:spLocks noGrp="1"/>
          </p:cNvSpPr>
          <p:nvPr>
            <p:ph type="sldNum" sz="quarter" idx="5"/>
          </p:nvPr>
        </p:nvSpPr>
        <p:spPr/>
        <p:txBody>
          <a:bodyPr/>
          <a:lstStyle/>
          <a:p>
            <a:pPr rtl="0"/>
            <a:fld id="{01B41D33-19C8-4450-B3C5-BE83E9C8F0BC}" type="slidenum">
              <a:rPr lang="en-US" smtClean="0"/>
              <a:t>11</a:t>
            </a:fld>
            <a:endParaRPr lang="en-US"/>
          </a:p>
        </p:txBody>
      </p:sp>
    </p:spTree>
    <p:extLst>
      <p:ext uri="{BB962C8B-B14F-4D97-AF65-F5344CB8AC3E}">
        <p14:creationId xmlns:p14="http://schemas.microsoft.com/office/powerpoint/2010/main" val="2250809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lvl="0" indent="0" algn="l" rtl="0">
              <a:spcBef>
                <a:spcPts val="360"/>
              </a:spcBef>
              <a:spcAft>
                <a:spcPts val="0"/>
              </a:spcAft>
              <a:buNone/>
            </a:pPr>
            <a:r>
              <a:rPr lang="cs-CZ" b="1" dirty="0"/>
              <a:t>4 evropské panely 200 občanů </a:t>
            </a:r>
            <a:r>
              <a:rPr lang="cs-CZ" dirty="0"/>
              <a:t>(dohromady 800) </a:t>
            </a:r>
          </a:p>
          <a:p>
            <a:pPr marL="457200" lvl="0" indent="-325755" algn="l" rtl="0">
              <a:spcBef>
                <a:spcPts val="360"/>
              </a:spcBef>
              <a:spcAft>
                <a:spcPts val="0"/>
              </a:spcAft>
              <a:buSzPct val="100000"/>
              <a:buChar char="-"/>
            </a:pPr>
            <a:r>
              <a:rPr lang="cs-CZ" dirty="0"/>
              <a:t>min. 1 muž a 1 žena z každého ČS, občané vybráni náhodně dle zeměpisného původu, pohlaví, věku,  socioekonomické zázemí a vzdělání, min. ⅓ budou mladí mezi 16-25 lety - ČR má mít celkem 20 účastníků</a:t>
            </a:r>
          </a:p>
          <a:p>
            <a:pPr marL="457200" lvl="0" indent="-325755" algn="l" rtl="0">
              <a:spcBef>
                <a:spcPts val="0"/>
              </a:spcBef>
              <a:spcAft>
                <a:spcPts val="0"/>
              </a:spcAft>
              <a:buSzPct val="100000"/>
              <a:buChar char="-"/>
            </a:pPr>
            <a:r>
              <a:rPr lang="cs-CZ" dirty="0"/>
              <a:t>diskutovaly nápady z digitální platformy, z národních panelů  i </a:t>
            </a:r>
            <a:r>
              <a:rPr lang="cs-CZ" dirty="0" err="1"/>
              <a:t>vl</a:t>
            </a:r>
            <a:r>
              <a:rPr lang="cs-CZ" dirty="0"/>
              <a:t>. návrhy - vypracovávaly doporučení pro plenární zasedání</a:t>
            </a:r>
          </a:p>
          <a:p>
            <a:pPr marL="457200" lvl="0" indent="-325755" algn="l" rtl="0">
              <a:spcBef>
                <a:spcPts val="0"/>
              </a:spcBef>
              <a:spcAft>
                <a:spcPts val="0"/>
              </a:spcAft>
              <a:buSzPct val="100000"/>
              <a:buChar char="-"/>
            </a:pPr>
            <a:r>
              <a:rPr lang="cs-CZ" dirty="0"/>
              <a:t>Každý panel se setkal celkem 3x</a:t>
            </a:r>
          </a:p>
          <a:p>
            <a:pPr marL="457200" lvl="0" indent="-325755" algn="l" rtl="0">
              <a:spcBef>
                <a:spcPts val="0"/>
              </a:spcBef>
              <a:spcAft>
                <a:spcPts val="0"/>
              </a:spcAft>
              <a:buSzPct val="100000"/>
              <a:buChar char="-"/>
            </a:pPr>
            <a:r>
              <a:rPr lang="cs-CZ" dirty="0"/>
              <a:t>rozdělení tematicky: </a:t>
            </a:r>
          </a:p>
          <a:p>
            <a:pPr marL="914400" lvl="0" indent="-325755" algn="l" rtl="0">
              <a:spcBef>
                <a:spcPts val="0"/>
              </a:spcBef>
              <a:spcAft>
                <a:spcPts val="0"/>
              </a:spcAft>
              <a:buSzPct val="100000"/>
              <a:buChar char="-"/>
            </a:pPr>
            <a:r>
              <a:rPr lang="cs-CZ" dirty="0"/>
              <a:t>hodnoty, práva, právní stát, demokracie, bezpečnost</a:t>
            </a:r>
          </a:p>
          <a:p>
            <a:pPr marL="914400" lvl="0" indent="-325755" algn="l" rtl="0">
              <a:spcBef>
                <a:spcPts val="0"/>
              </a:spcBef>
              <a:spcAft>
                <a:spcPts val="0"/>
              </a:spcAft>
              <a:buSzPct val="100000"/>
              <a:buChar char="-"/>
            </a:pPr>
            <a:r>
              <a:rPr lang="cs-CZ" dirty="0"/>
              <a:t>změna klimatu, životní prostředí, zdraví</a:t>
            </a:r>
          </a:p>
          <a:p>
            <a:pPr marL="914400" lvl="0" indent="-325755" algn="l" rtl="0">
              <a:spcBef>
                <a:spcPts val="0"/>
              </a:spcBef>
              <a:spcAft>
                <a:spcPts val="0"/>
              </a:spcAft>
              <a:buSzPct val="100000"/>
              <a:buChar char="-"/>
            </a:pPr>
            <a:r>
              <a:rPr lang="cs-CZ" dirty="0"/>
              <a:t>silnější hospodářství, sociální spravedlnost, zaměstnanost, vzdělávání, mládež, kultura, sport</a:t>
            </a:r>
          </a:p>
          <a:p>
            <a:pPr marL="914400" lvl="0" indent="-325755" algn="l" rtl="0">
              <a:spcBef>
                <a:spcPts val="0"/>
              </a:spcBef>
              <a:spcAft>
                <a:spcPts val="0"/>
              </a:spcAft>
              <a:buSzPct val="100000"/>
              <a:buChar char="-"/>
            </a:pPr>
            <a:r>
              <a:rPr lang="cs-CZ" dirty="0"/>
              <a:t>EU ve světě, migrace</a:t>
            </a:r>
          </a:p>
          <a:p>
            <a:pPr marL="0" lvl="0" indent="0" algn="l" rtl="0">
              <a:spcBef>
                <a:spcPts val="360"/>
              </a:spcBef>
              <a:spcAft>
                <a:spcPts val="0"/>
              </a:spcAft>
              <a:buNone/>
            </a:pPr>
            <a:r>
              <a:rPr lang="cs-CZ" dirty="0"/>
              <a:t>Z každého panelu 20 ambasadorů pro prezentaci návrhů na plenární zasedání: </a:t>
            </a:r>
            <a:r>
              <a:rPr lang="cs-CZ" dirty="0">
                <a:sym typeface="Arial"/>
              </a:rPr>
              <a:t>4 ženy a 4 muži mladší 25 let, 3 ženy a 3 muži mezi 25 a 45 lety a 3 ženy a 3 muži starší 45 let</a:t>
            </a:r>
            <a:endParaRPr lang="cs-CZ" dirty="0"/>
          </a:p>
          <a:p>
            <a:endParaRPr lang="cs-CZ" dirty="0"/>
          </a:p>
          <a:p>
            <a:pPr marL="0" lvl="0" indent="0" algn="l" rtl="0">
              <a:spcBef>
                <a:spcPts val="360"/>
              </a:spcBef>
              <a:spcAft>
                <a:spcPts val="0"/>
              </a:spcAft>
              <a:buNone/>
            </a:pPr>
            <a:r>
              <a:rPr lang="cs-CZ" b="1" dirty="0"/>
              <a:t>Plenární zasedání složené ze 449 členů </a:t>
            </a:r>
            <a:r>
              <a:rPr lang="cs-CZ" dirty="0"/>
              <a:t>– mělo být genderově vyvážené</a:t>
            </a:r>
          </a:p>
          <a:p>
            <a:pPr marL="457200" lvl="0" indent="-325755" algn="l" rtl="0">
              <a:spcBef>
                <a:spcPts val="360"/>
              </a:spcBef>
              <a:spcAft>
                <a:spcPts val="0"/>
              </a:spcAft>
              <a:buSzPct val="100000"/>
              <a:buChar char="-"/>
            </a:pPr>
            <a:r>
              <a:rPr lang="cs-CZ" dirty="0"/>
              <a:t>108 </a:t>
            </a:r>
            <a:r>
              <a:rPr lang="cs-CZ" dirty="0" err="1"/>
              <a:t>MePs</a:t>
            </a:r>
            <a:r>
              <a:rPr lang="cs-CZ" dirty="0"/>
              <a:t>, 108 poslanců národních parlamentů</a:t>
            </a:r>
          </a:p>
          <a:p>
            <a:pPr marL="457200" lvl="0" indent="-325755" algn="l" rtl="0">
              <a:spcBef>
                <a:spcPts val="0"/>
              </a:spcBef>
              <a:spcAft>
                <a:spcPts val="0"/>
              </a:spcAft>
              <a:buSzPct val="100000"/>
              <a:buChar char="-"/>
            </a:pPr>
            <a:r>
              <a:rPr lang="cs-CZ" dirty="0"/>
              <a:t>54 zástupců členských států (za každý stát dva), 3 členové EK, příp. Vysoký představitel EU pro zahraniční a bezpečnostní politiku (při tématu ZP)</a:t>
            </a:r>
          </a:p>
          <a:p>
            <a:pPr marL="457200" lvl="0" indent="-325755" algn="l" rtl="0">
              <a:spcBef>
                <a:spcPts val="0"/>
              </a:spcBef>
              <a:spcAft>
                <a:spcPts val="0"/>
              </a:spcAft>
              <a:buSzPct val="100000"/>
              <a:buChar char="-"/>
            </a:pPr>
            <a:r>
              <a:rPr lang="cs-CZ" dirty="0"/>
              <a:t>18 zástupců Výboru regionů a 18 zástupců </a:t>
            </a:r>
            <a:r>
              <a:rPr lang="cs-CZ" dirty="0" err="1"/>
              <a:t>Evr</a:t>
            </a:r>
            <a:r>
              <a:rPr lang="cs-CZ" dirty="0"/>
              <a:t>. hospodářského a sociálního výboru</a:t>
            </a:r>
          </a:p>
          <a:p>
            <a:pPr marL="457200" lvl="0" indent="-325755" algn="l" rtl="0">
              <a:spcBef>
                <a:spcPts val="0"/>
              </a:spcBef>
              <a:spcAft>
                <a:spcPts val="0"/>
              </a:spcAft>
              <a:buSzPct val="100000"/>
              <a:buChar char="-"/>
            </a:pPr>
            <a:r>
              <a:rPr lang="cs-CZ" dirty="0"/>
              <a:t>8 delegátů z řad občanské společnosti a 12 zástupců sociálních partnerů</a:t>
            </a:r>
          </a:p>
          <a:p>
            <a:pPr marL="457200" lvl="0" indent="-325755" algn="l" rtl="0">
              <a:spcBef>
                <a:spcPts val="0"/>
              </a:spcBef>
              <a:spcAft>
                <a:spcPts val="0"/>
              </a:spcAft>
              <a:buSzPct val="100000"/>
              <a:buChar char="-"/>
            </a:pPr>
            <a:r>
              <a:rPr lang="cs-CZ" dirty="0"/>
              <a:t>108 občanů: 80 zástupců z panelových diskusí (⅓ má být mladších 25 let) a 27 z panelových diskusí člen. států + předsedkyně </a:t>
            </a:r>
            <a:r>
              <a:rPr lang="cs-CZ" dirty="0" err="1"/>
              <a:t>European</a:t>
            </a:r>
            <a:r>
              <a:rPr lang="cs-CZ" dirty="0"/>
              <a:t> </a:t>
            </a:r>
            <a:r>
              <a:rPr lang="cs-CZ" dirty="0" err="1"/>
              <a:t>Youth</a:t>
            </a:r>
            <a:r>
              <a:rPr lang="cs-CZ" dirty="0"/>
              <a:t> </a:t>
            </a:r>
            <a:r>
              <a:rPr lang="cs-CZ" dirty="0" err="1"/>
              <a:t>Forum</a:t>
            </a:r>
            <a:endParaRPr lang="cs-CZ" dirty="0"/>
          </a:p>
          <a:p>
            <a:pPr marL="457200" lvl="0" indent="-325755" algn="l" rtl="0">
              <a:spcBef>
                <a:spcPts val="0"/>
              </a:spcBef>
              <a:spcAft>
                <a:spcPts val="0"/>
              </a:spcAft>
              <a:buSzPct val="100000"/>
              <a:buChar char="-"/>
            </a:pPr>
            <a:r>
              <a:rPr lang="cs-CZ" dirty="0"/>
              <a:t>6 volených zástupců regionálních orgánů a 6 volených zástupců místních samospráv</a:t>
            </a:r>
          </a:p>
          <a:p>
            <a:pPr marL="457200" lvl="0" indent="-325755" algn="l" rtl="0">
              <a:spcBef>
                <a:spcPts val="0"/>
              </a:spcBef>
              <a:spcAft>
                <a:spcPts val="0"/>
              </a:spcAft>
              <a:buSzPct val="100000"/>
              <a:buChar char="-"/>
            </a:pPr>
            <a:r>
              <a:rPr lang="cs-CZ" dirty="0"/>
              <a:t>Mělo možnost pozvat další účastníky (např. zástupce Ukrajiny)</a:t>
            </a:r>
          </a:p>
          <a:p>
            <a:pPr marL="457200" lvl="0" indent="-325755" algn="l" rtl="0">
              <a:spcBef>
                <a:spcPts val="360"/>
              </a:spcBef>
              <a:spcAft>
                <a:spcPts val="0"/>
              </a:spcAft>
              <a:buSzPct val="100000"/>
              <a:buChar char="-"/>
            </a:pPr>
            <a:r>
              <a:rPr lang="cs-CZ" dirty="0"/>
              <a:t>projednávalo výstupy z panelových diskusí</a:t>
            </a:r>
          </a:p>
          <a:p>
            <a:pPr marL="457200" lvl="0" indent="-325755" algn="l" rtl="0">
              <a:spcBef>
                <a:spcPts val="0"/>
              </a:spcBef>
              <a:spcAft>
                <a:spcPts val="0"/>
              </a:spcAft>
              <a:buSzPct val="100000"/>
              <a:buChar char="-"/>
            </a:pPr>
            <a:r>
              <a:rPr lang="cs-CZ" dirty="0"/>
              <a:t>setkání alespoň 1x 6 měsíců (fakticky ale častěji)</a:t>
            </a:r>
          </a:p>
          <a:p>
            <a:endParaRPr lang="cs-CZ" dirty="0"/>
          </a:p>
          <a:p>
            <a:pPr marL="0" lvl="0" indent="0" algn="l" rtl="0">
              <a:spcBef>
                <a:spcPts val="360"/>
              </a:spcBef>
              <a:spcAft>
                <a:spcPts val="0"/>
              </a:spcAft>
              <a:buNone/>
            </a:pPr>
            <a:r>
              <a:rPr lang="cs-CZ" b="1" dirty="0"/>
              <a:t>Výkonná rada složená z 9 členů</a:t>
            </a:r>
          </a:p>
          <a:p>
            <a:pPr marL="457200" lvl="0" indent="-342900" algn="l" rtl="0">
              <a:spcBef>
                <a:spcPts val="360"/>
              </a:spcBef>
              <a:spcAft>
                <a:spcPts val="0"/>
              </a:spcAft>
              <a:buSzPts val="1800"/>
              <a:buChar char="-"/>
            </a:pPr>
            <a:r>
              <a:rPr lang="cs-CZ" dirty="0"/>
              <a:t>9 členů – za každou z hlavních institucí (EK, EP, Rada EU) 3 zástupci + 4 pozorovatelé (zástupci </a:t>
            </a:r>
            <a:r>
              <a:rPr lang="cs-CZ" dirty="0" err="1"/>
              <a:t>Cosacu</a:t>
            </a:r>
            <a:r>
              <a:rPr lang="cs-CZ" dirty="0"/>
              <a:t>, </a:t>
            </a:r>
            <a:r>
              <a:rPr lang="cs-CZ" dirty="0" err="1"/>
              <a:t>CoRu</a:t>
            </a:r>
            <a:r>
              <a:rPr lang="cs-CZ" dirty="0"/>
              <a:t>, EESC a soc. partnerů)</a:t>
            </a:r>
          </a:p>
          <a:p>
            <a:pPr marL="457200" lvl="0" indent="-342900" algn="l" rtl="0">
              <a:spcBef>
                <a:spcPts val="0"/>
              </a:spcBef>
              <a:spcAft>
                <a:spcPts val="0"/>
              </a:spcAft>
              <a:buSzPts val="1800"/>
              <a:buChar char="-"/>
            </a:pPr>
            <a:r>
              <a:rPr lang="cs-CZ" dirty="0"/>
              <a:t>rozhoduje konsensem</a:t>
            </a:r>
          </a:p>
          <a:p>
            <a:pPr marL="457200" lvl="0" indent="-342900" algn="l" rtl="0">
              <a:spcBef>
                <a:spcPts val="0"/>
              </a:spcBef>
              <a:spcAft>
                <a:spcPts val="0"/>
              </a:spcAft>
              <a:buSzPts val="1800"/>
              <a:buChar char="-"/>
            </a:pPr>
            <a:r>
              <a:rPr lang="cs-CZ" dirty="0"/>
              <a:t>zodpovědná za organizaci konference - pravidelné informování (společného předsednictví), příprava a zveřejňování závěrů plenárních zasedání</a:t>
            </a:r>
          </a:p>
          <a:p>
            <a:pPr marL="457200" lvl="0" indent="-342900" algn="l" rtl="0">
              <a:spcBef>
                <a:spcPts val="0"/>
              </a:spcBef>
              <a:spcAft>
                <a:spcPts val="0"/>
              </a:spcAft>
              <a:buSzPts val="1800"/>
              <a:buChar char="-"/>
            </a:pPr>
            <a:r>
              <a:rPr lang="cs-CZ" dirty="0"/>
              <a:t>mělo vypracovávat závěrečnou zprávu v součinnosti s plenárním zasedáním</a:t>
            </a:r>
          </a:p>
          <a:p>
            <a:pPr marL="457200" lvl="0" indent="-342900" algn="l" rtl="0">
              <a:spcBef>
                <a:spcPts val="0"/>
              </a:spcBef>
              <a:spcAft>
                <a:spcPts val="0"/>
              </a:spcAft>
              <a:buSzPts val="1800"/>
              <a:buChar char="-"/>
            </a:pPr>
            <a:endParaRPr lang="cs-CZ" dirty="0"/>
          </a:p>
          <a:p>
            <a:pPr marL="0" lvl="0" indent="0" algn="l" rtl="0">
              <a:spcBef>
                <a:spcPts val="360"/>
              </a:spcBef>
              <a:spcAft>
                <a:spcPts val="0"/>
              </a:spcAft>
              <a:buNone/>
            </a:pPr>
            <a:r>
              <a:rPr lang="cs-CZ" b="1" dirty="0"/>
              <a:t>Společné předsednictví</a:t>
            </a:r>
          </a:p>
          <a:p>
            <a:pPr marL="457200" lvl="0" indent="-342900" algn="l" rtl="0">
              <a:spcBef>
                <a:spcPts val="360"/>
              </a:spcBef>
              <a:spcAft>
                <a:spcPts val="0"/>
              </a:spcAft>
              <a:buSzPts val="1800"/>
              <a:buChar char="-"/>
            </a:pPr>
            <a:r>
              <a:rPr lang="cs-CZ" dirty="0"/>
              <a:t>předsedové EP a EK a hlava státu či vlády předsedajícího státu v Radě</a:t>
            </a:r>
          </a:p>
          <a:p>
            <a:pPr marL="457200" lvl="0" indent="-342900" algn="l" rtl="0">
              <a:spcBef>
                <a:spcPts val="0"/>
              </a:spcBef>
              <a:spcAft>
                <a:spcPts val="0"/>
              </a:spcAft>
              <a:buSzPts val="1800"/>
              <a:buChar char="-"/>
            </a:pPr>
            <a:r>
              <a:rPr lang="cs-CZ" dirty="0"/>
              <a:t>mají dohlížet nad celou </a:t>
            </a:r>
            <a:r>
              <a:rPr lang="cs-CZ" dirty="0" err="1"/>
              <a:t>CoFoE</a:t>
            </a:r>
            <a:endParaRPr lang="cs-CZ" dirty="0"/>
          </a:p>
          <a:p>
            <a:pPr marL="457200" lvl="0" indent="-342900" algn="l" rtl="0">
              <a:spcBef>
                <a:spcPts val="0"/>
              </a:spcBef>
              <a:spcAft>
                <a:spcPts val="0"/>
              </a:spcAft>
              <a:buSzPts val="1800"/>
              <a:buChar char="-"/>
            </a:pPr>
            <a:r>
              <a:rPr lang="cs-CZ" dirty="0"/>
              <a:t>Rozhodovalo o závěrečné zprávě</a:t>
            </a:r>
          </a:p>
          <a:p>
            <a:endParaRPr lang="cs-CZ" dirty="0"/>
          </a:p>
          <a:p>
            <a:pPr marL="0" lvl="0" indent="0" algn="l" rtl="0">
              <a:spcBef>
                <a:spcPts val="360"/>
              </a:spcBef>
              <a:spcAft>
                <a:spcPts val="0"/>
              </a:spcAft>
              <a:buNone/>
            </a:pPr>
            <a:r>
              <a:rPr lang="cs-CZ" b="1" dirty="0"/>
              <a:t>Společný sekretariát</a:t>
            </a:r>
          </a:p>
          <a:p>
            <a:pPr marL="457200" lvl="0" indent="-342900" algn="l" rtl="0">
              <a:spcBef>
                <a:spcPts val="360"/>
              </a:spcBef>
              <a:spcAft>
                <a:spcPts val="0"/>
              </a:spcAft>
              <a:buSzPts val="1800"/>
              <a:buChar char="-"/>
            </a:pPr>
            <a:r>
              <a:rPr lang="cs-CZ" dirty="0"/>
              <a:t>zástupci tří hlavních orgánů EU</a:t>
            </a:r>
          </a:p>
          <a:p>
            <a:pPr marL="457200" lvl="0" indent="-342900" algn="l" rtl="0">
              <a:spcBef>
                <a:spcPts val="0"/>
              </a:spcBef>
              <a:spcAft>
                <a:spcPts val="0"/>
              </a:spcAft>
              <a:buSzPts val="1800"/>
              <a:buChar char="-"/>
            </a:pPr>
            <a:r>
              <a:rPr lang="cs-CZ" dirty="0"/>
              <a:t>pomáhal s administrativními úkoly jednotlivých “orgánů” </a:t>
            </a:r>
            <a:r>
              <a:rPr lang="cs-CZ" dirty="0" err="1"/>
              <a:t>CoFoE</a:t>
            </a:r>
            <a:r>
              <a:rPr lang="cs-CZ" dirty="0"/>
              <a:t>, zejm. výkonné radě</a:t>
            </a:r>
          </a:p>
          <a:p>
            <a:endParaRPr lang="cs-CZ" dirty="0"/>
          </a:p>
        </p:txBody>
      </p:sp>
      <p:sp>
        <p:nvSpPr>
          <p:cNvPr id="4" name="Zástupný symbol pro datum 3"/>
          <p:cNvSpPr>
            <a:spLocks noGrp="1"/>
          </p:cNvSpPr>
          <p:nvPr>
            <p:ph type="dt" idx="1"/>
          </p:nvPr>
        </p:nvSpPr>
        <p:spPr/>
        <p:txBody>
          <a:bodyPr/>
          <a:lstStyle/>
          <a:p>
            <a:pPr rtl="0"/>
            <a:fld id="{51CCFE8D-08E6-40AC-BF4B-494C67BC535C}" type="datetime1">
              <a:rPr lang="cs-CZ" smtClean="0"/>
              <a:t>24.09.2022</a:t>
            </a:fld>
            <a:endParaRPr lang="en-US"/>
          </a:p>
        </p:txBody>
      </p:sp>
      <p:sp>
        <p:nvSpPr>
          <p:cNvPr id="5" name="Zástupný symbol pro číslo snímku 4"/>
          <p:cNvSpPr>
            <a:spLocks noGrp="1"/>
          </p:cNvSpPr>
          <p:nvPr>
            <p:ph type="sldNum" sz="quarter" idx="5"/>
          </p:nvPr>
        </p:nvSpPr>
        <p:spPr/>
        <p:txBody>
          <a:bodyPr/>
          <a:lstStyle/>
          <a:p>
            <a:pPr rtl="0"/>
            <a:fld id="{01B41D33-19C8-4450-B3C5-BE83E9C8F0BC}" type="slidenum">
              <a:rPr lang="en-US" smtClean="0"/>
              <a:t>12</a:t>
            </a:fld>
            <a:endParaRPr lang="en-US"/>
          </a:p>
        </p:txBody>
      </p:sp>
    </p:spTree>
    <p:extLst>
      <p:ext uri="{BB962C8B-B14F-4D97-AF65-F5344CB8AC3E}">
        <p14:creationId xmlns:p14="http://schemas.microsoft.com/office/powerpoint/2010/main" val="3102657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7" name="Obdélník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Nadpis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cs-CZ"/>
              <a:t>Kliknutím lze upravit styl.</a:t>
            </a:r>
            <a:endParaRPr lang="en-US" dirty="0"/>
          </a:p>
        </p:txBody>
      </p:sp>
      <p:sp>
        <p:nvSpPr>
          <p:cNvPr id="3" name="Podnadpis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cs-CZ"/>
              <a:t>Kliknutím můžete upravit styl předlohy.</a:t>
            </a:r>
            <a:endParaRPr lang="en-US" dirty="0"/>
          </a:p>
        </p:txBody>
      </p:sp>
      <p:sp>
        <p:nvSpPr>
          <p:cNvPr id="8" name="Zástupný symbol pro datum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A8EC4697-A511-4167-98D5-E240268A2670}" type="datetime1">
              <a:rPr lang="cs-CZ" smtClean="0"/>
              <a:t>24.09.2022</a:t>
            </a:fld>
            <a:endParaRPr lang="en-US" dirty="0"/>
          </a:p>
        </p:txBody>
      </p:sp>
      <p:sp>
        <p:nvSpPr>
          <p:cNvPr id="9" name="Zástupný symbol pro zápatí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en-US" dirty="0"/>
          </a:p>
        </p:txBody>
      </p:sp>
      <p:sp>
        <p:nvSpPr>
          <p:cNvPr id="10" name="Zástupný symbol pro číslo snímku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9" name="Nadpis 1"/>
          <p:cNvSpPr>
            <a:spLocks noGrp="1"/>
          </p:cNvSpPr>
          <p:nvPr>
            <p:ph type="title"/>
          </p:nvPr>
        </p:nvSpPr>
        <p:spPr>
          <a:xfrm>
            <a:off x="581192" y="702156"/>
            <a:ext cx="11029616" cy="1013800"/>
          </a:xfrm>
        </p:spPr>
        <p:txBody>
          <a:bodyPr rtlCol="0"/>
          <a:lstStyle/>
          <a:p>
            <a:pPr rtl="0"/>
            <a:r>
              <a:rPr lang="cs-CZ"/>
              <a:t>Kliknutím lze upravit styl.</a:t>
            </a:r>
            <a:endParaRPr lang="en-US" dirty="0"/>
          </a:p>
        </p:txBody>
      </p:sp>
      <p:sp>
        <p:nvSpPr>
          <p:cNvPr id="3" name="Zástupný symbol pro svislý text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4" name="Zástupný symbol pro datum 3"/>
          <p:cNvSpPr>
            <a:spLocks noGrp="1"/>
          </p:cNvSpPr>
          <p:nvPr>
            <p:ph type="dt" sz="half" idx="10"/>
          </p:nvPr>
        </p:nvSpPr>
        <p:spPr/>
        <p:txBody>
          <a:bodyPr rtlCol="0"/>
          <a:lstStyle/>
          <a:p>
            <a:pPr rtl="0"/>
            <a:fld id="{75C2422F-D08F-49D0-98CD-DC7D2F2607DE}" type="datetime1">
              <a:rPr lang="cs-CZ" smtClean="0"/>
              <a:t>24.09.2022</a:t>
            </a:fld>
            <a:endParaRPr lang="en-US" dirty="0"/>
          </a:p>
        </p:txBody>
      </p:sp>
      <p:sp>
        <p:nvSpPr>
          <p:cNvPr id="5" name="Zástupný symbol pro zápatí 4"/>
          <p:cNvSpPr>
            <a:spLocks noGrp="1"/>
          </p:cNvSpPr>
          <p:nvPr>
            <p:ph type="ftr" sz="quarter" idx="11"/>
          </p:nvPr>
        </p:nvSpPr>
        <p:spPr/>
        <p:txBody>
          <a:bodyPr rtlCol="0"/>
          <a:lstStyle/>
          <a:p>
            <a:pPr rtl="0"/>
            <a:endParaRPr lang="en-US" dirty="0"/>
          </a:p>
        </p:txBody>
      </p:sp>
      <p:sp>
        <p:nvSpPr>
          <p:cNvPr id="6" name="Zástupný symbol pro číslo snímku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Obdélník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Svislý nadpis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cs-CZ"/>
              <a:t>Kliknutím lze upravit styl.</a:t>
            </a:r>
            <a:endParaRPr lang="en-US" dirty="0"/>
          </a:p>
        </p:txBody>
      </p:sp>
      <p:sp>
        <p:nvSpPr>
          <p:cNvPr id="3" name="Zástupný symbol pro svislý text 2"/>
          <p:cNvSpPr>
            <a:spLocks noGrp="1"/>
          </p:cNvSpPr>
          <p:nvPr>
            <p:ph type="body" orient="vert" idx="1"/>
          </p:nvPr>
        </p:nvSpPr>
        <p:spPr>
          <a:xfrm>
            <a:off x="774923" y="863600"/>
            <a:ext cx="7161625" cy="4807326"/>
          </a:xfrm>
        </p:spPr>
        <p:txBody>
          <a:bodyPr vert="eaVert" rtlCol="0" anchor="t"/>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8" name="Obdélník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Obdélník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Obdélník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Zástupný symbol pro datum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9472C44F-B7A3-4350-988C-CFC166A0AA82}" type="datetime1">
              <a:rPr lang="cs-CZ" smtClean="0"/>
              <a:t>24.09.2022</a:t>
            </a:fld>
            <a:endParaRPr lang="en-US" dirty="0"/>
          </a:p>
        </p:txBody>
      </p:sp>
      <p:sp>
        <p:nvSpPr>
          <p:cNvPr id="12" name="Zástupný symbol pro zápatí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endParaRPr lang="en-US" dirty="0"/>
          </a:p>
        </p:txBody>
      </p:sp>
      <p:sp>
        <p:nvSpPr>
          <p:cNvPr id="13" name="Zástupný symbol pro číslo snímku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581192" y="702156"/>
            <a:ext cx="11029616" cy="1188720"/>
          </a:xfrm>
        </p:spPr>
        <p:txBody>
          <a:bodyPr rtlCol="0"/>
          <a:lstStyle/>
          <a:p>
            <a:pPr rtl="0"/>
            <a:r>
              <a:rPr lang="cs-CZ"/>
              <a:t>Kliknutím lze upravit styl.</a:t>
            </a:r>
            <a:endParaRPr lang="en-US" dirty="0"/>
          </a:p>
        </p:txBody>
      </p:sp>
      <p:sp>
        <p:nvSpPr>
          <p:cNvPr id="3" name="Zástupný symbol pro obsah 2"/>
          <p:cNvSpPr>
            <a:spLocks noGrp="1"/>
          </p:cNvSpPr>
          <p:nvPr>
            <p:ph idx="1"/>
          </p:nvPr>
        </p:nvSpPr>
        <p:spPr>
          <a:xfrm>
            <a:off x="581192" y="2340864"/>
            <a:ext cx="11029615" cy="3634486"/>
          </a:xfrm>
        </p:spPr>
        <p:txBody>
          <a:bodyPr rtlCol="0"/>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8" name="Zástupný symbol pro datum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9E25B38F-3440-48E9-8BA6-B9B0E297B628}" type="datetime1">
              <a:rPr lang="cs-CZ" smtClean="0"/>
              <a:t>24.09.2022</a:t>
            </a:fld>
            <a:endParaRPr lang="en-US" dirty="0"/>
          </a:p>
        </p:txBody>
      </p:sp>
      <p:sp>
        <p:nvSpPr>
          <p:cNvPr id="9" name="Zástupný symbol pro zápatí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en-US" dirty="0"/>
          </a:p>
        </p:txBody>
      </p:sp>
      <p:sp>
        <p:nvSpPr>
          <p:cNvPr id="10" name="Zástupný symbol pro číslo snímku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8" name="Obdélník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Nadpis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cs-CZ"/>
              <a:t>Kliknutím lze upravit styl.</a:t>
            </a:r>
            <a:endParaRPr lang="en-US" dirty="0"/>
          </a:p>
        </p:txBody>
      </p:sp>
      <p:sp>
        <p:nvSpPr>
          <p:cNvPr id="3" name="Zástupný symbol pro text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cs-CZ"/>
              <a:t>Po kliknutí můžete upravovat styly textu v předloze.</a:t>
            </a:r>
          </a:p>
        </p:txBody>
      </p:sp>
      <p:sp>
        <p:nvSpPr>
          <p:cNvPr id="7" name="Zástupný symbol pro datum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BACB43DD-355E-4ACB-AF6B-F0A0D93B1FF7}" type="datetime1">
              <a:rPr lang="cs-CZ" smtClean="0"/>
              <a:t>24.09.2022</a:t>
            </a:fld>
            <a:endParaRPr lang="en-US" dirty="0"/>
          </a:p>
        </p:txBody>
      </p:sp>
      <p:sp>
        <p:nvSpPr>
          <p:cNvPr id="9" name="Zástupný symbol pro zápatí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en-US" dirty="0"/>
          </a:p>
        </p:txBody>
      </p:sp>
      <p:sp>
        <p:nvSpPr>
          <p:cNvPr id="10" name="Zástupný symbol pro číslo snímku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581193" y="729658"/>
            <a:ext cx="11029616" cy="988332"/>
          </a:xfrm>
        </p:spPr>
        <p:txBody>
          <a:bodyPr rtlCol="0"/>
          <a:lstStyle/>
          <a:p>
            <a:pPr rtl="0"/>
            <a:r>
              <a:rPr lang="cs-CZ"/>
              <a:t>Kliknutím lze upravit styl.</a:t>
            </a:r>
            <a:endParaRPr lang="en-US" dirty="0"/>
          </a:p>
        </p:txBody>
      </p:sp>
      <p:sp>
        <p:nvSpPr>
          <p:cNvPr id="3" name="Zástupný symbol pro obsah 2"/>
          <p:cNvSpPr>
            <a:spLocks noGrp="1"/>
          </p:cNvSpPr>
          <p:nvPr>
            <p:ph sz="half" idx="1"/>
          </p:nvPr>
        </p:nvSpPr>
        <p:spPr>
          <a:xfrm>
            <a:off x="581193" y="2228003"/>
            <a:ext cx="5194767" cy="3633047"/>
          </a:xfrm>
        </p:spPr>
        <p:txBody>
          <a:bodyPr rtlCol="0">
            <a:normAutofit/>
          </a:bodyPr>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4" name="Zástupný symbol pro obsah 3"/>
          <p:cNvSpPr>
            <a:spLocks noGrp="1"/>
          </p:cNvSpPr>
          <p:nvPr>
            <p:ph sz="half" idx="2"/>
          </p:nvPr>
        </p:nvSpPr>
        <p:spPr>
          <a:xfrm>
            <a:off x="6416039" y="2228003"/>
            <a:ext cx="5194769" cy="3633047"/>
          </a:xfrm>
        </p:spPr>
        <p:txBody>
          <a:bodyPr rtlCol="0">
            <a:normAutofit/>
          </a:bodyPr>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5" name="Zástupný symbol pro datum 4"/>
          <p:cNvSpPr>
            <a:spLocks noGrp="1"/>
          </p:cNvSpPr>
          <p:nvPr>
            <p:ph type="dt" sz="half" idx="10"/>
          </p:nvPr>
        </p:nvSpPr>
        <p:spPr/>
        <p:txBody>
          <a:bodyPr rtlCol="0"/>
          <a:lstStyle/>
          <a:p>
            <a:pPr rtl="0"/>
            <a:fld id="{ED0DC0DA-1C84-4CFB-A589-758D033EC754}" type="datetime1">
              <a:rPr lang="cs-CZ" smtClean="0"/>
              <a:t>24.09.2022</a:t>
            </a:fld>
            <a:endParaRPr lang="en-US" dirty="0"/>
          </a:p>
        </p:txBody>
      </p:sp>
      <p:sp>
        <p:nvSpPr>
          <p:cNvPr id="6" name="Zástupný symbol pro zápatí 5"/>
          <p:cNvSpPr>
            <a:spLocks noGrp="1"/>
          </p:cNvSpPr>
          <p:nvPr>
            <p:ph type="ftr" sz="quarter" idx="11"/>
          </p:nvPr>
        </p:nvSpPr>
        <p:spPr/>
        <p:txBody>
          <a:bodyPr rtlCol="0"/>
          <a:lstStyle/>
          <a:p>
            <a:pPr rtl="0"/>
            <a:endParaRPr lang="en-US" dirty="0"/>
          </a:p>
        </p:txBody>
      </p:sp>
      <p:sp>
        <p:nvSpPr>
          <p:cNvPr id="7" name="Zástupný symbol pro číslo snímku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12" name="Nadpis 1"/>
          <p:cNvSpPr>
            <a:spLocks noGrp="1"/>
          </p:cNvSpPr>
          <p:nvPr>
            <p:ph type="title"/>
          </p:nvPr>
        </p:nvSpPr>
        <p:spPr>
          <a:xfrm>
            <a:off x="581193" y="729658"/>
            <a:ext cx="11029616" cy="988332"/>
          </a:xfrm>
        </p:spPr>
        <p:txBody>
          <a:bodyPr rtlCol="0"/>
          <a:lstStyle/>
          <a:p>
            <a:pPr rtl="0"/>
            <a:r>
              <a:rPr lang="cs-CZ"/>
              <a:t>Kliknutím lze upravit styl.</a:t>
            </a:r>
            <a:endParaRPr lang="en-US" dirty="0"/>
          </a:p>
        </p:txBody>
      </p:sp>
      <p:sp>
        <p:nvSpPr>
          <p:cNvPr id="3" name="Zástupný symbol pro text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a:t>Po kliknutí můžete upravovat styly textu v předloze.</a:t>
            </a:r>
          </a:p>
        </p:txBody>
      </p:sp>
      <p:sp>
        <p:nvSpPr>
          <p:cNvPr id="4" name="Zástupný symbol pro obsah 3"/>
          <p:cNvSpPr>
            <a:spLocks noGrp="1"/>
          </p:cNvSpPr>
          <p:nvPr>
            <p:ph sz="half" idx="2"/>
          </p:nvPr>
        </p:nvSpPr>
        <p:spPr>
          <a:xfrm>
            <a:off x="581194" y="2926052"/>
            <a:ext cx="5194766" cy="2934999"/>
          </a:xfrm>
        </p:spPr>
        <p:txBody>
          <a:bodyPr rtlCol="0" anchor="t">
            <a:normAutofit/>
          </a:bodyPr>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5" name="Zástupný symbol pro text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cs-CZ"/>
              <a:t>Po kliknutí můžete upravovat styly textu v předloze.</a:t>
            </a:r>
          </a:p>
        </p:txBody>
      </p:sp>
      <p:sp>
        <p:nvSpPr>
          <p:cNvPr id="6" name="Zástupný symbol pro obsah 5"/>
          <p:cNvSpPr>
            <a:spLocks noGrp="1"/>
          </p:cNvSpPr>
          <p:nvPr>
            <p:ph sz="quarter" idx="4"/>
          </p:nvPr>
        </p:nvSpPr>
        <p:spPr>
          <a:xfrm>
            <a:off x="6416037" y="2926052"/>
            <a:ext cx="5194771" cy="2934999"/>
          </a:xfrm>
        </p:spPr>
        <p:txBody>
          <a:bodyPr rtlCol="0" anchor="t">
            <a:normAutofit/>
          </a:bodyPr>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7" name="Zástupný symbol pro datum 6"/>
          <p:cNvSpPr>
            <a:spLocks noGrp="1"/>
          </p:cNvSpPr>
          <p:nvPr>
            <p:ph type="dt" sz="half" idx="10"/>
          </p:nvPr>
        </p:nvSpPr>
        <p:spPr/>
        <p:txBody>
          <a:bodyPr rtlCol="0"/>
          <a:lstStyle/>
          <a:p>
            <a:pPr rtl="0"/>
            <a:fld id="{4E68CB40-5E53-430A-BC80-66A7330A3E11}" type="datetime1">
              <a:rPr lang="cs-CZ" smtClean="0"/>
              <a:t>24.09.2022</a:t>
            </a:fld>
            <a:endParaRPr lang="en-US" dirty="0"/>
          </a:p>
        </p:txBody>
      </p:sp>
      <p:sp>
        <p:nvSpPr>
          <p:cNvPr id="8" name="Zástupný symbol pro zápatí 7"/>
          <p:cNvSpPr>
            <a:spLocks noGrp="1"/>
          </p:cNvSpPr>
          <p:nvPr>
            <p:ph type="ftr" sz="quarter" idx="11"/>
          </p:nvPr>
        </p:nvSpPr>
        <p:spPr/>
        <p:txBody>
          <a:bodyPr rtlCol="0"/>
          <a:lstStyle/>
          <a:p>
            <a:pPr rtl="0"/>
            <a:endParaRPr lang="en-US" dirty="0"/>
          </a:p>
        </p:txBody>
      </p:sp>
      <p:sp>
        <p:nvSpPr>
          <p:cNvPr id="9" name="Zástupný symbol pro číslo snímku 8"/>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8" name="Nadpis 1"/>
          <p:cNvSpPr>
            <a:spLocks noGrp="1"/>
          </p:cNvSpPr>
          <p:nvPr>
            <p:ph type="title"/>
          </p:nvPr>
        </p:nvSpPr>
        <p:spPr>
          <a:xfrm>
            <a:off x="575894" y="729658"/>
            <a:ext cx="11029616" cy="988332"/>
          </a:xfrm>
        </p:spPr>
        <p:txBody>
          <a:bodyPr rtlCol="0"/>
          <a:lstStyle/>
          <a:p>
            <a:pPr rtl="0"/>
            <a:r>
              <a:rPr lang="cs-CZ"/>
              <a:t>Kliknutím lze upravit styl.</a:t>
            </a:r>
            <a:endParaRPr lang="en-US" dirty="0"/>
          </a:p>
        </p:txBody>
      </p:sp>
      <p:sp>
        <p:nvSpPr>
          <p:cNvPr id="3" name="Zástupný symbol pro datum 2"/>
          <p:cNvSpPr>
            <a:spLocks noGrp="1"/>
          </p:cNvSpPr>
          <p:nvPr>
            <p:ph type="dt" sz="half" idx="10"/>
          </p:nvPr>
        </p:nvSpPr>
        <p:spPr/>
        <p:txBody>
          <a:bodyPr rtlCol="0"/>
          <a:lstStyle/>
          <a:p>
            <a:pPr rtl="0"/>
            <a:fld id="{AD030092-A1C2-46B4-B050-3676FFA9CD44}" type="datetime1">
              <a:rPr lang="cs-CZ" smtClean="0"/>
              <a:t>24.09.2022</a:t>
            </a:fld>
            <a:endParaRPr lang="en-US" dirty="0"/>
          </a:p>
        </p:txBody>
      </p:sp>
      <p:sp>
        <p:nvSpPr>
          <p:cNvPr id="4" name="Zástupný symbol pro zápatí 3"/>
          <p:cNvSpPr>
            <a:spLocks noGrp="1"/>
          </p:cNvSpPr>
          <p:nvPr>
            <p:ph type="ftr" sz="quarter" idx="11"/>
          </p:nvPr>
        </p:nvSpPr>
        <p:spPr/>
        <p:txBody>
          <a:bodyPr rtlCol="0"/>
          <a:lstStyle/>
          <a:p>
            <a:pPr rtl="0"/>
            <a:endParaRPr lang="en-US" dirty="0"/>
          </a:p>
        </p:txBody>
      </p:sp>
      <p:sp>
        <p:nvSpPr>
          <p:cNvPr id="5" name="Zástupný symbol pro číslo snímku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é">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rtlCol="0"/>
          <a:lstStyle/>
          <a:p>
            <a:pPr rtl="0"/>
            <a:fld id="{FECD7C02-7CC9-44AF-9768-6A6F42347937}" type="datetime1">
              <a:rPr lang="cs-CZ" smtClean="0"/>
              <a:t>24.09.2022</a:t>
            </a:fld>
            <a:endParaRPr lang="en-US" dirty="0"/>
          </a:p>
        </p:txBody>
      </p:sp>
      <p:sp>
        <p:nvSpPr>
          <p:cNvPr id="3" name="Zástupný symbol pro zápatí 2"/>
          <p:cNvSpPr>
            <a:spLocks noGrp="1"/>
          </p:cNvSpPr>
          <p:nvPr>
            <p:ph type="ftr" sz="quarter" idx="11"/>
          </p:nvPr>
        </p:nvSpPr>
        <p:spPr/>
        <p:txBody>
          <a:bodyPr rtlCol="0"/>
          <a:lstStyle/>
          <a:p>
            <a:pPr rtl="0"/>
            <a:endParaRPr lang="en-US" dirty="0"/>
          </a:p>
        </p:txBody>
      </p:sp>
      <p:sp>
        <p:nvSpPr>
          <p:cNvPr id="4" name="Zástupný symbol pro číslo snímku 3"/>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9" name="Obdélník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Nadpis 1"/>
          <p:cNvSpPr>
            <a:spLocks noGrp="1"/>
          </p:cNvSpPr>
          <p:nvPr>
            <p:ph type="title"/>
          </p:nvPr>
        </p:nvSpPr>
        <p:spPr>
          <a:xfrm>
            <a:off x="767857" y="933450"/>
            <a:ext cx="3031852" cy="1722419"/>
          </a:xfrm>
        </p:spPr>
        <p:txBody>
          <a:bodyPr rtlCol="0" anchor="b">
            <a:normAutofit/>
          </a:bodyPr>
          <a:lstStyle>
            <a:lvl1pPr algn="l">
              <a:defRPr sz="2400" b="0">
                <a:solidFill>
                  <a:srgbClr val="FFFFFF"/>
                </a:solidFill>
              </a:defRPr>
            </a:lvl1pPr>
          </a:lstStyle>
          <a:p>
            <a:pPr rtl="0"/>
            <a:r>
              <a:rPr lang="cs-CZ"/>
              <a:t>Kliknutím lze upravit styl.</a:t>
            </a:r>
            <a:endParaRPr lang="en-US" dirty="0"/>
          </a:p>
        </p:txBody>
      </p:sp>
      <p:sp>
        <p:nvSpPr>
          <p:cNvPr id="3" name="Zástupný symbol pro obsah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4" name="Zástupný symbol pro text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a:t>Po kliknutí můžete upravovat styly textu v předloze.</a:t>
            </a:r>
          </a:p>
        </p:txBody>
      </p:sp>
      <p:sp>
        <p:nvSpPr>
          <p:cNvPr id="8" name="Zástupný symbol pro datum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4E756D9B-B1BA-4BAF-99A5-DC08EF34F207}" type="datetime1">
              <a:rPr lang="cs-CZ" smtClean="0"/>
              <a:t>24.09.2022</a:t>
            </a:fld>
            <a:endParaRPr lang="en-US" dirty="0"/>
          </a:p>
        </p:txBody>
      </p:sp>
      <p:sp>
        <p:nvSpPr>
          <p:cNvPr id="10" name="Zástupný symbol pro zápatí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en-US" dirty="0"/>
          </a:p>
        </p:txBody>
      </p:sp>
      <p:sp>
        <p:nvSpPr>
          <p:cNvPr id="11" name="Zástupný symbol pro číslo snímku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rtl="0"/>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cs-CZ"/>
              <a:t>Kliknutím lze upravit styl.</a:t>
            </a:r>
            <a:endParaRPr lang="en-US" dirty="0"/>
          </a:p>
        </p:txBody>
      </p:sp>
      <p:sp>
        <p:nvSpPr>
          <p:cNvPr id="3" name="Zástupný symbol obrázku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cs-CZ"/>
              <a:t>Kliknutím na ikonu přidáte obrázek.</a:t>
            </a:r>
            <a:endParaRPr lang="en-US" dirty="0"/>
          </a:p>
        </p:txBody>
      </p:sp>
      <p:sp>
        <p:nvSpPr>
          <p:cNvPr id="4" name="Zástupný symbol pro text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a:t>Po kliknutí můžete upravovat styly textu v předloze.</a:t>
            </a:r>
          </a:p>
        </p:txBody>
      </p:sp>
      <p:sp>
        <p:nvSpPr>
          <p:cNvPr id="5" name="Zástupný symbol pro datum 4"/>
          <p:cNvSpPr>
            <a:spLocks noGrp="1"/>
          </p:cNvSpPr>
          <p:nvPr>
            <p:ph type="dt" sz="half" idx="10"/>
          </p:nvPr>
        </p:nvSpPr>
        <p:spPr/>
        <p:txBody>
          <a:bodyPr rtlCol="0"/>
          <a:lstStyle/>
          <a:p>
            <a:pPr rtl="0"/>
            <a:fld id="{48E295CD-EF07-4568-A35E-D8DFD54CCEB6}" type="datetime1">
              <a:rPr lang="cs-CZ" smtClean="0"/>
              <a:t>24.09.2022</a:t>
            </a:fld>
            <a:endParaRPr lang="en-US" dirty="0"/>
          </a:p>
        </p:txBody>
      </p:sp>
      <p:sp>
        <p:nvSpPr>
          <p:cNvPr id="6" name="Zástupný symbol pro zápatí 5"/>
          <p:cNvSpPr>
            <a:spLocks noGrp="1"/>
          </p:cNvSpPr>
          <p:nvPr>
            <p:ph type="ftr" sz="quarter" idx="11"/>
          </p:nvPr>
        </p:nvSpPr>
        <p:spPr/>
        <p:txBody>
          <a:bodyPr rtlCol="0"/>
          <a:lstStyle/>
          <a:p>
            <a:pPr algn="l" rtl="0"/>
            <a:endParaRPr lang="en-US" dirty="0"/>
          </a:p>
        </p:txBody>
      </p:sp>
      <p:sp>
        <p:nvSpPr>
          <p:cNvPr id="7" name="Zástupný symbol pro číslo snímku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cs"/>
              <a:t>Kliknutím můžete upravit styl předlohy nadpisů.</a:t>
            </a:r>
            <a:endParaRPr lang="en-US" dirty="0"/>
          </a:p>
        </p:txBody>
      </p:sp>
      <p:sp>
        <p:nvSpPr>
          <p:cNvPr id="3" name="Zástupný symbol pro text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cs"/>
              <a:t>Kliknutím můžete upravit styly předlohy textu.</a:t>
            </a:r>
          </a:p>
          <a:p>
            <a:pPr lvl="1" rtl="0"/>
            <a:r>
              <a:rPr lang="cs"/>
              <a:t>Druhá úroveň</a:t>
            </a:r>
          </a:p>
          <a:p>
            <a:pPr lvl="2" rtl="0"/>
            <a:r>
              <a:rPr lang="cs"/>
              <a:t>Třetí úroveň</a:t>
            </a:r>
          </a:p>
          <a:p>
            <a:pPr lvl="3" rtl="0"/>
            <a:r>
              <a:rPr lang="cs"/>
              <a:t>Čtvrtá úroveň</a:t>
            </a:r>
          </a:p>
          <a:p>
            <a:pPr lvl="4" rtl="0"/>
            <a:r>
              <a:rPr lang="cs"/>
              <a:t>Pátá úroveň</a:t>
            </a:r>
            <a:endParaRPr lang="en-US" dirty="0"/>
          </a:p>
        </p:txBody>
      </p:sp>
      <p:sp>
        <p:nvSpPr>
          <p:cNvPr id="4" name="Zástupný symbol pro datum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1900C9E6-3834-4C30-AC74-37ACA7F99694}" type="datetime1">
              <a:rPr lang="cs-CZ" smtClean="0"/>
              <a:t>24.09.2022</a:t>
            </a:fld>
            <a:endParaRPr lang="en-US" dirty="0"/>
          </a:p>
        </p:txBody>
      </p:sp>
      <p:sp>
        <p:nvSpPr>
          <p:cNvPr id="5" name="Zástupné zápatí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endParaRPr lang="en-US" dirty="0"/>
          </a:p>
        </p:txBody>
      </p:sp>
      <p:sp>
        <p:nvSpPr>
          <p:cNvPr id="6" name="Zástupný symbol pro číslo snímku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US" smtClean="0"/>
              <a:t>‹#›</a:t>
            </a:fld>
            <a:endParaRPr lang="en-US" dirty="0"/>
          </a:p>
        </p:txBody>
      </p:sp>
      <p:sp>
        <p:nvSpPr>
          <p:cNvPr id="9" name="Obdélník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Obdélník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Obdélník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Obdélník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Nadpis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rtlCol="0">
            <a:normAutofit/>
          </a:bodyPr>
          <a:lstStyle/>
          <a:p>
            <a:pPr rtl="0"/>
            <a:r>
              <a:rPr lang="cs" dirty="0"/>
              <a:t>SOTEU, COFOE a italské parlamentní volby</a:t>
            </a:r>
          </a:p>
        </p:txBody>
      </p:sp>
      <p:sp>
        <p:nvSpPr>
          <p:cNvPr id="3" name="Podnadpis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582865"/>
          </a:xfrm>
        </p:spPr>
        <p:txBody>
          <a:bodyPr rtlCol="0">
            <a:normAutofit fontScale="77500" lnSpcReduction="20000"/>
          </a:bodyPr>
          <a:lstStyle/>
          <a:p>
            <a:r>
              <a:rPr lang="cs-CZ" dirty="0"/>
              <a:t>Vít Dostál </a:t>
            </a:r>
            <a:r>
              <a:rPr lang="cs-CZ" dirty="0">
                <a:cs typeface="Times New Roman" panose="02020603050405020304" pitchFamily="18" charset="0"/>
              </a:rPr>
              <a:t>&amp;</a:t>
            </a:r>
            <a:r>
              <a:rPr lang="cs-CZ" dirty="0"/>
              <a:t> Pavla Hosnedlová</a:t>
            </a:r>
          </a:p>
          <a:p>
            <a:pPr rtl="0"/>
            <a:r>
              <a:rPr lang="cs" dirty="0"/>
              <a:t>26/9/2022, FSS MUNI</a:t>
            </a:r>
          </a:p>
        </p:txBody>
      </p:sp>
      <p:sp>
        <p:nvSpPr>
          <p:cNvPr id="20" name="Obdélník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Obdélník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Obdélník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Obrázek 5" descr="Logo v detailu&#10;&#10;Automaticky generovaný popis">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7BB534-743F-700A-962F-7A4107F23F9C}"/>
              </a:ext>
            </a:extLst>
          </p:cNvPr>
          <p:cNvSpPr>
            <a:spLocks noGrp="1"/>
          </p:cNvSpPr>
          <p:nvPr>
            <p:ph type="title"/>
          </p:nvPr>
        </p:nvSpPr>
        <p:spPr>
          <a:xfrm>
            <a:off x="581191" y="0"/>
            <a:ext cx="11029616" cy="1188720"/>
          </a:xfrm>
        </p:spPr>
        <p:txBody>
          <a:bodyPr/>
          <a:lstStyle/>
          <a:p>
            <a:r>
              <a:rPr lang="cs-CZ" dirty="0" err="1"/>
              <a:t>Soteu</a:t>
            </a:r>
            <a:r>
              <a:rPr lang="cs-CZ" dirty="0"/>
              <a:t> 2022: mezi řádky</a:t>
            </a:r>
          </a:p>
        </p:txBody>
      </p:sp>
      <p:sp>
        <p:nvSpPr>
          <p:cNvPr id="3" name="Zástupný obsah 2">
            <a:extLst>
              <a:ext uri="{FF2B5EF4-FFF2-40B4-BE49-F238E27FC236}">
                <a16:creationId xmlns:a16="http://schemas.microsoft.com/office/drawing/2014/main" id="{007D1A44-C4B3-D4E2-11FB-1EA8EA496E06}"/>
              </a:ext>
            </a:extLst>
          </p:cNvPr>
          <p:cNvSpPr>
            <a:spLocks noGrp="1"/>
          </p:cNvSpPr>
          <p:nvPr>
            <p:ph idx="1"/>
          </p:nvPr>
        </p:nvSpPr>
        <p:spPr>
          <a:xfrm>
            <a:off x="581191" y="1771650"/>
            <a:ext cx="11029615" cy="4800600"/>
          </a:xfrm>
        </p:spPr>
        <p:txBody>
          <a:bodyPr>
            <a:normAutofit fontScale="92500"/>
          </a:bodyPr>
          <a:lstStyle/>
          <a:p>
            <a:r>
              <a:rPr lang="cs-CZ" sz="1200" dirty="0"/>
              <a:t>Menší (přímý) důraz na klima, digitál a sociální otázky – tj. 3 klíčové oblasti z hlavní agendy současné EK – místo toho dominovala energetika </a:t>
            </a:r>
          </a:p>
          <a:p>
            <a:r>
              <a:rPr lang="cs-CZ" sz="1200" dirty="0"/>
              <a:t>Nezmíněny (opět) komplikované vztahy EU s bývalým členem (UK), pouze vzpomínka na nedávno zesnulou </a:t>
            </a:r>
            <a:r>
              <a:rPr lang="cs-CZ" sz="1200" i="1" dirty="0"/>
              <a:t>královnu Alžbětu II. </a:t>
            </a:r>
            <a:r>
              <a:rPr lang="cs-CZ" sz="1200" dirty="0"/>
              <a:t>– naopak důraz na spolupráci EU s nečlenským Norskem + explicitní příklady dobré praxe ze severských, jižních i východ. </a:t>
            </a:r>
            <a:r>
              <a:rPr lang="cs-CZ" sz="1200" dirty="0" err="1"/>
              <a:t>evr</a:t>
            </a:r>
            <a:r>
              <a:rPr lang="cs-CZ" sz="1200" dirty="0"/>
              <a:t>. zemí</a:t>
            </a:r>
          </a:p>
          <a:p>
            <a:pPr lvl="1"/>
            <a:r>
              <a:rPr lang="cs-CZ" sz="1200" dirty="0"/>
              <a:t>Nezmíněno ani Turecko (ani v otázce rozšiřování či migrace)</a:t>
            </a:r>
          </a:p>
          <a:p>
            <a:r>
              <a:rPr lang="cs-CZ" sz="1200" dirty="0"/>
              <a:t>Opomenuto i Česko při popisování letních požárů (pouze Fr. a Něm.), přestože i zde pomáhala letadla z Itálie či Švédska hasit požár v Českém Švýcarsku</a:t>
            </a:r>
          </a:p>
          <a:p>
            <a:r>
              <a:rPr lang="cs-CZ" sz="1200" dirty="0"/>
              <a:t>Namísto strategické autonomie „evropská suverenita“ (a výzva k vytvoření Fondu na její podporu)?</a:t>
            </a:r>
          </a:p>
          <a:p>
            <a:r>
              <a:rPr lang="cs-CZ" sz="1200" dirty="0"/>
              <a:t>Žádné nové iniciativy v oblasti (vnější) obrany (ani prohlubování spolupráce s NATO) – pouze další kroky proti vměšování cizích mocností do otázek EU</a:t>
            </a:r>
          </a:p>
          <a:p>
            <a:r>
              <a:rPr lang="cs-CZ" sz="1200" dirty="0"/>
              <a:t>Opětovná připomínka rychlé reakce EU na koronavirovou pandemii a ještě rychlejší reakce na ruskou agresi na Ukrajině (ve srovnání např. s hospodářskou krizí 2007-2012)</a:t>
            </a:r>
          </a:p>
          <a:p>
            <a:r>
              <a:rPr lang="cs-CZ" sz="1200" dirty="0"/>
              <a:t>Značná část projevu věnována demokracii x bez konkrétní zmínky problémů vlády práva v Pol., </a:t>
            </a:r>
            <a:r>
              <a:rPr lang="cs-CZ" sz="1200" dirty="0" err="1"/>
              <a:t>Maď</a:t>
            </a:r>
            <a:r>
              <a:rPr lang="cs-CZ" sz="1200" dirty="0"/>
              <a:t>. a dalších zemí EU – stejně jako loni x na Pol. přesto odkazováno, stejně jako loni; </a:t>
            </a:r>
            <a:r>
              <a:rPr lang="cs-CZ" sz="1200" dirty="0" err="1"/>
              <a:t>Maď</a:t>
            </a:r>
            <a:r>
              <a:rPr lang="cs-CZ" sz="1200" dirty="0"/>
              <a:t>. se ani tentokrát do SOTEU nedostalo</a:t>
            </a:r>
          </a:p>
          <a:p>
            <a:r>
              <a:rPr lang="cs-CZ" sz="1200" dirty="0"/>
              <a:t>Opět důraz na mladé lidi a budoucí generace (jako v předchozích dvou letech/SOTEU) x tentokrát menší symbolika a odkazy do integrační minulosti</a:t>
            </a:r>
          </a:p>
          <a:p>
            <a:r>
              <a:rPr lang="cs-CZ" sz="1200" dirty="0"/>
              <a:t>Stejně jako loni i letos si </a:t>
            </a:r>
            <a:r>
              <a:rPr lang="cs-CZ" sz="1200" dirty="0" err="1"/>
              <a:t>UvdL</a:t>
            </a:r>
            <a:r>
              <a:rPr lang="cs-CZ" sz="1200" dirty="0"/>
              <a:t> pozvala několik hostů – tentokrát ukrajinskou první dámu </a:t>
            </a:r>
            <a:r>
              <a:rPr lang="cs-CZ" sz="1200" i="1" dirty="0"/>
              <a:t>Olenu Zelenskou </a:t>
            </a:r>
            <a:r>
              <a:rPr lang="cs-CZ" sz="1200" dirty="0"/>
              <a:t>a dvě Polky, které pomáhaly </a:t>
            </a:r>
            <a:r>
              <a:rPr lang="cs-CZ" sz="1200" dirty="0" err="1"/>
              <a:t>ukrajin</a:t>
            </a:r>
            <a:r>
              <a:rPr lang="cs-CZ" sz="1200" dirty="0"/>
              <a:t>. uprchlíkům (loni </a:t>
            </a:r>
            <a:r>
              <a:rPr lang="cs-CZ" sz="1200" dirty="0" err="1"/>
              <a:t>paralympionička</a:t>
            </a:r>
            <a:r>
              <a:rPr lang="cs-CZ" sz="1200" dirty="0"/>
              <a:t> </a:t>
            </a:r>
            <a:r>
              <a:rPr lang="cs-CZ" sz="1200" i="1" dirty="0" err="1"/>
              <a:t>Bebe</a:t>
            </a:r>
            <a:r>
              <a:rPr lang="cs-CZ" sz="1200" dirty="0"/>
              <a:t>)</a:t>
            </a:r>
          </a:p>
          <a:p>
            <a:r>
              <a:rPr lang="cs-CZ" sz="1200" dirty="0"/>
              <a:t>Implicitní výzva k reformě smluv (coby nezbytný předstupeň před rozšířením EU o nové členy)</a:t>
            </a:r>
          </a:p>
          <a:p>
            <a:pPr lvl="1"/>
            <a:r>
              <a:rPr lang="cs-CZ" sz="1200" dirty="0"/>
              <a:t>Výzva k zakotvení „solidarity mezi generacemi“ do unijních smluv (do Listiny základních práv EU jako nové sociální/hospodářské právo pod hlavou „Solidarita“?)</a:t>
            </a:r>
          </a:p>
          <a:p>
            <a:pPr lvl="1"/>
            <a:r>
              <a:rPr lang="cs-CZ" sz="1200" dirty="0"/>
              <a:t>Výzva ke svolání evropského konventu (dle čl. 48 (3) SEU?)</a:t>
            </a:r>
          </a:p>
          <a:p>
            <a:pPr lvl="1"/>
            <a:r>
              <a:rPr lang="cs-CZ" sz="1200" dirty="0"/>
              <a:t>Otázka změny hlasování z jednomyslnosti na QMV explicitně nezmíněna (pouze implicitně)</a:t>
            </a:r>
          </a:p>
          <a:p>
            <a:pPr lvl="1"/>
            <a:endParaRPr lang="cs-CZ" sz="1200" dirty="0"/>
          </a:p>
          <a:p>
            <a:endParaRPr lang="cs-CZ" sz="1200" dirty="0"/>
          </a:p>
          <a:p>
            <a:endParaRPr lang="cs-CZ" sz="1200" dirty="0"/>
          </a:p>
        </p:txBody>
      </p:sp>
    </p:spTree>
    <p:extLst>
      <p:ext uri="{BB962C8B-B14F-4D97-AF65-F5344CB8AC3E}">
        <p14:creationId xmlns:p14="http://schemas.microsoft.com/office/powerpoint/2010/main" val="1302575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FE09CB-16B8-C220-413E-4004E14C931B}"/>
              </a:ext>
            </a:extLst>
          </p:cNvPr>
          <p:cNvSpPr>
            <a:spLocks noGrp="1"/>
          </p:cNvSpPr>
          <p:nvPr>
            <p:ph type="title"/>
          </p:nvPr>
        </p:nvSpPr>
        <p:spPr>
          <a:xfrm>
            <a:off x="581191" y="0"/>
            <a:ext cx="11029616" cy="1188720"/>
          </a:xfrm>
        </p:spPr>
        <p:txBody>
          <a:bodyPr/>
          <a:lstStyle/>
          <a:p>
            <a:r>
              <a:rPr lang="cs-CZ" dirty="0"/>
              <a:t>Konference o budoucnosti Evropy (COFOE)</a:t>
            </a:r>
          </a:p>
        </p:txBody>
      </p:sp>
      <p:sp>
        <p:nvSpPr>
          <p:cNvPr id="3" name="Zástupný obsah 2">
            <a:extLst>
              <a:ext uri="{FF2B5EF4-FFF2-40B4-BE49-F238E27FC236}">
                <a16:creationId xmlns:a16="http://schemas.microsoft.com/office/drawing/2014/main" id="{4C0D6D4F-C33E-8D9B-5BE7-5C594A4A2FC9}"/>
              </a:ext>
            </a:extLst>
          </p:cNvPr>
          <p:cNvSpPr>
            <a:spLocks noGrp="1"/>
          </p:cNvSpPr>
          <p:nvPr>
            <p:ph idx="1"/>
          </p:nvPr>
        </p:nvSpPr>
        <p:spPr>
          <a:xfrm>
            <a:off x="581190" y="1188720"/>
            <a:ext cx="11029615" cy="3840480"/>
          </a:xfrm>
        </p:spPr>
        <p:txBody>
          <a:bodyPr>
            <a:normAutofit lnSpcReduction="10000"/>
          </a:bodyPr>
          <a:lstStyle/>
          <a:p>
            <a:r>
              <a:rPr lang="cs-CZ" dirty="0"/>
              <a:t>Navrženo fr. prezidentem </a:t>
            </a:r>
            <a:r>
              <a:rPr lang="cs-CZ" b="1" dirty="0"/>
              <a:t>E. Macronem</a:t>
            </a:r>
            <a:r>
              <a:rPr lang="cs-CZ" dirty="0"/>
              <a:t>, ustaveno předsedkyní EK </a:t>
            </a:r>
            <a:r>
              <a:rPr lang="cs-CZ" dirty="0" err="1"/>
              <a:t>UvdL</a:t>
            </a:r>
            <a:r>
              <a:rPr lang="cs-CZ" dirty="0"/>
              <a:t> při svém nástupu v r. 2019, podpořeno ER i občany (srov. </a:t>
            </a:r>
            <a:r>
              <a:rPr lang="cs-CZ" dirty="0" err="1"/>
              <a:t>Special</a:t>
            </a:r>
            <a:r>
              <a:rPr lang="cs-CZ" dirty="0"/>
              <a:t> </a:t>
            </a:r>
            <a:r>
              <a:rPr lang="cs-CZ" dirty="0" err="1"/>
              <a:t>Eurobarometer</a:t>
            </a:r>
            <a:r>
              <a:rPr lang="cs-CZ" dirty="0"/>
              <a:t> on </a:t>
            </a:r>
            <a:r>
              <a:rPr lang="cs-CZ" dirty="0" err="1"/>
              <a:t>Future</a:t>
            </a:r>
            <a:r>
              <a:rPr lang="cs-CZ" dirty="0"/>
              <a:t> </a:t>
            </a:r>
            <a:r>
              <a:rPr lang="cs-CZ" dirty="0" err="1"/>
              <a:t>of</a:t>
            </a:r>
            <a:r>
              <a:rPr lang="cs-CZ" dirty="0"/>
              <a:t> </a:t>
            </a:r>
            <a:r>
              <a:rPr lang="cs-CZ" dirty="0" err="1"/>
              <a:t>Europe</a:t>
            </a:r>
            <a:r>
              <a:rPr lang="cs-CZ" dirty="0"/>
              <a:t> 2020/2021) + </a:t>
            </a:r>
            <a:r>
              <a:rPr lang="cs-CZ" dirty="0" err="1"/>
              <a:t>follow</a:t>
            </a:r>
            <a:r>
              <a:rPr lang="cs-CZ" dirty="0"/>
              <a:t>-up po úspěšných volbách do EP v r. 2019</a:t>
            </a:r>
          </a:p>
          <a:p>
            <a:r>
              <a:rPr lang="cs-CZ" dirty="0"/>
              <a:t>Původní předpoklad: začátek v r. 2020, trvání 2 roky x zpoždění kvůli pandemii i neshodám institucí nad vedením a formou </a:t>
            </a:r>
            <a:r>
              <a:rPr lang="cs-CZ" dirty="0" err="1"/>
              <a:t>CoFoE</a:t>
            </a:r>
            <a:endParaRPr lang="cs-CZ" dirty="0"/>
          </a:p>
          <a:p>
            <a:endParaRPr lang="cs-CZ" dirty="0"/>
          </a:p>
          <a:p>
            <a:r>
              <a:rPr lang="cs-CZ" dirty="0"/>
              <a:t>Nakonec probíhala jeden rok (od 9. května 2021 do 9. května 2022), ukončeno za FRPRES</a:t>
            </a:r>
          </a:p>
          <a:p>
            <a:r>
              <a:rPr lang="cs-CZ" dirty="0"/>
              <a:t>Vedení bylo rozmanité/vícečlenné (z každé hl. instituce jeden zástupce: </a:t>
            </a:r>
            <a:r>
              <a:rPr lang="cs-CZ" b="1" dirty="0" err="1"/>
              <a:t>Dubravka</a:t>
            </a:r>
            <a:r>
              <a:rPr lang="cs-CZ" b="1" dirty="0"/>
              <a:t> </a:t>
            </a:r>
            <a:r>
              <a:rPr lang="cs-CZ" b="1" dirty="0" err="1"/>
              <a:t>Šuica</a:t>
            </a:r>
            <a:r>
              <a:rPr lang="cs-CZ" b="1" dirty="0"/>
              <a:t> </a:t>
            </a:r>
            <a:r>
              <a:rPr lang="cs-CZ" dirty="0"/>
              <a:t>z EK, </a:t>
            </a:r>
            <a:r>
              <a:rPr lang="cs-CZ" b="1" dirty="0"/>
              <a:t>Guy </a:t>
            </a:r>
            <a:r>
              <a:rPr lang="cs-CZ" b="1" dirty="0" err="1"/>
              <a:t>Verhofstad</a:t>
            </a:r>
            <a:r>
              <a:rPr lang="cs-CZ" b="1" dirty="0"/>
              <a:t> </a:t>
            </a:r>
            <a:r>
              <a:rPr lang="cs-CZ" dirty="0"/>
              <a:t>z EP, a zástupci Rady ze 3 předsedajících zemí (Portugalsko, Slovinsko a Francie)) + nejasné zadání (má vést k revizi smluv?) + slabá komunikace x bezprecedentní participativní/deliberativní cvičení</a:t>
            </a:r>
          </a:p>
          <a:p>
            <a:r>
              <a:rPr lang="cs-CZ" dirty="0"/>
              <a:t>Cíl: diskuse občanů nad tématy, která jsou pro ně důležitá </a:t>
            </a:r>
          </a:p>
        </p:txBody>
      </p:sp>
      <p:pic>
        <p:nvPicPr>
          <p:cNvPr id="6" name="Google Shape;181;p4" descr="Konference o budoucnosti Evropy: spuštění vícejazyčné digitální platformy |  Zpravodajství | Evropský parlament">
            <a:extLst>
              <a:ext uri="{FF2B5EF4-FFF2-40B4-BE49-F238E27FC236}">
                <a16:creationId xmlns:a16="http://schemas.microsoft.com/office/drawing/2014/main" id="{111EE63E-A2D5-66EA-38A3-6458CEE35F49}"/>
              </a:ext>
            </a:extLst>
          </p:cNvPr>
          <p:cNvPicPr preferRelativeResize="0"/>
          <p:nvPr/>
        </p:nvPicPr>
        <p:blipFill rotWithShape="1">
          <a:blip r:embed="rId3">
            <a:alphaModFix/>
          </a:blip>
          <a:srcRect t="11104" b="4626"/>
          <a:stretch/>
        </p:blipFill>
        <p:spPr>
          <a:xfrm>
            <a:off x="7981950" y="4486275"/>
            <a:ext cx="4114800" cy="2251735"/>
          </a:xfrm>
          <a:prstGeom prst="rect">
            <a:avLst/>
          </a:prstGeom>
          <a:solidFill>
            <a:srgbClr val="FFFFFF"/>
          </a:solidFill>
          <a:ln w="9525" cap="flat" cmpd="sng">
            <a:solidFill>
              <a:schemeClr val="lt2"/>
            </a:solidFill>
            <a:prstDash val="solid"/>
            <a:round/>
            <a:headEnd type="none" w="sm" len="sm"/>
            <a:tailEnd type="none" w="sm" len="sm"/>
          </a:ln>
        </p:spPr>
      </p:pic>
    </p:spTree>
    <p:extLst>
      <p:ext uri="{BB962C8B-B14F-4D97-AF65-F5344CB8AC3E}">
        <p14:creationId xmlns:p14="http://schemas.microsoft.com/office/powerpoint/2010/main" val="33818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995F83-DE2B-45F3-F5AB-E2F3C235B61A}"/>
              </a:ext>
            </a:extLst>
          </p:cNvPr>
          <p:cNvSpPr>
            <a:spLocks noGrp="1"/>
          </p:cNvSpPr>
          <p:nvPr>
            <p:ph type="title"/>
          </p:nvPr>
        </p:nvSpPr>
        <p:spPr/>
        <p:txBody>
          <a:bodyPr/>
          <a:lstStyle/>
          <a:p>
            <a:r>
              <a:rPr lang="cs-CZ" dirty="0" err="1"/>
              <a:t>Cofoe</a:t>
            </a:r>
            <a:r>
              <a:rPr lang="cs-CZ" dirty="0"/>
              <a:t> </a:t>
            </a:r>
          </a:p>
        </p:txBody>
      </p:sp>
      <p:sp>
        <p:nvSpPr>
          <p:cNvPr id="3" name="Zástupný symbol pro datum 2">
            <a:extLst>
              <a:ext uri="{FF2B5EF4-FFF2-40B4-BE49-F238E27FC236}">
                <a16:creationId xmlns:a16="http://schemas.microsoft.com/office/drawing/2014/main" id="{B552125F-70A0-2D0C-FA7B-963A09DCFF20}"/>
              </a:ext>
            </a:extLst>
          </p:cNvPr>
          <p:cNvSpPr>
            <a:spLocks noGrp="1"/>
          </p:cNvSpPr>
          <p:nvPr>
            <p:ph type="dt" sz="half" idx="10"/>
          </p:nvPr>
        </p:nvSpPr>
        <p:spPr/>
        <p:txBody>
          <a:bodyPr/>
          <a:lstStyle/>
          <a:p>
            <a:pPr rtl="0"/>
            <a:fld id="{AD030092-A1C2-46B4-B050-3676FFA9CD44}" type="datetime1">
              <a:rPr lang="cs-CZ" smtClean="0"/>
              <a:t>24.09.2022</a:t>
            </a:fld>
            <a:endParaRPr lang="en-US" dirty="0"/>
          </a:p>
        </p:txBody>
      </p:sp>
      <p:pic>
        <p:nvPicPr>
          <p:cNvPr id="5" name="Google Shape;196;g1034a2a72f8_0_0">
            <a:extLst>
              <a:ext uri="{FF2B5EF4-FFF2-40B4-BE49-F238E27FC236}">
                <a16:creationId xmlns:a16="http://schemas.microsoft.com/office/drawing/2014/main" id="{393BC92B-F277-3CBA-F985-757B15E9553A}"/>
              </a:ext>
            </a:extLst>
          </p:cNvPr>
          <p:cNvPicPr preferRelativeResize="0"/>
          <p:nvPr/>
        </p:nvPicPr>
        <p:blipFill>
          <a:blip r:embed="rId3">
            <a:alphaModFix/>
          </a:blip>
          <a:stretch>
            <a:fill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1126874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Google Shape;249;p31">
            <a:extLst>
              <a:ext uri="{FF2B5EF4-FFF2-40B4-BE49-F238E27FC236}">
                <a16:creationId xmlns:a16="http://schemas.microsoft.com/office/drawing/2014/main" id="{CFD1656A-8094-33D9-1F83-EFD655869DB3}"/>
              </a:ext>
            </a:extLst>
          </p:cNvPr>
          <p:cNvGraphicFramePr/>
          <p:nvPr>
            <p:extLst>
              <p:ext uri="{D42A27DB-BD31-4B8C-83A1-F6EECF244321}">
                <p14:modId xmlns:p14="http://schemas.microsoft.com/office/powerpoint/2010/main" val="4235498901"/>
              </p:ext>
            </p:extLst>
          </p:nvPr>
        </p:nvGraphicFramePr>
        <p:xfrm>
          <a:off x="0" y="0"/>
          <a:ext cx="12192000" cy="7671140"/>
        </p:xfrm>
        <a:graphic>
          <a:graphicData uri="http://schemas.openxmlformats.org/drawingml/2006/table">
            <a:tbl>
              <a:tblPr firstRow="1" bandRow="1">
                <a:tableStyleId>{5C22544A-7EE6-4342-B048-85BDC9FD1C3A}</a:tableStyleId>
              </a:tblPr>
              <a:tblGrid>
                <a:gridCol w="1594000">
                  <a:extLst>
                    <a:ext uri="{9D8B030D-6E8A-4147-A177-3AD203B41FA5}">
                      <a16:colId xmlns:a16="http://schemas.microsoft.com/office/drawing/2014/main" val="20000"/>
                    </a:ext>
                  </a:extLst>
                </a:gridCol>
                <a:gridCol w="2470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gridCol w="2032000">
                  <a:extLst>
                    <a:ext uri="{9D8B030D-6E8A-4147-A177-3AD203B41FA5}">
                      <a16:colId xmlns:a16="http://schemas.microsoft.com/office/drawing/2014/main" val="20004"/>
                    </a:ext>
                  </a:extLst>
                </a:gridCol>
                <a:gridCol w="2032000">
                  <a:extLst>
                    <a:ext uri="{9D8B030D-6E8A-4147-A177-3AD203B41FA5}">
                      <a16:colId xmlns:a16="http://schemas.microsoft.com/office/drawing/2014/main" val="20005"/>
                    </a:ext>
                  </a:extLst>
                </a:gridCol>
              </a:tblGrid>
              <a:tr h="0">
                <a:tc>
                  <a:txBody>
                    <a:bodyPr/>
                    <a:lstStyle/>
                    <a:p>
                      <a:pPr marL="0" marR="0" lvl="0" indent="0" algn="l" rtl="0">
                        <a:lnSpc>
                          <a:spcPct val="100000"/>
                        </a:lnSpc>
                        <a:spcBef>
                          <a:spcPts val="0"/>
                        </a:spcBef>
                        <a:spcAft>
                          <a:spcPts val="0"/>
                        </a:spcAft>
                        <a:buNone/>
                      </a:pP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cs-CZ" sz="1200" u="none" strike="noStrike" cap="none"/>
                        <a:t>Složení</a:t>
                      </a:r>
                      <a:endParaRPr sz="1200"/>
                    </a:p>
                  </a:txBody>
                  <a:tcPr marL="91450" marR="91450" marT="45725" marB="45725"/>
                </a:tc>
                <a:tc>
                  <a:txBody>
                    <a:bodyPr/>
                    <a:lstStyle/>
                    <a:p>
                      <a:pPr marL="0" marR="0" lvl="0" indent="0" algn="ctr" rtl="0">
                        <a:lnSpc>
                          <a:spcPct val="100000"/>
                        </a:lnSpc>
                        <a:spcBef>
                          <a:spcPts val="0"/>
                        </a:spcBef>
                        <a:spcAft>
                          <a:spcPts val="0"/>
                        </a:spcAft>
                        <a:buNone/>
                      </a:pPr>
                      <a:r>
                        <a:rPr lang="cs-CZ" sz="1200" u="none" strike="noStrike" cap="none" dirty="0"/>
                        <a:t>Předsednictví</a:t>
                      </a:r>
                      <a:endParaRPr sz="1200" dirty="0"/>
                    </a:p>
                  </a:txBody>
                  <a:tcPr marL="91450" marR="91450" marT="45725" marB="45725"/>
                </a:tc>
                <a:tc>
                  <a:txBody>
                    <a:bodyPr/>
                    <a:lstStyle/>
                    <a:p>
                      <a:pPr marL="0" marR="0" lvl="0" indent="0" algn="ctr" rtl="0">
                        <a:lnSpc>
                          <a:spcPct val="100000"/>
                        </a:lnSpc>
                        <a:spcBef>
                          <a:spcPts val="0"/>
                        </a:spcBef>
                        <a:spcAft>
                          <a:spcPts val="0"/>
                        </a:spcAft>
                        <a:buNone/>
                      </a:pPr>
                      <a:r>
                        <a:rPr lang="cs-CZ" sz="1200" u="none" strike="noStrike" cap="none"/>
                        <a:t>Trvání </a:t>
                      </a:r>
                      <a:endParaRPr sz="1200"/>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cs-CZ" sz="1200" u="none" strike="noStrike" cap="none"/>
                        <a:t>Formát</a:t>
                      </a:r>
                      <a:endParaRPr sz="1200"/>
                    </a:p>
                    <a:p>
                      <a:pPr marL="0" marR="0" lvl="0" indent="0" algn="ctr" rtl="0">
                        <a:lnSpc>
                          <a:spcPct val="100000"/>
                        </a:lnSpc>
                        <a:spcBef>
                          <a:spcPts val="0"/>
                        </a:spcBef>
                        <a:spcAft>
                          <a:spcPts val="0"/>
                        </a:spcAft>
                        <a:buNone/>
                      </a:pP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cs-CZ" sz="1200" u="none" strike="noStrike" cap="none"/>
                        <a:t>Účel</a:t>
                      </a:r>
                      <a:endParaRPr sz="1200"/>
                    </a:p>
                  </a:txBody>
                  <a:tcPr marL="91450" marR="91450" marT="45725" marB="45725"/>
                </a:tc>
                <a:extLst>
                  <a:ext uri="{0D108BD9-81ED-4DB2-BD59-A6C34878D82A}">
                    <a16:rowId xmlns:a16="http://schemas.microsoft.com/office/drawing/2014/main" val="10000"/>
                  </a:ext>
                </a:extLst>
              </a:tr>
              <a:tr h="396856">
                <a:tc>
                  <a:txBody>
                    <a:bodyPr/>
                    <a:lstStyle/>
                    <a:p>
                      <a:pPr marL="0" marR="0" lvl="0" indent="0" algn="ctr" rtl="0">
                        <a:lnSpc>
                          <a:spcPct val="100000"/>
                        </a:lnSpc>
                        <a:spcBef>
                          <a:spcPts val="0"/>
                        </a:spcBef>
                        <a:spcAft>
                          <a:spcPts val="0"/>
                        </a:spcAft>
                        <a:buNone/>
                      </a:pPr>
                      <a:r>
                        <a:rPr lang="cs-CZ" sz="1600" b="1" u="none" strike="noStrike" cap="none" dirty="0">
                          <a:sym typeface="Arial"/>
                        </a:rPr>
                        <a:t>Konference o budoucnosti Evropy </a:t>
                      </a:r>
                    </a:p>
                    <a:p>
                      <a:pPr marL="0" marR="0" lvl="0" indent="0" algn="ctr" rtl="0">
                        <a:lnSpc>
                          <a:spcPct val="100000"/>
                        </a:lnSpc>
                        <a:spcBef>
                          <a:spcPts val="0"/>
                        </a:spcBef>
                        <a:spcAft>
                          <a:spcPts val="0"/>
                        </a:spcAft>
                        <a:buNone/>
                      </a:pPr>
                      <a:r>
                        <a:rPr lang="cs-CZ" sz="1600" b="1" u="none" strike="noStrike" cap="none" dirty="0">
                          <a:sym typeface="Arial"/>
                        </a:rPr>
                        <a:t>(z let 2021-2022)</a:t>
                      </a:r>
                      <a:endParaRPr sz="1600" b="1" u="none" strike="noStrike" cap="none" dirty="0">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None/>
                      </a:pPr>
                      <a:r>
                        <a:rPr lang="cs-CZ" sz="1200" u="sng" dirty="0"/>
                        <a:t>cca 433-449</a:t>
                      </a:r>
                      <a:r>
                        <a:rPr lang="cs-CZ" sz="1200" u="sng" strike="noStrike" cap="none" dirty="0"/>
                        <a:t> členů:</a:t>
                      </a:r>
                      <a:endParaRPr sz="1200" dirty="0"/>
                    </a:p>
                    <a:p>
                      <a:pPr marL="0" marR="0" lvl="0" indent="0" algn="l" rtl="0">
                        <a:lnSpc>
                          <a:spcPct val="100000"/>
                        </a:lnSpc>
                        <a:spcBef>
                          <a:spcPts val="0"/>
                        </a:spcBef>
                        <a:spcAft>
                          <a:spcPts val="0"/>
                        </a:spcAft>
                        <a:buNone/>
                      </a:pPr>
                      <a:r>
                        <a:rPr lang="cs-CZ" sz="1200" u="none" strike="noStrike" cap="none" dirty="0"/>
                        <a:t>- 108 </a:t>
                      </a:r>
                      <a:r>
                        <a:rPr lang="cs-CZ" sz="1200" u="none" strike="noStrike" cap="none" dirty="0" err="1"/>
                        <a:t>MEPs</a:t>
                      </a:r>
                      <a:r>
                        <a:rPr lang="cs-CZ" sz="1200" u="none" strike="noStrike" cap="none" dirty="0"/>
                        <a:t>, 54 zástupců Rady (2 z každého ČS), </a:t>
                      </a:r>
                      <a:r>
                        <a:rPr lang="cs-CZ" sz="1200" dirty="0"/>
                        <a:t>3</a:t>
                      </a:r>
                      <a:r>
                        <a:rPr lang="cs-CZ" sz="1200" u="none" strike="noStrike" cap="none" dirty="0"/>
                        <a:t> zástupci EK (+ příp. HR/VP)</a:t>
                      </a:r>
                      <a:endParaRPr sz="1200" dirty="0"/>
                    </a:p>
                    <a:p>
                      <a:pPr marL="0" marR="0" lvl="0" indent="0" algn="l" rtl="0">
                        <a:lnSpc>
                          <a:spcPct val="100000"/>
                        </a:lnSpc>
                        <a:spcBef>
                          <a:spcPts val="0"/>
                        </a:spcBef>
                        <a:spcAft>
                          <a:spcPts val="0"/>
                        </a:spcAft>
                        <a:buNone/>
                      </a:pPr>
                      <a:r>
                        <a:rPr lang="cs-CZ" sz="1200" u="none" strike="noStrike" cap="none" dirty="0"/>
                        <a:t>- 108 členů národních parlamentů</a:t>
                      </a:r>
                      <a:endParaRPr sz="1200" u="none" strike="noStrike" cap="none" dirty="0"/>
                    </a:p>
                    <a:p>
                      <a:pPr marL="0" marR="0" lvl="0" indent="0" algn="l" rtl="0">
                        <a:lnSpc>
                          <a:spcPct val="100000"/>
                        </a:lnSpc>
                        <a:spcBef>
                          <a:spcPts val="0"/>
                        </a:spcBef>
                        <a:spcAft>
                          <a:spcPts val="0"/>
                        </a:spcAft>
                        <a:buClr>
                          <a:srgbClr val="000000"/>
                        </a:buClr>
                        <a:buSzPts val="1400"/>
                        <a:buFont typeface="Arial"/>
                        <a:buNone/>
                      </a:pPr>
                      <a:r>
                        <a:rPr lang="cs-CZ" sz="1200" u="none" strike="noStrike" cap="none" dirty="0"/>
                        <a:t>- 18 zástupců EESC, 18 zástupců </a:t>
                      </a:r>
                      <a:r>
                        <a:rPr lang="cs-CZ" sz="1200" u="none" strike="noStrike" cap="none" dirty="0" err="1"/>
                        <a:t>CoRu</a:t>
                      </a:r>
                      <a:r>
                        <a:rPr lang="cs-CZ" sz="1200" u="none" strike="noStrike" cap="none" dirty="0"/>
                        <a:t>, </a:t>
                      </a:r>
                      <a:endParaRPr sz="1200" dirty="0"/>
                    </a:p>
                    <a:p>
                      <a:pPr marL="0" marR="0" lvl="0" indent="0" algn="l" rtl="0">
                        <a:lnSpc>
                          <a:spcPct val="100000"/>
                        </a:lnSpc>
                        <a:spcBef>
                          <a:spcPts val="0"/>
                        </a:spcBef>
                        <a:spcAft>
                          <a:spcPts val="0"/>
                        </a:spcAft>
                        <a:buClr>
                          <a:srgbClr val="000000"/>
                        </a:buClr>
                        <a:buSzPts val="1400"/>
                        <a:buFont typeface="Arial"/>
                        <a:buNone/>
                      </a:pPr>
                      <a:r>
                        <a:rPr lang="cs-CZ" sz="1200" u="none" strike="noStrike" cap="none" dirty="0"/>
                        <a:t>- 6 volených zástupců regionálních orgánů, 6 volených zástupců místních orgánů, </a:t>
                      </a:r>
                      <a:endParaRPr sz="1200" dirty="0"/>
                    </a:p>
                    <a:p>
                      <a:pPr marL="0" marR="0" lvl="0" indent="0" algn="l" rtl="0">
                        <a:lnSpc>
                          <a:spcPct val="100000"/>
                        </a:lnSpc>
                        <a:spcBef>
                          <a:spcPts val="0"/>
                        </a:spcBef>
                        <a:spcAft>
                          <a:spcPts val="0"/>
                        </a:spcAft>
                        <a:buClr>
                          <a:srgbClr val="000000"/>
                        </a:buClr>
                        <a:buSzPts val="1400"/>
                        <a:buFont typeface="Arial"/>
                        <a:buNone/>
                      </a:pPr>
                      <a:r>
                        <a:rPr lang="cs-CZ" sz="1200" u="none" strike="noStrike" cap="none" dirty="0"/>
                        <a:t>- 12 sociálních partnerů </a:t>
                      </a:r>
                      <a:endParaRPr sz="1200" dirty="0"/>
                    </a:p>
                    <a:p>
                      <a:pPr marL="0" marR="0" lvl="0" indent="0" algn="l" rtl="0">
                        <a:lnSpc>
                          <a:spcPct val="100000"/>
                        </a:lnSpc>
                        <a:spcBef>
                          <a:spcPts val="0"/>
                        </a:spcBef>
                        <a:spcAft>
                          <a:spcPts val="0"/>
                        </a:spcAft>
                        <a:buClr>
                          <a:srgbClr val="000000"/>
                        </a:buClr>
                        <a:buSzPts val="1400"/>
                        <a:buFont typeface="Arial"/>
                        <a:buNone/>
                      </a:pPr>
                      <a:r>
                        <a:rPr lang="cs-CZ" sz="1200" u="none" strike="noStrike" cap="none" dirty="0"/>
                        <a:t>- 8 zástupců </a:t>
                      </a:r>
                      <a:r>
                        <a:rPr lang="cs-CZ" sz="1200" dirty="0"/>
                        <a:t>občan. spol. </a:t>
                      </a:r>
                      <a:endParaRPr sz="1200" u="none" strike="noStrike" cap="none" dirty="0"/>
                    </a:p>
                    <a:p>
                      <a:pPr marL="0" marR="0" lvl="0" indent="0" algn="l" rtl="0">
                        <a:lnSpc>
                          <a:spcPct val="100000"/>
                        </a:lnSpc>
                        <a:spcBef>
                          <a:spcPts val="0"/>
                        </a:spcBef>
                        <a:spcAft>
                          <a:spcPts val="0"/>
                        </a:spcAft>
                        <a:buClr>
                          <a:srgbClr val="000000"/>
                        </a:buClr>
                        <a:buSzPts val="1400"/>
                        <a:buFont typeface="Arial"/>
                        <a:buNone/>
                      </a:pPr>
                      <a:r>
                        <a:rPr lang="cs-CZ" sz="1200" dirty="0"/>
                        <a:t>(+ </a:t>
                      </a:r>
                      <a:r>
                        <a:rPr lang="cs-CZ" sz="1200" b="1" dirty="0"/>
                        <a:t>108 občanů z </a:t>
                      </a:r>
                      <a:r>
                        <a:rPr lang="cs-CZ" sz="1200" b="1" dirty="0" err="1"/>
                        <a:t>evr</a:t>
                      </a:r>
                      <a:r>
                        <a:rPr lang="cs-CZ" sz="1200" b="1" dirty="0"/>
                        <a:t>. panelů a národních akcí</a:t>
                      </a:r>
                      <a:r>
                        <a:rPr lang="cs-CZ" sz="1200" dirty="0"/>
                        <a:t>) </a:t>
                      </a:r>
                      <a:endParaRPr sz="1200" dirty="0"/>
                    </a:p>
                    <a:p>
                      <a:pPr marL="0" marR="0" lvl="0" indent="0" algn="l" rtl="0">
                        <a:lnSpc>
                          <a:spcPct val="100000"/>
                        </a:lnSpc>
                        <a:spcBef>
                          <a:spcPts val="0"/>
                        </a:spcBef>
                        <a:spcAft>
                          <a:spcPts val="0"/>
                        </a:spcAft>
                        <a:buNone/>
                      </a:pPr>
                      <a:r>
                        <a:rPr lang="cs-CZ" sz="1200" dirty="0"/>
                        <a:t>- zástupci zemí západního Balkánu</a:t>
                      </a:r>
                      <a:endParaRPr sz="1200" dirty="0"/>
                    </a:p>
                    <a:p>
                      <a:pPr marL="0" marR="0" lvl="0" indent="0" algn="l" rtl="0">
                        <a:lnSpc>
                          <a:spcPct val="100000"/>
                        </a:lnSpc>
                        <a:spcBef>
                          <a:spcPts val="0"/>
                        </a:spcBef>
                        <a:spcAft>
                          <a:spcPts val="0"/>
                        </a:spcAft>
                        <a:buNone/>
                      </a:pPr>
                      <a:endParaRPr sz="12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cs-CZ" sz="1200" u="none" strike="noStrike" cap="none" dirty="0"/>
                        <a:t>- </a:t>
                      </a:r>
                      <a:r>
                        <a:rPr lang="cs-CZ" sz="1200" b="1" u="none" strike="noStrike" cap="none" dirty="0"/>
                        <a:t>společné předsednictví (tři předsedové EP, EK, Rada)</a:t>
                      </a:r>
                      <a:endParaRPr sz="1200" b="1" dirty="0"/>
                    </a:p>
                    <a:p>
                      <a:pPr marL="0" marR="0" lvl="0" indent="0" algn="l" rtl="0">
                        <a:lnSpc>
                          <a:spcPct val="100000"/>
                        </a:lnSpc>
                        <a:spcBef>
                          <a:spcPts val="0"/>
                        </a:spcBef>
                        <a:spcAft>
                          <a:spcPts val="0"/>
                        </a:spcAft>
                        <a:buClr>
                          <a:srgbClr val="000000"/>
                        </a:buClr>
                        <a:buSzPts val="1400"/>
                        <a:buFont typeface="Arial"/>
                        <a:buNone/>
                      </a:pPr>
                      <a:r>
                        <a:rPr lang="cs-CZ" sz="1200" u="none" strike="noStrike" cap="none" dirty="0"/>
                        <a:t>- Výkonná rada (zástupci EP, EK a Rady + </a:t>
                      </a:r>
                      <a:r>
                        <a:rPr lang="cs-CZ" sz="1200" b="1" u="none" strike="noStrike" cap="none" dirty="0"/>
                        <a:t>pozorovatelé</a:t>
                      </a:r>
                      <a:r>
                        <a:rPr lang="cs-CZ" sz="1200" u="none" strike="noStrike" cap="none" dirty="0"/>
                        <a:t>: trojka předsednictví </a:t>
                      </a:r>
                      <a:r>
                        <a:rPr lang="cs-CZ" sz="1200" dirty="0" err="1"/>
                        <a:t>Cosac</a:t>
                      </a:r>
                      <a:r>
                        <a:rPr lang="cs-CZ" sz="1200" u="none" strike="noStrike" cap="none" dirty="0"/>
                        <a:t>, </a:t>
                      </a:r>
                      <a:r>
                        <a:rPr lang="cs-CZ" sz="1200" u="none" strike="noStrike" cap="none" dirty="0" err="1"/>
                        <a:t>CoR</a:t>
                      </a:r>
                      <a:r>
                        <a:rPr lang="cs-CZ" sz="1200" u="none" strike="noStrike" cap="none" dirty="0"/>
                        <a:t>, EESC, soc. partneři, příp. další instituce EU)</a:t>
                      </a:r>
                      <a:endParaRPr sz="1200" dirty="0"/>
                    </a:p>
                    <a:p>
                      <a:pPr marL="0" marR="0" lvl="0" indent="0" algn="l" rtl="0">
                        <a:lnSpc>
                          <a:spcPct val="100000"/>
                        </a:lnSpc>
                        <a:spcBef>
                          <a:spcPts val="0"/>
                        </a:spcBef>
                        <a:spcAft>
                          <a:spcPts val="0"/>
                        </a:spcAft>
                        <a:buClr>
                          <a:srgbClr val="000000"/>
                        </a:buClr>
                        <a:buSzPts val="1400"/>
                        <a:buFont typeface="Arial"/>
                        <a:buNone/>
                      </a:pPr>
                      <a:endParaRPr sz="12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cs-CZ" sz="1200" u="none" strike="noStrike" cap="none" dirty="0"/>
                        <a:t>Původně 2 roky (začátek 9.5.2020), nakonec cca 1 rok </a:t>
                      </a:r>
                    </a:p>
                    <a:p>
                      <a:pPr marL="0" marR="0" lvl="0" indent="0" algn="l" rtl="0">
                        <a:lnSpc>
                          <a:spcPct val="100000"/>
                        </a:lnSpc>
                        <a:spcBef>
                          <a:spcPts val="0"/>
                        </a:spcBef>
                        <a:spcAft>
                          <a:spcPts val="0"/>
                        </a:spcAft>
                        <a:buNone/>
                      </a:pPr>
                      <a:r>
                        <a:rPr lang="cs-CZ" sz="1200" u="none" strike="noStrike" cap="none" dirty="0"/>
                        <a:t>(začátek 9.5.2021, konec 9.5.2022)</a:t>
                      </a:r>
                      <a:endParaRPr sz="1200" u="none" strike="noStrike" cap="none" dirty="0"/>
                    </a:p>
                    <a:p>
                      <a:pPr marL="0" marR="0" lvl="0" indent="0" algn="l" rtl="0">
                        <a:lnSpc>
                          <a:spcPct val="100000"/>
                        </a:lnSpc>
                        <a:spcBef>
                          <a:spcPts val="0"/>
                        </a:spcBef>
                        <a:spcAft>
                          <a:spcPts val="0"/>
                        </a:spcAft>
                        <a:buNone/>
                      </a:pPr>
                      <a:endParaRPr sz="1200" dirty="0"/>
                    </a:p>
                    <a:p>
                      <a:pPr marL="0" marR="0" lvl="0" indent="0" algn="l" rtl="0">
                        <a:lnSpc>
                          <a:spcPct val="100000"/>
                        </a:lnSpc>
                        <a:spcBef>
                          <a:spcPts val="0"/>
                        </a:spcBef>
                        <a:spcAft>
                          <a:spcPts val="0"/>
                        </a:spcAft>
                        <a:buNone/>
                      </a:pPr>
                      <a:r>
                        <a:rPr lang="cs-CZ" sz="1200" dirty="0"/>
                        <a:t>………………………….</a:t>
                      </a:r>
                      <a:endParaRPr sz="1200" dirty="0"/>
                    </a:p>
                    <a:p>
                      <a:pPr marL="0" marR="0" lvl="0" indent="0" algn="l" rtl="0">
                        <a:lnSpc>
                          <a:spcPct val="100000"/>
                        </a:lnSpc>
                        <a:spcBef>
                          <a:spcPts val="0"/>
                        </a:spcBef>
                        <a:spcAft>
                          <a:spcPts val="0"/>
                        </a:spcAft>
                        <a:buNone/>
                      </a:pPr>
                      <a:r>
                        <a:rPr lang="cs-CZ" sz="1200" u="sng" dirty="0"/>
                        <a:t>Témata </a:t>
                      </a:r>
                      <a:r>
                        <a:rPr lang="cs-CZ" sz="1200" dirty="0"/>
                        <a:t>- hlavně politiky: </a:t>
                      </a:r>
                      <a:endParaRPr sz="1200" dirty="0"/>
                    </a:p>
                    <a:p>
                      <a:pPr marL="0" marR="0" lvl="0" indent="0" algn="l" rtl="0">
                        <a:lnSpc>
                          <a:spcPct val="100000"/>
                        </a:lnSpc>
                        <a:spcBef>
                          <a:spcPts val="0"/>
                        </a:spcBef>
                        <a:spcAft>
                          <a:spcPts val="0"/>
                        </a:spcAft>
                        <a:buNone/>
                      </a:pPr>
                      <a:r>
                        <a:rPr lang="cs-CZ" sz="1200" dirty="0"/>
                        <a:t>klimatická změna a životní prostředí, zdraví, EU ve světě, ekonomika a sociální spravedlnost, hodnoty a právní stát, digitální transformace, migrace, vzdělávání a kultura</a:t>
                      </a:r>
                      <a:endParaRPr sz="1200" dirty="0"/>
                    </a:p>
                  </a:txBody>
                  <a:tcPr marL="91450" marR="91450" marT="45725" marB="45725"/>
                </a:tc>
                <a:tc>
                  <a:txBody>
                    <a:bodyPr/>
                    <a:lstStyle/>
                    <a:p>
                      <a:pPr marL="0" marR="0" lvl="0" indent="0" algn="l" rtl="0">
                        <a:lnSpc>
                          <a:spcPct val="100000"/>
                        </a:lnSpc>
                        <a:spcBef>
                          <a:spcPts val="0"/>
                        </a:spcBef>
                        <a:spcAft>
                          <a:spcPts val="0"/>
                        </a:spcAft>
                        <a:buNone/>
                      </a:pPr>
                      <a:r>
                        <a:rPr lang="cs-CZ" sz="1200" u="none" strike="noStrike" cap="none" dirty="0"/>
                        <a:t>- průběžná plenární zasedání </a:t>
                      </a:r>
                      <a:endParaRPr sz="1200" dirty="0"/>
                    </a:p>
                    <a:p>
                      <a:pPr marL="0" marR="0" lvl="0" indent="0" algn="l" rtl="0">
                        <a:lnSpc>
                          <a:spcPct val="100000"/>
                        </a:lnSpc>
                        <a:spcBef>
                          <a:spcPts val="0"/>
                        </a:spcBef>
                        <a:spcAft>
                          <a:spcPts val="0"/>
                        </a:spcAft>
                        <a:buClr>
                          <a:srgbClr val="000000"/>
                        </a:buClr>
                        <a:buSzPts val="1400"/>
                        <a:buFont typeface="Arial"/>
                        <a:buNone/>
                      </a:pPr>
                      <a:r>
                        <a:rPr lang="cs-CZ" sz="1200" u="none" strike="noStrike" cap="none" dirty="0"/>
                        <a:t>- 3 zasedání 4 </a:t>
                      </a:r>
                      <a:r>
                        <a:rPr lang="cs-CZ" sz="1200" b="1" u="none" strike="noStrike" cap="none" dirty="0"/>
                        <a:t>evropských panelů</a:t>
                      </a:r>
                      <a:r>
                        <a:rPr lang="cs-CZ" sz="1200" u="none" strike="noStrike" cap="none" dirty="0"/>
                        <a:t> </a:t>
                      </a:r>
                      <a:r>
                        <a:rPr lang="cs-CZ" sz="1200" b="1" u="none" strike="noStrike" cap="none" dirty="0"/>
                        <a:t>200 občanů </a:t>
                      </a:r>
                      <a:r>
                        <a:rPr lang="cs-CZ" sz="1200" u="none" strike="noStrike" cap="none" dirty="0"/>
                        <a:t>(rozděleny tematicky)</a:t>
                      </a:r>
                      <a:endParaRPr sz="1200" dirty="0"/>
                    </a:p>
                    <a:p>
                      <a:pPr marL="0" marR="0" lvl="0" indent="0" algn="l" rtl="0">
                        <a:lnSpc>
                          <a:spcPct val="100000"/>
                        </a:lnSpc>
                        <a:spcBef>
                          <a:spcPts val="0"/>
                        </a:spcBef>
                        <a:spcAft>
                          <a:spcPts val="0"/>
                        </a:spcAft>
                        <a:buClr>
                          <a:srgbClr val="000000"/>
                        </a:buClr>
                        <a:buSzPts val="1400"/>
                        <a:buFont typeface="Arial"/>
                        <a:buNone/>
                      </a:pPr>
                      <a:r>
                        <a:rPr lang="cs-CZ" sz="1200" u="none" strike="noStrike" cap="none" dirty="0"/>
                        <a:t>- online i </a:t>
                      </a:r>
                      <a:r>
                        <a:rPr lang="cs-CZ" sz="1200" u="none" strike="noStrike" cap="none" dirty="0" err="1"/>
                        <a:t>ofline</a:t>
                      </a:r>
                      <a:r>
                        <a:rPr lang="cs-CZ" sz="1200" u="none" strike="noStrike" cap="none" dirty="0"/>
                        <a:t> debaty a akce na národní, regionální a lokální úrovni</a:t>
                      </a:r>
                      <a:endParaRPr sz="1200" dirty="0"/>
                    </a:p>
                    <a:p>
                      <a:pPr marL="0" marR="0" lvl="0" indent="0" algn="l" rtl="0">
                        <a:lnSpc>
                          <a:spcPct val="100000"/>
                        </a:lnSpc>
                        <a:spcBef>
                          <a:spcPts val="0"/>
                        </a:spcBef>
                        <a:spcAft>
                          <a:spcPts val="0"/>
                        </a:spcAft>
                        <a:buClr>
                          <a:srgbClr val="000000"/>
                        </a:buClr>
                        <a:buSzPts val="1400"/>
                        <a:buFont typeface="Arial"/>
                        <a:buNone/>
                      </a:pPr>
                      <a:r>
                        <a:rPr lang="cs-CZ" sz="1200" u="none" strike="noStrike" cap="none" dirty="0"/>
                        <a:t>- Evropské setkání mládeže ve Štrasburku</a:t>
                      </a:r>
                      <a:endParaRPr sz="1200" dirty="0"/>
                    </a:p>
                    <a:p>
                      <a:pPr marL="0" marR="0" lvl="0" indent="0" algn="l" rtl="0">
                        <a:lnSpc>
                          <a:spcPct val="100000"/>
                        </a:lnSpc>
                        <a:spcBef>
                          <a:spcPts val="0"/>
                        </a:spcBef>
                        <a:spcAft>
                          <a:spcPts val="0"/>
                        </a:spcAft>
                        <a:buNone/>
                      </a:pPr>
                      <a:r>
                        <a:rPr lang="cs-CZ" sz="1200" u="none" strike="noStrike" cap="none" dirty="0"/>
                        <a:t>- Vícejazyčná digitální platforma (future.europe.eu)</a:t>
                      </a:r>
                      <a:endParaRPr sz="1200" dirty="0"/>
                    </a:p>
                  </a:txBody>
                  <a:tcPr marL="91450" marR="91450" marT="45725" marB="45725"/>
                </a:tc>
                <a:tc>
                  <a:txBody>
                    <a:bodyPr/>
                    <a:lstStyle/>
                    <a:p>
                      <a:pPr marL="0" marR="0" lvl="0" indent="0" algn="l" rtl="0">
                        <a:lnSpc>
                          <a:spcPct val="100000"/>
                        </a:lnSpc>
                        <a:spcBef>
                          <a:spcPts val="0"/>
                        </a:spcBef>
                        <a:spcAft>
                          <a:spcPts val="0"/>
                        </a:spcAft>
                        <a:buNone/>
                      </a:pPr>
                      <a:r>
                        <a:rPr lang="cs-CZ" sz="1200" u="none" strike="noStrike" cap="none"/>
                        <a:t>Navržení zprávy</a:t>
                      </a:r>
                      <a:r>
                        <a:rPr lang="cs-CZ" sz="1200"/>
                        <a:t> pro společné předsednictví </a:t>
                      </a:r>
                      <a:r>
                        <a:rPr lang="cs-CZ" sz="1200" u="none" strike="noStrike" cap="none"/>
                        <a:t> k další diskusi „v rámci kompetencí EU a v souladu se smlouvami“ (dle EP či EK může vést k reformě smluv či k nové legislativě, dle Rady ne) – témata v souladu se Strategickou agendou ER, politickými směry EK a reakcí EU na covid-19</a:t>
                      </a:r>
                      <a:endParaRPr sz="1200"/>
                    </a:p>
                  </a:txBody>
                  <a:tcPr marL="91450" marR="91450" marT="45725" marB="45725"/>
                </a:tc>
                <a:extLst>
                  <a:ext uri="{0D108BD9-81ED-4DB2-BD59-A6C34878D82A}">
                    <a16:rowId xmlns:a16="http://schemas.microsoft.com/office/drawing/2014/main" val="10001"/>
                  </a:ext>
                </a:extLst>
              </a:tr>
              <a:tr h="4196400">
                <a:tc>
                  <a:txBody>
                    <a:bodyPr/>
                    <a:lstStyle/>
                    <a:p>
                      <a:pPr marL="0" marR="0" lvl="0" indent="0" algn="ctr" rtl="0">
                        <a:lnSpc>
                          <a:spcPct val="100000"/>
                        </a:lnSpc>
                        <a:spcBef>
                          <a:spcPts val="0"/>
                        </a:spcBef>
                        <a:spcAft>
                          <a:spcPts val="0"/>
                        </a:spcAft>
                        <a:buNone/>
                      </a:pPr>
                      <a:r>
                        <a:rPr lang="cs-CZ" sz="1600" b="1" u="none" strike="noStrike" cap="none" dirty="0">
                          <a:sym typeface="Arial"/>
                        </a:rPr>
                        <a:t>Konvent o budoucnosti Evropy </a:t>
                      </a:r>
                    </a:p>
                    <a:p>
                      <a:pPr marL="0" marR="0" lvl="0" indent="0" algn="ctr" rtl="0">
                        <a:lnSpc>
                          <a:spcPct val="100000"/>
                        </a:lnSpc>
                        <a:spcBef>
                          <a:spcPts val="0"/>
                        </a:spcBef>
                        <a:spcAft>
                          <a:spcPts val="0"/>
                        </a:spcAft>
                        <a:buNone/>
                      </a:pPr>
                      <a:r>
                        <a:rPr lang="cs-CZ" sz="1600" b="1" u="none" strike="noStrike" cap="none" dirty="0">
                          <a:sym typeface="Arial"/>
                        </a:rPr>
                        <a:t>(z let 2002-2003)</a:t>
                      </a:r>
                      <a:endParaRPr sz="1200" dirty="0"/>
                    </a:p>
                  </a:txBody>
                  <a:tcPr marL="91450" marR="91450" marT="45725" marB="45725"/>
                </a:tc>
                <a:tc>
                  <a:txBody>
                    <a:bodyPr/>
                    <a:lstStyle/>
                    <a:p>
                      <a:pPr marL="0" marR="0" lvl="0" indent="0" algn="l" rtl="0">
                        <a:lnSpc>
                          <a:spcPct val="100000"/>
                        </a:lnSpc>
                        <a:spcBef>
                          <a:spcPts val="0"/>
                        </a:spcBef>
                        <a:spcAft>
                          <a:spcPts val="0"/>
                        </a:spcAft>
                        <a:buNone/>
                      </a:pPr>
                      <a:r>
                        <a:rPr lang="cs-CZ" sz="1200" u="sng" strike="noStrike" cap="none" dirty="0"/>
                        <a:t>105 členů: </a:t>
                      </a:r>
                      <a:endParaRPr sz="1200" dirty="0"/>
                    </a:p>
                    <a:p>
                      <a:pPr marL="0" marR="0" lvl="0" indent="0" algn="l" rtl="0">
                        <a:lnSpc>
                          <a:spcPct val="100000"/>
                        </a:lnSpc>
                        <a:spcBef>
                          <a:spcPts val="0"/>
                        </a:spcBef>
                        <a:spcAft>
                          <a:spcPts val="0"/>
                        </a:spcAft>
                        <a:buNone/>
                      </a:pPr>
                      <a:r>
                        <a:rPr lang="cs-CZ" sz="1200" u="none" strike="noStrike" cap="none" dirty="0"/>
                        <a:t>- 15 zástupců ČS (hlavy států a vlád), 13 zástupců kandidátských zemí</a:t>
                      </a:r>
                      <a:endParaRPr sz="1200" dirty="0"/>
                    </a:p>
                    <a:p>
                      <a:pPr marL="0" marR="0" lvl="0" indent="0" algn="l" rtl="0">
                        <a:lnSpc>
                          <a:spcPct val="100000"/>
                        </a:lnSpc>
                        <a:spcBef>
                          <a:spcPts val="0"/>
                        </a:spcBef>
                        <a:spcAft>
                          <a:spcPts val="0"/>
                        </a:spcAft>
                        <a:buNone/>
                      </a:pPr>
                      <a:r>
                        <a:rPr lang="cs-CZ" sz="1200" u="none" strike="noStrike" cap="none" dirty="0"/>
                        <a:t>- 30 zástupců národních parlamentů (2 za každý ČS)</a:t>
                      </a:r>
                      <a:endParaRPr sz="1200" dirty="0"/>
                    </a:p>
                    <a:p>
                      <a:pPr marL="0" marR="0" lvl="0" indent="0" algn="l" rtl="0">
                        <a:lnSpc>
                          <a:spcPct val="100000"/>
                        </a:lnSpc>
                        <a:spcBef>
                          <a:spcPts val="0"/>
                        </a:spcBef>
                        <a:spcAft>
                          <a:spcPts val="0"/>
                        </a:spcAft>
                        <a:buClr>
                          <a:srgbClr val="000000"/>
                        </a:buClr>
                        <a:buSzPts val="1400"/>
                        <a:buFont typeface="Arial"/>
                        <a:buNone/>
                      </a:pPr>
                      <a:r>
                        <a:rPr lang="cs-CZ" sz="1200" u="none" strike="noStrike" cap="none" dirty="0"/>
                        <a:t>- 26 zástupců národ. </a:t>
                      </a:r>
                      <a:r>
                        <a:rPr lang="cs-CZ" sz="1200" u="none" strike="noStrike" cap="none" dirty="0" err="1"/>
                        <a:t>parl</a:t>
                      </a:r>
                      <a:r>
                        <a:rPr lang="cs-CZ" sz="1200" u="none" strike="noStrike" cap="none" dirty="0"/>
                        <a:t>. kandidát. zemí</a:t>
                      </a:r>
                      <a:endParaRPr sz="1200" dirty="0"/>
                    </a:p>
                    <a:p>
                      <a:pPr marL="0" marR="0" lvl="0" indent="0" algn="l" rtl="0">
                        <a:lnSpc>
                          <a:spcPct val="100000"/>
                        </a:lnSpc>
                        <a:spcBef>
                          <a:spcPts val="0"/>
                        </a:spcBef>
                        <a:spcAft>
                          <a:spcPts val="0"/>
                        </a:spcAft>
                        <a:buClr>
                          <a:srgbClr val="000000"/>
                        </a:buClr>
                        <a:buSzPts val="1400"/>
                        <a:buFont typeface="Arial"/>
                        <a:buNone/>
                      </a:pPr>
                      <a:r>
                        <a:rPr lang="cs-CZ" sz="1200" u="none" strike="noStrike" cap="none" dirty="0"/>
                        <a:t>- 16 </a:t>
                      </a:r>
                      <a:r>
                        <a:rPr lang="cs-CZ" sz="1200" u="none" strike="noStrike" cap="none" dirty="0" err="1"/>
                        <a:t>MEPs</a:t>
                      </a:r>
                      <a:r>
                        <a:rPr lang="cs-CZ" sz="1200" u="none" strike="noStrike" cap="none" dirty="0"/>
                        <a:t>, 2 zástupci EK</a:t>
                      </a:r>
                      <a:endParaRPr sz="1200" dirty="0"/>
                    </a:p>
                    <a:p>
                      <a:pPr marL="0" marR="0" lvl="0" indent="0" algn="l" rtl="0">
                        <a:lnSpc>
                          <a:spcPct val="100000"/>
                        </a:lnSpc>
                        <a:spcBef>
                          <a:spcPts val="0"/>
                        </a:spcBef>
                        <a:spcAft>
                          <a:spcPts val="0"/>
                        </a:spcAft>
                        <a:buClr>
                          <a:srgbClr val="000000"/>
                        </a:buClr>
                        <a:buSzPts val="1400"/>
                        <a:buFont typeface="Arial"/>
                        <a:buNone/>
                      </a:pPr>
                      <a:r>
                        <a:rPr lang="cs-CZ" sz="1200" u="none" strike="noStrike" cap="none" dirty="0"/>
                        <a:t>- 3 zástupci EESC, </a:t>
                      </a:r>
                      <a:endParaRPr sz="1200" dirty="0"/>
                    </a:p>
                    <a:p>
                      <a:pPr marL="0" marR="0" lvl="0" indent="0" algn="l" rtl="0">
                        <a:lnSpc>
                          <a:spcPct val="100000"/>
                        </a:lnSpc>
                        <a:spcBef>
                          <a:spcPts val="0"/>
                        </a:spcBef>
                        <a:spcAft>
                          <a:spcPts val="0"/>
                        </a:spcAft>
                        <a:buClr>
                          <a:srgbClr val="000000"/>
                        </a:buClr>
                        <a:buSzPts val="1400"/>
                        <a:buFont typeface="Arial"/>
                        <a:buNone/>
                      </a:pPr>
                      <a:r>
                        <a:rPr lang="cs-CZ" sz="1200" u="none" strike="noStrike" cap="none" dirty="0"/>
                        <a:t>- 6 zástupců </a:t>
                      </a:r>
                      <a:r>
                        <a:rPr lang="cs-CZ" sz="1200" u="none" strike="noStrike" cap="none" dirty="0" err="1"/>
                        <a:t>CoRu</a:t>
                      </a:r>
                      <a:r>
                        <a:rPr lang="cs-CZ" sz="1200" u="none" strike="noStrike" cap="none" dirty="0"/>
                        <a:t>,</a:t>
                      </a:r>
                      <a:endParaRPr sz="1200" dirty="0"/>
                    </a:p>
                    <a:p>
                      <a:pPr marL="0" marR="0" lvl="0" indent="0" algn="l" rtl="0">
                        <a:lnSpc>
                          <a:spcPct val="100000"/>
                        </a:lnSpc>
                        <a:spcBef>
                          <a:spcPts val="0"/>
                        </a:spcBef>
                        <a:spcAft>
                          <a:spcPts val="0"/>
                        </a:spcAft>
                        <a:buClr>
                          <a:srgbClr val="000000"/>
                        </a:buClr>
                        <a:buSzPts val="1400"/>
                        <a:buFont typeface="Arial"/>
                        <a:buNone/>
                      </a:pPr>
                      <a:r>
                        <a:rPr lang="cs-CZ" sz="1200" u="none" strike="noStrike" cap="none" dirty="0"/>
                        <a:t>- 3 zástupci soc. partnerů, </a:t>
                      </a:r>
                      <a:endParaRPr sz="1200" dirty="0"/>
                    </a:p>
                    <a:p>
                      <a:pPr marL="0" marR="0" lvl="0" indent="0" algn="l" rtl="0">
                        <a:lnSpc>
                          <a:spcPct val="100000"/>
                        </a:lnSpc>
                        <a:spcBef>
                          <a:spcPts val="0"/>
                        </a:spcBef>
                        <a:spcAft>
                          <a:spcPts val="0"/>
                        </a:spcAft>
                        <a:buClr>
                          <a:srgbClr val="000000"/>
                        </a:buClr>
                        <a:buSzPts val="1400"/>
                        <a:buFont typeface="Arial"/>
                        <a:buNone/>
                      </a:pPr>
                      <a:r>
                        <a:rPr lang="cs-CZ" sz="1200" u="none" strike="noStrike" cap="none" dirty="0"/>
                        <a:t>- </a:t>
                      </a:r>
                      <a:r>
                        <a:rPr lang="cs-CZ" sz="1200" u="none" strike="noStrike" cap="none" dirty="0" err="1"/>
                        <a:t>Evr</a:t>
                      </a:r>
                      <a:r>
                        <a:rPr lang="cs-CZ" sz="1200" u="none" strike="noStrike" cap="none" dirty="0"/>
                        <a:t>. ombudsman</a:t>
                      </a:r>
                      <a:endParaRPr sz="1200" dirty="0"/>
                    </a:p>
                    <a:p>
                      <a:pPr marL="0" marR="0" lvl="0" indent="0" algn="l" rtl="0">
                        <a:lnSpc>
                          <a:spcPct val="100000"/>
                        </a:lnSpc>
                        <a:spcBef>
                          <a:spcPts val="0"/>
                        </a:spcBef>
                        <a:spcAft>
                          <a:spcPts val="0"/>
                        </a:spcAft>
                        <a:buNone/>
                      </a:pPr>
                      <a:endParaRPr sz="12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cs-CZ" sz="1200" u="none" strike="noStrike" cap="none" dirty="0"/>
                        <a:t>- </a:t>
                      </a:r>
                      <a:r>
                        <a:rPr lang="cs-CZ" sz="1200" b="1" u="none" strike="noStrike" cap="none" dirty="0"/>
                        <a:t>Předseda</a:t>
                      </a:r>
                      <a:r>
                        <a:rPr lang="cs-CZ" sz="1200" u="none" strike="noStrike" cap="none" dirty="0"/>
                        <a:t> (Valéry </a:t>
                      </a:r>
                      <a:r>
                        <a:rPr lang="cs-CZ" sz="1200" u="none" strike="noStrike" cap="none" dirty="0" err="1"/>
                        <a:t>Giscard</a:t>
                      </a:r>
                      <a:r>
                        <a:rPr lang="cs-CZ" sz="1200" u="none" strike="noStrike" cap="none" dirty="0"/>
                        <a:t> </a:t>
                      </a:r>
                      <a:r>
                        <a:rPr lang="cs-CZ" sz="1200" u="none" strike="noStrike" cap="none" dirty="0" err="1"/>
                        <a:t>D'Estaing</a:t>
                      </a:r>
                      <a:r>
                        <a:rPr lang="cs-CZ" sz="1200" u="none" strike="noStrike" cap="none" dirty="0"/>
                        <a:t>)</a:t>
                      </a:r>
                      <a:endParaRPr sz="1200" dirty="0"/>
                    </a:p>
                    <a:p>
                      <a:pPr marL="0" marR="0" lvl="0" indent="0" algn="l" rtl="0">
                        <a:lnSpc>
                          <a:spcPct val="100000"/>
                        </a:lnSpc>
                        <a:spcBef>
                          <a:spcPts val="0"/>
                        </a:spcBef>
                        <a:spcAft>
                          <a:spcPts val="0"/>
                        </a:spcAft>
                        <a:buClr>
                          <a:srgbClr val="000000"/>
                        </a:buClr>
                        <a:buSzPts val="1400"/>
                        <a:buFont typeface="Arial"/>
                        <a:buNone/>
                      </a:pPr>
                      <a:r>
                        <a:rPr lang="cs-CZ" sz="1200" u="none" strike="noStrike" cap="none" dirty="0"/>
                        <a:t>- </a:t>
                      </a:r>
                      <a:r>
                        <a:rPr lang="cs-CZ" sz="1200" b="1" u="none" strike="noStrike" cap="none" dirty="0"/>
                        <a:t>2 místopředsedové </a:t>
                      </a:r>
                      <a:r>
                        <a:rPr lang="cs-CZ" sz="1200" u="none" strike="noStrike" cap="none" dirty="0"/>
                        <a:t>(Giuliano </a:t>
                      </a:r>
                      <a:r>
                        <a:rPr lang="cs-CZ" sz="1200" u="none" strike="noStrike" cap="none" dirty="0" err="1"/>
                        <a:t>Amato</a:t>
                      </a:r>
                      <a:r>
                        <a:rPr lang="cs-CZ" sz="1200" u="none" strike="noStrike" cap="none" dirty="0"/>
                        <a:t> and Jean-Luc </a:t>
                      </a:r>
                      <a:r>
                        <a:rPr lang="cs-CZ" sz="1200" u="none" strike="noStrike" cap="none" dirty="0" err="1"/>
                        <a:t>Dehaene</a:t>
                      </a:r>
                      <a:r>
                        <a:rPr lang="cs-CZ" sz="1200" u="none" strike="noStrike" cap="none" dirty="0"/>
                        <a:t>)</a:t>
                      </a:r>
                      <a:endParaRPr sz="1200" u="none" strike="noStrike" cap="none" dirty="0"/>
                    </a:p>
                    <a:p>
                      <a:pPr marL="0" marR="0" lvl="0" indent="0" algn="l" rtl="0">
                        <a:lnSpc>
                          <a:spcPct val="100000"/>
                        </a:lnSpc>
                        <a:spcBef>
                          <a:spcPts val="0"/>
                        </a:spcBef>
                        <a:spcAft>
                          <a:spcPts val="0"/>
                        </a:spcAft>
                        <a:buClr>
                          <a:srgbClr val="000000"/>
                        </a:buClr>
                        <a:buSzPts val="1400"/>
                        <a:buFont typeface="Arial"/>
                        <a:buNone/>
                      </a:pPr>
                      <a:r>
                        <a:rPr lang="cs-CZ" sz="1200" u="none" strike="noStrike" cap="none" dirty="0"/>
                        <a:t>- 9 členů konventu (zástupci 3 vlád předsednictví, 2 zástupci národních parlamentů, 2 zástupci EP, 2 zástupci EK) </a:t>
                      </a:r>
                      <a:endParaRPr sz="1200" dirty="0"/>
                    </a:p>
                    <a:p>
                      <a:pPr marL="0" marR="0" lvl="0" indent="0" algn="l" rtl="0">
                        <a:lnSpc>
                          <a:spcPct val="100000"/>
                        </a:lnSpc>
                        <a:spcBef>
                          <a:spcPts val="0"/>
                        </a:spcBef>
                        <a:spcAft>
                          <a:spcPts val="0"/>
                        </a:spcAft>
                        <a:buNone/>
                      </a:pPr>
                      <a:endParaRPr sz="12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cs-CZ" sz="1200" u="none" strike="noStrike" cap="none" dirty="0"/>
                        <a:t>Původně cca 1 rok (začátek 1.3.2002), pak prodloužen o několik měsíců </a:t>
                      </a:r>
                    </a:p>
                    <a:p>
                      <a:pPr marL="0" marR="0" lvl="0" indent="0" algn="l" rtl="0">
                        <a:lnSpc>
                          <a:spcPct val="100000"/>
                        </a:lnSpc>
                        <a:spcBef>
                          <a:spcPts val="0"/>
                        </a:spcBef>
                        <a:spcAft>
                          <a:spcPts val="0"/>
                        </a:spcAft>
                        <a:buNone/>
                      </a:pPr>
                      <a:r>
                        <a:rPr lang="cs-CZ" sz="1200" u="none" strike="noStrike" cap="none" dirty="0"/>
                        <a:t>(konec 6-7/2003)</a:t>
                      </a:r>
                      <a:endParaRPr sz="1200" u="none" strike="noStrike" cap="none" dirty="0"/>
                    </a:p>
                    <a:p>
                      <a:pPr marL="0" marR="0" lvl="0" indent="0" algn="l" rtl="0">
                        <a:lnSpc>
                          <a:spcPct val="100000"/>
                        </a:lnSpc>
                        <a:spcBef>
                          <a:spcPts val="0"/>
                        </a:spcBef>
                        <a:spcAft>
                          <a:spcPts val="0"/>
                        </a:spcAft>
                        <a:buNone/>
                      </a:pPr>
                      <a:endParaRPr sz="1200" dirty="0"/>
                    </a:p>
                    <a:p>
                      <a:pPr marL="0" marR="0" lvl="0" indent="0" algn="l" rtl="0">
                        <a:lnSpc>
                          <a:spcPct val="100000"/>
                        </a:lnSpc>
                        <a:spcBef>
                          <a:spcPts val="0"/>
                        </a:spcBef>
                        <a:spcAft>
                          <a:spcPts val="0"/>
                        </a:spcAft>
                        <a:buNone/>
                      </a:pPr>
                      <a:r>
                        <a:rPr lang="cs-CZ" sz="1200" dirty="0"/>
                        <a:t>………………………….</a:t>
                      </a:r>
                      <a:endParaRPr sz="1200" dirty="0"/>
                    </a:p>
                    <a:p>
                      <a:pPr marL="0" marR="0" lvl="0" indent="0" algn="l" rtl="0">
                        <a:lnSpc>
                          <a:spcPct val="100000"/>
                        </a:lnSpc>
                        <a:spcBef>
                          <a:spcPts val="0"/>
                        </a:spcBef>
                        <a:spcAft>
                          <a:spcPts val="0"/>
                        </a:spcAft>
                        <a:buNone/>
                      </a:pPr>
                      <a:r>
                        <a:rPr lang="cs-CZ" sz="1200" u="sng" dirty="0"/>
                        <a:t>Témata </a:t>
                      </a:r>
                      <a:r>
                        <a:rPr lang="cs-CZ" sz="1200" dirty="0"/>
                        <a:t>– </a:t>
                      </a:r>
                      <a:r>
                        <a:rPr lang="cs-CZ" sz="1200" b="1" dirty="0"/>
                        <a:t>instituce</a:t>
                      </a:r>
                      <a:r>
                        <a:rPr lang="cs-CZ" sz="1200" dirty="0"/>
                        <a:t> i politiky:</a:t>
                      </a:r>
                      <a:endParaRPr sz="1200" dirty="0"/>
                    </a:p>
                    <a:p>
                      <a:pPr marL="0" marR="0" lvl="0" indent="0" algn="l" rtl="0">
                        <a:lnSpc>
                          <a:spcPct val="100000"/>
                        </a:lnSpc>
                        <a:spcBef>
                          <a:spcPts val="0"/>
                        </a:spcBef>
                        <a:spcAft>
                          <a:spcPts val="0"/>
                        </a:spcAft>
                        <a:buNone/>
                      </a:pPr>
                      <a:r>
                        <a:rPr lang="cs-CZ" sz="1200" dirty="0"/>
                        <a:t>charta, kompetence, národní parlamenty, ekonomika, zahraniční politika a obrana, sociální politika, JHA  </a:t>
                      </a:r>
                      <a:endParaRPr sz="1200"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cs-CZ" sz="1200" u="none" strike="noStrike" cap="none" dirty="0"/>
                        <a:t>- 2x měsíčně plenární zasedání, 3x měsíčně schůzky předsednictva + zasedání pracovních skupin </a:t>
                      </a:r>
                      <a:endParaRPr sz="1200" dirty="0"/>
                    </a:p>
                    <a:p>
                      <a:pPr marL="0" marR="0" lvl="0" indent="0" algn="l" rtl="0">
                        <a:lnSpc>
                          <a:spcPct val="100000"/>
                        </a:lnSpc>
                        <a:spcBef>
                          <a:spcPts val="0"/>
                        </a:spcBef>
                        <a:spcAft>
                          <a:spcPts val="0"/>
                        </a:spcAft>
                        <a:buClr>
                          <a:srgbClr val="000000"/>
                        </a:buClr>
                        <a:buSzPts val="1400"/>
                        <a:buFont typeface="Arial"/>
                        <a:buNone/>
                      </a:pPr>
                      <a:r>
                        <a:rPr lang="cs-CZ" sz="1200" u="none" strike="noStrike" cap="none" dirty="0"/>
                        <a:t>- Fórum pro občanskou společnost (soc. partneři, zástupci podnikatelské sekce, </a:t>
                      </a:r>
                      <a:r>
                        <a:rPr lang="cs-CZ" sz="1200" u="none" strike="noStrike" cap="none" dirty="0" err="1"/>
                        <a:t>NGOs</a:t>
                      </a:r>
                      <a:r>
                        <a:rPr lang="cs-CZ" sz="1200" u="none" strike="noStrike" cap="none" dirty="0"/>
                        <a:t>, akademici)</a:t>
                      </a:r>
                      <a:endParaRPr sz="1200" dirty="0"/>
                    </a:p>
                    <a:p>
                      <a:pPr marL="0" marR="0" lvl="0" indent="0" algn="l" rtl="0">
                        <a:lnSpc>
                          <a:spcPct val="100000"/>
                        </a:lnSpc>
                        <a:spcBef>
                          <a:spcPts val="0"/>
                        </a:spcBef>
                        <a:spcAft>
                          <a:spcPts val="0"/>
                        </a:spcAft>
                        <a:buClr>
                          <a:srgbClr val="000000"/>
                        </a:buClr>
                        <a:buSzPts val="1400"/>
                        <a:buFont typeface="Arial"/>
                        <a:buNone/>
                      </a:pPr>
                      <a:r>
                        <a:rPr lang="cs-CZ" sz="1200" u="none" strike="noStrike" cap="none" dirty="0"/>
                        <a:t>- Konvent mládeže (vč. </a:t>
                      </a:r>
                      <a:r>
                        <a:rPr lang="cs-CZ" sz="1200" u="none" strike="noStrike" cap="none" dirty="0" err="1"/>
                        <a:t>vl</a:t>
                      </a:r>
                      <a:r>
                        <a:rPr lang="cs-CZ" sz="1200" u="none" strike="noStrike" cap="none" dirty="0"/>
                        <a:t>. Deklarace)</a:t>
                      </a:r>
                      <a:endParaRPr sz="1200" dirty="0"/>
                    </a:p>
                    <a:p>
                      <a:pPr marL="0" marR="0" lvl="0" indent="0" algn="l" rtl="0">
                        <a:lnSpc>
                          <a:spcPct val="100000"/>
                        </a:lnSpc>
                        <a:spcBef>
                          <a:spcPts val="0"/>
                        </a:spcBef>
                        <a:spcAft>
                          <a:spcPts val="0"/>
                        </a:spcAft>
                        <a:buClr>
                          <a:srgbClr val="000000"/>
                        </a:buClr>
                        <a:buSzPts val="1400"/>
                        <a:buFont typeface="Arial"/>
                        <a:buNone/>
                      </a:pPr>
                      <a:r>
                        <a:rPr lang="cs-CZ" sz="1200" u="none" strike="noStrike" cap="none" dirty="0"/>
                        <a:t>- web pro výstupy</a:t>
                      </a:r>
                      <a:endParaRPr sz="1200"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cs-CZ" sz="1200" b="1" u="none" strike="noStrike" cap="none" dirty="0"/>
                        <a:t>Reforma smluv </a:t>
                      </a:r>
                      <a:r>
                        <a:rPr lang="cs-CZ" sz="1200" u="none" strike="noStrike" cap="none" dirty="0"/>
                        <a:t>(cesta k </a:t>
                      </a:r>
                      <a:r>
                        <a:rPr lang="cs-CZ" sz="1200" u="none" strike="noStrike" cap="none" dirty="0" err="1"/>
                        <a:t>evr</a:t>
                      </a:r>
                      <a:r>
                        <a:rPr lang="cs-CZ" sz="1200" u="none" strike="noStrike" cap="none" dirty="0"/>
                        <a:t>. ústavě?) – </a:t>
                      </a:r>
                      <a:r>
                        <a:rPr lang="cs-CZ" sz="1200" b="1" u="none" strike="noStrike" cap="none" dirty="0"/>
                        <a:t>přesnější vymezení pravomocí EU, status charty lidských práv EU, zjednodušení smluv </a:t>
                      </a:r>
                      <a:r>
                        <a:rPr lang="cs-CZ" sz="1200" u="none" strike="noStrike" cap="none" dirty="0"/>
                        <a:t>a nástrojů EU, zachování institucionální rovnováhy, role národních parlamentů, zajištění demokratické transparentnosti</a:t>
                      </a:r>
                      <a:endParaRPr sz="1200" dirty="0"/>
                    </a:p>
                  </a:txBody>
                  <a:tcPr marL="91450" marR="91450" marT="45725" marB="45725"/>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3557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DD5A7B-2BEA-46B7-C5B2-2DC80E1C1985}"/>
              </a:ext>
            </a:extLst>
          </p:cNvPr>
          <p:cNvSpPr>
            <a:spLocks noGrp="1"/>
          </p:cNvSpPr>
          <p:nvPr>
            <p:ph type="title"/>
          </p:nvPr>
        </p:nvSpPr>
        <p:spPr>
          <a:xfrm>
            <a:off x="581190" y="702155"/>
            <a:ext cx="11029616" cy="1188720"/>
          </a:xfrm>
        </p:spPr>
        <p:txBody>
          <a:bodyPr/>
          <a:lstStyle/>
          <a:p>
            <a:r>
              <a:rPr lang="cs-CZ" dirty="0"/>
              <a:t>výstupy COFOE</a:t>
            </a:r>
          </a:p>
        </p:txBody>
      </p:sp>
      <p:sp>
        <p:nvSpPr>
          <p:cNvPr id="3" name="Zástupný obsah 2">
            <a:extLst>
              <a:ext uri="{FF2B5EF4-FFF2-40B4-BE49-F238E27FC236}">
                <a16:creationId xmlns:a16="http://schemas.microsoft.com/office/drawing/2014/main" id="{CEE57330-E133-5A82-6BF4-AA29601AE918}"/>
              </a:ext>
            </a:extLst>
          </p:cNvPr>
          <p:cNvSpPr>
            <a:spLocks noGrp="1"/>
          </p:cNvSpPr>
          <p:nvPr>
            <p:ph idx="1"/>
          </p:nvPr>
        </p:nvSpPr>
        <p:spPr>
          <a:xfrm>
            <a:off x="581191" y="2472852"/>
            <a:ext cx="11029615" cy="4059936"/>
          </a:xfrm>
        </p:spPr>
        <p:txBody>
          <a:bodyPr>
            <a:normAutofit fontScale="92500" lnSpcReduction="20000"/>
          </a:bodyPr>
          <a:lstStyle/>
          <a:p>
            <a:r>
              <a:rPr lang="cs-CZ" dirty="0"/>
              <a:t>49 návrhů a 326 konkrétních opatřeních pro členské státy a instituce EU rozdělené dle 9 hlavních tematických oblastí – klima změna a životní prostředí; zdraví; silnější ekonomika, sociální spravedlnost a zaměstnání; EU ve světě; hodnoty a práva, vláda práva a bezpečnost; digitální transformace; evropská demokracie; migrace; vzdělávání, kultura, mládež a sport</a:t>
            </a:r>
          </a:p>
          <a:p>
            <a:pPr lvl="1"/>
            <a:r>
              <a:rPr lang="cs-CZ" dirty="0"/>
              <a:t>Návrhy vzešly z doporučení čtyřech evropských občanských panelů, šesti národních občanských panelů (Bel., Fr., Něm., It., </a:t>
            </a:r>
            <a:r>
              <a:rPr lang="cs-CZ" b="1" dirty="0"/>
              <a:t>Lit</a:t>
            </a:r>
            <a:r>
              <a:rPr lang="cs-CZ" dirty="0"/>
              <a:t>. a </a:t>
            </a:r>
            <a:r>
              <a:rPr lang="cs-CZ" dirty="0" err="1"/>
              <a:t>Niz</a:t>
            </a:r>
            <a:r>
              <a:rPr lang="cs-CZ" dirty="0"/>
              <a:t>.) a vícejazyčné digitální platformy</a:t>
            </a:r>
          </a:p>
          <a:p>
            <a:pPr lvl="1"/>
            <a:endParaRPr lang="cs-CZ" dirty="0"/>
          </a:p>
          <a:p>
            <a:r>
              <a:rPr lang="cs-CZ" u="sng" dirty="0"/>
              <a:t>Návrhy, které již v rámci EU existují</a:t>
            </a:r>
            <a:r>
              <a:rPr lang="cs-CZ" dirty="0"/>
              <a:t>: zakotvení klima cílů (Evropský klima zákon), zabezpečení online prostředí (DSA), lepší připravenost na přeshraniční zdravotní hrozby (HERA), posílení mezinárodních partnerství EU (</a:t>
            </a:r>
            <a:r>
              <a:rPr lang="cs-CZ" dirty="0" err="1"/>
              <a:t>Global</a:t>
            </a:r>
            <a:r>
              <a:rPr lang="cs-CZ" dirty="0"/>
              <a:t> </a:t>
            </a:r>
            <a:r>
              <a:rPr lang="cs-CZ" dirty="0" err="1"/>
              <a:t>GateWay</a:t>
            </a:r>
            <a:r>
              <a:rPr lang="cs-CZ" dirty="0"/>
              <a:t>)</a:t>
            </a:r>
          </a:p>
          <a:p>
            <a:r>
              <a:rPr lang="cs-CZ" u="sng" dirty="0"/>
              <a:t>Návrhy, na kterých se již pracuje</a:t>
            </a:r>
            <a:r>
              <a:rPr lang="cs-CZ" dirty="0"/>
              <a:t>: nový pakt pro migraci a azyl, Akt o umělé inteligenci, Akt o čipech, iniciativy pro přechod na cirkulární ekonomiku či uhlíkově neutrální ekonomiku (balíček Fit </a:t>
            </a:r>
            <a:r>
              <a:rPr lang="cs-CZ" dirty="0" err="1"/>
              <a:t>for</a:t>
            </a:r>
            <a:r>
              <a:rPr lang="cs-CZ" dirty="0"/>
              <a:t> 55)</a:t>
            </a:r>
          </a:p>
          <a:p>
            <a:r>
              <a:rPr lang="cs-CZ" u="sng" dirty="0"/>
              <a:t>Návrhy, které EK plánuje představit</a:t>
            </a:r>
            <a:r>
              <a:rPr lang="cs-CZ" dirty="0"/>
              <a:t>: zajištění nezávislosti médií v rámci EU (Akt o svobodě médií), přechod na udržitelný potravinový systém, zákaz produktů na vnitřním trhu které jsou výsledkem nucené práce</a:t>
            </a:r>
          </a:p>
          <a:p>
            <a:r>
              <a:rPr lang="cs-CZ" u="sng" dirty="0"/>
              <a:t>Zcela nové návrhy</a:t>
            </a:r>
            <a:r>
              <a:rPr lang="cs-CZ" dirty="0"/>
              <a:t>: opatření na zlepšení duševního zdraví, zlepšení informací o uhlíkové stopě či větší ochrana „těžby“ kryptoměn + finančně dostupná zubní péče napříč EU (český návrh)</a:t>
            </a:r>
          </a:p>
        </p:txBody>
      </p:sp>
      <p:pic>
        <p:nvPicPr>
          <p:cNvPr id="6" name="Obrázek 5">
            <a:extLst>
              <a:ext uri="{FF2B5EF4-FFF2-40B4-BE49-F238E27FC236}">
                <a16:creationId xmlns:a16="http://schemas.microsoft.com/office/drawing/2014/main" id="{27D5CAB1-214C-CFFF-45AB-B94612D70055}"/>
              </a:ext>
            </a:extLst>
          </p:cNvPr>
          <p:cNvPicPr>
            <a:picLocks noChangeAspect="1"/>
          </p:cNvPicPr>
          <p:nvPr/>
        </p:nvPicPr>
        <p:blipFill rotWithShape="1">
          <a:blip r:embed="rId3"/>
          <a:srcRect l="20625" t="21911" r="21641" b="18889"/>
          <a:stretch/>
        </p:blipFill>
        <p:spPr>
          <a:xfrm>
            <a:off x="8039101" y="120177"/>
            <a:ext cx="4078986" cy="2352675"/>
          </a:xfrm>
          <a:prstGeom prst="rect">
            <a:avLst/>
          </a:prstGeom>
        </p:spPr>
      </p:pic>
    </p:spTree>
    <p:extLst>
      <p:ext uri="{BB962C8B-B14F-4D97-AF65-F5344CB8AC3E}">
        <p14:creationId xmlns:p14="http://schemas.microsoft.com/office/powerpoint/2010/main" val="1056282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691D48-F00C-17E9-04F3-987BFA754F2E}"/>
              </a:ext>
            </a:extLst>
          </p:cNvPr>
          <p:cNvSpPr>
            <a:spLocks noGrp="1"/>
          </p:cNvSpPr>
          <p:nvPr>
            <p:ph type="title"/>
          </p:nvPr>
        </p:nvSpPr>
        <p:spPr>
          <a:xfrm>
            <a:off x="581191" y="290255"/>
            <a:ext cx="11029616" cy="1188720"/>
          </a:xfrm>
        </p:spPr>
        <p:txBody>
          <a:bodyPr/>
          <a:lstStyle/>
          <a:p>
            <a:r>
              <a:rPr lang="cs-CZ" dirty="0"/>
              <a:t>Návrhy z COFOE v </a:t>
            </a:r>
            <a:r>
              <a:rPr lang="cs-CZ" dirty="0" err="1"/>
              <a:t>soteu</a:t>
            </a:r>
            <a:endParaRPr lang="cs-CZ" dirty="0"/>
          </a:p>
        </p:txBody>
      </p:sp>
      <p:sp>
        <p:nvSpPr>
          <p:cNvPr id="3" name="Zástupný obsah 2">
            <a:extLst>
              <a:ext uri="{FF2B5EF4-FFF2-40B4-BE49-F238E27FC236}">
                <a16:creationId xmlns:a16="http://schemas.microsoft.com/office/drawing/2014/main" id="{A037808A-D74C-8D40-AB81-6C1241BA6ACD}"/>
              </a:ext>
            </a:extLst>
          </p:cNvPr>
          <p:cNvSpPr>
            <a:spLocks noGrp="1"/>
          </p:cNvSpPr>
          <p:nvPr>
            <p:ph idx="1"/>
          </p:nvPr>
        </p:nvSpPr>
        <p:spPr>
          <a:xfrm>
            <a:off x="581192" y="1928860"/>
            <a:ext cx="11029615" cy="4776624"/>
          </a:xfrm>
        </p:spPr>
        <p:txBody>
          <a:bodyPr>
            <a:normAutofit fontScale="92500" lnSpcReduction="20000"/>
          </a:bodyPr>
          <a:lstStyle/>
          <a:p>
            <a:r>
              <a:rPr lang="cs-CZ" sz="1400" dirty="0"/>
              <a:t>Legislativní: </a:t>
            </a:r>
          </a:p>
          <a:p>
            <a:pPr lvl="1"/>
            <a:r>
              <a:rPr lang="cs-CZ" sz="1100" dirty="0"/>
              <a:t>Boj s nadměrným potravinovým odpadem</a:t>
            </a:r>
          </a:p>
          <a:p>
            <a:pPr lvl="1"/>
            <a:r>
              <a:rPr lang="cs-CZ" sz="1100" dirty="0"/>
              <a:t>Využití </a:t>
            </a:r>
            <a:r>
              <a:rPr lang="cs-CZ" sz="1100" dirty="0" err="1"/>
              <a:t>genomických</a:t>
            </a:r>
            <a:r>
              <a:rPr lang="cs-CZ" sz="1100" dirty="0"/>
              <a:t> technik pro pěstování rostlin</a:t>
            </a:r>
          </a:p>
          <a:p>
            <a:pPr lvl="1"/>
            <a:r>
              <a:rPr lang="cs-CZ" sz="1100" dirty="0"/>
              <a:t>Zlepšení životních podmínek zvířat</a:t>
            </a:r>
          </a:p>
          <a:p>
            <a:pPr lvl="1"/>
            <a:r>
              <a:rPr lang="cs-CZ" sz="1100" dirty="0"/>
              <a:t>Surovinová soběstačnost EU</a:t>
            </a:r>
          </a:p>
          <a:p>
            <a:pPr lvl="1"/>
            <a:r>
              <a:rPr lang="cs-CZ" sz="1100" dirty="0"/>
              <a:t>Problematika azbestu v budovách</a:t>
            </a:r>
          </a:p>
          <a:p>
            <a:pPr lvl="1"/>
            <a:r>
              <a:rPr lang="cs-CZ" sz="1100" dirty="0"/>
              <a:t>Nové vlastní zdroje pro (víceletý) rozpočet EU</a:t>
            </a:r>
          </a:p>
          <a:p>
            <a:pPr lvl="1"/>
            <a:r>
              <a:rPr lang="cs-CZ" sz="1100" dirty="0"/>
              <a:t>Korporátní daně</a:t>
            </a:r>
          </a:p>
          <a:p>
            <a:pPr lvl="1"/>
            <a:r>
              <a:rPr lang="cs-CZ" sz="1100" dirty="0"/>
              <a:t>Přístup k datům ve finančních službách</a:t>
            </a:r>
          </a:p>
          <a:p>
            <a:pPr lvl="1"/>
            <a:r>
              <a:rPr lang="cs-CZ" sz="1100" dirty="0"/>
              <a:t>Zavedení digitálního eura</a:t>
            </a:r>
          </a:p>
          <a:p>
            <a:pPr lvl="1"/>
            <a:r>
              <a:rPr lang="cs-CZ" sz="1100" dirty="0"/>
              <a:t>Bezpečnostní politika ve vesmíru</a:t>
            </a:r>
          </a:p>
          <a:p>
            <a:pPr lvl="1"/>
            <a:endParaRPr lang="cs-CZ" sz="1100" dirty="0"/>
          </a:p>
          <a:p>
            <a:r>
              <a:rPr lang="cs-CZ" sz="1400" dirty="0"/>
              <a:t>Nelegislativní:</a:t>
            </a:r>
          </a:p>
          <a:p>
            <a:pPr lvl="1"/>
            <a:r>
              <a:rPr lang="cs-CZ" sz="1100" dirty="0"/>
              <a:t>Iniciativa v oblasti duševního zdraví</a:t>
            </a:r>
          </a:p>
          <a:p>
            <a:pPr lvl="1"/>
            <a:r>
              <a:rPr lang="cs-CZ" sz="1100" dirty="0"/>
              <a:t>Evropský průkaz osob se zdravotním postižením</a:t>
            </a:r>
          </a:p>
          <a:p>
            <a:pPr lvl="1"/>
            <a:endParaRPr lang="cs-CZ" sz="1100" dirty="0"/>
          </a:p>
          <a:p>
            <a:r>
              <a:rPr lang="cs-CZ" sz="1400" dirty="0"/>
              <a:t>Institucionální: </a:t>
            </a:r>
          </a:p>
          <a:p>
            <a:pPr lvl="1"/>
            <a:r>
              <a:rPr lang="cs-CZ" sz="1100" dirty="0"/>
              <a:t>Občanské panely jako nový (další) participativní/deliberativní nástroj EU pro zapojení občanů do unijních záležitostí (vedle občanských konzultací návrhů unijní legislativy, </a:t>
            </a:r>
            <a:r>
              <a:rPr lang="cs-CZ" sz="1100" dirty="0" err="1"/>
              <a:t>Evr</a:t>
            </a:r>
            <a:r>
              <a:rPr lang="cs-CZ" sz="1100" dirty="0"/>
              <a:t>. občan. iniciativy, petic k EP atp.)</a:t>
            </a:r>
          </a:p>
          <a:p>
            <a:pPr lvl="1"/>
            <a:r>
              <a:rPr lang="cs-CZ" sz="1100" dirty="0"/>
              <a:t>Změna hlasovacích procedur</a:t>
            </a:r>
          </a:p>
          <a:p>
            <a:pPr lvl="1"/>
            <a:endParaRPr lang="cs-CZ" sz="1100" dirty="0"/>
          </a:p>
          <a:p>
            <a:pPr lvl="1"/>
            <a:endParaRPr lang="cs-CZ" sz="1100" dirty="0"/>
          </a:p>
        </p:txBody>
      </p:sp>
      <p:pic>
        <p:nvPicPr>
          <p:cNvPr id="1028" name="Picture 4">
            <a:extLst>
              <a:ext uri="{FF2B5EF4-FFF2-40B4-BE49-F238E27FC236}">
                <a16:creationId xmlns:a16="http://schemas.microsoft.com/office/drawing/2014/main" id="{DDB46755-7C97-9A19-968C-67FFB08140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9173" y="1598961"/>
            <a:ext cx="1910343" cy="18865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ypy průkazů zdravotního pojištění - VZP ČR">
            <a:extLst>
              <a:ext uri="{FF2B5EF4-FFF2-40B4-BE49-F238E27FC236}">
                <a16:creationId xmlns:a16="http://schemas.microsoft.com/office/drawing/2014/main" id="{FA0CF0D6-2037-C319-E78F-C33212911A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1145" y="4317172"/>
            <a:ext cx="2187171" cy="1416193"/>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a:extLst>
              <a:ext uri="{FF2B5EF4-FFF2-40B4-BE49-F238E27FC236}">
                <a16:creationId xmlns:a16="http://schemas.microsoft.com/office/drawing/2014/main" id="{B109F177-9C5F-E8A3-A559-79F4E832830D}"/>
              </a:ext>
            </a:extLst>
          </p:cNvPr>
          <p:cNvPicPr>
            <a:picLocks noChangeAspect="1"/>
          </p:cNvPicPr>
          <p:nvPr/>
        </p:nvPicPr>
        <p:blipFill rotWithShape="1">
          <a:blip r:embed="rId5"/>
          <a:srcRect l="51953" t="29857" r="19765" b="30350"/>
          <a:stretch/>
        </p:blipFill>
        <p:spPr>
          <a:xfrm>
            <a:off x="7905116" y="1801016"/>
            <a:ext cx="3705691" cy="2932909"/>
          </a:xfrm>
          <a:prstGeom prst="rect">
            <a:avLst/>
          </a:prstGeom>
          <a:ln>
            <a:solidFill>
              <a:schemeClr val="tx1"/>
            </a:solidFill>
          </a:ln>
        </p:spPr>
      </p:pic>
      <p:pic>
        <p:nvPicPr>
          <p:cNvPr id="1026" name="Picture 2" descr="Evropská centrální banka plánuje fázi zkoumání digitálního eura, jaký by  mohl být dopad na kryptoměny | Kurzy.cz">
            <a:extLst>
              <a:ext uri="{FF2B5EF4-FFF2-40B4-BE49-F238E27FC236}">
                <a16:creationId xmlns:a16="http://schemas.microsoft.com/office/drawing/2014/main" id="{47D43DB7-5E41-8D5D-810A-E32AA804FF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7237" y="3605485"/>
            <a:ext cx="2007107" cy="112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034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F19890-729C-24A0-D547-4132A3773DAD}"/>
              </a:ext>
            </a:extLst>
          </p:cNvPr>
          <p:cNvSpPr>
            <a:spLocks noGrp="1"/>
          </p:cNvSpPr>
          <p:nvPr>
            <p:ph type="title"/>
          </p:nvPr>
        </p:nvSpPr>
        <p:spPr/>
        <p:txBody>
          <a:bodyPr/>
          <a:lstStyle/>
          <a:p>
            <a:r>
              <a:rPr lang="cs-CZ" dirty="0"/>
              <a:t>Skupinová aktivita</a:t>
            </a:r>
          </a:p>
        </p:txBody>
      </p:sp>
      <p:sp>
        <p:nvSpPr>
          <p:cNvPr id="3" name="Zástupný text 2">
            <a:extLst>
              <a:ext uri="{FF2B5EF4-FFF2-40B4-BE49-F238E27FC236}">
                <a16:creationId xmlns:a16="http://schemas.microsoft.com/office/drawing/2014/main" id="{FBFA7033-C4A8-3C8B-D528-2597C321F761}"/>
              </a:ext>
            </a:extLst>
          </p:cNvPr>
          <p:cNvSpPr>
            <a:spLocks noGrp="1"/>
          </p:cNvSpPr>
          <p:nvPr>
            <p:ph type="body" idx="1"/>
          </p:nvPr>
        </p:nvSpPr>
        <p:spPr/>
        <p:txBody>
          <a:bodyPr/>
          <a:lstStyle/>
          <a:p>
            <a:r>
              <a:rPr lang="cs-CZ" dirty="0"/>
              <a:t>Vymyslet pracovní plán, jak jednotlivé iniciativy ze </a:t>
            </a:r>
            <a:r>
              <a:rPr lang="cs-CZ" dirty="0" err="1"/>
              <a:t>soteu</a:t>
            </a:r>
            <a:r>
              <a:rPr lang="cs-CZ" dirty="0"/>
              <a:t> zavést do praxe </a:t>
            </a:r>
          </a:p>
        </p:txBody>
      </p:sp>
    </p:spTree>
    <p:extLst>
      <p:ext uri="{BB962C8B-B14F-4D97-AF65-F5344CB8AC3E}">
        <p14:creationId xmlns:p14="http://schemas.microsoft.com/office/powerpoint/2010/main" val="768350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43CB03-02AC-5993-D846-AC8EC141F807}"/>
              </a:ext>
            </a:extLst>
          </p:cNvPr>
          <p:cNvSpPr>
            <a:spLocks noGrp="1"/>
          </p:cNvSpPr>
          <p:nvPr>
            <p:ph type="title"/>
          </p:nvPr>
        </p:nvSpPr>
        <p:spPr/>
        <p:txBody>
          <a:bodyPr/>
          <a:lstStyle/>
          <a:p>
            <a:r>
              <a:rPr lang="cs-CZ" dirty="0"/>
              <a:t>Rozdělení SOTEU do skupin</a:t>
            </a:r>
          </a:p>
        </p:txBody>
      </p:sp>
      <p:sp>
        <p:nvSpPr>
          <p:cNvPr id="3" name="Zástupný obsah 2">
            <a:extLst>
              <a:ext uri="{FF2B5EF4-FFF2-40B4-BE49-F238E27FC236}">
                <a16:creationId xmlns:a16="http://schemas.microsoft.com/office/drawing/2014/main" id="{F594AB08-9046-5628-D820-3B69D8F0240A}"/>
              </a:ext>
            </a:extLst>
          </p:cNvPr>
          <p:cNvSpPr>
            <a:spLocks noGrp="1"/>
          </p:cNvSpPr>
          <p:nvPr>
            <p:ph sz="half" idx="1"/>
          </p:nvPr>
        </p:nvSpPr>
        <p:spPr>
          <a:xfrm>
            <a:off x="581192" y="2495295"/>
            <a:ext cx="5194767" cy="3633047"/>
          </a:xfrm>
        </p:spPr>
        <p:txBody>
          <a:bodyPr>
            <a:normAutofit/>
          </a:bodyPr>
          <a:lstStyle/>
          <a:p>
            <a:r>
              <a:rPr lang="cs-CZ" sz="2000" dirty="0">
                <a:solidFill>
                  <a:schemeClr val="tx1"/>
                </a:solidFill>
              </a:rPr>
              <a:t>Konec abecedy (S-U): 1. část SOTEU k ruské válce na </a:t>
            </a:r>
            <a:r>
              <a:rPr lang="cs-CZ" sz="2000" dirty="0" err="1">
                <a:solidFill>
                  <a:schemeClr val="tx1"/>
                </a:solidFill>
              </a:rPr>
              <a:t>Ukr</a:t>
            </a:r>
            <a:r>
              <a:rPr lang="cs-CZ" sz="2000" dirty="0">
                <a:solidFill>
                  <a:schemeClr val="tx1"/>
                </a:solidFill>
              </a:rPr>
              <a:t>. (tj. str. 2-5, končí větou </a:t>
            </a:r>
            <a:r>
              <a:rPr lang="en-US" sz="2000" b="0" i="0" dirty="0">
                <a:solidFill>
                  <a:schemeClr val="tx1"/>
                </a:solidFill>
                <a:effectLst/>
              </a:rPr>
              <a:t>"And this is why I am going to Kyiv today, to discuss this in detail with President Zelenskyy„</a:t>
            </a:r>
            <a:r>
              <a:rPr lang="cs-CZ" sz="2000" b="0" i="0" dirty="0">
                <a:solidFill>
                  <a:schemeClr val="tx1"/>
                </a:solidFill>
                <a:effectLst/>
              </a:rPr>
              <a:t>)</a:t>
            </a:r>
          </a:p>
          <a:p>
            <a:endParaRPr lang="cs-CZ" sz="2000" dirty="0">
              <a:solidFill>
                <a:schemeClr val="tx1"/>
              </a:solidFill>
            </a:endParaRPr>
          </a:p>
          <a:p>
            <a:r>
              <a:rPr lang="cs-CZ" sz="2000" b="0" i="0" dirty="0">
                <a:solidFill>
                  <a:schemeClr val="tx1"/>
                </a:solidFill>
                <a:effectLst/>
              </a:rPr>
              <a:t>Studentky M-R: 2. část SOTEU k energetické krizi (tj. str. 5-10, končí větou </a:t>
            </a:r>
            <a:r>
              <a:rPr lang="en-US" sz="2000" b="0" i="0" dirty="0">
                <a:solidFill>
                  <a:schemeClr val="tx1"/>
                </a:solidFill>
                <a:effectLst/>
              </a:rPr>
              <a:t>"This is European solidarity in action.„</a:t>
            </a:r>
            <a:r>
              <a:rPr lang="cs-CZ" sz="2000" b="0" i="0" dirty="0">
                <a:solidFill>
                  <a:schemeClr val="tx1"/>
                </a:solidFill>
                <a:effectLst/>
              </a:rPr>
              <a:t>)</a:t>
            </a:r>
          </a:p>
          <a:p>
            <a:endParaRPr lang="cs-CZ" sz="2000" b="0" i="0" dirty="0">
              <a:solidFill>
                <a:schemeClr val="tx1"/>
              </a:solidFill>
              <a:effectLst/>
            </a:endParaRPr>
          </a:p>
          <a:p>
            <a:endParaRPr lang="cs-CZ" sz="2000" dirty="0">
              <a:solidFill>
                <a:schemeClr val="tx1"/>
              </a:solidFill>
            </a:endParaRPr>
          </a:p>
        </p:txBody>
      </p:sp>
      <p:sp>
        <p:nvSpPr>
          <p:cNvPr id="4" name="Zástupný obsah 3">
            <a:extLst>
              <a:ext uri="{FF2B5EF4-FFF2-40B4-BE49-F238E27FC236}">
                <a16:creationId xmlns:a16="http://schemas.microsoft.com/office/drawing/2014/main" id="{A248DAD3-D561-BC01-6441-18E959A4A088}"/>
              </a:ext>
            </a:extLst>
          </p:cNvPr>
          <p:cNvSpPr>
            <a:spLocks noGrp="1"/>
          </p:cNvSpPr>
          <p:nvPr>
            <p:ph sz="half" idx="2"/>
          </p:nvPr>
        </p:nvSpPr>
        <p:spPr>
          <a:xfrm>
            <a:off x="6416042" y="2224885"/>
            <a:ext cx="5194769" cy="3633047"/>
          </a:xfrm>
        </p:spPr>
        <p:txBody>
          <a:bodyPr>
            <a:normAutofit/>
          </a:bodyPr>
          <a:lstStyle/>
          <a:p>
            <a:r>
              <a:rPr lang="cs-CZ" sz="2000" dirty="0">
                <a:solidFill>
                  <a:schemeClr val="tx1"/>
                </a:solidFill>
              </a:rPr>
              <a:t>Studenti K-M: 3. část SOTEU k ekonomice (tj. str. 10-14, končí větou </a:t>
            </a:r>
            <a:r>
              <a:rPr lang="en-US" sz="2000" b="0" i="0" dirty="0">
                <a:solidFill>
                  <a:schemeClr val="tx1"/>
                </a:solidFill>
                <a:effectLst/>
              </a:rPr>
              <a:t>"Let’s make sure that the future of industry is made in Europe.„</a:t>
            </a:r>
            <a:r>
              <a:rPr lang="cs-CZ" sz="2000" b="0" i="0" dirty="0">
                <a:solidFill>
                  <a:schemeClr val="tx1"/>
                </a:solidFill>
                <a:effectLst/>
              </a:rPr>
              <a:t>)</a:t>
            </a:r>
          </a:p>
          <a:p>
            <a:endParaRPr lang="cs-CZ" sz="2000" dirty="0">
              <a:solidFill>
                <a:schemeClr val="tx1"/>
              </a:solidFill>
            </a:endParaRPr>
          </a:p>
          <a:p>
            <a:r>
              <a:rPr lang="cs-CZ" sz="2000" dirty="0">
                <a:solidFill>
                  <a:schemeClr val="tx1"/>
                </a:solidFill>
              </a:rPr>
              <a:t>Studenti H-K: 4. část SOTEU k demokracii a COFOE (tj. str. 14-20, končí závěrem)</a:t>
            </a:r>
          </a:p>
        </p:txBody>
      </p:sp>
    </p:spTree>
    <p:extLst>
      <p:ext uri="{BB962C8B-B14F-4D97-AF65-F5344CB8AC3E}">
        <p14:creationId xmlns:p14="http://schemas.microsoft.com/office/powerpoint/2010/main" val="3186809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486F47-FBCE-F05E-B4B8-4027F24DC6D3}"/>
              </a:ext>
            </a:extLst>
          </p:cNvPr>
          <p:cNvSpPr>
            <a:spLocks noGrp="1"/>
          </p:cNvSpPr>
          <p:nvPr>
            <p:ph type="title"/>
          </p:nvPr>
        </p:nvSpPr>
        <p:spPr>
          <a:xfrm>
            <a:off x="581192" y="755058"/>
            <a:ext cx="11029616" cy="988332"/>
          </a:xfrm>
        </p:spPr>
        <p:txBody>
          <a:bodyPr/>
          <a:lstStyle/>
          <a:p>
            <a:r>
              <a:rPr lang="cs-CZ" dirty="0"/>
              <a:t>Pravomoci EU (čl. 3-6 SFEU)</a:t>
            </a:r>
          </a:p>
        </p:txBody>
      </p:sp>
      <p:sp>
        <p:nvSpPr>
          <p:cNvPr id="3" name="Zástupný obsah 2">
            <a:extLst>
              <a:ext uri="{FF2B5EF4-FFF2-40B4-BE49-F238E27FC236}">
                <a16:creationId xmlns:a16="http://schemas.microsoft.com/office/drawing/2014/main" id="{11597517-82AE-21D5-274E-8FB9FB693B0D}"/>
              </a:ext>
            </a:extLst>
          </p:cNvPr>
          <p:cNvSpPr>
            <a:spLocks noGrp="1"/>
          </p:cNvSpPr>
          <p:nvPr>
            <p:ph sz="half" idx="1"/>
          </p:nvPr>
        </p:nvSpPr>
        <p:spPr>
          <a:xfrm>
            <a:off x="581192" y="2469895"/>
            <a:ext cx="5194767" cy="3633047"/>
          </a:xfrm>
        </p:spPr>
        <p:txBody>
          <a:bodyPr>
            <a:normAutofit fontScale="70000" lnSpcReduction="20000"/>
          </a:bodyPr>
          <a:lstStyle/>
          <a:p>
            <a:r>
              <a:rPr lang="cs-CZ" u="sng" dirty="0"/>
              <a:t>Výlučné</a:t>
            </a:r>
            <a:r>
              <a:rPr lang="cs-CZ" dirty="0"/>
              <a:t> – koná zejm. EK (pomocí legislativy, partnerských dohod anebo dozoru)</a:t>
            </a:r>
          </a:p>
          <a:p>
            <a:pPr lvl="1"/>
            <a:r>
              <a:rPr lang="cs-CZ" dirty="0"/>
              <a:t>Celní unie</a:t>
            </a:r>
          </a:p>
          <a:p>
            <a:pPr lvl="1"/>
            <a:r>
              <a:rPr lang="cs-CZ" dirty="0"/>
              <a:t>Hospodářská soutěž</a:t>
            </a:r>
          </a:p>
          <a:p>
            <a:pPr lvl="1"/>
            <a:r>
              <a:rPr lang="cs-CZ" dirty="0"/>
              <a:t>Měnová politika</a:t>
            </a:r>
          </a:p>
          <a:p>
            <a:pPr lvl="1"/>
            <a:r>
              <a:rPr lang="cs-CZ" dirty="0"/>
              <a:t>Zachování biologických mořských zdrojů v rámci společné rybářské politiky</a:t>
            </a:r>
          </a:p>
          <a:p>
            <a:pPr lvl="1"/>
            <a:r>
              <a:rPr lang="cs-CZ" dirty="0"/>
              <a:t>Společná obchodní politika</a:t>
            </a:r>
          </a:p>
          <a:p>
            <a:r>
              <a:rPr lang="cs-CZ" u="sng" dirty="0"/>
              <a:t>Sdílené</a:t>
            </a:r>
            <a:r>
              <a:rPr lang="cs-CZ" dirty="0"/>
              <a:t> – pomocí legislativy připravené EK a schvalované EP a Radou; členské státy konají pouze tam, kde EU nekoná</a:t>
            </a:r>
          </a:p>
          <a:p>
            <a:pPr lvl="1"/>
            <a:r>
              <a:rPr lang="cs-CZ" dirty="0"/>
              <a:t>Vnitřní trh, doprava, transevropské sítě, energetika</a:t>
            </a:r>
          </a:p>
          <a:p>
            <a:pPr lvl="1"/>
            <a:r>
              <a:rPr lang="cs-CZ" dirty="0"/>
              <a:t>Sociální politika (v oblastech vymezených smlouvou)</a:t>
            </a:r>
          </a:p>
          <a:p>
            <a:pPr lvl="1"/>
            <a:r>
              <a:rPr lang="cs-CZ" dirty="0"/>
              <a:t>Hospodářská, sociální a územní soudržnost (</a:t>
            </a:r>
            <a:r>
              <a:rPr lang="cs-CZ" dirty="0" err="1"/>
              <a:t>aka</a:t>
            </a:r>
            <a:r>
              <a:rPr lang="cs-CZ" dirty="0"/>
              <a:t> fondy EU)</a:t>
            </a:r>
          </a:p>
          <a:p>
            <a:pPr lvl="1"/>
            <a:r>
              <a:rPr lang="cs-CZ" dirty="0"/>
              <a:t>Zemědělství a rybolov, životní prostředí, ochrana spotřebitele</a:t>
            </a:r>
          </a:p>
          <a:p>
            <a:pPr lvl="1"/>
            <a:r>
              <a:rPr lang="cs-CZ" dirty="0"/>
              <a:t>Prostor svobody, bezpečnosti a práva (aha JHA)</a:t>
            </a:r>
          </a:p>
          <a:p>
            <a:pPr lvl="1"/>
            <a:r>
              <a:rPr lang="cs-CZ" dirty="0"/>
              <a:t>Bezpečnost veřejného zdraví</a:t>
            </a:r>
          </a:p>
          <a:p>
            <a:pPr marL="324000" lvl="1" indent="0">
              <a:buNone/>
            </a:pPr>
            <a:endParaRPr lang="cs-CZ" dirty="0"/>
          </a:p>
          <a:p>
            <a:pPr lvl="1"/>
            <a:endParaRPr lang="cs-CZ" dirty="0"/>
          </a:p>
        </p:txBody>
      </p:sp>
      <p:sp>
        <p:nvSpPr>
          <p:cNvPr id="5" name="Zástupný obsah 4">
            <a:extLst>
              <a:ext uri="{FF2B5EF4-FFF2-40B4-BE49-F238E27FC236}">
                <a16:creationId xmlns:a16="http://schemas.microsoft.com/office/drawing/2014/main" id="{AF6F630F-C40B-E135-ED42-5F20C0845E86}"/>
              </a:ext>
            </a:extLst>
          </p:cNvPr>
          <p:cNvSpPr>
            <a:spLocks noGrp="1"/>
          </p:cNvSpPr>
          <p:nvPr>
            <p:ph sz="half" idx="2"/>
          </p:nvPr>
        </p:nvSpPr>
        <p:spPr>
          <a:xfrm>
            <a:off x="6416039" y="2336544"/>
            <a:ext cx="5194769" cy="3964865"/>
          </a:xfrm>
        </p:spPr>
        <p:txBody>
          <a:bodyPr>
            <a:normAutofit fontScale="70000" lnSpcReduction="20000"/>
          </a:bodyPr>
          <a:lstStyle/>
          <a:p>
            <a:r>
              <a:rPr lang="cs-CZ" u="sng" dirty="0"/>
              <a:t>Doplňkové/koordinační </a:t>
            </a:r>
            <a:r>
              <a:rPr lang="cs-CZ" dirty="0"/>
              <a:t>– pomocí nelegislativních nástrojů (doporučení, finanční podpora) EU spolupracuje s členskými státy, které si zachovávají značné pravomoci </a:t>
            </a:r>
          </a:p>
          <a:p>
            <a:pPr lvl="1"/>
            <a:r>
              <a:rPr lang="cs-CZ" dirty="0"/>
              <a:t>Ochrana lidského zdraví</a:t>
            </a:r>
          </a:p>
          <a:p>
            <a:pPr lvl="1"/>
            <a:r>
              <a:rPr lang="cs-CZ" dirty="0"/>
              <a:t>Průmysl</a:t>
            </a:r>
          </a:p>
          <a:p>
            <a:pPr lvl="1"/>
            <a:r>
              <a:rPr lang="cs-CZ" dirty="0"/>
              <a:t>Kultura, cestovní ruch</a:t>
            </a:r>
          </a:p>
          <a:p>
            <a:pPr lvl="1"/>
            <a:r>
              <a:rPr lang="cs-CZ" dirty="0"/>
              <a:t>Vzdělávání, mládež a sport</a:t>
            </a:r>
          </a:p>
          <a:p>
            <a:pPr lvl="1"/>
            <a:r>
              <a:rPr lang="cs-CZ" dirty="0"/>
              <a:t>Civilní ochrana</a:t>
            </a:r>
          </a:p>
          <a:p>
            <a:pPr lvl="1"/>
            <a:r>
              <a:rPr lang="cs-CZ" dirty="0"/>
              <a:t>Správní spolupráce</a:t>
            </a:r>
          </a:p>
          <a:p>
            <a:pPr marL="324000" lvl="1" indent="0">
              <a:buNone/>
            </a:pPr>
            <a:endParaRPr lang="cs-CZ" dirty="0"/>
          </a:p>
          <a:p>
            <a:r>
              <a:rPr lang="cs-CZ" u="sng" dirty="0"/>
              <a:t>Specifické</a:t>
            </a:r>
            <a:r>
              <a:rPr lang="cs-CZ" dirty="0"/>
              <a:t> – vyčleněny ze třech hl. kategorií, EU je spíše koordinátor spolupráce</a:t>
            </a:r>
            <a:endParaRPr lang="cs-CZ" u="sng" dirty="0"/>
          </a:p>
          <a:p>
            <a:pPr lvl="1"/>
            <a:r>
              <a:rPr lang="cs-CZ" dirty="0"/>
              <a:t>Výzkum, technologický rozvoj, vesmír</a:t>
            </a:r>
          </a:p>
          <a:p>
            <a:pPr lvl="1"/>
            <a:r>
              <a:rPr lang="cs-CZ" dirty="0"/>
              <a:t>Rozvojová spolupráce a humanitární pomoc</a:t>
            </a:r>
          </a:p>
          <a:p>
            <a:pPr lvl="1"/>
            <a:r>
              <a:rPr lang="cs-CZ" dirty="0"/>
              <a:t>Hospodářská politika, politika zaměstnanosti</a:t>
            </a:r>
          </a:p>
          <a:p>
            <a:pPr lvl="1"/>
            <a:endParaRPr lang="cs-CZ" dirty="0"/>
          </a:p>
          <a:p>
            <a:pPr lvl="1"/>
            <a:r>
              <a:rPr lang="cs-CZ" dirty="0"/>
              <a:t>Společná zahraniční, bezpečnostní a obranná politika (čl. 21-46 SEU)</a:t>
            </a:r>
          </a:p>
          <a:p>
            <a:endParaRPr lang="cs-CZ" dirty="0"/>
          </a:p>
        </p:txBody>
      </p:sp>
    </p:spTree>
    <p:extLst>
      <p:ext uri="{BB962C8B-B14F-4D97-AF65-F5344CB8AC3E}">
        <p14:creationId xmlns:p14="http://schemas.microsoft.com/office/powerpoint/2010/main" val="970004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F4DEB2-4A96-476B-E08C-034D8F03ABA6}"/>
              </a:ext>
            </a:extLst>
          </p:cNvPr>
          <p:cNvSpPr>
            <a:spLocks noGrp="1"/>
          </p:cNvSpPr>
          <p:nvPr>
            <p:ph type="title"/>
          </p:nvPr>
        </p:nvSpPr>
        <p:spPr/>
        <p:txBody>
          <a:bodyPr/>
          <a:lstStyle/>
          <a:p>
            <a:r>
              <a:rPr lang="cs-CZ" dirty="0"/>
              <a:t>Téma eseje z dnešního semináře</a:t>
            </a:r>
          </a:p>
        </p:txBody>
      </p:sp>
      <p:sp>
        <p:nvSpPr>
          <p:cNvPr id="3" name="Zástupný obsah 2">
            <a:extLst>
              <a:ext uri="{FF2B5EF4-FFF2-40B4-BE49-F238E27FC236}">
                <a16:creationId xmlns:a16="http://schemas.microsoft.com/office/drawing/2014/main" id="{9AB23B86-A10C-6B68-8C45-A724CD62786C}"/>
              </a:ext>
            </a:extLst>
          </p:cNvPr>
          <p:cNvSpPr>
            <a:spLocks noGrp="1"/>
          </p:cNvSpPr>
          <p:nvPr>
            <p:ph idx="1"/>
          </p:nvPr>
        </p:nvSpPr>
        <p:spPr/>
        <p:txBody>
          <a:bodyPr/>
          <a:lstStyle/>
          <a:p>
            <a:r>
              <a:rPr lang="cs-CZ" b="0" i="1" dirty="0">
                <a:solidFill>
                  <a:srgbClr val="3A3A3A"/>
                </a:solidFill>
                <a:effectLst/>
                <a:latin typeface="Open Sans" panose="020B0606030504020204" pitchFamily="34" charset="0"/>
              </a:rPr>
              <a:t>Proč jsou návrhy z Konference o budoucnosti Evropy, o kterých hovořila předsedkyně Evropské komise ve svém letošním projevu o stavu Unie (či je zmínila v prohlášení o záměru nových iniciativ na následující rok), dobré a mají být následovány, a proč nikoliv?</a:t>
            </a:r>
            <a:endParaRPr lang="cs-CZ" dirty="0"/>
          </a:p>
        </p:txBody>
      </p:sp>
    </p:spTree>
    <p:extLst>
      <p:ext uri="{BB962C8B-B14F-4D97-AF65-F5344CB8AC3E}">
        <p14:creationId xmlns:p14="http://schemas.microsoft.com/office/powerpoint/2010/main" val="521764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F5C935-6DB8-211D-47A1-C1CF55599BFC}"/>
              </a:ext>
            </a:extLst>
          </p:cNvPr>
          <p:cNvSpPr>
            <a:spLocks noGrp="1"/>
          </p:cNvSpPr>
          <p:nvPr>
            <p:ph type="title"/>
          </p:nvPr>
        </p:nvSpPr>
        <p:spPr/>
        <p:txBody>
          <a:bodyPr/>
          <a:lstStyle/>
          <a:p>
            <a:r>
              <a:rPr lang="cs-CZ" dirty="0"/>
              <a:t>Co nás dnes čeká?</a:t>
            </a:r>
          </a:p>
        </p:txBody>
      </p:sp>
      <p:sp>
        <p:nvSpPr>
          <p:cNvPr id="3" name="Zástupný obsah 2">
            <a:extLst>
              <a:ext uri="{FF2B5EF4-FFF2-40B4-BE49-F238E27FC236}">
                <a16:creationId xmlns:a16="http://schemas.microsoft.com/office/drawing/2014/main" id="{572048DA-7167-AA76-A83E-860DF4A08662}"/>
              </a:ext>
            </a:extLst>
          </p:cNvPr>
          <p:cNvSpPr>
            <a:spLocks noGrp="1"/>
          </p:cNvSpPr>
          <p:nvPr>
            <p:ph idx="1"/>
          </p:nvPr>
        </p:nvSpPr>
        <p:spPr>
          <a:xfrm>
            <a:off x="730628" y="1830428"/>
            <a:ext cx="7300538" cy="3634486"/>
          </a:xfrm>
        </p:spPr>
        <p:txBody>
          <a:bodyPr/>
          <a:lstStyle/>
          <a:p>
            <a:r>
              <a:rPr lang="cs-CZ" dirty="0"/>
              <a:t>Aktuality </a:t>
            </a:r>
          </a:p>
          <a:p>
            <a:r>
              <a:rPr lang="cs-CZ" dirty="0"/>
              <a:t>Projev o stavu Unie: historie, současnost (SOTEU 2022)</a:t>
            </a:r>
          </a:p>
          <a:p>
            <a:r>
              <a:rPr lang="cs-CZ" dirty="0"/>
              <a:t>Konference o budoucnosti Evropy (COFOE)</a:t>
            </a:r>
          </a:p>
          <a:p>
            <a:r>
              <a:rPr lang="cs-CZ" dirty="0"/>
              <a:t>Skupinová aktivita: návrh pracovního plánu pro implementaci iniciativ zmíněných v SOTEU</a:t>
            </a:r>
          </a:p>
        </p:txBody>
      </p:sp>
      <p:pic>
        <p:nvPicPr>
          <p:cNvPr id="6" name="Picture 4">
            <a:extLst>
              <a:ext uri="{FF2B5EF4-FFF2-40B4-BE49-F238E27FC236}">
                <a16:creationId xmlns:a16="http://schemas.microsoft.com/office/drawing/2014/main" id="{26571140-2411-C88A-19BB-D2714E9EB3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0601" y="702156"/>
            <a:ext cx="3430206" cy="237501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951838E2-5610-94ED-838A-D8D7F4928A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4442" y="3180522"/>
            <a:ext cx="3562524" cy="23750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nference on the Future of Europe: launch of the citizens' platform on 19  April | News | European Parliament">
            <a:extLst>
              <a:ext uri="{FF2B5EF4-FFF2-40B4-BE49-F238E27FC236}">
                <a16:creationId xmlns:a16="http://schemas.microsoft.com/office/drawing/2014/main" id="{4B663BC8-733F-2038-8298-AB761530CC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6796" y="4967125"/>
            <a:ext cx="5958407" cy="1966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12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69304-B66D-7A58-196C-C3EE980726C6}"/>
              </a:ext>
            </a:extLst>
          </p:cNvPr>
          <p:cNvSpPr>
            <a:spLocks noGrp="1"/>
          </p:cNvSpPr>
          <p:nvPr>
            <p:ph type="title"/>
          </p:nvPr>
        </p:nvSpPr>
        <p:spPr/>
        <p:txBody>
          <a:bodyPr/>
          <a:lstStyle/>
          <a:p>
            <a:r>
              <a:rPr lang="cs-CZ" dirty="0"/>
              <a:t>Téma příštího semináře</a:t>
            </a:r>
          </a:p>
        </p:txBody>
      </p:sp>
      <p:sp>
        <p:nvSpPr>
          <p:cNvPr id="3" name="Zástupný obsah 2">
            <a:extLst>
              <a:ext uri="{FF2B5EF4-FFF2-40B4-BE49-F238E27FC236}">
                <a16:creationId xmlns:a16="http://schemas.microsoft.com/office/drawing/2014/main" id="{3CBFD2E7-2B50-CCD6-AA9C-CD3F62D28F3A}"/>
              </a:ext>
            </a:extLst>
          </p:cNvPr>
          <p:cNvSpPr>
            <a:spLocks noGrp="1"/>
          </p:cNvSpPr>
          <p:nvPr>
            <p:ph type="body" idx="1"/>
          </p:nvPr>
        </p:nvSpPr>
        <p:spPr/>
        <p:txBody>
          <a:bodyPr/>
          <a:lstStyle/>
          <a:p>
            <a:r>
              <a:rPr lang="cs-CZ" dirty="0"/>
              <a:t>Reakce EU na ruskou válku na Ukrajině</a:t>
            </a:r>
          </a:p>
        </p:txBody>
      </p:sp>
    </p:spTree>
    <p:extLst>
      <p:ext uri="{BB962C8B-B14F-4D97-AF65-F5344CB8AC3E}">
        <p14:creationId xmlns:p14="http://schemas.microsoft.com/office/powerpoint/2010/main" val="3172622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3B075B-3C27-C660-9DE9-FB3F2927E387}"/>
              </a:ext>
            </a:extLst>
          </p:cNvPr>
          <p:cNvSpPr>
            <a:spLocks noGrp="1"/>
          </p:cNvSpPr>
          <p:nvPr>
            <p:ph type="title"/>
          </p:nvPr>
        </p:nvSpPr>
        <p:spPr/>
        <p:txBody>
          <a:bodyPr/>
          <a:lstStyle/>
          <a:p>
            <a:r>
              <a:rPr lang="cs-CZ" dirty="0"/>
              <a:t>Jak se připravit na příští seminář?</a:t>
            </a:r>
          </a:p>
        </p:txBody>
      </p:sp>
      <p:sp>
        <p:nvSpPr>
          <p:cNvPr id="3" name="Zástupný obsah 2">
            <a:extLst>
              <a:ext uri="{FF2B5EF4-FFF2-40B4-BE49-F238E27FC236}">
                <a16:creationId xmlns:a16="http://schemas.microsoft.com/office/drawing/2014/main" id="{66B03C1F-34B1-5004-CC81-324F8BD5C0D5}"/>
              </a:ext>
            </a:extLst>
          </p:cNvPr>
          <p:cNvSpPr>
            <a:spLocks noGrp="1"/>
          </p:cNvSpPr>
          <p:nvPr>
            <p:ph idx="1"/>
          </p:nvPr>
        </p:nvSpPr>
        <p:spPr>
          <a:xfrm>
            <a:off x="581192" y="2340863"/>
            <a:ext cx="11029615" cy="3910849"/>
          </a:xfrm>
        </p:spPr>
        <p:txBody>
          <a:bodyPr>
            <a:normAutofit/>
          </a:bodyPr>
          <a:lstStyle/>
          <a:p>
            <a:r>
              <a:rPr lang="cs-CZ" sz="2400" dirty="0"/>
              <a:t>Sledovat aktuality týkající se EU a jejích ČS v průběhu následujících 10 dnů a vybrat z nich 3 klíčové, které krátce v úkolu vysvětlit a přidat k nim zdroj(e) Vašich informací</a:t>
            </a:r>
          </a:p>
          <a:p>
            <a:endParaRPr lang="cs-CZ" sz="2400" dirty="0"/>
          </a:p>
          <a:p>
            <a:r>
              <a:rPr lang="cs-CZ" sz="2400" dirty="0"/>
              <a:t>Vybrat si jednoho komisaře/</a:t>
            </a:r>
            <a:r>
              <a:rPr lang="cs-CZ" sz="2400" dirty="0" err="1"/>
              <a:t>řku</a:t>
            </a:r>
            <a:r>
              <a:rPr lang="cs-CZ" sz="2400" dirty="0"/>
              <a:t> (nutné si zvolit v </a:t>
            </a:r>
            <a:r>
              <a:rPr lang="cs-CZ" sz="2400" dirty="0" err="1"/>
              <a:t>ISu</a:t>
            </a:r>
            <a:r>
              <a:rPr lang="cs-CZ" sz="2400" dirty="0"/>
              <a:t> do čtvrtka 29/9 do 20 h) a připravit tři návrhy z pohledu vybraných komisařů k reakci EU na ruskou agresi na Ukrajině</a:t>
            </a:r>
          </a:p>
        </p:txBody>
      </p:sp>
    </p:spTree>
    <p:extLst>
      <p:ext uri="{BB962C8B-B14F-4D97-AF65-F5344CB8AC3E}">
        <p14:creationId xmlns:p14="http://schemas.microsoft.com/office/powerpoint/2010/main" val="1511553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BAEC7C-D39D-152A-E692-5EA5496F6FFD}"/>
              </a:ext>
            </a:extLst>
          </p:cNvPr>
          <p:cNvSpPr>
            <a:spLocks noGrp="1"/>
          </p:cNvSpPr>
          <p:nvPr>
            <p:ph type="title"/>
          </p:nvPr>
        </p:nvSpPr>
        <p:spPr>
          <a:xfrm>
            <a:off x="379096" y="75990"/>
            <a:ext cx="11029616" cy="1188720"/>
          </a:xfrm>
        </p:spPr>
        <p:txBody>
          <a:bodyPr/>
          <a:lstStyle/>
          <a:p>
            <a:r>
              <a:rPr lang="cs-CZ" dirty="0"/>
              <a:t>Co se v </a:t>
            </a:r>
            <a:r>
              <a:rPr lang="cs-CZ" dirty="0" err="1"/>
              <a:t>eu</a:t>
            </a:r>
            <a:r>
              <a:rPr lang="cs-CZ" dirty="0"/>
              <a:t> událo za posledních 14 dní?</a:t>
            </a:r>
          </a:p>
        </p:txBody>
      </p:sp>
      <p:sp>
        <p:nvSpPr>
          <p:cNvPr id="3" name="Zástupný obsah 2">
            <a:extLst>
              <a:ext uri="{FF2B5EF4-FFF2-40B4-BE49-F238E27FC236}">
                <a16:creationId xmlns:a16="http://schemas.microsoft.com/office/drawing/2014/main" id="{C57CC16A-F729-31DF-298F-059094DE8546}"/>
              </a:ext>
            </a:extLst>
          </p:cNvPr>
          <p:cNvSpPr>
            <a:spLocks noGrp="1"/>
          </p:cNvSpPr>
          <p:nvPr>
            <p:ph idx="1"/>
          </p:nvPr>
        </p:nvSpPr>
        <p:spPr>
          <a:xfrm>
            <a:off x="141866" y="1525854"/>
            <a:ext cx="7193212" cy="5332146"/>
          </a:xfrm>
        </p:spPr>
        <p:txBody>
          <a:bodyPr>
            <a:normAutofit fontScale="92500" lnSpcReduction="20000"/>
          </a:bodyPr>
          <a:lstStyle/>
          <a:p>
            <a:r>
              <a:rPr lang="cs-CZ" dirty="0"/>
              <a:t>Akt o svobodě médií (ze SOTEU 2021) konečně na světě</a:t>
            </a:r>
          </a:p>
          <a:p>
            <a:r>
              <a:rPr lang="cs-CZ" dirty="0"/>
              <a:t>Maďarsko coby „hybridní režim volební autokracie“ (EP) a první „oběť“ nařízení o podmíněnosti vyplácení dotací (EK)</a:t>
            </a:r>
          </a:p>
          <a:p>
            <a:r>
              <a:rPr lang="cs-CZ" dirty="0"/>
              <a:t>EU půjčí </a:t>
            </a:r>
            <a:r>
              <a:rPr lang="cs-CZ" dirty="0" err="1"/>
              <a:t>Ukr</a:t>
            </a:r>
            <a:r>
              <a:rPr lang="cs-CZ" dirty="0"/>
              <a:t>. další finance, tentokrát ve výši €5 mld.</a:t>
            </a:r>
          </a:p>
          <a:p>
            <a:r>
              <a:rPr lang="cs-CZ" dirty="0"/>
              <a:t>EK navrhla zákaz výrobků na jednotném trhu, které jsou výsledkem nucené práce (ze SOTEU 2021) + návrh na povinnou výrobu nedostatkových strategických produktů v době krize</a:t>
            </a:r>
          </a:p>
          <a:p>
            <a:r>
              <a:rPr lang="cs-CZ" dirty="0"/>
              <a:t>Rámcová dohoda EU-Austrálie uzavřena Radou</a:t>
            </a:r>
          </a:p>
          <a:p>
            <a:endParaRPr lang="cs-CZ" dirty="0"/>
          </a:p>
          <a:p>
            <a:r>
              <a:rPr lang="cs-CZ" dirty="0"/>
              <a:t>Ve Švédsku se po volbách formuje pravicová vláda s podporou krajně pravicových Švédských demokratů</a:t>
            </a:r>
          </a:p>
          <a:p>
            <a:r>
              <a:rPr lang="cs-CZ" dirty="0"/>
              <a:t>Slováci chtějí vítězství Ruska nad Ukrajinou</a:t>
            </a:r>
          </a:p>
          <a:p>
            <a:r>
              <a:rPr lang="cs-CZ" dirty="0"/>
              <a:t>Rady ministrů v Praze (AGRIFISH, ochrana spotřebitele) i v Bruselu (GAC) pod CZPRES; </a:t>
            </a:r>
            <a:r>
              <a:rPr lang="cs-CZ" dirty="0" err="1"/>
              <a:t>CoR</a:t>
            </a:r>
            <a:r>
              <a:rPr lang="cs-CZ" dirty="0"/>
              <a:t>, COPS a COREPER II v ČR, zahajovací koncert v Bruselu</a:t>
            </a:r>
          </a:p>
          <a:p>
            <a:endParaRPr lang="cs-CZ" dirty="0"/>
          </a:p>
          <a:p>
            <a:r>
              <a:rPr lang="cs-CZ" dirty="0"/>
              <a:t>Valné shromáždění OSN – kritika války Rus. na </a:t>
            </a:r>
            <a:r>
              <a:rPr lang="cs-CZ" dirty="0" err="1"/>
              <a:t>Ukr</a:t>
            </a:r>
            <a:r>
              <a:rPr lang="cs-CZ" dirty="0"/>
              <a:t>. ze strany </a:t>
            </a:r>
            <a:r>
              <a:rPr lang="cs-CZ" dirty="0" err="1"/>
              <a:t>evr</a:t>
            </a:r>
            <a:r>
              <a:rPr lang="cs-CZ" dirty="0"/>
              <a:t>. i </a:t>
            </a:r>
            <a:r>
              <a:rPr lang="cs-CZ" dirty="0" err="1"/>
              <a:t>mimoevr</a:t>
            </a:r>
            <a:r>
              <a:rPr lang="cs-CZ" dirty="0"/>
              <a:t>. lídrů, účast zástupců EU, ČR v Radě bezpečnosti</a:t>
            </a:r>
          </a:p>
        </p:txBody>
      </p:sp>
      <p:pic>
        <p:nvPicPr>
          <p:cNvPr id="5" name="Obrázek 4">
            <a:extLst>
              <a:ext uri="{FF2B5EF4-FFF2-40B4-BE49-F238E27FC236}">
                <a16:creationId xmlns:a16="http://schemas.microsoft.com/office/drawing/2014/main" id="{2C742401-2E66-F0BF-7368-4CDEA753706A}"/>
              </a:ext>
            </a:extLst>
          </p:cNvPr>
          <p:cNvPicPr>
            <a:picLocks noChangeAspect="1"/>
          </p:cNvPicPr>
          <p:nvPr/>
        </p:nvPicPr>
        <p:blipFill rotWithShape="1">
          <a:blip r:embed="rId3"/>
          <a:srcRect t="12029" r="22919" b="10238"/>
          <a:stretch/>
        </p:blipFill>
        <p:spPr>
          <a:xfrm>
            <a:off x="7834687" y="1144591"/>
            <a:ext cx="4357313" cy="3047336"/>
          </a:xfrm>
          <a:prstGeom prst="rect">
            <a:avLst/>
          </a:prstGeom>
        </p:spPr>
      </p:pic>
      <p:pic>
        <p:nvPicPr>
          <p:cNvPr id="1026" name="Picture 2">
            <a:extLst>
              <a:ext uri="{FF2B5EF4-FFF2-40B4-BE49-F238E27FC236}">
                <a16:creationId xmlns:a16="http://schemas.microsoft.com/office/drawing/2014/main" id="{448135B3-1474-B0F5-A647-3A5561AEEC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3876" y="4191927"/>
            <a:ext cx="3878124" cy="25854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27BC81F-2F02-02DB-75E3-6304684913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5748" y="4136506"/>
            <a:ext cx="4044386" cy="2696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0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BBC164-3D8A-AA8F-E845-761EB0A5F843}"/>
              </a:ext>
            </a:extLst>
          </p:cNvPr>
          <p:cNvSpPr>
            <a:spLocks noGrp="1"/>
          </p:cNvSpPr>
          <p:nvPr>
            <p:ph type="title"/>
          </p:nvPr>
        </p:nvSpPr>
        <p:spPr/>
        <p:txBody>
          <a:bodyPr/>
          <a:lstStyle/>
          <a:p>
            <a:r>
              <a:rPr lang="cs-CZ" dirty="0"/>
              <a:t>Předčasné Italské parlamentní volby</a:t>
            </a:r>
          </a:p>
        </p:txBody>
      </p:sp>
      <p:sp>
        <p:nvSpPr>
          <p:cNvPr id="3" name="Zástupný obsah 2">
            <a:extLst>
              <a:ext uri="{FF2B5EF4-FFF2-40B4-BE49-F238E27FC236}">
                <a16:creationId xmlns:a16="http://schemas.microsoft.com/office/drawing/2014/main" id="{881093F9-E645-3AF0-07BC-199AE7256B23}"/>
              </a:ext>
            </a:extLst>
          </p:cNvPr>
          <p:cNvSpPr>
            <a:spLocks noGrp="1"/>
          </p:cNvSpPr>
          <p:nvPr>
            <p:ph idx="1"/>
          </p:nvPr>
        </p:nvSpPr>
        <p:spPr>
          <a:xfrm>
            <a:off x="581192" y="2340863"/>
            <a:ext cx="6476833" cy="4407807"/>
          </a:xfrm>
        </p:spPr>
        <p:txBody>
          <a:bodyPr>
            <a:normAutofit/>
          </a:bodyPr>
          <a:lstStyle/>
          <a:p>
            <a:r>
              <a:rPr lang="cs-CZ" dirty="0"/>
              <a:t>Důsledek pádu vlády „národní jednoty“ technokratického premiéra </a:t>
            </a:r>
            <a:r>
              <a:rPr lang="cs-CZ" b="1" dirty="0"/>
              <a:t>Maria </a:t>
            </a:r>
            <a:r>
              <a:rPr lang="cs-CZ" b="1" dirty="0" err="1"/>
              <a:t>Draghiho</a:t>
            </a:r>
            <a:r>
              <a:rPr lang="cs-CZ" b="1" dirty="0"/>
              <a:t> </a:t>
            </a:r>
            <a:r>
              <a:rPr lang="cs-CZ" dirty="0"/>
              <a:t>v průběhu července</a:t>
            </a:r>
          </a:p>
          <a:p>
            <a:r>
              <a:rPr lang="cs-CZ" dirty="0"/>
              <a:t>Favoritkou voleb (na post předsedkyně vlády) je </a:t>
            </a:r>
            <a:r>
              <a:rPr lang="cs-CZ" b="1" dirty="0"/>
              <a:t>Giorgia </a:t>
            </a:r>
            <a:r>
              <a:rPr lang="cs-CZ" b="1" dirty="0" err="1"/>
              <a:t>Meloni</a:t>
            </a:r>
            <a:r>
              <a:rPr lang="cs-CZ" b="1" dirty="0"/>
              <a:t>, </a:t>
            </a:r>
            <a:r>
              <a:rPr lang="cs-CZ" dirty="0"/>
              <a:t>předsedkyně krajně pravicové strany </a:t>
            </a:r>
            <a:r>
              <a:rPr lang="cs-CZ" i="1" dirty="0"/>
              <a:t>Bratři Itálie </a:t>
            </a:r>
            <a:r>
              <a:rPr lang="cs-CZ" dirty="0"/>
              <a:t>(ECR) – ve spojení s proti-imigrační populistickou stranou </a:t>
            </a:r>
            <a:r>
              <a:rPr lang="cs-CZ" i="1" dirty="0"/>
              <a:t>Liga</a:t>
            </a:r>
            <a:r>
              <a:rPr lang="cs-CZ" dirty="0"/>
              <a:t> (ID) v čele s </a:t>
            </a:r>
            <a:r>
              <a:rPr lang="cs-CZ" b="1" dirty="0"/>
              <a:t>Matteem </a:t>
            </a:r>
            <a:r>
              <a:rPr lang="cs-CZ" b="1" dirty="0" err="1"/>
              <a:t>Salvinim</a:t>
            </a:r>
            <a:r>
              <a:rPr lang="cs-CZ" b="1" dirty="0"/>
              <a:t> </a:t>
            </a:r>
            <a:r>
              <a:rPr lang="cs-CZ" dirty="0"/>
              <a:t>a středopravicovou prounijní </a:t>
            </a:r>
            <a:r>
              <a:rPr lang="cs-CZ" i="1" dirty="0" err="1"/>
              <a:t>Forzou</a:t>
            </a:r>
            <a:r>
              <a:rPr lang="cs-CZ" i="1" dirty="0"/>
              <a:t> Italia </a:t>
            </a:r>
            <a:r>
              <a:rPr lang="cs-CZ" dirty="0"/>
              <a:t>(EPP) současným europoslancem </a:t>
            </a:r>
            <a:r>
              <a:rPr lang="cs-CZ" b="1" dirty="0"/>
              <a:t>Silviem Berlusconim  </a:t>
            </a:r>
          </a:p>
          <a:p>
            <a:pPr lvl="1"/>
            <a:r>
              <a:rPr lang="cs-CZ" dirty="0"/>
              <a:t>Konzervativní program – ochrana tradičních rodin a podpora porodnosti, striktnější migrační politika, boj za národní zájmy v EU, zachování jednomyslnosti místo QMV, opětovné vyjednání plánu obnovy kvůli inflaci; snížení daní živnostníkům, zvýšení penzí, zrušení podpory pro chudší jihoitalské regiony, zavedení prezidentského systému v It. </a:t>
            </a:r>
          </a:p>
          <a:p>
            <a:pPr lvl="1"/>
            <a:r>
              <a:rPr lang="cs-CZ" dirty="0"/>
              <a:t>Podpora </a:t>
            </a:r>
            <a:r>
              <a:rPr lang="cs-CZ" dirty="0" err="1"/>
              <a:t>Ukr</a:t>
            </a:r>
            <a:r>
              <a:rPr lang="cs-CZ" dirty="0"/>
              <a:t>., zároveň vazby na Putina</a:t>
            </a:r>
          </a:p>
          <a:p>
            <a:pPr lvl="1"/>
            <a:r>
              <a:rPr lang="cs-CZ" dirty="0"/>
              <a:t>Hrozba pro EU (a NATO)? </a:t>
            </a:r>
          </a:p>
          <a:p>
            <a:endParaRPr lang="cs-CZ" dirty="0"/>
          </a:p>
        </p:txBody>
      </p:sp>
      <p:pic>
        <p:nvPicPr>
          <p:cNvPr id="2050" name="Picture 2" descr="Zleva: Giorga Meloniová, Silvio Berlusconi a Matteo Salvini.">
            <a:extLst>
              <a:ext uri="{FF2B5EF4-FFF2-40B4-BE49-F238E27FC236}">
                <a16:creationId xmlns:a16="http://schemas.microsoft.com/office/drawing/2014/main" id="{DFD5D961-1587-ACBA-240C-408110B7BE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5244" y="3672101"/>
            <a:ext cx="4896256" cy="25900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talian PM Mario Draghi offers resignation after coalition falls apart -  BBC News">
            <a:extLst>
              <a:ext uri="{FF2B5EF4-FFF2-40B4-BE49-F238E27FC236}">
                <a16:creationId xmlns:a16="http://schemas.microsoft.com/office/drawing/2014/main" id="{CDCD4964-5FD6-3335-0E37-2D0C5EDFCE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0890" y="1414907"/>
            <a:ext cx="3580610" cy="2014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515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C0330E-F786-6342-8C80-11867533D5A9}"/>
              </a:ext>
            </a:extLst>
          </p:cNvPr>
          <p:cNvSpPr>
            <a:spLocks noGrp="1"/>
          </p:cNvSpPr>
          <p:nvPr>
            <p:ph type="title"/>
          </p:nvPr>
        </p:nvSpPr>
        <p:spPr/>
        <p:txBody>
          <a:bodyPr/>
          <a:lstStyle/>
          <a:p>
            <a:endParaRPr lang="cs-CZ"/>
          </a:p>
        </p:txBody>
      </p:sp>
      <p:pic>
        <p:nvPicPr>
          <p:cNvPr id="5" name="Obrázek 4">
            <a:extLst>
              <a:ext uri="{FF2B5EF4-FFF2-40B4-BE49-F238E27FC236}">
                <a16:creationId xmlns:a16="http://schemas.microsoft.com/office/drawing/2014/main" id="{3DDAC954-0B78-E522-58AD-DEFCB39F78D8}"/>
              </a:ext>
            </a:extLst>
          </p:cNvPr>
          <p:cNvPicPr>
            <a:picLocks noChangeAspect="1"/>
          </p:cNvPicPr>
          <p:nvPr/>
        </p:nvPicPr>
        <p:blipFill rotWithShape="1">
          <a:blip r:embed="rId3"/>
          <a:srcRect l="7813" t="19305" r="9534" b="4666"/>
          <a:stretch/>
        </p:blipFill>
        <p:spPr>
          <a:xfrm>
            <a:off x="573319" y="901108"/>
            <a:ext cx="11032191" cy="5708176"/>
          </a:xfrm>
          <a:prstGeom prst="rect">
            <a:avLst/>
          </a:prstGeom>
        </p:spPr>
      </p:pic>
      <p:pic>
        <p:nvPicPr>
          <p:cNvPr id="7" name="Obrázek 6">
            <a:extLst>
              <a:ext uri="{FF2B5EF4-FFF2-40B4-BE49-F238E27FC236}">
                <a16:creationId xmlns:a16="http://schemas.microsoft.com/office/drawing/2014/main" id="{7385214B-8955-11DF-3D78-BB4232B7DA6A}"/>
              </a:ext>
            </a:extLst>
          </p:cNvPr>
          <p:cNvPicPr>
            <a:picLocks noChangeAspect="1"/>
          </p:cNvPicPr>
          <p:nvPr/>
        </p:nvPicPr>
        <p:blipFill rotWithShape="1">
          <a:blip r:embed="rId4"/>
          <a:srcRect l="27969" t="48473" r="29140" b="5555"/>
          <a:stretch/>
        </p:blipFill>
        <p:spPr>
          <a:xfrm>
            <a:off x="661119" y="914123"/>
            <a:ext cx="7178658" cy="4328118"/>
          </a:xfrm>
          <a:prstGeom prst="rect">
            <a:avLst/>
          </a:prstGeom>
          <a:ln>
            <a:solidFill>
              <a:schemeClr val="tx1"/>
            </a:solidFill>
          </a:ln>
        </p:spPr>
      </p:pic>
    </p:spTree>
    <p:extLst>
      <p:ext uri="{BB962C8B-B14F-4D97-AF65-F5344CB8AC3E}">
        <p14:creationId xmlns:p14="http://schemas.microsoft.com/office/powerpoint/2010/main" val="21547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ECC044-85A5-EC69-4141-2728DF3AD8C7}"/>
              </a:ext>
            </a:extLst>
          </p:cNvPr>
          <p:cNvSpPr>
            <a:spLocks noGrp="1"/>
          </p:cNvSpPr>
          <p:nvPr>
            <p:ph type="title"/>
          </p:nvPr>
        </p:nvSpPr>
        <p:spPr/>
        <p:txBody>
          <a:bodyPr/>
          <a:lstStyle/>
          <a:p>
            <a:r>
              <a:rPr lang="cs-CZ" dirty="0"/>
              <a:t>Předběžné výsledky</a:t>
            </a:r>
          </a:p>
        </p:txBody>
      </p:sp>
      <p:sp>
        <p:nvSpPr>
          <p:cNvPr id="3" name="Zástupný obsah 2">
            <a:extLst>
              <a:ext uri="{FF2B5EF4-FFF2-40B4-BE49-F238E27FC236}">
                <a16:creationId xmlns:a16="http://schemas.microsoft.com/office/drawing/2014/main" id="{85E5E6D7-F2A1-D8D6-D06F-520882E337E5}"/>
              </a:ext>
            </a:extLst>
          </p:cNvPr>
          <p:cNvSpPr>
            <a:spLocks noGrp="1"/>
          </p:cNvSpPr>
          <p:nvPr>
            <p:ph idx="1"/>
          </p:nvPr>
        </p:nvSpPr>
        <p:spPr>
          <a:xfrm>
            <a:off x="471862" y="1890876"/>
            <a:ext cx="11029615" cy="3634486"/>
          </a:xfrm>
        </p:spPr>
        <p:txBody>
          <a:bodyPr/>
          <a:lstStyle/>
          <a:p>
            <a:r>
              <a:rPr lang="cs-CZ" dirty="0"/>
              <a:t>Volební účast: 63 % (v r. 2018: 73 %)</a:t>
            </a:r>
          </a:p>
        </p:txBody>
      </p:sp>
      <p:pic>
        <p:nvPicPr>
          <p:cNvPr id="6" name="Obrázek 5">
            <a:extLst>
              <a:ext uri="{FF2B5EF4-FFF2-40B4-BE49-F238E27FC236}">
                <a16:creationId xmlns:a16="http://schemas.microsoft.com/office/drawing/2014/main" id="{CE850252-0FFE-C205-058F-484AFA93880F}"/>
              </a:ext>
            </a:extLst>
          </p:cNvPr>
          <p:cNvPicPr>
            <a:picLocks noChangeAspect="1"/>
          </p:cNvPicPr>
          <p:nvPr/>
        </p:nvPicPr>
        <p:blipFill rotWithShape="1">
          <a:blip r:embed="rId2"/>
          <a:srcRect l="14918" t="25797" r="39185" b="8985"/>
          <a:stretch/>
        </p:blipFill>
        <p:spPr>
          <a:xfrm>
            <a:off x="5147215" y="1076947"/>
            <a:ext cx="6354262" cy="5078897"/>
          </a:xfrm>
          <a:prstGeom prst="rect">
            <a:avLst/>
          </a:prstGeom>
        </p:spPr>
      </p:pic>
    </p:spTree>
    <p:extLst>
      <p:ext uri="{BB962C8B-B14F-4D97-AF65-F5344CB8AC3E}">
        <p14:creationId xmlns:p14="http://schemas.microsoft.com/office/powerpoint/2010/main" val="4174786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CDA40B1F-2BC7-9A54-C69A-D4E7C5242944}"/>
              </a:ext>
            </a:extLst>
          </p:cNvPr>
          <p:cNvSpPr>
            <a:spLocks noGrp="1"/>
          </p:cNvSpPr>
          <p:nvPr>
            <p:ph type="title"/>
          </p:nvPr>
        </p:nvSpPr>
        <p:spPr/>
        <p:txBody>
          <a:bodyPr/>
          <a:lstStyle/>
          <a:p>
            <a:r>
              <a:rPr lang="cs-CZ" dirty="0"/>
              <a:t>přestávka</a:t>
            </a:r>
          </a:p>
        </p:txBody>
      </p:sp>
      <p:sp>
        <p:nvSpPr>
          <p:cNvPr id="6" name="Zástupný text 5">
            <a:extLst>
              <a:ext uri="{FF2B5EF4-FFF2-40B4-BE49-F238E27FC236}">
                <a16:creationId xmlns:a16="http://schemas.microsoft.com/office/drawing/2014/main" id="{E936B54D-50A9-0073-C3F9-DED497B12747}"/>
              </a:ext>
            </a:extLst>
          </p:cNvPr>
          <p:cNvSpPr>
            <a:spLocks noGrp="1"/>
          </p:cNvSpPr>
          <p:nvPr>
            <p:ph type="body" idx="1"/>
          </p:nvPr>
        </p:nvSpPr>
        <p:spPr/>
        <p:txBody>
          <a:bodyPr/>
          <a:lstStyle/>
          <a:p>
            <a:endParaRPr lang="cs-CZ"/>
          </a:p>
        </p:txBody>
      </p:sp>
      <p:pic>
        <p:nvPicPr>
          <p:cNvPr id="10" name="Obrázek 9">
            <a:extLst>
              <a:ext uri="{FF2B5EF4-FFF2-40B4-BE49-F238E27FC236}">
                <a16:creationId xmlns:a16="http://schemas.microsoft.com/office/drawing/2014/main" id="{0F310B5C-273D-7785-0AE5-7071254B50C0}"/>
              </a:ext>
            </a:extLst>
          </p:cNvPr>
          <p:cNvPicPr>
            <a:picLocks noChangeAspect="1"/>
          </p:cNvPicPr>
          <p:nvPr/>
        </p:nvPicPr>
        <p:blipFill rotWithShape="1">
          <a:blip r:embed="rId3"/>
          <a:srcRect l="15156" t="31806" r="38672" b="4861"/>
          <a:stretch/>
        </p:blipFill>
        <p:spPr>
          <a:xfrm>
            <a:off x="3281361" y="653046"/>
            <a:ext cx="5629275" cy="4343400"/>
          </a:xfrm>
          <a:prstGeom prst="rect">
            <a:avLst/>
          </a:prstGeom>
          <a:ln>
            <a:solidFill>
              <a:schemeClr val="tx1"/>
            </a:solidFill>
          </a:ln>
        </p:spPr>
      </p:pic>
    </p:spTree>
    <p:extLst>
      <p:ext uri="{BB962C8B-B14F-4D97-AF65-F5344CB8AC3E}">
        <p14:creationId xmlns:p14="http://schemas.microsoft.com/office/powerpoint/2010/main" val="2628795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4B9559-E602-0D75-0CFE-63AA6468292C}"/>
              </a:ext>
            </a:extLst>
          </p:cNvPr>
          <p:cNvSpPr>
            <a:spLocks noGrp="1"/>
          </p:cNvSpPr>
          <p:nvPr>
            <p:ph type="title"/>
          </p:nvPr>
        </p:nvSpPr>
        <p:spPr/>
        <p:txBody>
          <a:bodyPr/>
          <a:lstStyle/>
          <a:p>
            <a:r>
              <a:rPr lang="cs-CZ" dirty="0"/>
              <a:t>Projev o stavu unie (</a:t>
            </a:r>
            <a:r>
              <a:rPr lang="cs-CZ" dirty="0" err="1"/>
              <a:t>soteu</a:t>
            </a:r>
            <a:r>
              <a:rPr lang="cs-CZ" dirty="0"/>
              <a:t>)</a:t>
            </a:r>
          </a:p>
        </p:txBody>
      </p:sp>
      <p:sp>
        <p:nvSpPr>
          <p:cNvPr id="3" name="Zástupný obsah 2">
            <a:extLst>
              <a:ext uri="{FF2B5EF4-FFF2-40B4-BE49-F238E27FC236}">
                <a16:creationId xmlns:a16="http://schemas.microsoft.com/office/drawing/2014/main" id="{8E915DA5-1F61-BE8A-2996-FF5F627EF1A7}"/>
              </a:ext>
            </a:extLst>
          </p:cNvPr>
          <p:cNvSpPr>
            <a:spLocks noGrp="1"/>
          </p:cNvSpPr>
          <p:nvPr>
            <p:ph idx="1"/>
          </p:nvPr>
        </p:nvSpPr>
        <p:spPr>
          <a:xfrm>
            <a:off x="581192" y="2340863"/>
            <a:ext cx="6752889" cy="4343399"/>
          </a:xfrm>
        </p:spPr>
        <p:txBody>
          <a:bodyPr>
            <a:normAutofit fontScale="85000" lnSpcReduction="10000"/>
          </a:bodyPr>
          <a:lstStyle/>
          <a:p>
            <a:r>
              <a:rPr lang="cs-CZ" sz="1800" dirty="0"/>
              <a:t>Zavedeno </a:t>
            </a:r>
            <a:r>
              <a:rPr lang="cs-CZ" sz="1800" b="0" i="0" u="none" strike="noStrike" cap="none" dirty="0">
                <a:ea typeface="Trebuchet MS"/>
                <a:cs typeface="Trebuchet MS"/>
                <a:sym typeface="Trebuchet MS"/>
              </a:rPr>
              <a:t>tehdejším předsedou EK </a:t>
            </a:r>
            <a:r>
              <a:rPr lang="cs-CZ" sz="1800" b="1" i="0" u="none" strike="noStrike" cap="none" dirty="0">
                <a:ea typeface="Trebuchet MS"/>
                <a:cs typeface="Trebuchet MS"/>
                <a:sym typeface="Trebuchet MS"/>
              </a:rPr>
              <a:t>José Manuelem </a:t>
            </a:r>
            <a:r>
              <a:rPr lang="cs-CZ" sz="1800" b="1" i="0" u="none" strike="noStrike" cap="none" dirty="0" err="1">
                <a:ea typeface="Trebuchet MS"/>
                <a:cs typeface="Trebuchet MS"/>
                <a:sym typeface="Trebuchet MS"/>
              </a:rPr>
              <a:t>Barrosem</a:t>
            </a:r>
            <a:r>
              <a:rPr lang="cs-CZ" sz="1800" b="1" i="0" u="none" strike="noStrike" cap="none" dirty="0">
                <a:ea typeface="Trebuchet MS"/>
                <a:cs typeface="Trebuchet MS"/>
                <a:sym typeface="Trebuchet MS"/>
              </a:rPr>
              <a:t> </a:t>
            </a:r>
            <a:r>
              <a:rPr lang="cs-CZ" sz="1800" i="0" u="none" strike="noStrike" cap="none" dirty="0">
                <a:ea typeface="Trebuchet MS"/>
                <a:cs typeface="Trebuchet MS"/>
                <a:sym typeface="Trebuchet MS"/>
              </a:rPr>
              <a:t>(na základě rámcové dohody o vztazích mezi EP a EK)– </a:t>
            </a:r>
            <a:r>
              <a:rPr lang="cs-CZ" sz="1800" b="0" i="0" u="none" strike="noStrike" cap="none" dirty="0">
                <a:ea typeface="Trebuchet MS"/>
                <a:cs typeface="Trebuchet MS"/>
                <a:sym typeface="Trebuchet MS"/>
              </a:rPr>
              <a:t>první SOTEU v září r. 2010 a pak každý rok s výjimkou roků </a:t>
            </a:r>
            <a:r>
              <a:rPr lang="cs-CZ" sz="1800" b="0" i="0" u="none" strike="noStrike" cap="none" dirty="0" err="1">
                <a:ea typeface="Trebuchet MS"/>
                <a:cs typeface="Trebuchet MS"/>
                <a:sym typeface="Trebuchet MS"/>
              </a:rPr>
              <a:t>evr</a:t>
            </a:r>
            <a:r>
              <a:rPr lang="cs-CZ" sz="1800" b="0" i="0" u="none" strike="noStrike" cap="none" dirty="0">
                <a:ea typeface="Trebuchet MS"/>
                <a:cs typeface="Trebuchet MS"/>
                <a:sym typeface="Trebuchet MS"/>
              </a:rPr>
              <a:t>. voleb – podoba amerického projevu o stavu unie (a dalších zemí)</a:t>
            </a:r>
          </a:p>
          <a:p>
            <a:r>
              <a:rPr lang="cs-CZ" sz="1800" dirty="0">
                <a:ea typeface="Trebuchet MS"/>
                <a:cs typeface="Trebuchet MS"/>
                <a:sym typeface="Trebuchet MS"/>
              </a:rPr>
              <a:t>Jistý z</a:t>
            </a:r>
            <a:r>
              <a:rPr lang="cs-CZ" sz="1800" b="0" i="0" u="none" strike="noStrike" cap="none" dirty="0">
                <a:ea typeface="Trebuchet MS"/>
                <a:cs typeface="Trebuchet MS"/>
                <a:sym typeface="Trebuchet MS"/>
              </a:rPr>
              <a:t>áklad také v primárním právu (čl. 249(2) a 233 SFEU) – EK každoročně </a:t>
            </a:r>
            <a:r>
              <a:rPr lang="cs-CZ" sz="1800" b="0" i="1" u="none" strike="noStrike" cap="none" dirty="0">
                <a:ea typeface="Trebuchet MS"/>
                <a:cs typeface="Trebuchet MS"/>
                <a:sym typeface="Trebuchet MS"/>
              </a:rPr>
              <a:t>zveřejní</a:t>
            </a:r>
            <a:r>
              <a:rPr lang="cs-CZ" sz="1800" b="0" i="0" u="none" strike="noStrike" cap="none" dirty="0">
                <a:ea typeface="Trebuchet MS"/>
                <a:cs typeface="Trebuchet MS"/>
                <a:sym typeface="Trebuchet MS"/>
              </a:rPr>
              <a:t> před zasedáním EP obecnou zprávu o činnosti EU a EP ji projedná - v rámci SOTEU, pouze návrh této zprávy je představen</a:t>
            </a:r>
          </a:p>
          <a:p>
            <a:r>
              <a:rPr lang="cs-CZ" sz="1800" b="0" i="0" u="none" strike="noStrike" cap="none" dirty="0">
                <a:ea typeface="Trebuchet MS"/>
                <a:cs typeface="Trebuchet MS"/>
                <a:sym typeface="Trebuchet MS"/>
              </a:rPr>
              <a:t>Rámec SOTEU: </a:t>
            </a:r>
          </a:p>
          <a:p>
            <a:pPr lvl="1"/>
            <a:r>
              <a:rPr lang="cs-CZ" sz="1500" dirty="0"/>
              <a:t>1) </a:t>
            </a:r>
            <a:r>
              <a:rPr lang="cs-CZ" sz="1500" b="0" i="0" u="none" strike="noStrike" cap="none" dirty="0">
                <a:ea typeface="Trebuchet MS"/>
                <a:cs typeface="Trebuchet MS"/>
                <a:sym typeface="Trebuchet MS"/>
              </a:rPr>
              <a:t>Zhodnocení uplynulého roku – klíčové události, iniciativy atp.</a:t>
            </a:r>
            <a:endParaRPr lang="cs-CZ" sz="1500" dirty="0"/>
          </a:p>
          <a:p>
            <a:pPr lvl="1"/>
            <a:r>
              <a:rPr lang="cs-CZ" sz="1500" dirty="0"/>
              <a:t>2) </a:t>
            </a:r>
            <a:r>
              <a:rPr lang="cs-CZ" sz="1500" b="0" i="0" u="none" strike="noStrike" cap="none" dirty="0">
                <a:ea typeface="Trebuchet MS"/>
                <a:cs typeface="Trebuchet MS"/>
                <a:sym typeface="Trebuchet MS"/>
              </a:rPr>
              <a:t>Představení priorit na nadcházející rok – výzvy a nové návrhy a iniciativy</a:t>
            </a:r>
          </a:p>
          <a:p>
            <a:endParaRPr lang="cs-CZ" sz="1800" dirty="0">
              <a:sym typeface="Trebuchet MS"/>
            </a:endParaRPr>
          </a:p>
          <a:p>
            <a:r>
              <a:rPr lang="cs-CZ" sz="1800" dirty="0">
                <a:sym typeface="Trebuchet MS"/>
              </a:rPr>
              <a:t>Po přednesení SOTEU, debata v plénu EP vč. zástupce předsedající země Rady a zástupců frakcí EP</a:t>
            </a:r>
          </a:p>
          <a:p>
            <a:r>
              <a:rPr lang="cs-CZ" sz="1800" dirty="0">
                <a:sym typeface="Trebuchet MS"/>
              </a:rPr>
              <a:t>Novinka z r. 2022: před SOTEU vydána zpráva EK indikující témata letošního SOTEU</a:t>
            </a:r>
            <a:endParaRPr lang="cs-CZ" sz="1800" dirty="0"/>
          </a:p>
          <a:p>
            <a:endParaRPr lang="cs-CZ" sz="1800" b="0" i="0" u="none" strike="noStrike" cap="none" dirty="0">
              <a:ea typeface="Trebuchet MS"/>
              <a:cs typeface="Trebuchet MS"/>
              <a:sym typeface="Trebuchet MS"/>
            </a:endParaRPr>
          </a:p>
          <a:p>
            <a:endParaRPr lang="cs-CZ" sz="1800" dirty="0"/>
          </a:p>
        </p:txBody>
      </p:sp>
      <p:pic>
        <p:nvPicPr>
          <p:cNvPr id="6" name="Obrázek 5">
            <a:extLst>
              <a:ext uri="{FF2B5EF4-FFF2-40B4-BE49-F238E27FC236}">
                <a16:creationId xmlns:a16="http://schemas.microsoft.com/office/drawing/2014/main" id="{0989FAF5-BD1B-520D-574C-7DCC0FD3B175}"/>
              </a:ext>
            </a:extLst>
          </p:cNvPr>
          <p:cNvPicPr>
            <a:picLocks noChangeAspect="1"/>
          </p:cNvPicPr>
          <p:nvPr/>
        </p:nvPicPr>
        <p:blipFill rotWithShape="1">
          <a:blip r:embed="rId3"/>
          <a:srcRect l="32265" t="18611" r="32656" b="18056"/>
          <a:stretch/>
        </p:blipFill>
        <p:spPr>
          <a:xfrm>
            <a:off x="7334081" y="1890876"/>
            <a:ext cx="4276725" cy="4343400"/>
          </a:xfrm>
          <a:prstGeom prst="rect">
            <a:avLst/>
          </a:prstGeom>
          <a:ln>
            <a:solidFill>
              <a:schemeClr val="tx1"/>
            </a:solidFill>
          </a:ln>
        </p:spPr>
      </p:pic>
    </p:spTree>
    <p:extLst>
      <p:ext uri="{BB962C8B-B14F-4D97-AF65-F5344CB8AC3E}">
        <p14:creationId xmlns:p14="http://schemas.microsoft.com/office/powerpoint/2010/main" val="2231245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6F3144-3BF8-EA28-6D5D-7058620659FF}"/>
              </a:ext>
            </a:extLst>
          </p:cNvPr>
          <p:cNvSpPr>
            <a:spLocks noGrp="1"/>
          </p:cNvSpPr>
          <p:nvPr>
            <p:ph type="title"/>
          </p:nvPr>
        </p:nvSpPr>
        <p:spPr>
          <a:xfrm>
            <a:off x="581192" y="0"/>
            <a:ext cx="11029616" cy="1188720"/>
          </a:xfrm>
        </p:spPr>
        <p:txBody>
          <a:bodyPr/>
          <a:lstStyle/>
          <a:p>
            <a:r>
              <a:rPr lang="cs-CZ" dirty="0"/>
              <a:t>SOTEU 2022: obsah</a:t>
            </a:r>
          </a:p>
        </p:txBody>
      </p:sp>
      <p:sp>
        <p:nvSpPr>
          <p:cNvPr id="3" name="Zástupný obsah 2">
            <a:extLst>
              <a:ext uri="{FF2B5EF4-FFF2-40B4-BE49-F238E27FC236}">
                <a16:creationId xmlns:a16="http://schemas.microsoft.com/office/drawing/2014/main" id="{9516D271-8ED0-5145-5EA9-4985CE0FF81E}"/>
              </a:ext>
            </a:extLst>
          </p:cNvPr>
          <p:cNvSpPr>
            <a:spLocks noGrp="1"/>
          </p:cNvSpPr>
          <p:nvPr>
            <p:ph idx="1"/>
          </p:nvPr>
        </p:nvSpPr>
        <p:spPr>
          <a:xfrm>
            <a:off x="581192" y="1205588"/>
            <a:ext cx="7487009" cy="5314205"/>
          </a:xfrm>
        </p:spPr>
        <p:txBody>
          <a:bodyPr>
            <a:normAutofit fontScale="70000" lnSpcReduction="20000"/>
          </a:bodyPr>
          <a:lstStyle/>
          <a:p>
            <a:r>
              <a:rPr lang="cs-CZ" dirty="0"/>
              <a:t>3. SOTEU </a:t>
            </a:r>
            <a:r>
              <a:rPr lang="cs-CZ" b="1" dirty="0"/>
              <a:t>Ursuly von der </a:t>
            </a:r>
            <a:r>
              <a:rPr lang="cs-CZ" b="1" dirty="0" err="1"/>
              <a:t>Leyen</a:t>
            </a:r>
            <a:r>
              <a:rPr lang="cs-CZ" b="1" dirty="0"/>
              <a:t> </a:t>
            </a:r>
            <a:r>
              <a:rPr lang="cs-CZ" dirty="0"/>
              <a:t>(</a:t>
            </a:r>
            <a:r>
              <a:rPr lang="cs-CZ" dirty="0" err="1"/>
              <a:t>UvdL</a:t>
            </a:r>
            <a:r>
              <a:rPr lang="cs-CZ" dirty="0"/>
              <a:t>), opět ve 3(-4) jazycích (AJ, FJ, NJ + ukrajinština), před EP ve Štrasburku (zářijové plenárko), přihlíželi zástupci CZPRES</a:t>
            </a:r>
          </a:p>
          <a:p>
            <a:endParaRPr lang="cs-CZ" dirty="0"/>
          </a:p>
          <a:p>
            <a:r>
              <a:rPr lang="cs-CZ" dirty="0"/>
              <a:t>Podpora Ukrajině ve válce s Putinem (vč. financí a spolupráce v dalších oblastech, např. skrze energie, roaming či jednotný trh), kritika Rus. (a dopadů války a unijních sankcí na tamější ekonomiku), ocenění rychlé a jednotné reakce EU</a:t>
            </a:r>
          </a:p>
          <a:p>
            <a:r>
              <a:rPr lang="cs-CZ" dirty="0"/>
              <a:t>Boj s energetickou krizí (a nástroje na její řešení), diverzifikace dodávek energií (odklon od Rus.), přechod na obnovitelné zdroje energií + vytvoření </a:t>
            </a:r>
            <a:r>
              <a:rPr lang="cs-CZ" dirty="0" err="1"/>
              <a:t>Evr</a:t>
            </a:r>
            <a:r>
              <a:rPr lang="cs-CZ" dirty="0"/>
              <a:t>. vodík. banky na budování trhu s vodíkem</a:t>
            </a:r>
          </a:p>
          <a:p>
            <a:r>
              <a:rPr lang="cs-CZ" dirty="0"/>
              <a:t>Nové hasičské kapacity na boj s lesními požáry – EU koupí 10 lehkých letadel a 3 vrtulníky</a:t>
            </a:r>
          </a:p>
          <a:p>
            <a:r>
              <a:rPr lang="cs-CZ" dirty="0"/>
              <a:t>Dosavadní úspěchy očkovací/koronavirové strategie a zejm. programu </a:t>
            </a:r>
            <a:r>
              <a:rPr lang="cs-CZ" dirty="0" err="1"/>
              <a:t>NextGenerationEU</a:t>
            </a:r>
            <a:r>
              <a:rPr lang="cs-CZ" dirty="0"/>
              <a:t> pro boj s dopady pandemie Covid-19 (100 mld. eur již využito, 700 mld. ještě zbývá)</a:t>
            </a:r>
          </a:p>
          <a:p>
            <a:r>
              <a:rPr lang="cs-CZ" dirty="0"/>
              <a:t>Oživení fiskálních pravidel, podpora </a:t>
            </a:r>
            <a:r>
              <a:rPr lang="cs-CZ" dirty="0" err="1"/>
              <a:t>evr</a:t>
            </a:r>
            <a:r>
              <a:rPr lang="cs-CZ" dirty="0"/>
              <a:t>. ekonomiky (vč. SME) i nových obchod. dohod (s Chile, Mexikem či NZ + Austrálií a Indií)</a:t>
            </a:r>
          </a:p>
          <a:p>
            <a:r>
              <a:rPr lang="cs-CZ" dirty="0"/>
              <a:t>Surovinová závislost EU na třetích zemích (zejm. Číně) – nový </a:t>
            </a:r>
            <a:r>
              <a:rPr lang="cs-CZ" dirty="0" err="1"/>
              <a:t>evr</a:t>
            </a:r>
            <a:r>
              <a:rPr lang="cs-CZ" dirty="0"/>
              <a:t>. Akt o kritických surovinách</a:t>
            </a:r>
          </a:p>
          <a:p>
            <a:r>
              <a:rPr lang="cs-CZ" dirty="0"/>
              <a:t>Oznámení </a:t>
            </a:r>
            <a:r>
              <a:rPr lang="cs-CZ" dirty="0" err="1"/>
              <a:t>Evr</a:t>
            </a:r>
            <a:r>
              <a:rPr lang="cs-CZ" dirty="0"/>
              <a:t>. roku dovedností a vzdělávání 2023 (naváže na letošní </a:t>
            </a:r>
            <a:r>
              <a:rPr lang="cs-CZ" dirty="0" err="1"/>
              <a:t>Evr</a:t>
            </a:r>
            <a:r>
              <a:rPr lang="cs-CZ" dirty="0"/>
              <a:t>. rok mládeže)</a:t>
            </a:r>
          </a:p>
          <a:p>
            <a:r>
              <a:rPr lang="cs-CZ" dirty="0"/>
              <a:t>Podpora rozšiřování (východ. E., západní Balkán) a partnerství s LA + podpora </a:t>
            </a:r>
            <a:r>
              <a:rPr lang="cs-CZ" dirty="0" err="1"/>
              <a:t>evr</a:t>
            </a:r>
            <a:r>
              <a:rPr lang="cs-CZ" dirty="0"/>
              <a:t>. politického společenství</a:t>
            </a:r>
          </a:p>
          <a:p>
            <a:r>
              <a:rPr lang="cs-CZ" dirty="0"/>
              <a:t>Obrana demokracie v EU (vč. nových nástrojů – např. boj proti korupci) i mimo ni</a:t>
            </a:r>
          </a:p>
          <a:p>
            <a:r>
              <a:rPr lang="cs-CZ" dirty="0"/>
              <a:t>Opětovná výzva k reformě (dlouhodobě problematické) migrační a azylové politiky (</a:t>
            </a:r>
            <a:r>
              <a:rPr lang="cs-CZ" dirty="0" err="1"/>
              <a:t>follow</a:t>
            </a:r>
            <a:r>
              <a:rPr lang="cs-CZ" dirty="0"/>
              <a:t>-up po </a:t>
            </a:r>
            <a:r>
              <a:rPr lang="cs-CZ" dirty="0" err="1"/>
              <a:t>ukr</a:t>
            </a:r>
            <a:r>
              <a:rPr lang="cs-CZ" dirty="0"/>
              <a:t>. migraci)</a:t>
            </a:r>
          </a:p>
          <a:p>
            <a:r>
              <a:rPr lang="cs-CZ" dirty="0"/>
              <a:t>Vzpomínka na zesnulého bývalého předsedu EP </a:t>
            </a:r>
            <a:r>
              <a:rPr lang="cs-CZ" i="1" dirty="0"/>
              <a:t>Davida </a:t>
            </a:r>
            <a:r>
              <a:rPr lang="cs-CZ" i="1" dirty="0" err="1"/>
              <a:t>Sassoliho</a:t>
            </a:r>
            <a:endParaRPr lang="cs-CZ" i="1" dirty="0"/>
          </a:p>
          <a:p>
            <a:r>
              <a:rPr lang="cs-CZ" dirty="0" err="1"/>
              <a:t>Follow</a:t>
            </a:r>
            <a:r>
              <a:rPr lang="cs-CZ" dirty="0"/>
              <a:t>-up po COFOE – konkrétní návrhy (zmíněny pouze v oblasti duševního zdraví), občan. panely jako další nástroj pro zapojení občanů do záležitostí EU, výzva ke svolání </a:t>
            </a:r>
            <a:r>
              <a:rPr lang="cs-CZ" dirty="0" err="1"/>
              <a:t>evr</a:t>
            </a:r>
            <a:r>
              <a:rPr lang="cs-CZ" dirty="0"/>
              <a:t>. konventu (a reformě institucí EU)</a:t>
            </a:r>
          </a:p>
        </p:txBody>
      </p:sp>
      <p:pic>
        <p:nvPicPr>
          <p:cNvPr id="6" name="Obrázek 5">
            <a:extLst>
              <a:ext uri="{FF2B5EF4-FFF2-40B4-BE49-F238E27FC236}">
                <a16:creationId xmlns:a16="http://schemas.microsoft.com/office/drawing/2014/main" id="{B7CC01B8-D114-E684-1685-177FDC79E426}"/>
              </a:ext>
            </a:extLst>
          </p:cNvPr>
          <p:cNvPicPr>
            <a:picLocks noChangeAspect="1"/>
          </p:cNvPicPr>
          <p:nvPr/>
        </p:nvPicPr>
        <p:blipFill rotWithShape="1">
          <a:blip r:embed="rId3"/>
          <a:srcRect l="23083" t="11650" r="45752" b="10239"/>
          <a:stretch/>
        </p:blipFill>
        <p:spPr>
          <a:xfrm>
            <a:off x="8068201" y="899518"/>
            <a:ext cx="3986489" cy="5620275"/>
          </a:xfrm>
          <a:prstGeom prst="rect">
            <a:avLst/>
          </a:prstGeom>
        </p:spPr>
      </p:pic>
      <p:sp>
        <p:nvSpPr>
          <p:cNvPr id="7" name="Ovál 6">
            <a:extLst>
              <a:ext uri="{FF2B5EF4-FFF2-40B4-BE49-F238E27FC236}">
                <a16:creationId xmlns:a16="http://schemas.microsoft.com/office/drawing/2014/main" id="{44B26812-FBE6-06C9-D389-C092782FFE51}"/>
              </a:ext>
            </a:extLst>
          </p:cNvPr>
          <p:cNvSpPr/>
          <p:nvPr/>
        </p:nvSpPr>
        <p:spPr>
          <a:xfrm>
            <a:off x="9793431" y="4687613"/>
            <a:ext cx="536028" cy="5360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vál 8">
            <a:extLst>
              <a:ext uri="{FF2B5EF4-FFF2-40B4-BE49-F238E27FC236}">
                <a16:creationId xmlns:a16="http://schemas.microsoft.com/office/drawing/2014/main" id="{B4D28EF1-93AF-BDBC-C851-5DD150E2F85F}"/>
              </a:ext>
            </a:extLst>
          </p:cNvPr>
          <p:cNvSpPr/>
          <p:nvPr/>
        </p:nvSpPr>
        <p:spPr>
          <a:xfrm>
            <a:off x="8518634" y="4687613"/>
            <a:ext cx="536028" cy="5360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vál 10">
            <a:extLst>
              <a:ext uri="{FF2B5EF4-FFF2-40B4-BE49-F238E27FC236}">
                <a16:creationId xmlns:a16="http://schemas.microsoft.com/office/drawing/2014/main" id="{F997C52A-E86A-22B6-2DAC-342A265A5D78}"/>
              </a:ext>
            </a:extLst>
          </p:cNvPr>
          <p:cNvSpPr/>
          <p:nvPr/>
        </p:nvSpPr>
        <p:spPr>
          <a:xfrm>
            <a:off x="9157137" y="5302469"/>
            <a:ext cx="536028" cy="5360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vál 12">
            <a:extLst>
              <a:ext uri="{FF2B5EF4-FFF2-40B4-BE49-F238E27FC236}">
                <a16:creationId xmlns:a16="http://schemas.microsoft.com/office/drawing/2014/main" id="{D4081B49-A52B-F2F1-EAF2-C12E3ED3984E}"/>
              </a:ext>
            </a:extLst>
          </p:cNvPr>
          <p:cNvSpPr/>
          <p:nvPr/>
        </p:nvSpPr>
        <p:spPr>
          <a:xfrm>
            <a:off x="10431516" y="5302469"/>
            <a:ext cx="536028" cy="5360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5348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698_TF33552983" id="{76B99DA1-8F4B-4CDD-AF17-E230D0ABAD07}" vid="{3FF160E1-38F3-4E00-BD3B-0B3A46B66420}"/>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{AB046B67-FB47-4357-93A8-8382F79090F4}tf33552983_win32</Template>
  <TotalTime>7109</TotalTime>
  <Words>6055</Words>
  <Application>Microsoft Office PowerPoint</Application>
  <PresentationFormat>Širokoúhlá obrazovka</PresentationFormat>
  <Paragraphs>325</Paragraphs>
  <Slides>21</Slides>
  <Notes>13</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21</vt:i4>
      </vt:variant>
    </vt:vector>
  </HeadingPairs>
  <TitlesOfParts>
    <vt:vector size="28" baseType="lpstr">
      <vt:lpstr>Arial</vt:lpstr>
      <vt:lpstr>Calibri</vt:lpstr>
      <vt:lpstr>Franklin Gothic Book</vt:lpstr>
      <vt:lpstr>Franklin Gothic Demi</vt:lpstr>
      <vt:lpstr>Open Sans</vt:lpstr>
      <vt:lpstr>Wingdings 2</vt:lpstr>
      <vt:lpstr>DividendVTI</vt:lpstr>
      <vt:lpstr>SOTEU, COFOE a italské parlamentní volby</vt:lpstr>
      <vt:lpstr>Co nás dnes čeká?</vt:lpstr>
      <vt:lpstr>Co se v eu událo za posledních 14 dní?</vt:lpstr>
      <vt:lpstr>Předčasné Italské parlamentní volby</vt:lpstr>
      <vt:lpstr>Prezentace aplikace PowerPoint</vt:lpstr>
      <vt:lpstr>Předběžné výsledky</vt:lpstr>
      <vt:lpstr>přestávka</vt:lpstr>
      <vt:lpstr>Projev o stavu unie (soteu)</vt:lpstr>
      <vt:lpstr>SOTEU 2022: obsah</vt:lpstr>
      <vt:lpstr>Soteu 2022: mezi řádky</vt:lpstr>
      <vt:lpstr>Konference o budoucnosti Evropy (COFOE)</vt:lpstr>
      <vt:lpstr>Cofoe </vt:lpstr>
      <vt:lpstr>Prezentace aplikace PowerPoint</vt:lpstr>
      <vt:lpstr>výstupy COFOE</vt:lpstr>
      <vt:lpstr>Návrhy z COFOE v soteu</vt:lpstr>
      <vt:lpstr>Skupinová aktivita</vt:lpstr>
      <vt:lpstr>Rozdělení SOTEU do skupin</vt:lpstr>
      <vt:lpstr>Pravomoci EU (čl. 3-6 SFEU)</vt:lpstr>
      <vt:lpstr>Téma eseje z dnešního semináře</vt:lpstr>
      <vt:lpstr>Téma příštího semináře</vt:lpstr>
      <vt:lpstr>Jak se připravit na příští seminář?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SOTEU, COFOE a italské parlamentní volby</dc:title>
  <dc:creator>Pavla Hosnedlová</dc:creator>
  <cp:lastModifiedBy>Pavla Hosnedlová</cp:lastModifiedBy>
  <cp:revision>54</cp:revision>
  <dcterms:created xsi:type="dcterms:W3CDTF">2022-09-14T06:07:00Z</dcterms:created>
  <dcterms:modified xsi:type="dcterms:W3CDTF">2022-09-26T10:07:09Z</dcterms:modified>
</cp:coreProperties>
</file>