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7" r:id="rId10"/>
    <p:sldId id="268" r:id="rId11"/>
    <p:sldId id="269" r:id="rId12"/>
    <p:sldId id="271" r:id="rId13"/>
    <p:sldId id="270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Visegrádská skupina v EU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Vít Dostál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cs-CZ" dirty="0"/>
              <a:t>Pavla Hosnedlová</a:t>
            </a:r>
          </a:p>
          <a:p>
            <a:r>
              <a:rPr lang="cs-CZ" dirty="0"/>
              <a:t>21/11/2022, FSS MU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2A32B0-2A24-8748-78BD-8C6DB5C80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D59E3F-F14F-79FB-3205-724D0DD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Úpadek vztahů a jejich obnovení</a:t>
            </a:r>
          </a:p>
        </p:txBody>
      </p:sp>
      <p:pic>
        <p:nvPicPr>
          <p:cNvPr id="2" name="Picture 2" descr="Před 25 lety Klaus a Mečiar rozdělili federaci: A s Československem bylo  amen! | Ahaonline.cz">
            <a:extLst>
              <a:ext uri="{FF2B5EF4-FFF2-40B4-BE49-F238E27FC236}">
                <a16:creationId xmlns:a16="http://schemas.microsoft.com/office/drawing/2014/main" id="{DAD2AE77-198F-DB06-673D-0FE61D59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39" y="2019449"/>
            <a:ext cx="3682750" cy="23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ucie 🐞 على تويتر: &amp;quot;Z mé složky Devadesátky.… &amp;quot;">
            <a:extLst>
              <a:ext uri="{FF2B5EF4-FFF2-40B4-BE49-F238E27FC236}">
                <a16:creationId xmlns:a16="http://schemas.microsoft.com/office/drawing/2014/main" id="{69555484-E25C-D69B-BC1D-8CA730CB3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81" y="2019449"/>
            <a:ext cx="3264269" cy="23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ternational Visegrad Fund | O kanceláři | Kraj Vysočina">
            <a:extLst>
              <a:ext uri="{FF2B5EF4-FFF2-40B4-BE49-F238E27FC236}">
                <a16:creationId xmlns:a16="http://schemas.microsoft.com/office/drawing/2014/main" id="{1E52F266-747A-C7EA-B294-52C18176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15" y="4588681"/>
            <a:ext cx="5435494" cy="22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2A32B0-2A24-8748-78BD-8C6DB5C80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D59E3F-F14F-79FB-3205-724D0DD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Visegrád v EU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BFF3B89-09C6-3CDF-F743-1056262F8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6" t="22420" r="32589" b="25000"/>
          <a:stretch/>
        </p:blipFill>
        <p:spPr>
          <a:xfrm>
            <a:off x="7106063" y="1038461"/>
            <a:ext cx="4482783" cy="3053822"/>
          </a:xfrm>
          <a:prstGeom prst="rect">
            <a:avLst/>
          </a:prstGeom>
        </p:spPr>
      </p:pic>
      <p:pic>
        <p:nvPicPr>
          <p:cNvPr id="10" name="Picture 2" descr="Varšava: o budoucnosti Východního partnerství na jednání ministrů  zahraničních věcí zemí V4 a VP">
            <a:extLst>
              <a:ext uri="{FF2B5EF4-FFF2-40B4-BE49-F238E27FC236}">
                <a16:creationId xmlns:a16="http://schemas.microsoft.com/office/drawing/2014/main" id="{9C3F9B28-EDFE-3C42-8874-2BED38B30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50" y="3780114"/>
            <a:ext cx="3674125" cy="24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ýstupy projektu Visegrad v EU - Jak moc na nás záleží? | Europeum">
            <a:extLst>
              <a:ext uri="{FF2B5EF4-FFF2-40B4-BE49-F238E27FC236}">
                <a16:creationId xmlns:a16="http://schemas.microsoft.com/office/drawing/2014/main" id="{5AC734CF-AFE2-52E3-6ADF-AD5B6B486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8" y="1383341"/>
            <a:ext cx="3957473" cy="22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2A32B0-2A24-8748-78BD-8C6DB5C80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D59E3F-F14F-79FB-3205-724D0DD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Příběhy V4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96CEFC-7621-A468-BB1A-ECE2EA645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Příběh osvobození (znovuzrození střední Evropy z „myšlenky“)</a:t>
            </a:r>
          </a:p>
          <a:p>
            <a:r>
              <a:rPr lang="cs-CZ" sz="3600" dirty="0"/>
              <a:t>Příběh integrace (do západních struktur)</a:t>
            </a:r>
          </a:p>
          <a:p>
            <a:r>
              <a:rPr lang="cs-CZ" sz="3600" dirty="0"/>
              <a:t>Příběh regionální značky</a:t>
            </a:r>
          </a:p>
          <a:p>
            <a:r>
              <a:rPr lang="cs-CZ" sz="3600" dirty="0"/>
              <a:t>Příběh inspirace</a:t>
            </a:r>
          </a:p>
          <a:p>
            <a:r>
              <a:rPr lang="cs-CZ" sz="3600" dirty="0"/>
              <a:t>Příběh nátlakové skupiny</a:t>
            </a:r>
          </a:p>
          <a:p>
            <a:r>
              <a:rPr lang="cs-CZ" sz="3600" dirty="0"/>
              <a:t>Příběh předstírání neexistence největšího možného rozporu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2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2A32B0-2A24-8748-78BD-8C6DB5C80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D59E3F-F14F-79FB-3205-724D0DD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Visegrád dnes (a zítra)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96CEFC-7621-A468-BB1A-ECE2EA645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Toxická značka – změna vnímání V4 od roku 2015</a:t>
            </a:r>
          </a:p>
          <a:p>
            <a:r>
              <a:rPr lang="cs-CZ" dirty="0"/>
              <a:t>Aliance v EU – v čem a s kým?</a:t>
            </a:r>
          </a:p>
          <a:p>
            <a:r>
              <a:rPr lang="cs-CZ" dirty="0"/>
              <a:t>Platforma – stojí to za všechno to úsilí?</a:t>
            </a:r>
          </a:p>
          <a:p>
            <a:r>
              <a:rPr lang="cs-CZ" dirty="0"/>
              <a:t>Sousedská spolupráce – je zde skutečně úloha pro V4 a vystačíme si s ní?</a:t>
            </a:r>
          </a:p>
          <a:p>
            <a:r>
              <a:rPr lang="cs-CZ" dirty="0"/>
              <a:t>Inspirace pro EU i sousedy?</a:t>
            </a:r>
          </a:p>
          <a:p>
            <a:r>
              <a:rPr lang="cs-CZ" dirty="0"/>
              <a:t>Ukrajina!</a:t>
            </a:r>
          </a:p>
        </p:txBody>
      </p:sp>
    </p:spTree>
    <p:extLst>
      <p:ext uri="{BB962C8B-B14F-4D97-AF65-F5344CB8AC3E}">
        <p14:creationId xmlns:p14="http://schemas.microsoft.com/office/powerpoint/2010/main" val="24885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8FD4B9-B37F-2DC8-FA88-C64C5B257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14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7F2667-D7CD-48A3-636C-B0F8B78D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aktivita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1B7DB59-4A48-D00E-90C7-D878FA0EF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32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FEA81B-AA4C-9D7A-AD8C-5B3BF39F6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15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DE481D-F299-163B-2628-2C08523B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eseje z dnešní hodiny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BEB4F7D-7095-D550-354C-25A0362BB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b="0" i="1" dirty="0">
                <a:effectLst/>
                <a:latin typeface="+mn-lt"/>
              </a:rPr>
              <a:t>Jaké priority by si ČR měla vytyčit pro své předsednictví ve V4, které převezme příští rok od aktuálně předsedajícího Slovenska?</a:t>
            </a:r>
            <a:endParaRPr lang="cs-CZ" b="0" i="0" dirty="0">
              <a:effectLst/>
              <a:latin typeface="+mn-lt"/>
            </a:endParaRPr>
          </a:p>
          <a:p>
            <a:br>
              <a:rPr lang="cs-CZ" dirty="0">
                <a:latin typeface="+mn-lt"/>
              </a:rPr>
            </a:b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207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76D03E-2A91-922B-F3BF-8E36C57440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16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EA7CBF-68EB-7253-D04D-0215E685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čeká příště?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C20B527-1660-5C13-61C4-62F224834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1" y="4116402"/>
            <a:ext cx="11617035" cy="698497"/>
          </a:xfrm>
        </p:spPr>
        <p:txBody>
          <a:bodyPr/>
          <a:lstStyle/>
          <a:p>
            <a:r>
              <a:rPr lang="cs-CZ" i="1" dirty="0"/>
              <a:t>Pohled veřejnosti na EU (aneb, proč jsou Češi, potažmo Slováci, takoví euroskeptici?)</a:t>
            </a:r>
          </a:p>
          <a:p>
            <a:endParaRPr lang="cs-CZ" i="1" dirty="0"/>
          </a:p>
          <a:p>
            <a:r>
              <a:rPr lang="cs-CZ" i="1" dirty="0"/>
              <a:t>Úkol:  Poptat se ve svém okolí alespoň 5 lidí (rodičů/sourozenců/příbuzných, kamarádů, spolužáků, příp. kolegů v práci) na 3 otázky: 1) Co se Vám vybaví, když se řekne Evropská unie?; 2) Podporujete členství (ČR/SR) v EU?; 3) Jaké výhody (příp. nevýhody) přináší EU obecně či Vám konkrétně? </a:t>
            </a:r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3561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83BD9D-3336-0BEE-E6A1-63C05A20D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41EFF2-7181-3A8F-FA19-B7E6FA50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6DF785-F930-C1BD-2A75-F16D796E4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Aktuality</a:t>
            </a:r>
          </a:p>
          <a:p>
            <a:endParaRPr lang="cs-CZ" dirty="0"/>
          </a:p>
          <a:p>
            <a:r>
              <a:rPr lang="cs-CZ" dirty="0"/>
              <a:t>Přednáška</a:t>
            </a:r>
          </a:p>
          <a:p>
            <a:endParaRPr lang="cs-CZ" dirty="0"/>
          </a:p>
          <a:p>
            <a:r>
              <a:rPr lang="cs-CZ" dirty="0"/>
              <a:t>Skupinová aktivita</a:t>
            </a:r>
          </a:p>
        </p:txBody>
      </p:sp>
    </p:spTree>
    <p:extLst>
      <p:ext uri="{BB962C8B-B14F-4D97-AF65-F5344CB8AC3E}">
        <p14:creationId xmlns:p14="http://schemas.microsoft.com/office/powerpoint/2010/main" val="126323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767928-B93D-F53A-91D9-3BB89E2CC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C35FA8-562A-DE02-CD86-172A7107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78212"/>
            <a:ext cx="10753200" cy="451576"/>
          </a:xfrm>
        </p:spPr>
        <p:txBody>
          <a:bodyPr/>
          <a:lstStyle/>
          <a:p>
            <a:r>
              <a:rPr lang="cs-CZ" dirty="0"/>
              <a:t>Co se událo za posledních 14 dní v Evropě?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EDE339-535A-68A9-551F-F5A4A7325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952442"/>
            <a:ext cx="10753200" cy="5401558"/>
          </a:xfrm>
        </p:spPr>
        <p:txBody>
          <a:bodyPr/>
          <a:lstStyle/>
          <a:p>
            <a:r>
              <a:rPr lang="cs-CZ" sz="2000" u="sng" dirty="0"/>
              <a:t>CZPRES</a:t>
            </a:r>
            <a:r>
              <a:rPr lang="cs-CZ" sz="2000" dirty="0"/>
              <a:t>: dojednání rozpočtu EU na rok 2023, dojednání finálních podob legislativy (např. Program EU pro bezpečnou konektivitu 2023-2027, neuznávání </a:t>
            </a:r>
            <a:r>
              <a:rPr lang="cs-CZ" sz="2000" dirty="0" err="1"/>
              <a:t>rus</a:t>
            </a:r>
            <a:r>
              <a:rPr lang="cs-CZ" sz="2000" dirty="0"/>
              <a:t>. pasů z Ukrajiny a Gruzie) či postojů Rady k návrhům legislativy (např. o ochraně EU před nátlakem ze třetích zemí, o posílení kyberbezpečnosti v orgánech EU), zasedání </a:t>
            </a:r>
            <a:r>
              <a:rPr lang="cs-CZ" sz="2000" dirty="0" err="1"/>
              <a:t>COSACu</a:t>
            </a:r>
            <a:r>
              <a:rPr lang="cs-CZ" sz="2000" dirty="0"/>
              <a:t> v Praze, kulturní akce v Bruselu i ČR</a:t>
            </a:r>
          </a:p>
          <a:p>
            <a:r>
              <a:rPr lang="cs-CZ" sz="2000" u="sng" dirty="0"/>
              <a:t>Ruská válka na Ukrajině</a:t>
            </a:r>
            <a:r>
              <a:rPr lang="cs-CZ" sz="2000" dirty="0"/>
              <a:t>: EK navrhla další finanční pomoc pro Ukrajinu (ve výši €18 mld. na rok 2023), zahájena vojenská pomocná mise EUMAM, aktuální situaci probírali ministři zemí EU na Radě ECOFIN a FAC</a:t>
            </a:r>
          </a:p>
          <a:p>
            <a:r>
              <a:rPr lang="cs-CZ" sz="2000" u="sng" dirty="0"/>
              <a:t>Rozšíření EU</a:t>
            </a:r>
            <a:r>
              <a:rPr lang="cs-CZ" sz="2000" dirty="0"/>
              <a:t>: Rada udělila mandát EK pro jednání o posílení spolupráce </a:t>
            </a:r>
            <a:r>
              <a:rPr lang="cs-CZ" sz="2000" dirty="0" err="1"/>
              <a:t>Frontexu</a:t>
            </a:r>
            <a:r>
              <a:rPr lang="cs-CZ" sz="2000" dirty="0"/>
              <a:t> s Albánií, B-H</a:t>
            </a:r>
            <a:r>
              <a:rPr lang="cs-CZ" sz="2000"/>
              <a:t>, ČH a </a:t>
            </a:r>
            <a:r>
              <a:rPr lang="cs-CZ" sz="2000" dirty="0"/>
              <a:t>Srbskem; Albánie se připojila k mechanismu EU pro civilní ochranu</a:t>
            </a:r>
          </a:p>
          <a:p>
            <a:r>
              <a:rPr lang="cs-CZ" sz="2000" u="sng" dirty="0"/>
              <a:t>Green </a:t>
            </a:r>
            <a:r>
              <a:rPr lang="cs-CZ" sz="2000" u="sng" dirty="0" err="1"/>
              <a:t>Deal</a:t>
            </a:r>
            <a:r>
              <a:rPr lang="cs-CZ" sz="2000" dirty="0"/>
              <a:t>: dojednání finální podoby ESR a LULUCF (z balíku Fit </a:t>
            </a:r>
            <a:r>
              <a:rPr lang="cs-CZ" sz="2000" dirty="0" err="1"/>
              <a:t>for</a:t>
            </a:r>
            <a:r>
              <a:rPr lang="cs-CZ" sz="2000" dirty="0"/>
              <a:t> 55) v trialozích, EK navrhla nové normy Euro 7 (na snížení znečištění z nových motor. vozidel) i zrychlení povolování OZE, další emise zelených dluhopisů</a:t>
            </a:r>
          </a:p>
        </p:txBody>
      </p:sp>
    </p:spTree>
    <p:extLst>
      <p:ext uri="{BB962C8B-B14F-4D97-AF65-F5344CB8AC3E}">
        <p14:creationId xmlns:p14="http://schemas.microsoft.com/office/powerpoint/2010/main" val="296059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3F9A7D-C362-4146-F428-0E43EBF6C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9ED91C-E58C-FD7B-4F3D-7CD8D347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Přestávka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FCE4DEA-C9D8-3C38-5597-D8B9719F3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22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A12686-9406-2500-CD89-4E05E444D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5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83335F-23C7-2FD4-D051-A3E02596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Přednáška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F4AE3C7-94C8-E0FD-EB74-38457D51F9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83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D45A5B-3727-51BB-D709-B14AACE512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F911FA-40BD-528B-F914-9D33CB95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Visegrádská skupina v EU</a:t>
            </a:r>
          </a:p>
        </p:txBody>
      </p:sp>
      <p:pic>
        <p:nvPicPr>
          <p:cNvPr id="2" name="Google Shape;177;p7">
            <a:extLst>
              <a:ext uri="{FF2B5EF4-FFF2-40B4-BE49-F238E27FC236}">
                <a16:creationId xmlns:a16="http://schemas.microsoft.com/office/drawing/2014/main" id="{3039ABF1-E34A-1910-BB59-9E8FA9839A9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000" y="1525297"/>
            <a:ext cx="5645649" cy="351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61A61EB-FDE8-69BC-C769-3E8B2C002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448" y="3056148"/>
            <a:ext cx="4359338" cy="338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B07C1C-BCD5-0650-0E13-D6E6F6387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EAF076-2596-4DFE-9C91-0A4BD8C3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Předpoklady visegrádské spolupráce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2C31C7-AC5B-84EE-9113-CE0FCC56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89" y="2026238"/>
            <a:ext cx="4186913" cy="44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ozmowy Václava Havla i Adama Michnika. Wygnani z bajki">
            <a:extLst>
              <a:ext uri="{FF2B5EF4-FFF2-40B4-BE49-F238E27FC236}">
                <a16:creationId xmlns:a16="http://schemas.microsoft.com/office/drawing/2014/main" id="{4BFD5D43-5AF3-89C7-D0FA-13E9BD50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7641"/>
            <a:ext cx="4876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2A32B0-2A24-8748-78BD-8C6DB5C80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D59E3F-F14F-79FB-3205-724D0DD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Zrození V4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96CEFC-7621-A468-BB1A-ECE2EA645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cs-CZ" sz="2000" dirty="0"/>
              <a:t>„kdybychom se do Evropy měli vracet každý 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cs-CZ" sz="2000" dirty="0"/>
              <a:t>na vlastní pěst, trvalo by to asi podstatně déle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cs-CZ" sz="2000" dirty="0"/>
              <a:t> a bylo by to asi podstatně komplikovanější, než 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cs-CZ" sz="2000" dirty="0"/>
              <a:t>budeme-li postupovat ve vzájemné shodě.“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cs-CZ" sz="2000" dirty="0"/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cs-CZ" sz="2000" dirty="0"/>
              <a:t>„Máme šanci proměnit střední Evropu jakožto fenomén dosud převážně historický a duchovní, ve fenomén politický.“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cs-CZ" sz="2000" dirty="0"/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cs-CZ" sz="2000" dirty="0"/>
              <a:t>„Máme šanci věnec evropských států, (..), proměnit v určité zvláštní těleso, které se bude k bohatší západní Evropě přibližovat nikoli jako chudý odpadlík či bezmocně se rozhlížející amnestovaný vězeň, ale jako někdo, kdo také cosi přináší.“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cs-CZ" sz="2000" dirty="0"/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cs-CZ" sz="2000" dirty="0"/>
              <a:t>„Probudili jsme se a musíme probudit i ty, kteří na Západě naše probuzení zaspali. Což je úkol, který splníme tím lépe, oč společněji budeme postupovat.“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cs-CZ" sz="2000" dirty="0"/>
          </a:p>
          <a:p>
            <a:pPr marL="384048" indent="-257048">
              <a:spcBef>
                <a:spcPts val="0"/>
              </a:spcBef>
              <a:buSzPts val="2000"/>
              <a:buNone/>
            </a:pPr>
            <a:r>
              <a:rPr lang="cs-CZ" sz="2000" dirty="0"/>
              <a:t>Václav Havel, Varšava, 25. ledna 1990</a:t>
            </a:r>
          </a:p>
          <a:p>
            <a:pPr marL="72000" indent="0">
              <a:buNone/>
            </a:pPr>
            <a:endParaRPr lang="cs-CZ" sz="2000" dirty="0"/>
          </a:p>
        </p:txBody>
      </p:sp>
      <p:pic>
        <p:nvPicPr>
          <p:cNvPr id="2" name="Picture 2" descr="تويتر \ MZV ČR على تويتر: &amp;quot;#dneszambasád #Varšava: Český velvyslanec v  Polsku Ivan Jestřáb připomněl ve článku pro deník @rzeczpospolita výročí  slavného projevu prezidenta Václava Havla, který byl pronesen 25. 1. 1990">
            <a:extLst>
              <a:ext uri="{FF2B5EF4-FFF2-40B4-BE49-F238E27FC236}">
                <a16:creationId xmlns:a16="http://schemas.microsoft.com/office/drawing/2014/main" id="{AED948B5-4759-C920-FEA0-14703023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8125"/>
            <a:ext cx="4722688" cy="282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B07C1C-BCD5-0650-0E13-D6E6F6387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EAF076-2596-4DFE-9C91-0A4BD8C3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Visegrádská deklarace</a:t>
            </a:r>
          </a:p>
        </p:txBody>
      </p:sp>
      <p:pic>
        <p:nvPicPr>
          <p:cNvPr id="2" name="Picture 2" descr="The Visegrad Group: the Czech Republic, Hungary, Poland and Slovakia | Visegrad  Declarations">
            <a:extLst>
              <a:ext uri="{FF2B5EF4-FFF2-40B4-BE49-F238E27FC236}">
                <a16:creationId xmlns:a16="http://schemas.microsoft.com/office/drawing/2014/main" id="{507055E7-70CE-BA2B-0B45-69B3F0BF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37" y="555618"/>
            <a:ext cx="3750067" cy="495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anuary Events (Lithuania) - Wikipedia">
            <a:extLst>
              <a:ext uri="{FF2B5EF4-FFF2-40B4-BE49-F238E27FC236}">
                <a16:creationId xmlns:a16="http://schemas.microsoft.com/office/drawing/2014/main" id="{BBE11A97-5E7F-EB11-4881-1F23D5B2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6" y="2491743"/>
            <a:ext cx="4811729" cy="30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595</Words>
  <Application>Microsoft Office PowerPoint</Application>
  <PresentationFormat>Širokoúhlá obrazovka</PresentationFormat>
  <Paragraphs>71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Prezentace_MU_CZ</vt:lpstr>
      <vt:lpstr>Visegrádská skupina v EU</vt:lpstr>
      <vt:lpstr>Osnova</vt:lpstr>
      <vt:lpstr>Co se událo za posledních 14 dní v Evropě?</vt:lpstr>
      <vt:lpstr>Přestávka</vt:lpstr>
      <vt:lpstr>Přednáška</vt:lpstr>
      <vt:lpstr>Visegrádská skupina v EU</vt:lpstr>
      <vt:lpstr>Předpoklady visegrádské spolupráce</vt:lpstr>
      <vt:lpstr>Zrození V4</vt:lpstr>
      <vt:lpstr>Visegrádská deklarace</vt:lpstr>
      <vt:lpstr>Úpadek vztahů a jejich obnovení</vt:lpstr>
      <vt:lpstr>Visegrád v EU</vt:lpstr>
      <vt:lpstr>Příběhy V4</vt:lpstr>
      <vt:lpstr>Visegrád dnes (a zítra)</vt:lpstr>
      <vt:lpstr>Skupinová aktivita</vt:lpstr>
      <vt:lpstr>Téma eseje z dnešní hodiny</vt:lpstr>
      <vt:lpstr>Co nás čeká příště?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Visegrádská skupina v EU</dc:title>
  <dc:creator>admin</dc:creator>
  <cp:lastModifiedBy>Pavla Hosnedlová</cp:lastModifiedBy>
  <cp:revision>6</cp:revision>
  <dcterms:modified xsi:type="dcterms:W3CDTF">2022-11-21T05:48:11Z</dcterms:modified>
</cp:coreProperties>
</file>