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2" r:id="rId4"/>
    <p:sldId id="275" r:id="rId5"/>
    <p:sldId id="258" r:id="rId6"/>
    <p:sldId id="264" r:id="rId7"/>
    <p:sldId id="261" r:id="rId8"/>
    <p:sldId id="274" r:id="rId9"/>
    <p:sldId id="263" r:id="rId10"/>
    <p:sldId id="260" r:id="rId11"/>
    <p:sldId id="262" r:id="rId12"/>
    <p:sldId id="266" r:id="rId13"/>
    <p:sldId id="271" r:id="rId14"/>
    <p:sldId id="267" r:id="rId15"/>
    <p:sldId id="270" r:id="rId16"/>
    <p:sldId id="269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08ACA-7FA3-4148-BEF2-2841DA0CD766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00D4-B44D-42BA-B24B-CA9EF42E38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02B56-3D09-4D15-AF65-F9A64B6CE97C}" type="datetimeFigureOut">
              <a:rPr lang="cs-CZ" smtClean="0"/>
              <a:pPr/>
              <a:t>10.11.2022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Latinská Amerika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Listopad </a:t>
            </a:r>
            <a:r>
              <a:rPr lang="cs-CZ" dirty="0" smtClean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77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Regionalní</a:t>
            </a:r>
            <a:r>
              <a:rPr lang="cs-CZ" dirty="0"/>
              <a:t>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slouží jako modelový příklad</a:t>
            </a:r>
          </a:p>
          <a:p>
            <a:r>
              <a:rPr lang="cs-CZ" dirty="0"/>
              <a:t>EU podporuje jednotlivé projekty</a:t>
            </a:r>
          </a:p>
          <a:p>
            <a:r>
              <a:rPr lang="cs-CZ" dirty="0"/>
              <a:t>Relace s UNASUR a CELAC – možnost </a:t>
            </a:r>
            <a:r>
              <a:rPr lang="cs-CZ" dirty="0" err="1"/>
              <a:t>bi</a:t>
            </a:r>
            <a:r>
              <a:rPr lang="cs-CZ" dirty="0"/>
              <a:t>-regionálního partnerství</a:t>
            </a:r>
          </a:p>
          <a:p>
            <a:r>
              <a:rPr lang="cs-CZ" dirty="0"/>
              <a:t>UNASUR dlouhodobě v problémech, prakticky rozpadlý</a:t>
            </a:r>
          </a:p>
          <a:p>
            <a:r>
              <a:rPr lang="cs-CZ" dirty="0" err="1"/>
              <a:t>Institucionalizece</a:t>
            </a:r>
            <a:r>
              <a:rPr lang="cs-CZ" dirty="0"/>
              <a:t> CELAC velmi nízká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8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MERCOSUR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Největší obchodní partner v </a:t>
            </a:r>
            <a:r>
              <a:rPr lang="cs-CZ" dirty="0" err="1"/>
              <a:t>LatAm</a:t>
            </a:r>
            <a:endParaRPr lang="cs-CZ" dirty="0"/>
          </a:p>
          <a:p>
            <a:r>
              <a:rPr lang="cs-CZ" dirty="0"/>
              <a:t>Dlouhodobé diskuze ohledně liberalizace obchodu – nyní opět aktuální</a:t>
            </a:r>
          </a:p>
          <a:p>
            <a:r>
              <a:rPr lang="cs-CZ" dirty="0"/>
              <a:t>Neshoda na zemědělství, sice je dohoda, ale odpor </a:t>
            </a:r>
            <a:r>
              <a:rPr lang="cs-CZ" dirty="0" smtClean="0"/>
              <a:t>států</a:t>
            </a:r>
          </a:p>
          <a:p>
            <a:r>
              <a:rPr lang="cs-CZ" dirty="0" smtClean="0"/>
              <a:t>Vyhlídky </a:t>
            </a:r>
            <a:r>
              <a:rPr lang="cs-CZ" dirty="0" smtClean="0"/>
              <a:t>nejasné, nyní s Lulou o něco lepší</a:t>
            </a:r>
            <a:endParaRPr lang="cs-CZ" dirty="0" smtClean="0"/>
          </a:p>
          <a:p>
            <a:r>
              <a:rPr lang="cs-CZ" dirty="0" smtClean="0"/>
              <a:t>Často spojováno i s problematikou životního prostředí</a:t>
            </a:r>
            <a:endParaRPr lang="cs-CZ" dirty="0"/>
          </a:p>
          <a:p>
            <a:r>
              <a:rPr lang="cs-CZ" dirty="0"/>
              <a:t>Brazílie stále větším investorem v EU </a:t>
            </a:r>
          </a:p>
        </p:txBody>
      </p:sp>
    </p:spTree>
    <p:extLst>
      <p:ext uri="{BB962C8B-B14F-4D97-AF65-F5344CB8AC3E}">
        <p14:creationId xmlns:p14="http://schemas.microsoft.com/office/powerpoint/2010/main" val="260429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Setkávání se státy </a:t>
            </a:r>
            <a:r>
              <a:rPr lang="cs-CZ" dirty="0" err="1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Dialog ze San Jose – od 1984</a:t>
            </a:r>
          </a:p>
          <a:p>
            <a:r>
              <a:rPr lang="cs-CZ" dirty="0"/>
              <a:t>EU-Rio </a:t>
            </a:r>
            <a:r>
              <a:rPr lang="cs-CZ" dirty="0" err="1"/>
              <a:t>group</a:t>
            </a:r>
            <a:endParaRPr lang="cs-CZ" dirty="0"/>
          </a:p>
          <a:p>
            <a:r>
              <a:rPr lang="cs-CZ" dirty="0"/>
              <a:t>EU-LAC</a:t>
            </a:r>
          </a:p>
          <a:p>
            <a:r>
              <a:rPr lang="cs-CZ" dirty="0"/>
              <a:t>EU-CELAC (naposledy červen 2015 v </a:t>
            </a:r>
            <a:r>
              <a:rPr lang="cs-CZ" dirty="0" smtClean="0"/>
              <a:t>Bruselu – důkaz, že nejsou prioritou?) </a:t>
            </a:r>
            <a:r>
              <a:rPr lang="cs-CZ" dirty="0" smtClean="0"/>
              <a:t>– možná v roce 2023 v rámci španělského předsednictví v EU</a:t>
            </a:r>
            <a:endParaRPr lang="cs-CZ" dirty="0"/>
          </a:p>
          <a:p>
            <a:r>
              <a:rPr lang="cs-CZ" dirty="0" err="1"/>
              <a:t>Bi</a:t>
            </a:r>
            <a:r>
              <a:rPr lang="cs-CZ" dirty="0"/>
              <a:t>-regionální charakter vztahů, ale je to s ohledem na rostoucí fragmentaci udržitelné?</a:t>
            </a:r>
          </a:p>
          <a:p>
            <a:r>
              <a:rPr lang="cs-CZ" dirty="0"/>
              <a:t>Orientace by měla být spíše na konkrétní státy než na celek</a:t>
            </a:r>
          </a:p>
        </p:txBody>
      </p:sp>
    </p:spTree>
    <p:extLst>
      <p:ext uri="{BB962C8B-B14F-4D97-AF65-F5344CB8AC3E}">
        <p14:creationId xmlns:p14="http://schemas.microsoft.com/office/powerpoint/2010/main" val="2275357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Styčné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Životní prostředí, udržitelnost a klimatická změna</a:t>
            </a:r>
          </a:p>
          <a:p>
            <a:r>
              <a:rPr lang="cs-CZ" dirty="0"/>
              <a:t>Drogy</a:t>
            </a:r>
          </a:p>
          <a:p>
            <a:r>
              <a:rPr lang="cs-CZ" dirty="0"/>
              <a:t>Migrace</a:t>
            </a:r>
          </a:p>
          <a:p>
            <a:r>
              <a:rPr lang="cs-CZ" dirty="0"/>
              <a:t>Rozvoj (</a:t>
            </a:r>
            <a:r>
              <a:rPr lang="cs-CZ" dirty="0" err="1"/>
              <a:t>SDGs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8261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Skutečně důležitým </a:t>
            </a:r>
            <a:r>
              <a:rPr lang="cs-CZ" dirty="0"/>
              <a:t>obchodním partnerem </a:t>
            </a:r>
            <a:r>
              <a:rPr lang="cs-CZ" dirty="0" smtClean="0"/>
              <a:t>prakticky jen </a:t>
            </a:r>
            <a:r>
              <a:rPr lang="cs-CZ" dirty="0"/>
              <a:t>pro státy </a:t>
            </a:r>
            <a:r>
              <a:rPr lang="cs-CZ" dirty="0" err="1"/>
              <a:t>MERCOSURu</a:t>
            </a:r>
            <a:r>
              <a:rPr lang="cs-CZ" dirty="0"/>
              <a:t>, i tam ale začíná dominovat Čína</a:t>
            </a:r>
          </a:p>
          <a:p>
            <a:r>
              <a:rPr lang="cs-CZ" dirty="0"/>
              <a:t>V mnoha státech dnes již EU třetí za USA a Čínou</a:t>
            </a:r>
          </a:p>
          <a:p>
            <a:r>
              <a:rPr lang="cs-CZ" dirty="0"/>
              <a:t>EU stále za velkou částí FDI v regionu, z toho polovina do Brazílie</a:t>
            </a:r>
          </a:p>
          <a:p>
            <a:r>
              <a:rPr lang="cs-CZ" dirty="0"/>
              <a:t>I přesto největším investorem v Brazílii Čína</a:t>
            </a:r>
          </a:p>
        </p:txBody>
      </p:sp>
    </p:spTree>
    <p:extLst>
      <p:ext uri="{BB962C8B-B14F-4D97-AF65-F5344CB8AC3E}">
        <p14:creationId xmlns:p14="http://schemas.microsoft.com/office/powerpoint/2010/main" val="32136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kuby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Snaha o konstruktivní dialog</a:t>
            </a:r>
          </a:p>
          <a:p>
            <a:r>
              <a:rPr lang="cs-CZ" dirty="0"/>
              <a:t>V roce 2008 odstraněny sankce uvalené po zatýkání disidentů v roce 2003</a:t>
            </a:r>
          </a:p>
          <a:p>
            <a:r>
              <a:rPr lang="cs-CZ" dirty="0"/>
              <a:t>Pokrok větší v hospodářské než politické oblasti</a:t>
            </a:r>
          </a:p>
          <a:p>
            <a:r>
              <a:rPr lang="pl-PL" dirty="0"/>
              <a:t>2016 podepsána Dohoda o politickém dialogu a spolupráci</a:t>
            </a:r>
            <a:endParaRPr lang="cs-CZ" dirty="0"/>
          </a:p>
          <a:p>
            <a:r>
              <a:rPr lang="cs-CZ" dirty="0"/>
              <a:t>Motivací částečně mohlo být i oteplování vztahů s USA pod </a:t>
            </a:r>
            <a:r>
              <a:rPr lang="cs-CZ" dirty="0" smtClean="0"/>
              <a:t>Obamou</a:t>
            </a:r>
          </a:p>
          <a:p>
            <a:r>
              <a:rPr lang="cs-CZ" dirty="0" smtClean="0"/>
              <a:t>2021 rozsáhlé protesty na ostrově – EU poměrně rozdělená, EP tvrdý postoj, některé členské státy včetně ČR také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45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Venezuely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Země v hospodářsky i politicky složité situaci</a:t>
            </a:r>
          </a:p>
          <a:p>
            <a:r>
              <a:rPr lang="cs-CZ" dirty="0"/>
              <a:t>Evropský parlament otevřeně kritizoval represe </a:t>
            </a:r>
            <a:r>
              <a:rPr lang="cs-CZ" dirty="0" err="1"/>
              <a:t>Madurova</a:t>
            </a:r>
            <a:r>
              <a:rPr lang="cs-CZ" dirty="0"/>
              <a:t> režimu</a:t>
            </a:r>
          </a:p>
          <a:p>
            <a:r>
              <a:rPr lang="cs-CZ" dirty="0"/>
              <a:t>Kritika obecně méně otevřená než ze strany USA</a:t>
            </a:r>
          </a:p>
          <a:p>
            <a:r>
              <a:rPr lang="cs-CZ" dirty="0"/>
              <a:t>2017 zaveden sankční mechanismus – 18 vysoce postavených lidí spjatých s </a:t>
            </a:r>
            <a:r>
              <a:rPr lang="cs-CZ" dirty="0" smtClean="0"/>
              <a:t>vládou (později rozšířeno na 36), </a:t>
            </a:r>
            <a:r>
              <a:rPr lang="cs-CZ" dirty="0"/>
              <a:t>zákaz vývozu zbraní a některých </a:t>
            </a:r>
            <a:r>
              <a:rPr lang="cs-CZ" dirty="0" smtClean="0"/>
              <a:t>technologií – stále pokračuje a je rozšiřován</a:t>
            </a:r>
            <a:endParaRPr lang="cs-CZ" dirty="0"/>
          </a:p>
          <a:p>
            <a:r>
              <a:rPr lang="cs-CZ" dirty="0"/>
              <a:t>EU kritizovala prezidentské volby v roce 2018 a vyzvala k </a:t>
            </a:r>
            <a:r>
              <a:rPr lang="cs-CZ" dirty="0" smtClean="0"/>
              <a:t>novým, v roce 2021 neuznala výsledek parlamentních voleb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433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Výhledy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LatAm</a:t>
            </a:r>
            <a:r>
              <a:rPr lang="cs-CZ" dirty="0"/>
              <a:t> v posledních letech ekonomicky moc neroste, dochází k regionální fragmentaci a některé státy mají ekonomické těžkosti </a:t>
            </a:r>
            <a:r>
              <a:rPr lang="cs-CZ" smtClean="0"/>
              <a:t>(dříve Brazílie</a:t>
            </a:r>
            <a:r>
              <a:rPr lang="cs-CZ" dirty="0"/>
              <a:t>, nyní Argentina)</a:t>
            </a:r>
          </a:p>
          <a:p>
            <a:r>
              <a:rPr lang="cs-CZ" dirty="0"/>
              <a:t>Některé státy (Brazílie, Mexiko) mají potenciál hrát důležitou roli </a:t>
            </a:r>
            <a:r>
              <a:rPr lang="cs-CZ" dirty="0" smtClean="0"/>
              <a:t>globálně</a:t>
            </a:r>
          </a:p>
          <a:p>
            <a:r>
              <a:rPr lang="cs-CZ" dirty="0" smtClean="0"/>
              <a:t>Zhoršující se demokracie</a:t>
            </a:r>
            <a:endParaRPr lang="cs-CZ" dirty="0"/>
          </a:p>
          <a:p>
            <a:r>
              <a:rPr lang="cs-CZ" dirty="0"/>
              <a:t>Osa Německo-Brazílie?</a:t>
            </a:r>
          </a:p>
        </p:txBody>
      </p:sp>
    </p:spTree>
    <p:extLst>
      <p:ext uri="{BB962C8B-B14F-4D97-AF65-F5344CB8AC3E}">
        <p14:creationId xmlns:p14="http://schemas.microsoft.com/office/powerpoint/2010/main" val="26901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Latinská Amerika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Nejrozvinutější region rozvojového světa –ekonomicky ale moc </a:t>
            </a:r>
            <a:r>
              <a:rPr lang="cs-CZ" dirty="0" smtClean="0"/>
              <a:t>nevzkvétá – Asie má lepší dynamiku</a:t>
            </a:r>
            <a:endParaRPr lang="cs-CZ" dirty="0"/>
          </a:p>
          <a:p>
            <a:r>
              <a:rPr lang="cs-CZ" dirty="0"/>
              <a:t>Rozvojová pomoc z něj spíše odchází</a:t>
            </a:r>
          </a:p>
          <a:p>
            <a:r>
              <a:rPr lang="cs-CZ" dirty="0"/>
              <a:t>Některé části jsou ale méně rozvinuté (Střední Amerika)</a:t>
            </a:r>
          </a:p>
          <a:p>
            <a:r>
              <a:rPr lang="cs-CZ" dirty="0"/>
              <a:t>Region s nejvyšší mírou demokracie v rámci rozvojového světa, ale spíše </a:t>
            </a:r>
            <a:r>
              <a:rPr lang="cs-CZ" dirty="0" err="1"/>
              <a:t>degres</a:t>
            </a:r>
            <a:endParaRPr lang="cs-CZ" dirty="0"/>
          </a:p>
          <a:p>
            <a:r>
              <a:rPr lang="cs-CZ" dirty="0"/>
              <a:t>Nejpřirozenější spojenec Evropy – historické, kulturní a ekonomické vazby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4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EDI 2021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14853"/>
            <a:ext cx="7467600" cy="4044318"/>
          </a:xfrm>
        </p:spPr>
      </p:pic>
    </p:spTree>
    <p:extLst>
      <p:ext uri="{BB962C8B-B14F-4D97-AF65-F5344CB8AC3E}">
        <p14:creationId xmlns:p14="http://schemas.microsoft.com/office/powerpoint/2010/main" val="8194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390466" cy="4719636"/>
          </a:xfrm>
        </p:spPr>
      </p:pic>
    </p:spTree>
    <p:extLst>
      <p:ext uri="{BB962C8B-B14F-4D97-AF65-F5344CB8AC3E}">
        <p14:creationId xmlns:p14="http://schemas.microsoft.com/office/powerpoint/2010/main" val="401385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Geopolitická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Sféra vlivu </a:t>
            </a:r>
            <a:r>
              <a:rPr lang="cs-CZ" dirty="0" smtClean="0"/>
              <a:t>USA, stále více i Číny</a:t>
            </a:r>
            <a:endParaRPr lang="cs-CZ" dirty="0"/>
          </a:p>
          <a:p>
            <a:r>
              <a:rPr lang="cs-CZ" dirty="0"/>
              <a:t>Dochází k procesu </a:t>
            </a:r>
            <a:r>
              <a:rPr lang="cs-CZ" dirty="0" smtClean="0"/>
              <a:t>emancipace od USA</a:t>
            </a:r>
            <a:endParaRPr lang="cs-CZ" dirty="0"/>
          </a:p>
          <a:p>
            <a:r>
              <a:rPr lang="cs-CZ" dirty="0"/>
              <a:t>Rapidní nárůst čínské přítomnosti a vlivu - FDI, obchod</a:t>
            </a:r>
          </a:p>
          <a:p>
            <a:r>
              <a:rPr lang="cs-CZ" dirty="0"/>
              <a:t>„Asymetrická důležitost“ regionu klesá</a:t>
            </a:r>
          </a:p>
          <a:p>
            <a:r>
              <a:rPr lang="cs-CZ" dirty="0" err="1"/>
              <a:t>LatAm</a:t>
            </a:r>
            <a:r>
              <a:rPr lang="cs-CZ" dirty="0"/>
              <a:t> má dnes více možností, Evropa je stále méně prioritou</a:t>
            </a:r>
          </a:p>
          <a:p>
            <a:r>
              <a:rPr lang="cs-CZ" dirty="0"/>
              <a:t>Poloha mezi dvěma oceány je výhodná, projevuje se nyní v obchodě – </a:t>
            </a:r>
            <a:r>
              <a:rPr lang="cs-CZ" dirty="0" err="1"/>
              <a:t>Transpacifické</a:t>
            </a:r>
            <a:r>
              <a:rPr lang="cs-CZ" dirty="0"/>
              <a:t> partnerství (</a:t>
            </a:r>
            <a:r>
              <a:rPr lang="cs-CZ" dirty="0" smtClean="0"/>
              <a:t>problém byl </a:t>
            </a:r>
            <a:r>
              <a:rPr lang="cs-CZ" dirty="0" err="1"/>
              <a:t>Trump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597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Historické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Dřívější kolonie evropských států</a:t>
            </a:r>
          </a:p>
          <a:p>
            <a:r>
              <a:rPr lang="cs-CZ" dirty="0"/>
              <a:t>Získaly nezávislost v 1820s – více času na samostatný vývoj než jiné rozvojové státy </a:t>
            </a:r>
          </a:p>
          <a:p>
            <a:r>
              <a:rPr lang="cs-CZ" dirty="0"/>
              <a:t>Evropská pozice byla postupně nahrazována Spojenými státy</a:t>
            </a:r>
          </a:p>
          <a:p>
            <a:r>
              <a:rPr lang="cs-CZ" dirty="0"/>
              <a:t>Během studené války důležitý region mocenského soupeření</a:t>
            </a:r>
          </a:p>
        </p:txBody>
      </p:sp>
    </p:spTree>
    <p:extLst>
      <p:ext uri="{BB962C8B-B14F-4D97-AF65-F5344CB8AC3E}">
        <p14:creationId xmlns:p14="http://schemas.microsoft.com/office/powerpoint/2010/main" val="238990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Španělsko a </a:t>
            </a:r>
            <a:r>
              <a:rPr lang="cs-CZ" dirty="0" err="1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Specifické kulturní a historické vztahy</a:t>
            </a:r>
          </a:p>
          <a:p>
            <a:r>
              <a:rPr lang="cs-CZ" dirty="0"/>
              <a:t>Politika vůči </a:t>
            </a:r>
            <a:r>
              <a:rPr lang="cs-CZ" dirty="0" err="1"/>
              <a:t>LatAm</a:t>
            </a:r>
            <a:r>
              <a:rPr lang="cs-CZ" dirty="0"/>
              <a:t> byla vytvořena především po přístupu Španělska do EU</a:t>
            </a:r>
          </a:p>
          <a:p>
            <a:r>
              <a:rPr lang="cs-CZ" dirty="0"/>
              <a:t>Některé státy nejsou příliš nadšené z role Španělska jako prostředníka</a:t>
            </a:r>
          </a:p>
          <a:p>
            <a:r>
              <a:rPr lang="cs-CZ" dirty="0"/>
              <a:t>Existence Iberoamerického společenství </a:t>
            </a:r>
          </a:p>
          <a:p>
            <a:r>
              <a:rPr lang="cs-CZ" dirty="0"/>
              <a:t>Španělsko do krize 2008 největším evropským investorem v regionu (cca 50 procent FDI v </a:t>
            </a:r>
            <a:r>
              <a:rPr lang="cs-CZ" dirty="0" err="1"/>
              <a:t>LatAm</a:t>
            </a:r>
            <a:r>
              <a:rPr lang="cs-CZ" dirty="0"/>
              <a:t>), nyní zpět (spolu s Francií, Německem a Nizozemím)</a:t>
            </a:r>
          </a:p>
          <a:p>
            <a:r>
              <a:rPr lang="cs-CZ" dirty="0"/>
              <a:t>V roce 2012 Madrid volal po větším kofinancování </a:t>
            </a:r>
            <a:r>
              <a:rPr lang="cs-CZ" dirty="0" err="1"/>
              <a:t>Ibero</a:t>
            </a:r>
            <a:r>
              <a:rPr lang="cs-CZ" dirty="0"/>
              <a:t>-americké spolupráce ze strany </a:t>
            </a:r>
            <a:r>
              <a:rPr lang="cs-CZ" dirty="0" err="1"/>
              <a:t>LatAm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9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1247C-A639-4B04-AAD6-15E79C5E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osoba, skupina, stojící&#10;&#10;Popis byl vytvořen automaticky">
            <a:extLst>
              <a:ext uri="{FF2B5EF4-FFF2-40B4-BE49-F238E27FC236}">
                <a16:creationId xmlns:a16="http://schemas.microsoft.com/office/drawing/2014/main" id="{2B04F6C2-943A-48AC-90CC-FE1FFCBAC3D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57" y="1556792"/>
            <a:ext cx="8809286" cy="4179822"/>
          </a:xfrm>
        </p:spPr>
      </p:pic>
    </p:spTree>
    <p:extLst>
      <p:ext uri="{BB962C8B-B14F-4D97-AF65-F5344CB8AC3E}">
        <p14:creationId xmlns:p14="http://schemas.microsoft.com/office/powerpoint/2010/main" val="3302549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je </a:t>
            </a:r>
            <a:r>
              <a:rPr lang="cs-CZ" dirty="0" smtClean="0"/>
              <a:t>nyní až třetím </a:t>
            </a:r>
            <a:r>
              <a:rPr lang="cs-CZ" dirty="0"/>
              <a:t>nejdůležitějším obchodním partnerem v regionu a největším investorem</a:t>
            </a:r>
          </a:p>
          <a:p>
            <a:r>
              <a:rPr lang="cs-CZ" dirty="0"/>
              <a:t>Zóny volného obchodu zatím jen s některými zeměmi</a:t>
            </a:r>
          </a:p>
          <a:p>
            <a:r>
              <a:rPr lang="cs-CZ" dirty="0"/>
              <a:t>Mexiko (spojeno s USA a NAFTA)</a:t>
            </a:r>
          </a:p>
          <a:p>
            <a:r>
              <a:rPr lang="cs-CZ" dirty="0"/>
              <a:t>Chile</a:t>
            </a:r>
          </a:p>
          <a:p>
            <a:r>
              <a:rPr lang="cs-CZ" dirty="0"/>
              <a:t>Státy střední Ameriky</a:t>
            </a:r>
          </a:p>
          <a:p>
            <a:r>
              <a:rPr lang="cs-CZ" dirty="0" smtClean="0"/>
              <a:t>Kolumbie, Peru a Ekvádor</a:t>
            </a:r>
          </a:p>
          <a:p>
            <a:r>
              <a:rPr lang="cs-CZ" dirty="0" smtClean="0"/>
              <a:t>CARICOM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294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665</Words>
  <Application>Microsoft Office PowerPoint</Application>
  <PresentationFormat>Předvádění na obrazovce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Century Schoolbook</vt:lpstr>
      <vt:lpstr>Wingdings</vt:lpstr>
      <vt:lpstr>Wingdings 2</vt:lpstr>
      <vt:lpstr>Arkýř</vt:lpstr>
      <vt:lpstr>EU A Latinská Amerika</vt:lpstr>
      <vt:lpstr>Latinská Amerika</vt:lpstr>
      <vt:lpstr>EDI 2021</vt:lpstr>
      <vt:lpstr>Prezentace aplikace PowerPoint</vt:lpstr>
      <vt:lpstr>Geopolitická situace</vt:lpstr>
      <vt:lpstr>Historické vztahy</vt:lpstr>
      <vt:lpstr>Španělsko a LatAm</vt:lpstr>
      <vt:lpstr>Prezentace aplikace PowerPoint</vt:lpstr>
      <vt:lpstr>FTA</vt:lpstr>
      <vt:lpstr>Regionalní integrace</vt:lpstr>
      <vt:lpstr>EU - MERCOSUR</vt:lpstr>
      <vt:lpstr>Setkávání se státy LatAm</vt:lpstr>
      <vt:lpstr>Styčné body</vt:lpstr>
      <vt:lpstr>Hospodářské vztahy</vt:lpstr>
      <vt:lpstr>Otázka kuby</vt:lpstr>
      <vt:lpstr>Otázka Venezuely</vt:lpstr>
      <vt:lpstr>Výhledy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Latinská Amerika</dc:title>
  <dc:creator>Martin</dc:creator>
  <cp:lastModifiedBy>Uzivatel</cp:lastModifiedBy>
  <cp:revision>16</cp:revision>
  <dcterms:modified xsi:type="dcterms:W3CDTF">2022-11-10T10:02:40Z</dcterms:modified>
</cp:coreProperties>
</file>