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7" r:id="rId5"/>
    <p:sldId id="257" r:id="rId6"/>
    <p:sldId id="268" r:id="rId7"/>
    <p:sldId id="262" r:id="rId8"/>
    <p:sldId id="264" r:id="rId9"/>
    <p:sldId id="261" r:id="rId10"/>
    <p:sldId id="263" r:id="rId11"/>
    <p:sldId id="260" r:id="rId12"/>
    <p:sldId id="265" r:id="rId13"/>
    <p:sldId id="258" r:id="rId14"/>
    <p:sldId id="269" r:id="rId15"/>
    <p:sldId id="270"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BA6148-A575-8DF6-3F61-2EF034789E6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8090894B-1C7B-9132-1B23-BA673D9336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09A38D11-D613-CB43-47AE-EE070A174460}"/>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5" name="Zástupný symbol pro zápatí 4">
            <a:extLst>
              <a:ext uri="{FF2B5EF4-FFF2-40B4-BE49-F238E27FC236}">
                <a16:creationId xmlns:a16="http://schemas.microsoft.com/office/drawing/2014/main" id="{8A637A50-C7B4-635F-59F6-C2F2B82760D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B8BEFB0-6B3D-FA95-E1D9-5AF27F1DB6B4}"/>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2065795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3D0324-6E51-4872-35E8-1F5B3535E55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6F4EE0C-1D1A-532A-40D2-21097D158F0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5A6B49C-68C5-8595-1C5B-6C31D1F178D8}"/>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5" name="Zástupný symbol pro zápatí 4">
            <a:extLst>
              <a:ext uri="{FF2B5EF4-FFF2-40B4-BE49-F238E27FC236}">
                <a16:creationId xmlns:a16="http://schemas.microsoft.com/office/drawing/2014/main" id="{836657E7-EA28-C0F9-FDD0-BE87EC6A431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DE06675-075F-2517-C13A-218D4B87CE68}"/>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221512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78142A0B-4B82-B22A-34C4-3491D0DCC5F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9F104B71-D28E-3B6C-90F7-6C5BABE13B32}"/>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B3FC276-EF90-5811-E18C-80726F3E08CC}"/>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5" name="Zástupný symbol pro zápatí 4">
            <a:extLst>
              <a:ext uri="{FF2B5EF4-FFF2-40B4-BE49-F238E27FC236}">
                <a16:creationId xmlns:a16="http://schemas.microsoft.com/office/drawing/2014/main" id="{CABF476B-B0F7-CDF0-E7A0-36F85B9BB59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23924DC-D7D5-9B16-CDD7-09678D841BC4}"/>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196939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20F2DF-EEEA-DA78-8F4C-2E65A3250E2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6EE4253-7FE9-1B80-76FB-C67495339DA4}"/>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2E016A9-F3C2-5915-A1B9-B8E775C4B19F}"/>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5" name="Zástupný symbol pro zápatí 4">
            <a:extLst>
              <a:ext uri="{FF2B5EF4-FFF2-40B4-BE49-F238E27FC236}">
                <a16:creationId xmlns:a16="http://schemas.microsoft.com/office/drawing/2014/main" id="{8459FD25-6157-7E1F-5A4E-A01F6F4670B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0478042-5A81-030C-8FFA-B7924724BF1E}"/>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3390711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B3DBB0-E35D-2A13-7B3C-FAD46F624A2F}"/>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AD5C8514-73B9-A3C7-BBC0-6EF2CF376E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573BB65B-A753-4B7A-ED68-8E6CA43729DD}"/>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5" name="Zástupný symbol pro zápatí 4">
            <a:extLst>
              <a:ext uri="{FF2B5EF4-FFF2-40B4-BE49-F238E27FC236}">
                <a16:creationId xmlns:a16="http://schemas.microsoft.com/office/drawing/2014/main" id="{55046DC9-EC61-963F-7D4C-E3EF0E74DDC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263EB49-63C5-B99D-911A-DF80155B90D2}"/>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1437499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D4AF15-999E-3E91-1C39-D1AF6C1C3EE1}"/>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E0F3DC25-E18E-4FFF-5618-798E2D48245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03A5DD5-7E78-E265-E673-B7E860D3E9EE}"/>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52D47B2-A964-7213-0049-947E5165D185}"/>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6" name="Zástupný symbol pro zápatí 5">
            <a:extLst>
              <a:ext uri="{FF2B5EF4-FFF2-40B4-BE49-F238E27FC236}">
                <a16:creationId xmlns:a16="http://schemas.microsoft.com/office/drawing/2014/main" id="{32A89899-287F-61CF-41A0-CA5702522A6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7EE180-70E3-F54A-4CC2-ACB222B53C13}"/>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3861450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70C820-1490-2C62-C32E-FA57444A689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5FB51135-9DFA-B091-A245-946AFBBB7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2D2338FF-917E-E607-97E2-FAE1B273208E}"/>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E713C16-F12F-0DFB-BE95-25504FBA8B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89882099-C2A3-71E2-8421-87859F3187BD}"/>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7CAD980-06C8-934A-7C4F-69F596A53128}"/>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8" name="Zástupný symbol pro zápatí 7">
            <a:extLst>
              <a:ext uri="{FF2B5EF4-FFF2-40B4-BE49-F238E27FC236}">
                <a16:creationId xmlns:a16="http://schemas.microsoft.com/office/drawing/2014/main" id="{452625D7-B2DB-7D2D-6E81-30F1DCA432F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411C4857-2B00-E8D5-7813-098075E7C4AC}"/>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144030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BAA204-3190-EACA-37B6-6423A6DF5C99}"/>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651A04D-8BC9-167E-4A62-BEB93619A4DA}"/>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4" name="Zástupný symbol pro zápatí 3">
            <a:extLst>
              <a:ext uri="{FF2B5EF4-FFF2-40B4-BE49-F238E27FC236}">
                <a16:creationId xmlns:a16="http://schemas.microsoft.com/office/drawing/2014/main" id="{9A05650E-80C5-0F49-0828-095D0BEBE50C}"/>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4219F1A-2EF2-CAFB-9358-9B52E09EE69F}"/>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12080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AE5B9864-BFC6-9684-BB00-A32F74CEC616}"/>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3" name="Zástupný symbol pro zápatí 2">
            <a:extLst>
              <a:ext uri="{FF2B5EF4-FFF2-40B4-BE49-F238E27FC236}">
                <a16:creationId xmlns:a16="http://schemas.microsoft.com/office/drawing/2014/main" id="{4F325DAF-8F9D-AC78-01CC-006F38C1C09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2FE8DDA3-25DD-5318-B987-AA22400F4458}"/>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3357642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40502-66F8-DCD1-EAFA-03BBF510B8C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FC8966A5-567C-9405-9E27-70677D44D6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56190D5-19DE-EB01-3456-E1B7FBCCFD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2531202-4C3F-A1F9-9644-BFFF24025AA2}"/>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6" name="Zástupný symbol pro zápatí 5">
            <a:extLst>
              <a:ext uri="{FF2B5EF4-FFF2-40B4-BE49-F238E27FC236}">
                <a16:creationId xmlns:a16="http://schemas.microsoft.com/office/drawing/2014/main" id="{5268FC9C-EB06-C39E-79F2-70995E0D81E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82D5017-4D81-987B-8EE4-5911C37F6A3B}"/>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2654008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BE52063-CE49-1357-902B-7875F26A89E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CDACA62-3D8B-C33E-4565-5A2B9CF3E9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370D986-F8E8-7E6B-7A57-D6C72C7C92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78BDDEAA-32E1-CD71-2DDF-C1804B81EA3D}"/>
              </a:ext>
            </a:extLst>
          </p:cNvPr>
          <p:cNvSpPr>
            <a:spLocks noGrp="1"/>
          </p:cNvSpPr>
          <p:nvPr>
            <p:ph type="dt" sz="half" idx="10"/>
          </p:nvPr>
        </p:nvSpPr>
        <p:spPr/>
        <p:txBody>
          <a:bodyPr/>
          <a:lstStyle/>
          <a:p>
            <a:fld id="{4329F438-C9E4-4210-9BBB-DC0F2F004D85}" type="datetimeFigureOut">
              <a:rPr lang="cs-CZ" smtClean="0"/>
              <a:t>22.11.2022</a:t>
            </a:fld>
            <a:endParaRPr lang="cs-CZ"/>
          </a:p>
        </p:txBody>
      </p:sp>
      <p:sp>
        <p:nvSpPr>
          <p:cNvPr id="6" name="Zástupný symbol pro zápatí 5">
            <a:extLst>
              <a:ext uri="{FF2B5EF4-FFF2-40B4-BE49-F238E27FC236}">
                <a16:creationId xmlns:a16="http://schemas.microsoft.com/office/drawing/2014/main" id="{31C49C11-BDDF-07BD-3750-3ECEEB527CB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E7193DA-1A8E-05B3-9763-6610DD761624}"/>
              </a:ext>
            </a:extLst>
          </p:cNvPr>
          <p:cNvSpPr>
            <a:spLocks noGrp="1"/>
          </p:cNvSpPr>
          <p:nvPr>
            <p:ph type="sldNum" sz="quarter" idx="12"/>
          </p:nvPr>
        </p:nvSpPr>
        <p:spPr/>
        <p:txBody>
          <a:bodyPr/>
          <a:lstStyle/>
          <a:p>
            <a:fld id="{4E1433E8-492C-4E6B-88F7-E53C3098089E}" type="slidenum">
              <a:rPr lang="cs-CZ" smtClean="0"/>
              <a:t>‹#›</a:t>
            </a:fld>
            <a:endParaRPr lang="cs-CZ"/>
          </a:p>
        </p:txBody>
      </p:sp>
    </p:spTree>
    <p:extLst>
      <p:ext uri="{BB962C8B-B14F-4D97-AF65-F5344CB8AC3E}">
        <p14:creationId xmlns:p14="http://schemas.microsoft.com/office/powerpoint/2010/main" val="791820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08310170-5390-6AA4-3A83-31F32C272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706AC130-C467-EF6A-80CD-80C2B6DE33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FF079C4-314A-A8B0-05BC-A383FD3BE2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9F438-C9E4-4210-9BBB-DC0F2F004D85}" type="datetimeFigureOut">
              <a:rPr lang="cs-CZ" smtClean="0"/>
              <a:t>22.11.2022</a:t>
            </a:fld>
            <a:endParaRPr lang="cs-CZ"/>
          </a:p>
        </p:txBody>
      </p:sp>
      <p:sp>
        <p:nvSpPr>
          <p:cNvPr id="5" name="Zástupný symbol pro zápatí 4">
            <a:extLst>
              <a:ext uri="{FF2B5EF4-FFF2-40B4-BE49-F238E27FC236}">
                <a16:creationId xmlns:a16="http://schemas.microsoft.com/office/drawing/2014/main" id="{F1D50328-9F0C-33C3-684B-5F8E59AA7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C5B1173-83F0-D278-E023-C26974118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1433E8-492C-4E6B-88F7-E53C3098089E}" type="slidenum">
              <a:rPr lang="cs-CZ" smtClean="0"/>
              <a:t>‹#›</a:t>
            </a:fld>
            <a:endParaRPr lang="cs-CZ"/>
          </a:p>
        </p:txBody>
      </p:sp>
    </p:spTree>
    <p:extLst>
      <p:ext uri="{BB962C8B-B14F-4D97-AF65-F5344CB8AC3E}">
        <p14:creationId xmlns:p14="http://schemas.microsoft.com/office/powerpoint/2010/main" val="10394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pbslearningmedia.org/resource/envh10.sci.life.eco.envracism/environmental-justice-opposing-a-toxic-waste-landfil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ourcepanel.org/global-material-flows-database" TargetMode="External"/><Relationship Id="rId2" Type="http://schemas.openxmlformats.org/officeDocument/2006/relationships/hyperlink" Target="https://wid.world/" TargetMode="External"/><Relationship Id="rId1" Type="http://schemas.openxmlformats.org/officeDocument/2006/relationships/slideLayout" Target="../slideLayouts/slideLayout2.xml"/><Relationship Id="rId4" Type="http://schemas.openxmlformats.org/officeDocument/2006/relationships/hyperlink" Target="https://ejatlas.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korostoff.github.io/1-pixel-wealth/" TargetMode="External"/><Relationship Id="rId2" Type="http://schemas.openxmlformats.org/officeDocument/2006/relationships/hyperlink" Target="https://wid.worl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A750F5FD-3294-79A5-9A3C-6B731234CE22}"/>
              </a:ext>
            </a:extLst>
          </p:cNvPr>
          <p:cNvSpPr>
            <a:spLocks noGrp="1"/>
          </p:cNvSpPr>
          <p:nvPr>
            <p:ph type="ctrTitle"/>
          </p:nvPr>
        </p:nvSpPr>
        <p:spPr>
          <a:xfrm>
            <a:off x="1386865" y="818984"/>
            <a:ext cx="6596245" cy="3268520"/>
          </a:xfrm>
        </p:spPr>
        <p:txBody>
          <a:bodyPr>
            <a:normAutofit/>
          </a:bodyPr>
          <a:lstStyle/>
          <a:p>
            <a:pPr algn="r"/>
            <a:r>
              <a:rPr lang="cs-CZ" sz="4800">
                <a:solidFill>
                  <a:srgbClr val="FFFFFF"/>
                </a:solidFill>
              </a:rPr>
              <a:t>Inequality and environmental justice</a:t>
            </a:r>
          </a:p>
        </p:txBody>
      </p:sp>
      <p:sp>
        <p:nvSpPr>
          <p:cNvPr id="18"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odnadpis 2">
            <a:extLst>
              <a:ext uri="{FF2B5EF4-FFF2-40B4-BE49-F238E27FC236}">
                <a16:creationId xmlns:a16="http://schemas.microsoft.com/office/drawing/2014/main" id="{0249DF42-6C0D-7053-EF00-70A077B9A4A3}"/>
              </a:ext>
            </a:extLst>
          </p:cNvPr>
          <p:cNvSpPr>
            <a:spLocks noGrp="1"/>
          </p:cNvSpPr>
          <p:nvPr>
            <p:ph type="subTitle" idx="1"/>
          </p:nvPr>
        </p:nvSpPr>
        <p:spPr>
          <a:xfrm>
            <a:off x="1931874" y="4797188"/>
            <a:ext cx="6051236" cy="1241828"/>
          </a:xfrm>
        </p:spPr>
        <p:txBody>
          <a:bodyPr>
            <a:normAutofit/>
          </a:bodyPr>
          <a:lstStyle/>
          <a:p>
            <a:pPr algn="r"/>
            <a:r>
              <a:rPr lang="cs-CZ" sz="2000">
                <a:solidFill>
                  <a:srgbClr val="FFFFFF"/>
                </a:solidFill>
              </a:rPr>
              <a:t>Introduction to Global Challenges</a:t>
            </a:r>
          </a:p>
          <a:p>
            <a:pPr algn="r"/>
            <a:endParaRPr lang="cs-CZ" sz="2000">
              <a:solidFill>
                <a:srgbClr val="FFFFFF"/>
              </a:solidFill>
            </a:endParaRPr>
          </a:p>
          <a:p>
            <a:pPr algn="r"/>
            <a:r>
              <a:rPr lang="cs-CZ" sz="2000">
                <a:solidFill>
                  <a:srgbClr val="FFFFFF"/>
                </a:solidFill>
              </a:rPr>
              <a:t>Mikuláš Černík</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41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60ABC8A0-A14B-4D4C-8A26-73BDF53984F3}"/>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Environmental racism</a:t>
            </a:r>
          </a:p>
        </p:txBody>
      </p:sp>
      <p:sp>
        <p:nvSpPr>
          <p:cNvPr id="3" name="Zástupný obsah 2">
            <a:extLst>
              <a:ext uri="{FF2B5EF4-FFF2-40B4-BE49-F238E27FC236}">
                <a16:creationId xmlns:a16="http://schemas.microsoft.com/office/drawing/2014/main" id="{7493162A-D01E-E830-99EB-2FF3A45DBF82}"/>
              </a:ext>
            </a:extLst>
          </p:cNvPr>
          <p:cNvSpPr>
            <a:spLocks noGrp="1"/>
          </p:cNvSpPr>
          <p:nvPr>
            <p:ph idx="1"/>
          </p:nvPr>
        </p:nvSpPr>
        <p:spPr>
          <a:xfrm>
            <a:off x="4810259" y="649480"/>
            <a:ext cx="6991881" cy="5546047"/>
          </a:xfrm>
        </p:spPr>
        <p:txBody>
          <a:bodyPr anchor="ctr">
            <a:normAutofit/>
          </a:bodyPr>
          <a:lstStyle/>
          <a:p>
            <a:pPr marL="0" indent="0">
              <a:buNone/>
            </a:pPr>
            <a:r>
              <a:rPr lang="cs-CZ" sz="2000" dirty="0" err="1"/>
              <a:t>Environmental</a:t>
            </a:r>
            <a:r>
              <a:rPr lang="cs-CZ" sz="2000" dirty="0"/>
              <a:t> </a:t>
            </a:r>
            <a:r>
              <a:rPr lang="cs-CZ" sz="2000" dirty="0" err="1"/>
              <a:t>racism</a:t>
            </a:r>
            <a:r>
              <a:rPr lang="cs-CZ" sz="2000" dirty="0"/>
              <a:t> and </a:t>
            </a:r>
            <a:r>
              <a:rPr lang="cs-CZ" sz="2000" dirty="0" err="1"/>
              <a:t>class</a:t>
            </a:r>
            <a:r>
              <a:rPr lang="cs-CZ" sz="2000" dirty="0"/>
              <a:t> </a:t>
            </a:r>
            <a:r>
              <a:rPr lang="cs-CZ" sz="2000" dirty="0" err="1"/>
              <a:t>inequalities</a:t>
            </a:r>
            <a:r>
              <a:rPr lang="cs-CZ" sz="2000" dirty="0"/>
              <a:t> </a:t>
            </a:r>
            <a:r>
              <a:rPr lang="cs-CZ" sz="2000" dirty="0" err="1"/>
              <a:t>impact</a:t>
            </a:r>
            <a:r>
              <a:rPr lang="cs-CZ" sz="2000" dirty="0"/>
              <a:t> </a:t>
            </a:r>
            <a:r>
              <a:rPr lang="cs-CZ" sz="2000" dirty="0" err="1"/>
              <a:t>population</a:t>
            </a:r>
            <a:r>
              <a:rPr lang="cs-CZ" sz="2000" dirty="0"/>
              <a:t> </a:t>
            </a:r>
            <a:r>
              <a:rPr lang="cs-CZ" sz="2000" dirty="0" err="1"/>
              <a:t>unevenly</a:t>
            </a:r>
            <a:r>
              <a:rPr lang="cs-CZ" sz="2000" dirty="0"/>
              <a:t> – </a:t>
            </a:r>
            <a:r>
              <a:rPr lang="cs-CZ" sz="2000" dirty="0" err="1"/>
              <a:t>access</a:t>
            </a:r>
            <a:r>
              <a:rPr lang="cs-CZ" sz="2000" dirty="0"/>
              <a:t> to </a:t>
            </a:r>
            <a:r>
              <a:rPr lang="cs-CZ" sz="2000" dirty="0" err="1"/>
              <a:t>clean</a:t>
            </a:r>
            <a:r>
              <a:rPr lang="cs-CZ" sz="2000" dirty="0"/>
              <a:t> and </a:t>
            </a:r>
            <a:r>
              <a:rPr lang="cs-CZ" sz="2000" dirty="0" err="1"/>
              <a:t>healthy</a:t>
            </a:r>
            <a:r>
              <a:rPr lang="cs-CZ" sz="2000" dirty="0"/>
              <a:t> </a:t>
            </a:r>
            <a:r>
              <a:rPr lang="cs-CZ" sz="2000" dirty="0" err="1"/>
              <a:t>working</a:t>
            </a:r>
            <a:r>
              <a:rPr lang="cs-CZ" sz="2000" dirty="0"/>
              <a:t> and/</a:t>
            </a:r>
            <a:r>
              <a:rPr lang="cs-CZ" sz="2000" dirty="0" err="1"/>
              <a:t>or</a:t>
            </a:r>
            <a:r>
              <a:rPr lang="cs-CZ" sz="2000" dirty="0"/>
              <a:t> </a:t>
            </a:r>
            <a:r>
              <a:rPr lang="cs-CZ" sz="2000" dirty="0" err="1"/>
              <a:t>living</a:t>
            </a:r>
            <a:r>
              <a:rPr lang="cs-CZ" sz="2000" dirty="0"/>
              <a:t> environment </a:t>
            </a:r>
            <a:r>
              <a:rPr lang="cs-CZ" sz="2000" dirty="0" err="1"/>
              <a:t>is</a:t>
            </a:r>
            <a:r>
              <a:rPr lang="cs-CZ" sz="2000" dirty="0"/>
              <a:t> </a:t>
            </a:r>
            <a:r>
              <a:rPr lang="cs-CZ" sz="2000" dirty="0" err="1"/>
              <a:t>often</a:t>
            </a:r>
            <a:r>
              <a:rPr lang="cs-CZ" sz="2000" dirty="0"/>
              <a:t> </a:t>
            </a:r>
            <a:r>
              <a:rPr lang="cs-CZ" sz="2000" dirty="0" err="1"/>
              <a:t>restricted</a:t>
            </a:r>
            <a:r>
              <a:rPr lang="cs-CZ" sz="2000" dirty="0"/>
              <a:t> and </a:t>
            </a:r>
            <a:r>
              <a:rPr lang="cs-CZ" sz="2000" dirty="0" err="1"/>
              <a:t>denied</a:t>
            </a:r>
            <a:r>
              <a:rPr lang="cs-CZ" sz="2000" dirty="0"/>
              <a:t> to </a:t>
            </a:r>
            <a:r>
              <a:rPr lang="cs-CZ" sz="2000" dirty="0" err="1"/>
              <a:t>marginalised</a:t>
            </a:r>
            <a:r>
              <a:rPr lang="cs-CZ" sz="2000" dirty="0"/>
              <a:t> </a:t>
            </a:r>
            <a:r>
              <a:rPr lang="cs-CZ" sz="2000" dirty="0" err="1"/>
              <a:t>groups</a:t>
            </a:r>
            <a:r>
              <a:rPr lang="cs-CZ" sz="2000" dirty="0"/>
              <a:t>.</a:t>
            </a:r>
          </a:p>
          <a:p>
            <a:pPr marL="0" indent="0">
              <a:buNone/>
            </a:pPr>
            <a:endParaRPr lang="cs-CZ" sz="2000" dirty="0"/>
          </a:p>
          <a:p>
            <a:pPr marL="0" indent="0">
              <a:buNone/>
            </a:pPr>
            <a:r>
              <a:rPr lang="cs-CZ" sz="2000" dirty="0" err="1"/>
              <a:t>The</a:t>
            </a:r>
            <a:r>
              <a:rPr lang="cs-CZ" sz="2000" dirty="0"/>
              <a:t> start </a:t>
            </a:r>
            <a:r>
              <a:rPr lang="cs-CZ" sz="2000" dirty="0" err="1"/>
              <a:t>of</a:t>
            </a:r>
            <a:r>
              <a:rPr lang="cs-CZ" sz="2000" dirty="0"/>
              <a:t> </a:t>
            </a:r>
            <a:r>
              <a:rPr lang="cs-CZ" sz="2000" dirty="0" err="1"/>
              <a:t>environmental</a:t>
            </a:r>
            <a:r>
              <a:rPr lang="cs-CZ" sz="2000" dirty="0"/>
              <a:t> justice </a:t>
            </a:r>
            <a:r>
              <a:rPr lang="cs-CZ" sz="2000" dirty="0" err="1"/>
              <a:t>movement</a:t>
            </a:r>
            <a:r>
              <a:rPr lang="cs-CZ" sz="2000" dirty="0"/>
              <a:t> </a:t>
            </a:r>
            <a:r>
              <a:rPr lang="cs-CZ" sz="2000" dirty="0" err="1"/>
              <a:t>was</a:t>
            </a:r>
            <a:r>
              <a:rPr lang="cs-CZ" sz="2000" dirty="0"/>
              <a:t> </a:t>
            </a:r>
            <a:r>
              <a:rPr lang="cs-CZ" sz="2000" dirty="0" err="1"/>
              <a:t>at</a:t>
            </a:r>
            <a:r>
              <a:rPr lang="cs-CZ" sz="2000" dirty="0"/>
              <a:t> </a:t>
            </a:r>
            <a:r>
              <a:rPr lang="cs-CZ" sz="2000" dirty="0">
                <a:hlinkClick r:id="rId2"/>
              </a:rPr>
              <a:t>Warren </a:t>
            </a:r>
            <a:r>
              <a:rPr lang="cs-CZ" sz="2000" dirty="0" err="1">
                <a:hlinkClick r:id="rId2"/>
              </a:rPr>
              <a:t>County</a:t>
            </a:r>
            <a:r>
              <a:rPr lang="cs-CZ" sz="2000" dirty="0">
                <a:hlinkClick r:id="rId2"/>
              </a:rPr>
              <a:t>, </a:t>
            </a:r>
            <a:r>
              <a:rPr lang="cs-CZ" sz="2000" dirty="0" err="1">
                <a:hlinkClick r:id="rId2"/>
              </a:rPr>
              <a:t>North</a:t>
            </a:r>
            <a:r>
              <a:rPr lang="cs-CZ" sz="2000" dirty="0">
                <a:hlinkClick r:id="rId2"/>
              </a:rPr>
              <a:t> Carolina – </a:t>
            </a:r>
            <a:r>
              <a:rPr lang="cs-CZ" sz="2000" dirty="0" err="1">
                <a:hlinkClick r:id="rId2"/>
              </a:rPr>
              <a:t>Opposing</a:t>
            </a:r>
            <a:r>
              <a:rPr lang="cs-CZ" sz="2000" dirty="0">
                <a:hlinkClick r:id="rId2"/>
              </a:rPr>
              <a:t> a </a:t>
            </a:r>
            <a:r>
              <a:rPr lang="cs-CZ" sz="2000" dirty="0" err="1">
                <a:hlinkClick r:id="rId2"/>
              </a:rPr>
              <a:t>Toxic</a:t>
            </a:r>
            <a:r>
              <a:rPr lang="cs-CZ" sz="2000" dirty="0">
                <a:hlinkClick r:id="rId2"/>
              </a:rPr>
              <a:t> </a:t>
            </a:r>
            <a:r>
              <a:rPr lang="cs-CZ" sz="2000" dirty="0" err="1">
                <a:hlinkClick r:id="rId2"/>
              </a:rPr>
              <a:t>Landfil</a:t>
            </a:r>
            <a:r>
              <a:rPr lang="cs-CZ" sz="2000" dirty="0"/>
              <a:t> </a:t>
            </a:r>
          </a:p>
          <a:p>
            <a:pPr marL="0" indent="0">
              <a:buNone/>
            </a:pPr>
            <a:r>
              <a:rPr lang="cs-CZ" sz="2000" dirty="0"/>
              <a:t>More </a:t>
            </a:r>
            <a:r>
              <a:rPr lang="cs-CZ" sz="2000" dirty="0" err="1"/>
              <a:t>recent</a:t>
            </a:r>
            <a:r>
              <a:rPr lang="cs-CZ" sz="2000" dirty="0"/>
              <a:t> </a:t>
            </a:r>
            <a:r>
              <a:rPr lang="cs-CZ" sz="2000" dirty="0" err="1"/>
              <a:t>example</a:t>
            </a:r>
            <a:r>
              <a:rPr lang="cs-CZ" sz="2000" dirty="0"/>
              <a:t> </a:t>
            </a:r>
            <a:r>
              <a:rPr lang="cs-CZ" sz="2000" dirty="0" err="1"/>
              <a:t>is</a:t>
            </a:r>
            <a:r>
              <a:rPr lang="cs-CZ" sz="2000" dirty="0"/>
              <a:t> a study on </a:t>
            </a:r>
            <a:r>
              <a:rPr lang="cs-CZ" sz="2000" dirty="0" err="1"/>
              <a:t>impact</a:t>
            </a:r>
            <a:r>
              <a:rPr lang="cs-CZ" sz="2000" dirty="0"/>
              <a:t> </a:t>
            </a:r>
            <a:r>
              <a:rPr lang="cs-CZ" sz="2000" dirty="0" err="1"/>
              <a:t>of</a:t>
            </a:r>
            <a:r>
              <a:rPr lang="cs-CZ" sz="2000" dirty="0"/>
              <a:t> </a:t>
            </a:r>
            <a:r>
              <a:rPr lang="cs-CZ" sz="2000" dirty="0" err="1"/>
              <a:t>Hurricane</a:t>
            </a:r>
            <a:r>
              <a:rPr lang="cs-CZ" sz="2000" dirty="0"/>
              <a:t> Katrina in New Orleans (</a:t>
            </a:r>
            <a:r>
              <a:rPr lang="cs-CZ" sz="2000" dirty="0" err="1"/>
              <a:t>Bullard</a:t>
            </a:r>
            <a:r>
              <a:rPr lang="cs-CZ" sz="2000" dirty="0"/>
              <a:t> &amp; </a:t>
            </a:r>
            <a:r>
              <a:rPr lang="cs-CZ" sz="2000" dirty="0" err="1"/>
              <a:t>Wright</a:t>
            </a:r>
            <a:r>
              <a:rPr lang="cs-CZ" sz="2000" dirty="0"/>
              <a:t>, 2009)</a:t>
            </a:r>
          </a:p>
          <a:p>
            <a:pPr marL="0" indent="0">
              <a:buNone/>
            </a:pPr>
            <a:r>
              <a:rPr lang="cs-CZ" sz="2000" dirty="0" err="1"/>
              <a:t>The</a:t>
            </a:r>
            <a:r>
              <a:rPr lang="cs-CZ" sz="2000" dirty="0"/>
              <a:t> </a:t>
            </a:r>
            <a:r>
              <a:rPr lang="cs-CZ" sz="2000" dirty="0" err="1"/>
              <a:t>phenomenon</a:t>
            </a:r>
            <a:r>
              <a:rPr lang="cs-CZ" sz="2000" dirty="0"/>
              <a:t> </a:t>
            </a:r>
            <a:r>
              <a:rPr lang="cs-CZ" sz="2000" dirty="0" err="1"/>
              <a:t>is</a:t>
            </a:r>
            <a:r>
              <a:rPr lang="cs-CZ" sz="2000" dirty="0"/>
              <a:t> not </a:t>
            </a:r>
            <a:r>
              <a:rPr lang="cs-CZ" sz="2000" dirty="0" err="1"/>
              <a:t>restricted</a:t>
            </a:r>
            <a:r>
              <a:rPr lang="cs-CZ" sz="2000" dirty="0"/>
              <a:t> to </a:t>
            </a:r>
            <a:r>
              <a:rPr lang="cs-CZ" sz="2000" dirty="0" err="1"/>
              <a:t>the</a:t>
            </a:r>
            <a:r>
              <a:rPr lang="cs-CZ" sz="2000" dirty="0"/>
              <a:t> US, </a:t>
            </a:r>
            <a:r>
              <a:rPr lang="cs-CZ" sz="2000" dirty="0" err="1"/>
              <a:t>for</a:t>
            </a:r>
            <a:r>
              <a:rPr lang="cs-CZ" sz="2000" dirty="0"/>
              <a:t> </a:t>
            </a:r>
            <a:r>
              <a:rPr lang="cs-CZ" sz="2000" dirty="0" err="1"/>
              <a:t>example</a:t>
            </a:r>
            <a:r>
              <a:rPr lang="cs-CZ" sz="2000" dirty="0"/>
              <a:t> in CEE </a:t>
            </a:r>
            <a:r>
              <a:rPr lang="cs-CZ" sz="2000" dirty="0" err="1"/>
              <a:t>contries</a:t>
            </a:r>
            <a:r>
              <a:rPr lang="cs-CZ" sz="2000" dirty="0"/>
              <a:t> </a:t>
            </a:r>
            <a:r>
              <a:rPr lang="cs-CZ" sz="2000" dirty="0" err="1"/>
              <a:t>Harper</a:t>
            </a:r>
            <a:r>
              <a:rPr lang="cs-CZ" sz="2000" dirty="0"/>
              <a:t>, </a:t>
            </a:r>
            <a:r>
              <a:rPr lang="cs-CZ" sz="2000" dirty="0" err="1"/>
              <a:t>Steger</a:t>
            </a:r>
            <a:r>
              <a:rPr lang="cs-CZ" sz="2000" dirty="0"/>
              <a:t> &amp; </a:t>
            </a:r>
            <a:r>
              <a:rPr lang="cs-CZ" sz="2000" dirty="0" err="1"/>
              <a:t>Filčák</a:t>
            </a:r>
            <a:r>
              <a:rPr lang="cs-CZ" sz="2000" dirty="0"/>
              <a:t> (2009) </a:t>
            </a:r>
            <a:r>
              <a:rPr lang="cs-CZ" sz="2000" dirty="0" err="1"/>
              <a:t>focus</a:t>
            </a:r>
            <a:r>
              <a:rPr lang="cs-CZ" sz="2000" dirty="0"/>
              <a:t> on Roma </a:t>
            </a:r>
            <a:r>
              <a:rPr lang="cs-CZ" sz="2000" dirty="0" err="1"/>
              <a:t>settlements</a:t>
            </a:r>
            <a:r>
              <a:rPr lang="cs-CZ" sz="2000" dirty="0"/>
              <a:t> and </a:t>
            </a:r>
            <a:r>
              <a:rPr lang="cs-CZ" sz="2000" dirty="0" err="1"/>
              <a:t>environmental</a:t>
            </a:r>
            <a:r>
              <a:rPr lang="cs-CZ" sz="2000" dirty="0"/>
              <a:t> </a:t>
            </a:r>
            <a:r>
              <a:rPr lang="cs-CZ" sz="2000" dirty="0" err="1"/>
              <a:t>exclusion</a:t>
            </a:r>
            <a:endParaRPr lang="cs-CZ" sz="2000" dirty="0"/>
          </a:p>
        </p:txBody>
      </p:sp>
    </p:spTree>
    <p:extLst>
      <p:ext uri="{BB962C8B-B14F-4D97-AF65-F5344CB8AC3E}">
        <p14:creationId xmlns:p14="http://schemas.microsoft.com/office/powerpoint/2010/main" val="356954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F771A202-ACC7-7856-2776-7518E3E2816C}"/>
              </a:ext>
            </a:extLst>
          </p:cNvPr>
          <p:cNvSpPr>
            <a:spLocks noGrp="1"/>
          </p:cNvSpPr>
          <p:nvPr>
            <p:ph type="title"/>
          </p:nvPr>
        </p:nvSpPr>
        <p:spPr>
          <a:xfrm>
            <a:off x="934872" y="982272"/>
            <a:ext cx="3388419" cy="4560970"/>
          </a:xfrm>
        </p:spPr>
        <p:txBody>
          <a:bodyPr>
            <a:normAutofit/>
          </a:bodyPr>
          <a:lstStyle/>
          <a:p>
            <a:r>
              <a:rPr lang="cs-CZ" sz="4000">
                <a:solidFill>
                  <a:srgbClr val="FFFFFF"/>
                </a:solidFill>
              </a:rPr>
              <a:t>Commodity frontier</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ástupný obsah 2">
            <a:extLst>
              <a:ext uri="{FF2B5EF4-FFF2-40B4-BE49-F238E27FC236}">
                <a16:creationId xmlns:a16="http://schemas.microsoft.com/office/drawing/2014/main" id="{F5198323-2167-22EF-7827-C6F1A8715312}"/>
              </a:ext>
            </a:extLst>
          </p:cNvPr>
          <p:cNvSpPr>
            <a:spLocks noGrp="1"/>
          </p:cNvSpPr>
          <p:nvPr>
            <p:ph idx="1"/>
          </p:nvPr>
        </p:nvSpPr>
        <p:spPr>
          <a:xfrm>
            <a:off x="5221862" y="1719618"/>
            <a:ext cx="5948831" cy="4334629"/>
          </a:xfrm>
        </p:spPr>
        <p:txBody>
          <a:bodyPr anchor="ctr">
            <a:normAutofit/>
          </a:bodyPr>
          <a:lstStyle/>
          <a:p>
            <a:pPr marL="0" indent="0">
              <a:buNone/>
            </a:pPr>
            <a:r>
              <a:rPr lang="cs-CZ" sz="1700">
                <a:solidFill>
                  <a:srgbClr val="FEFFFF"/>
                </a:solidFill>
              </a:rPr>
              <a:t>Concept brought by geographer Jason W. Moore </a:t>
            </a:r>
          </a:p>
          <a:p>
            <a:pPr marL="0" indent="0">
              <a:buNone/>
            </a:pPr>
            <a:r>
              <a:rPr lang="en-US" sz="1700" b="0" i="0">
                <a:solidFill>
                  <a:srgbClr val="FEFFFF"/>
                </a:solidFill>
                <a:effectLst/>
                <a:latin typeface="Noto Sans" panose="020B0502040504020204" pitchFamily="34"/>
              </a:rPr>
              <a:t> </a:t>
            </a:r>
            <a:r>
              <a:rPr lang="cs-CZ" sz="1700" b="0" i="1">
                <a:solidFill>
                  <a:srgbClr val="FEFFFF"/>
                </a:solidFill>
                <a:effectLst/>
              </a:rPr>
              <a:t>„</a:t>
            </a:r>
            <a:r>
              <a:rPr lang="en-US" sz="1700" b="0" i="1">
                <a:solidFill>
                  <a:srgbClr val="FEFFFF"/>
                </a:solidFill>
                <a:effectLst/>
              </a:rPr>
              <a:t>processes and sites of the incorporation of resources (land, energy, raw materials, knowledge and labour) move at ever-accelerating speed across vast areas of the globe, incorporating ever more land, labour and natural resources.</a:t>
            </a:r>
            <a:r>
              <a:rPr lang="cs-CZ" sz="1700" b="0" i="1">
                <a:solidFill>
                  <a:srgbClr val="FEFFFF"/>
                </a:solidFill>
                <a:effectLst/>
              </a:rPr>
              <a:t>“</a:t>
            </a:r>
            <a:endParaRPr lang="cs-CZ" sz="1700" i="1">
              <a:solidFill>
                <a:srgbClr val="FEFFFF"/>
              </a:solidFill>
            </a:endParaRPr>
          </a:p>
          <a:p>
            <a:endParaRPr lang="cs-CZ" sz="1700">
              <a:solidFill>
                <a:srgbClr val="FEFFFF"/>
              </a:solidFill>
            </a:endParaRPr>
          </a:p>
          <a:p>
            <a:r>
              <a:rPr lang="cs-CZ" sz="1700">
                <a:solidFill>
                  <a:srgbClr val="FEFFFF"/>
                </a:solidFill>
              </a:rPr>
              <a:t>Green Sacrifice Zones Robbins &amp; Zografos 2020</a:t>
            </a:r>
          </a:p>
          <a:p>
            <a:pPr marL="0" indent="0">
              <a:buNone/>
            </a:pPr>
            <a:r>
              <a:rPr lang="cs-CZ" sz="1700" i="1">
                <a:solidFill>
                  <a:srgbClr val="FEFFFF"/>
                </a:solidFill>
              </a:rPr>
              <a:t>„</a:t>
            </a:r>
            <a:r>
              <a:rPr lang="en-US" sz="1700" b="0" i="1">
                <a:solidFill>
                  <a:srgbClr val="FEFFFF"/>
                </a:solidFill>
                <a:effectLst/>
                <a:latin typeface="NexusSerif"/>
              </a:rPr>
              <a:t>Shifting the costs of green transitions permits the sourcing of certain materials (minerals) that are indispensable for those</a:t>
            </a:r>
            <a:r>
              <a:rPr lang="cs-CZ" sz="1700" b="0" i="1">
                <a:solidFill>
                  <a:srgbClr val="FEFFFF"/>
                </a:solidFill>
                <a:effectLst/>
                <a:latin typeface="NexusSerif"/>
              </a:rPr>
              <a:t> (green and just)</a:t>
            </a:r>
            <a:r>
              <a:rPr lang="en-US" sz="1700" b="0" i="1">
                <a:solidFill>
                  <a:srgbClr val="FEFFFF"/>
                </a:solidFill>
                <a:effectLst/>
                <a:latin typeface="NexusSerif"/>
              </a:rPr>
              <a:t> transitions…But at the same time, these cost shifts and salvation logics are precisely just transition’s conditions of impossibility. They undermine its own universalist ambitions (such as equal inclusion in benefit sharing or equal participation in decision making) and expose links to colonialism, a project replete with exclusions.</a:t>
            </a:r>
            <a:r>
              <a:rPr lang="cs-CZ" sz="1700" b="0" i="1">
                <a:solidFill>
                  <a:srgbClr val="FEFFFF"/>
                </a:solidFill>
                <a:effectLst/>
                <a:latin typeface="NexusSerif"/>
              </a:rPr>
              <a:t>“</a:t>
            </a:r>
            <a:r>
              <a:rPr lang="cs-CZ" sz="1700" i="1">
                <a:solidFill>
                  <a:srgbClr val="FEFFFF"/>
                </a:solidFill>
              </a:rPr>
              <a:t> </a:t>
            </a:r>
          </a:p>
        </p:txBody>
      </p:sp>
    </p:spTree>
    <p:extLst>
      <p:ext uri="{BB962C8B-B14F-4D97-AF65-F5344CB8AC3E}">
        <p14:creationId xmlns:p14="http://schemas.microsoft.com/office/powerpoint/2010/main" val="3316044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47F8BC2C-CAFF-269C-78AE-3791943CD08D}"/>
              </a:ext>
            </a:extLst>
          </p:cNvPr>
          <p:cNvSpPr>
            <a:spLocks noGrp="1"/>
          </p:cNvSpPr>
          <p:nvPr>
            <p:ph type="title"/>
          </p:nvPr>
        </p:nvSpPr>
        <p:spPr>
          <a:xfrm>
            <a:off x="934872" y="982272"/>
            <a:ext cx="3388419" cy="4560970"/>
          </a:xfrm>
        </p:spPr>
        <p:txBody>
          <a:bodyPr>
            <a:normAutofit/>
          </a:bodyPr>
          <a:lstStyle/>
          <a:p>
            <a:r>
              <a:rPr lang="cs-CZ" sz="4000">
                <a:solidFill>
                  <a:srgbClr val="FFFFFF"/>
                </a:solidFill>
              </a:rPr>
              <a:t>Main approaches to environmental justice</a:t>
            </a: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ástupný obsah 2">
            <a:extLst>
              <a:ext uri="{FF2B5EF4-FFF2-40B4-BE49-F238E27FC236}">
                <a16:creationId xmlns:a16="http://schemas.microsoft.com/office/drawing/2014/main" id="{7E7E6AD1-48DF-CFF0-8BEB-2D1335AE135E}"/>
              </a:ext>
            </a:extLst>
          </p:cNvPr>
          <p:cNvSpPr>
            <a:spLocks noGrp="1"/>
          </p:cNvSpPr>
          <p:nvPr>
            <p:ph idx="1"/>
          </p:nvPr>
        </p:nvSpPr>
        <p:spPr>
          <a:xfrm>
            <a:off x="5221862" y="1719618"/>
            <a:ext cx="5948831" cy="4334629"/>
          </a:xfrm>
        </p:spPr>
        <p:txBody>
          <a:bodyPr anchor="ctr">
            <a:normAutofit/>
          </a:bodyPr>
          <a:lstStyle/>
          <a:p>
            <a:r>
              <a:rPr lang="cs-CZ" sz="2400" dirty="0" err="1">
                <a:solidFill>
                  <a:srgbClr val="FEFFFF"/>
                </a:solidFill>
              </a:rPr>
              <a:t>Distributive</a:t>
            </a:r>
            <a:endParaRPr lang="cs-CZ" sz="2400" dirty="0">
              <a:solidFill>
                <a:srgbClr val="FEFFFF"/>
              </a:solidFill>
            </a:endParaRPr>
          </a:p>
          <a:p>
            <a:r>
              <a:rPr lang="cs-CZ" sz="2400" dirty="0" err="1">
                <a:solidFill>
                  <a:srgbClr val="FEFFFF"/>
                </a:solidFill>
              </a:rPr>
              <a:t>Procedural</a:t>
            </a:r>
            <a:r>
              <a:rPr lang="cs-CZ" sz="2400" dirty="0">
                <a:solidFill>
                  <a:srgbClr val="FEFFFF"/>
                </a:solidFill>
              </a:rPr>
              <a:t> </a:t>
            </a:r>
          </a:p>
          <a:p>
            <a:r>
              <a:rPr lang="cs-CZ" sz="2400" dirty="0" err="1">
                <a:solidFill>
                  <a:srgbClr val="FEFFFF"/>
                </a:solidFill>
              </a:rPr>
              <a:t>Recognition</a:t>
            </a:r>
            <a:endParaRPr lang="cs-CZ" sz="2400" dirty="0">
              <a:solidFill>
                <a:srgbClr val="FEFFFF"/>
              </a:solidFill>
            </a:endParaRPr>
          </a:p>
          <a:p>
            <a:r>
              <a:rPr lang="cs-CZ" sz="2400" dirty="0" err="1">
                <a:solidFill>
                  <a:srgbClr val="FEFFFF"/>
                </a:solidFill>
              </a:rPr>
              <a:t>Capabilities</a:t>
            </a:r>
            <a:endParaRPr lang="cs-CZ" sz="2400" dirty="0">
              <a:solidFill>
                <a:srgbClr val="FEFFFF"/>
              </a:solidFill>
            </a:endParaRPr>
          </a:p>
          <a:p>
            <a:endParaRPr lang="cs-CZ" sz="2400" dirty="0">
              <a:solidFill>
                <a:srgbClr val="FEFFFF"/>
              </a:solidFill>
            </a:endParaRPr>
          </a:p>
          <a:p>
            <a:pPr marL="0" indent="0">
              <a:buNone/>
            </a:pPr>
            <a:r>
              <a:rPr lang="cs-CZ" sz="2400" dirty="0">
                <a:solidFill>
                  <a:srgbClr val="FEFFFF"/>
                </a:solidFill>
              </a:rPr>
              <a:t>And </a:t>
            </a:r>
            <a:r>
              <a:rPr lang="cs-CZ" sz="2400" dirty="0" err="1">
                <a:solidFill>
                  <a:srgbClr val="FEFFFF"/>
                </a:solidFill>
              </a:rPr>
              <a:t>than</a:t>
            </a:r>
            <a:r>
              <a:rPr lang="cs-CZ" sz="2400" dirty="0">
                <a:solidFill>
                  <a:srgbClr val="FEFFFF"/>
                </a:solidFill>
              </a:rPr>
              <a:t> </a:t>
            </a:r>
            <a:r>
              <a:rPr lang="cs-CZ" sz="2400" dirty="0" err="1">
                <a:solidFill>
                  <a:srgbClr val="FEFFFF"/>
                </a:solidFill>
              </a:rPr>
              <a:t>critical</a:t>
            </a:r>
            <a:r>
              <a:rPr lang="cs-CZ" sz="2400" dirty="0">
                <a:solidFill>
                  <a:srgbClr val="FEFFFF"/>
                </a:solidFill>
              </a:rPr>
              <a:t> </a:t>
            </a:r>
            <a:r>
              <a:rPr lang="cs-CZ" sz="2400" dirty="0" err="1">
                <a:solidFill>
                  <a:srgbClr val="FEFFFF"/>
                </a:solidFill>
              </a:rPr>
              <a:t>environmental</a:t>
            </a:r>
            <a:r>
              <a:rPr lang="cs-CZ" sz="2400" dirty="0">
                <a:solidFill>
                  <a:srgbClr val="FEFFFF"/>
                </a:solidFill>
              </a:rPr>
              <a:t> justice – </a:t>
            </a:r>
            <a:r>
              <a:rPr lang="cs-CZ" sz="2400" dirty="0" err="1">
                <a:solidFill>
                  <a:srgbClr val="FEFFFF"/>
                </a:solidFill>
              </a:rPr>
              <a:t>intersectional</a:t>
            </a:r>
            <a:r>
              <a:rPr lang="cs-CZ" sz="2400" dirty="0">
                <a:solidFill>
                  <a:srgbClr val="FEFFFF"/>
                </a:solidFill>
              </a:rPr>
              <a:t>, </a:t>
            </a:r>
            <a:r>
              <a:rPr lang="cs-CZ" sz="2400" dirty="0" err="1">
                <a:solidFill>
                  <a:srgbClr val="FEFFFF"/>
                </a:solidFill>
              </a:rPr>
              <a:t>decolonial</a:t>
            </a:r>
            <a:r>
              <a:rPr lang="cs-CZ" sz="2400" dirty="0">
                <a:solidFill>
                  <a:srgbClr val="FEFFFF"/>
                </a:solidFill>
              </a:rPr>
              <a:t>, </a:t>
            </a:r>
            <a:r>
              <a:rPr lang="cs-CZ" sz="2400" dirty="0" err="1">
                <a:solidFill>
                  <a:srgbClr val="FEFFFF"/>
                </a:solidFill>
              </a:rPr>
              <a:t>abolicionist</a:t>
            </a:r>
            <a:r>
              <a:rPr lang="cs-CZ" sz="2400" dirty="0">
                <a:solidFill>
                  <a:srgbClr val="FEFFFF"/>
                </a:solidFill>
              </a:rPr>
              <a:t>  </a:t>
            </a:r>
          </a:p>
          <a:p>
            <a:pPr marL="0" indent="0">
              <a:buNone/>
            </a:pPr>
            <a:endParaRPr lang="cs-CZ" sz="2400" dirty="0">
              <a:solidFill>
                <a:srgbClr val="FEFFFF"/>
              </a:solidFill>
            </a:endParaRPr>
          </a:p>
        </p:txBody>
      </p:sp>
    </p:spTree>
    <p:extLst>
      <p:ext uri="{BB962C8B-B14F-4D97-AF65-F5344CB8AC3E}">
        <p14:creationId xmlns:p14="http://schemas.microsoft.com/office/powerpoint/2010/main" val="49598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6EE4FD-480F-42A5-9FEB-DA630457C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A187062F-BE14-42FC-B06A-607DB238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8" y="1766812"/>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731FE21B-2A45-4BF5-8B03-E12341988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2689" y="1423780"/>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2DC5A94D-79ED-48F5-9DC5-96CBB507CE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3" y="1239381"/>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93A3D4BE-AF25-4F9A-9C29-1145CCE24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1183242" y="1230651"/>
            <a:ext cx="1020865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a:extLst>
              <a:ext uri="{FF2B5EF4-FFF2-40B4-BE49-F238E27FC236}">
                <a16:creationId xmlns:a16="http://schemas.microsoft.com/office/drawing/2014/main" id="{A5B18E58-4EB4-4091-260E-D0FE9989110D}"/>
              </a:ext>
            </a:extLst>
          </p:cNvPr>
          <p:cNvSpPr>
            <a:spLocks noGrp="1"/>
          </p:cNvSpPr>
          <p:nvPr>
            <p:ph type="title"/>
          </p:nvPr>
        </p:nvSpPr>
        <p:spPr>
          <a:xfrm>
            <a:off x="1870997" y="1607809"/>
            <a:ext cx="9236026" cy="2876680"/>
          </a:xfrm>
        </p:spPr>
        <p:txBody>
          <a:bodyPr vert="horz" lIns="91440" tIns="45720" rIns="91440" bIns="45720" rtlCol="0" anchor="b">
            <a:normAutofit/>
          </a:bodyPr>
          <a:lstStyle/>
          <a:p>
            <a:r>
              <a:rPr lang="en-US" sz="6000" kern="1200" dirty="0">
                <a:solidFill>
                  <a:srgbClr val="FFFFFF"/>
                </a:solidFill>
                <a:latin typeface="+mj-lt"/>
                <a:ea typeface="+mj-ea"/>
                <a:cs typeface="+mj-cs"/>
              </a:rPr>
              <a:t>Environmental Justice Atlas</a:t>
            </a:r>
          </a:p>
        </p:txBody>
      </p:sp>
      <p:sp>
        <p:nvSpPr>
          <p:cNvPr id="3" name="Zástupný obsah 2">
            <a:extLst>
              <a:ext uri="{FF2B5EF4-FFF2-40B4-BE49-F238E27FC236}">
                <a16:creationId xmlns:a16="http://schemas.microsoft.com/office/drawing/2014/main" id="{D6C4FCF4-D826-3A9E-FD73-D608EC37F572}"/>
              </a:ext>
            </a:extLst>
          </p:cNvPr>
          <p:cNvSpPr>
            <a:spLocks noGrp="1"/>
          </p:cNvSpPr>
          <p:nvPr>
            <p:ph idx="1"/>
          </p:nvPr>
        </p:nvSpPr>
        <p:spPr>
          <a:xfrm>
            <a:off x="1987499" y="4810308"/>
            <a:ext cx="9003022" cy="1076551"/>
          </a:xfrm>
        </p:spPr>
        <p:txBody>
          <a:bodyPr vert="horz" lIns="91440" tIns="45720" rIns="91440" bIns="45720" rtlCol="0">
            <a:normAutofit fontScale="92500" lnSpcReduction="10000"/>
          </a:bodyPr>
          <a:lstStyle/>
          <a:p>
            <a:r>
              <a:rPr lang="cs-CZ" sz="2400" dirty="0"/>
              <a:t>more </a:t>
            </a:r>
            <a:r>
              <a:rPr lang="cs-CZ" sz="2400" dirty="0" err="1"/>
              <a:t>than</a:t>
            </a:r>
            <a:r>
              <a:rPr lang="cs-CZ" sz="2400" dirty="0"/>
              <a:t> 3700 </a:t>
            </a:r>
            <a:r>
              <a:rPr lang="cs-CZ" sz="2400" dirty="0" err="1"/>
              <a:t>documented</a:t>
            </a:r>
            <a:r>
              <a:rPr lang="cs-CZ" sz="2400" dirty="0"/>
              <a:t> &amp; </a:t>
            </a:r>
            <a:r>
              <a:rPr lang="cs-CZ" sz="2400" dirty="0" err="1"/>
              <a:t>categorized</a:t>
            </a:r>
            <a:r>
              <a:rPr lang="cs-CZ" sz="2400" dirty="0"/>
              <a:t> </a:t>
            </a:r>
            <a:r>
              <a:rPr lang="cs-CZ" sz="2400" dirty="0" err="1"/>
              <a:t>cases</a:t>
            </a:r>
            <a:r>
              <a:rPr lang="cs-CZ" sz="2400" dirty="0"/>
              <a:t> </a:t>
            </a:r>
            <a:r>
              <a:rPr lang="cs-CZ" sz="2400" dirty="0" err="1"/>
              <a:t>of</a:t>
            </a:r>
            <a:r>
              <a:rPr lang="cs-CZ" sz="2400" dirty="0"/>
              <a:t> </a:t>
            </a:r>
            <a:r>
              <a:rPr lang="cs-CZ" sz="2400" dirty="0" err="1"/>
              <a:t>environmental</a:t>
            </a:r>
            <a:r>
              <a:rPr lang="cs-CZ" sz="2400" dirty="0"/>
              <a:t> </a:t>
            </a:r>
            <a:r>
              <a:rPr lang="cs-CZ" sz="2400" dirty="0" err="1"/>
              <a:t>conflicts</a:t>
            </a:r>
            <a:r>
              <a:rPr lang="cs-CZ" sz="2400" dirty="0"/>
              <a:t> </a:t>
            </a:r>
            <a:r>
              <a:rPr lang="cs-CZ" sz="2400" dirty="0" err="1"/>
              <a:t>globally</a:t>
            </a:r>
            <a:endParaRPr lang="cs-CZ" sz="2400" dirty="0"/>
          </a:p>
          <a:p>
            <a:r>
              <a:rPr lang="cs-CZ" sz="2400" dirty="0" err="1"/>
              <a:t>collaborative</a:t>
            </a:r>
            <a:r>
              <a:rPr lang="cs-CZ" sz="2400" dirty="0"/>
              <a:t> </a:t>
            </a:r>
            <a:r>
              <a:rPr lang="cs-CZ" sz="2400" dirty="0" err="1"/>
              <a:t>effort</a:t>
            </a:r>
            <a:r>
              <a:rPr lang="cs-CZ" sz="2400" dirty="0"/>
              <a:t>, </a:t>
            </a:r>
            <a:r>
              <a:rPr lang="cs-CZ" sz="2400" dirty="0" err="1"/>
              <a:t>example</a:t>
            </a:r>
            <a:r>
              <a:rPr lang="cs-CZ" sz="2400" dirty="0"/>
              <a:t> </a:t>
            </a:r>
            <a:r>
              <a:rPr lang="cs-CZ" sz="2400" dirty="0" err="1"/>
              <a:t>of</a:t>
            </a:r>
            <a:r>
              <a:rPr lang="cs-CZ" sz="2400" dirty="0"/>
              <a:t> </a:t>
            </a:r>
            <a:r>
              <a:rPr lang="cs-CZ" sz="2400" dirty="0" err="1"/>
              <a:t>citizen</a:t>
            </a:r>
            <a:r>
              <a:rPr lang="cs-CZ" sz="2400" dirty="0"/>
              <a:t> science</a:t>
            </a:r>
          </a:p>
        </p:txBody>
      </p:sp>
    </p:spTree>
    <p:extLst>
      <p:ext uri="{BB962C8B-B14F-4D97-AF65-F5344CB8AC3E}">
        <p14:creationId xmlns:p14="http://schemas.microsoft.com/office/powerpoint/2010/main" val="282789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Nadpis 1">
            <a:extLst>
              <a:ext uri="{FF2B5EF4-FFF2-40B4-BE49-F238E27FC236}">
                <a16:creationId xmlns:a16="http://schemas.microsoft.com/office/drawing/2014/main" id="{105C60D0-0062-3CD3-CA49-9AF7F47A4F27}"/>
              </a:ext>
            </a:extLst>
          </p:cNvPr>
          <p:cNvSpPr>
            <a:spLocks noGrp="1"/>
          </p:cNvSpPr>
          <p:nvPr>
            <p:ph type="title"/>
          </p:nvPr>
        </p:nvSpPr>
        <p:spPr>
          <a:xfrm>
            <a:off x="958506" y="800392"/>
            <a:ext cx="10264697" cy="1212102"/>
          </a:xfrm>
        </p:spPr>
        <p:txBody>
          <a:bodyPr>
            <a:normAutofit/>
          </a:bodyPr>
          <a:lstStyle/>
          <a:p>
            <a:r>
              <a:rPr lang="cs-CZ" sz="4000">
                <a:solidFill>
                  <a:srgbClr val="FFFFFF"/>
                </a:solidFill>
              </a:rPr>
              <a:t>Resources</a:t>
            </a:r>
          </a:p>
        </p:txBody>
      </p:sp>
      <p:sp>
        <p:nvSpPr>
          <p:cNvPr id="3" name="Zástupný obsah 2">
            <a:extLst>
              <a:ext uri="{FF2B5EF4-FFF2-40B4-BE49-F238E27FC236}">
                <a16:creationId xmlns:a16="http://schemas.microsoft.com/office/drawing/2014/main" id="{72305D0E-FF57-1B38-F265-25D26F3FA355}"/>
              </a:ext>
            </a:extLst>
          </p:cNvPr>
          <p:cNvSpPr>
            <a:spLocks noGrp="1"/>
          </p:cNvSpPr>
          <p:nvPr>
            <p:ph idx="1"/>
          </p:nvPr>
        </p:nvSpPr>
        <p:spPr>
          <a:xfrm>
            <a:off x="1367624" y="2490436"/>
            <a:ext cx="9708995" cy="3567173"/>
          </a:xfrm>
        </p:spPr>
        <p:txBody>
          <a:bodyPr anchor="ctr">
            <a:normAutofit/>
          </a:bodyPr>
          <a:lstStyle/>
          <a:p>
            <a:pPr marL="0" indent="0">
              <a:buNone/>
            </a:pPr>
            <a:r>
              <a:rPr lang="cs-CZ" sz="2400"/>
              <a:t>World Inequality Database - </a:t>
            </a:r>
            <a:r>
              <a:rPr lang="cs-CZ" sz="2400">
                <a:hlinkClick r:id="rId2"/>
              </a:rPr>
              <a:t>https://wid.world/</a:t>
            </a:r>
            <a:endParaRPr lang="cs-CZ" sz="2400"/>
          </a:p>
          <a:p>
            <a:pPr marL="0" indent="0">
              <a:buNone/>
            </a:pPr>
            <a:r>
              <a:rPr lang="cs-CZ" sz="2400"/>
              <a:t>Global Material Flows Database - </a:t>
            </a:r>
            <a:r>
              <a:rPr lang="cs-CZ" sz="2400">
                <a:hlinkClick r:id="rId3"/>
              </a:rPr>
              <a:t>https://www.resourcepanel.org/global-material-flows-database</a:t>
            </a:r>
            <a:endParaRPr lang="cs-CZ" sz="2400"/>
          </a:p>
          <a:p>
            <a:pPr marL="0" indent="0">
              <a:buNone/>
            </a:pPr>
            <a:r>
              <a:rPr lang="cs-CZ" sz="2400"/>
              <a:t>Environmental Justice Atlas - </a:t>
            </a:r>
            <a:r>
              <a:rPr lang="cs-CZ" sz="2400">
                <a:hlinkClick r:id="rId4"/>
              </a:rPr>
              <a:t>https://ejatlas.org/</a:t>
            </a:r>
            <a:r>
              <a:rPr lang="cs-CZ" sz="2400"/>
              <a:t>  </a:t>
            </a:r>
          </a:p>
          <a:p>
            <a:pPr marL="0" indent="0">
              <a:buNone/>
            </a:pPr>
            <a:endParaRPr lang="cs-CZ" sz="2400"/>
          </a:p>
          <a:p>
            <a:pPr marL="0" indent="0">
              <a:buNone/>
            </a:pPr>
            <a:r>
              <a:rPr lang="cs-CZ" sz="2400"/>
              <a:t> </a:t>
            </a:r>
          </a:p>
          <a:p>
            <a:pPr marL="0" indent="0">
              <a:buNone/>
            </a:pPr>
            <a:endParaRPr lang="cs-CZ" sz="2400"/>
          </a:p>
        </p:txBody>
      </p:sp>
    </p:spTree>
    <p:extLst>
      <p:ext uri="{BB962C8B-B14F-4D97-AF65-F5344CB8AC3E}">
        <p14:creationId xmlns:p14="http://schemas.microsoft.com/office/powerpoint/2010/main" val="3029288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Nadpis 1">
            <a:extLst>
              <a:ext uri="{FF2B5EF4-FFF2-40B4-BE49-F238E27FC236}">
                <a16:creationId xmlns:a16="http://schemas.microsoft.com/office/drawing/2014/main" id="{E5F5CD4B-1141-0D73-3865-5A5A7D17386C}"/>
              </a:ext>
            </a:extLst>
          </p:cNvPr>
          <p:cNvSpPr>
            <a:spLocks noGrp="1"/>
          </p:cNvSpPr>
          <p:nvPr>
            <p:ph type="title"/>
          </p:nvPr>
        </p:nvSpPr>
        <p:spPr>
          <a:xfrm>
            <a:off x="934872" y="982272"/>
            <a:ext cx="3388419" cy="4560970"/>
          </a:xfrm>
        </p:spPr>
        <p:txBody>
          <a:bodyPr>
            <a:normAutofit/>
          </a:bodyPr>
          <a:lstStyle/>
          <a:p>
            <a:r>
              <a:rPr lang="cs-CZ" sz="4000">
                <a:solidFill>
                  <a:srgbClr val="FFFFFF"/>
                </a:solidFill>
              </a:rPr>
              <a:t>References</a:t>
            </a:r>
          </a:p>
        </p:txBody>
      </p:sp>
      <p:sp>
        <p:nvSpPr>
          <p:cNvPr id="2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Zástupný obsah 2">
            <a:extLst>
              <a:ext uri="{FF2B5EF4-FFF2-40B4-BE49-F238E27FC236}">
                <a16:creationId xmlns:a16="http://schemas.microsoft.com/office/drawing/2014/main" id="{F87CD8AE-42B8-21B1-A593-57ACA8AAC8F5}"/>
              </a:ext>
            </a:extLst>
          </p:cNvPr>
          <p:cNvSpPr>
            <a:spLocks noGrp="1"/>
          </p:cNvSpPr>
          <p:nvPr>
            <p:ph idx="1"/>
          </p:nvPr>
        </p:nvSpPr>
        <p:spPr>
          <a:xfrm>
            <a:off x="5221862" y="1719618"/>
            <a:ext cx="5948831" cy="4334629"/>
          </a:xfrm>
        </p:spPr>
        <p:txBody>
          <a:bodyPr anchor="ctr">
            <a:normAutofit/>
          </a:bodyPr>
          <a:lstStyle/>
          <a:p>
            <a:pPr marL="0" indent="0">
              <a:buNone/>
            </a:pPr>
            <a:r>
              <a:rPr lang="cs-CZ" sz="1000" b="0" i="0">
                <a:solidFill>
                  <a:srgbClr val="FEFFFF"/>
                </a:solidFill>
                <a:effectLst/>
              </a:rPr>
              <a:t>Dorninger, Christian, Alf Hornborg, David J. Abson, Henrik Von Wehrden, Anke Schaffartzik, Stefan Giljum, John-Oliver Engler, Robert L. Feller, Klaus Hubacek, and Hanspeter Wieland. "Global patterns of ecologically unequal exchange: Implications for sustainability in the 21st century." </a:t>
            </a:r>
            <a:r>
              <a:rPr lang="cs-CZ" sz="1000" b="0" i="1">
                <a:solidFill>
                  <a:srgbClr val="FEFFFF"/>
                </a:solidFill>
                <a:effectLst/>
              </a:rPr>
              <a:t>Ecological Economics</a:t>
            </a:r>
            <a:r>
              <a:rPr lang="cs-CZ" sz="1000" b="0" i="0">
                <a:solidFill>
                  <a:srgbClr val="FEFFFF"/>
                </a:solidFill>
                <a:effectLst/>
              </a:rPr>
              <a:t> 179 (2021): 106824.</a:t>
            </a:r>
          </a:p>
          <a:p>
            <a:pPr marL="0" indent="0">
              <a:buNone/>
            </a:pPr>
            <a:r>
              <a:rPr lang="cs-CZ" sz="1000" b="0" i="0">
                <a:solidFill>
                  <a:srgbClr val="FEFFFF"/>
                </a:solidFill>
                <a:effectLst/>
              </a:rPr>
              <a:t>Schandl, Heinz, Marina Fischer‐Kowalski, James West, Stefan Giljum, Monika Dittrich, Nina Eisenmenger, Arne Geschke et al. "Global material flows and resource productivity: forty years of evidence." </a:t>
            </a:r>
            <a:r>
              <a:rPr lang="cs-CZ" sz="1000" b="0" i="1">
                <a:solidFill>
                  <a:srgbClr val="FEFFFF"/>
                </a:solidFill>
                <a:effectLst/>
              </a:rPr>
              <a:t>Journal of Industrial Ecology</a:t>
            </a:r>
            <a:r>
              <a:rPr lang="cs-CZ" sz="1000" b="0" i="0">
                <a:solidFill>
                  <a:srgbClr val="FEFFFF"/>
                </a:solidFill>
                <a:effectLst/>
              </a:rPr>
              <a:t> 22, no. 4 (2018): 827-838.</a:t>
            </a:r>
          </a:p>
          <a:p>
            <a:pPr marL="0" indent="0">
              <a:buNone/>
            </a:pPr>
            <a:r>
              <a:rPr lang="en-US" sz="1000" b="0" i="0">
                <a:solidFill>
                  <a:srgbClr val="FEFFFF"/>
                </a:solidFill>
                <a:effectLst/>
              </a:rPr>
              <a:t>Menton, M., Larrea, C., Latorre, S. </a:t>
            </a:r>
            <a:r>
              <a:rPr lang="en-US" sz="1000" b="0" i="1">
                <a:solidFill>
                  <a:srgbClr val="FEFFFF"/>
                </a:solidFill>
                <a:effectLst/>
              </a:rPr>
              <a:t>et al.</a:t>
            </a:r>
            <a:r>
              <a:rPr lang="en-US" sz="1000" b="0" i="0">
                <a:solidFill>
                  <a:srgbClr val="FEFFFF"/>
                </a:solidFill>
                <a:effectLst/>
              </a:rPr>
              <a:t> Environmental justice and the SDGs: from synergies to gaps and contradictions. </a:t>
            </a:r>
            <a:r>
              <a:rPr lang="en-US" sz="1000" b="0" i="1">
                <a:solidFill>
                  <a:srgbClr val="FEFFFF"/>
                </a:solidFill>
                <a:effectLst/>
              </a:rPr>
              <a:t>Sustain Sci</a:t>
            </a:r>
            <a:r>
              <a:rPr lang="en-US" sz="1000" b="0" i="0">
                <a:solidFill>
                  <a:srgbClr val="FEFFFF"/>
                </a:solidFill>
                <a:effectLst/>
              </a:rPr>
              <a:t> </a:t>
            </a:r>
            <a:r>
              <a:rPr lang="en-US" sz="1000" b="1" i="0">
                <a:solidFill>
                  <a:srgbClr val="FEFFFF"/>
                </a:solidFill>
                <a:effectLst/>
              </a:rPr>
              <a:t>15</a:t>
            </a:r>
            <a:r>
              <a:rPr lang="en-US" sz="1000" b="0" i="0">
                <a:solidFill>
                  <a:srgbClr val="FEFFFF"/>
                </a:solidFill>
                <a:effectLst/>
              </a:rPr>
              <a:t>, 1621–1636 (2020).</a:t>
            </a:r>
            <a:endParaRPr lang="cs-CZ" sz="1000" b="0" i="0">
              <a:solidFill>
                <a:srgbClr val="FEFFFF"/>
              </a:solidFill>
              <a:effectLst/>
            </a:endParaRPr>
          </a:p>
          <a:p>
            <a:pPr marL="0" indent="0">
              <a:buNone/>
            </a:pPr>
            <a:r>
              <a:rPr lang="en-US" sz="1000" b="0" i="0">
                <a:solidFill>
                  <a:srgbClr val="FEFFFF"/>
                </a:solidFill>
                <a:effectLst/>
              </a:rPr>
              <a:t>Zografos, Christos, and Paul Robbins. "Green sacrifice zones, or why a green new deal cannot ignore the cost shifts of just transitions." </a:t>
            </a:r>
            <a:r>
              <a:rPr lang="en-US" sz="1000" b="0" i="1">
                <a:solidFill>
                  <a:srgbClr val="FEFFFF"/>
                </a:solidFill>
                <a:effectLst/>
              </a:rPr>
              <a:t>One Earth</a:t>
            </a:r>
            <a:r>
              <a:rPr lang="en-US" sz="1000" b="0" i="0">
                <a:solidFill>
                  <a:srgbClr val="FEFFFF"/>
                </a:solidFill>
                <a:effectLst/>
              </a:rPr>
              <a:t> 3, no. 5 (2020): 543-546.</a:t>
            </a:r>
            <a:endParaRPr lang="cs-CZ" sz="1000" b="0" i="0">
              <a:solidFill>
                <a:srgbClr val="FEFFFF"/>
              </a:solidFill>
              <a:effectLst/>
            </a:endParaRPr>
          </a:p>
          <a:p>
            <a:pPr marL="0" indent="0">
              <a:buNone/>
            </a:pPr>
            <a:r>
              <a:rPr lang="en-US" sz="1000" b="0" i="0">
                <a:solidFill>
                  <a:srgbClr val="FEFFFF"/>
                </a:solidFill>
                <a:effectLst/>
              </a:rPr>
              <a:t>Brand, Ulrich, and Markus Wissen. </a:t>
            </a:r>
            <a:r>
              <a:rPr lang="en-US" sz="1000" b="0" i="1">
                <a:solidFill>
                  <a:srgbClr val="FEFFFF"/>
                </a:solidFill>
                <a:effectLst/>
              </a:rPr>
              <a:t>The imperial mode of living: Everyday life and the ecological crisis of capitalism</a:t>
            </a:r>
            <a:r>
              <a:rPr lang="en-US" sz="1000" b="0" i="0">
                <a:solidFill>
                  <a:srgbClr val="FEFFFF"/>
                </a:solidFill>
                <a:effectLst/>
              </a:rPr>
              <a:t>. Verso Books, 2021.</a:t>
            </a:r>
            <a:endParaRPr lang="cs-CZ" sz="1000" b="0" i="0">
              <a:solidFill>
                <a:srgbClr val="FEFFFF"/>
              </a:solidFill>
              <a:effectLst/>
            </a:endParaRPr>
          </a:p>
          <a:p>
            <a:pPr marL="0" indent="0">
              <a:buNone/>
            </a:pPr>
            <a:r>
              <a:rPr lang="cs-CZ" sz="1000" b="0" i="0">
                <a:solidFill>
                  <a:srgbClr val="FEFFFF"/>
                </a:solidFill>
                <a:effectLst/>
              </a:rPr>
              <a:t>Harper, Krista, Tamara Steger, and Richard Filčák. "Environmental justice and Roma communities in Central and Eastern Europe." </a:t>
            </a:r>
            <a:r>
              <a:rPr lang="cs-CZ" sz="1000" b="0" i="1">
                <a:solidFill>
                  <a:srgbClr val="FEFFFF"/>
                </a:solidFill>
                <a:effectLst/>
              </a:rPr>
              <a:t>Environmental Policy and Governance</a:t>
            </a:r>
            <a:r>
              <a:rPr lang="cs-CZ" sz="1000" b="0" i="0">
                <a:solidFill>
                  <a:srgbClr val="FEFFFF"/>
                </a:solidFill>
                <a:effectLst/>
              </a:rPr>
              <a:t> 19, no. 4 (2009): 251-268.</a:t>
            </a:r>
          </a:p>
          <a:p>
            <a:pPr marL="0" indent="0">
              <a:buNone/>
            </a:pPr>
            <a:r>
              <a:rPr lang="en-US" sz="1000" b="0" i="0">
                <a:solidFill>
                  <a:srgbClr val="FEFFFF"/>
                </a:solidFill>
                <a:effectLst/>
              </a:rPr>
              <a:t>Bullard, Robert D., and Beverly Wright, eds. </a:t>
            </a:r>
            <a:r>
              <a:rPr lang="en-US" sz="1000" b="0" i="1">
                <a:solidFill>
                  <a:srgbClr val="FEFFFF"/>
                </a:solidFill>
                <a:effectLst/>
              </a:rPr>
              <a:t>Race, place, and environmental justice after Hurricane Katrina: Struggles to reclaim, rebuild, and revitalize New Orleans and the Gulf Coast</a:t>
            </a:r>
            <a:r>
              <a:rPr lang="en-US" sz="1000" b="0" i="0">
                <a:solidFill>
                  <a:srgbClr val="FEFFFF"/>
                </a:solidFill>
                <a:effectLst/>
              </a:rPr>
              <a:t>. Westview Press, 2009</a:t>
            </a:r>
            <a:endParaRPr lang="cs-CZ" sz="1000" b="0" i="0">
              <a:solidFill>
                <a:srgbClr val="FEFFFF"/>
              </a:solidFill>
              <a:effectLst/>
            </a:endParaRPr>
          </a:p>
          <a:p>
            <a:pPr marL="0" indent="0">
              <a:buNone/>
            </a:pPr>
            <a:r>
              <a:rPr lang="en-US" sz="1000" b="0" i="0">
                <a:solidFill>
                  <a:srgbClr val="FEFFFF"/>
                </a:solidFill>
                <a:effectLst/>
              </a:rPr>
              <a:t>Warlenius, Rikard, Gregory Pierce, and Vasna Ramasar. "Reversing the arrow of arrears: The concept of “ecological debt” and its value for environmental justice." </a:t>
            </a:r>
            <a:r>
              <a:rPr lang="en-US" sz="1000" b="0" i="1">
                <a:solidFill>
                  <a:srgbClr val="FEFFFF"/>
                </a:solidFill>
                <a:effectLst/>
              </a:rPr>
              <a:t>Global Environmental Change</a:t>
            </a:r>
            <a:r>
              <a:rPr lang="en-US" sz="1000" b="0" i="0">
                <a:solidFill>
                  <a:srgbClr val="FEFFFF"/>
                </a:solidFill>
                <a:effectLst/>
              </a:rPr>
              <a:t> 30 (2015): 21-30.</a:t>
            </a:r>
            <a:endParaRPr lang="cs-CZ" sz="1000" b="0" i="0">
              <a:solidFill>
                <a:srgbClr val="FEFFFF"/>
              </a:solidFill>
              <a:effectLst/>
            </a:endParaRPr>
          </a:p>
          <a:p>
            <a:pPr marL="0" indent="0">
              <a:buNone/>
            </a:pPr>
            <a:r>
              <a:rPr lang="en-US" sz="1000" b="0" i="0">
                <a:solidFill>
                  <a:srgbClr val="FEFFFF"/>
                </a:solidFill>
                <a:effectLst/>
              </a:rPr>
              <a:t>Gössling, Stefan, and Andreas Humpe. "The global scale, distribution and growth of aviation: Implications for climate change." </a:t>
            </a:r>
            <a:r>
              <a:rPr lang="en-US" sz="1000" b="0" i="1">
                <a:solidFill>
                  <a:srgbClr val="FEFFFF"/>
                </a:solidFill>
                <a:effectLst/>
              </a:rPr>
              <a:t>Global Environmental Change</a:t>
            </a:r>
            <a:r>
              <a:rPr lang="en-US" sz="1000" b="0" i="0">
                <a:solidFill>
                  <a:srgbClr val="FEFFFF"/>
                </a:solidFill>
                <a:effectLst/>
              </a:rPr>
              <a:t> 65 (2020): 102194</a:t>
            </a:r>
            <a:endParaRPr lang="cs-CZ" sz="1000" b="0" i="0">
              <a:solidFill>
                <a:srgbClr val="FEFFFF"/>
              </a:solidFill>
              <a:effectLst/>
            </a:endParaRPr>
          </a:p>
          <a:p>
            <a:pPr marL="0" indent="0">
              <a:buNone/>
            </a:pPr>
            <a:endParaRPr lang="cs-CZ" sz="1000" b="0" i="0">
              <a:solidFill>
                <a:srgbClr val="FEFFFF"/>
              </a:solidFill>
              <a:effectLst/>
            </a:endParaRPr>
          </a:p>
          <a:p>
            <a:pPr marL="0" indent="0">
              <a:buNone/>
            </a:pPr>
            <a:endParaRPr lang="cs-CZ" sz="1000">
              <a:solidFill>
                <a:srgbClr val="FEFFFF"/>
              </a:solidFill>
            </a:endParaRPr>
          </a:p>
          <a:p>
            <a:pPr marL="0" indent="0">
              <a:buNone/>
            </a:pPr>
            <a:endParaRPr lang="cs-CZ" sz="1000" b="0" i="0">
              <a:solidFill>
                <a:srgbClr val="FEFFFF"/>
              </a:solidFill>
              <a:effectLst/>
              <a:latin typeface="Arial" panose="020B0604020202020204" pitchFamily="34" charset="0"/>
            </a:endParaRPr>
          </a:p>
          <a:p>
            <a:pPr marL="0" indent="0">
              <a:buNone/>
            </a:pPr>
            <a:endParaRPr lang="cs-CZ" sz="1000" b="0" i="0">
              <a:solidFill>
                <a:srgbClr val="FEFFFF"/>
              </a:solidFill>
              <a:effectLst/>
              <a:latin typeface="Arial" panose="020B0604020202020204" pitchFamily="34" charset="0"/>
            </a:endParaRPr>
          </a:p>
          <a:p>
            <a:pPr marL="0" indent="0">
              <a:buNone/>
            </a:pPr>
            <a:endParaRPr lang="cs-CZ" sz="1000" b="0" i="0">
              <a:solidFill>
                <a:srgbClr val="FEFFFF"/>
              </a:solidFill>
              <a:effectLst/>
              <a:latin typeface="Arial" panose="020B0604020202020204" pitchFamily="34" charset="0"/>
            </a:endParaRPr>
          </a:p>
          <a:p>
            <a:pPr marL="0" indent="0">
              <a:buNone/>
            </a:pPr>
            <a:endParaRPr lang="cs-CZ" sz="1000" b="0" i="0">
              <a:solidFill>
                <a:srgbClr val="FEFFFF"/>
              </a:solidFill>
              <a:effectLst/>
              <a:latin typeface="Arial" panose="020B0604020202020204" pitchFamily="34" charset="0"/>
            </a:endParaRPr>
          </a:p>
          <a:p>
            <a:pPr marL="0" indent="0">
              <a:buNone/>
            </a:pPr>
            <a:endParaRPr lang="cs-CZ" sz="1000" b="0" i="0">
              <a:solidFill>
                <a:srgbClr val="FEFFFF"/>
              </a:solidFill>
              <a:effectLst/>
              <a:latin typeface="Arial" panose="020B0604020202020204" pitchFamily="34" charset="0"/>
            </a:endParaRPr>
          </a:p>
          <a:p>
            <a:pPr marL="0" indent="0">
              <a:buNone/>
            </a:pPr>
            <a:endParaRPr lang="cs-CZ" sz="1000">
              <a:solidFill>
                <a:srgbClr val="FEFFFF"/>
              </a:solidFill>
            </a:endParaRPr>
          </a:p>
        </p:txBody>
      </p:sp>
    </p:spTree>
    <p:extLst>
      <p:ext uri="{BB962C8B-B14F-4D97-AF65-F5344CB8AC3E}">
        <p14:creationId xmlns:p14="http://schemas.microsoft.com/office/powerpoint/2010/main" val="3677651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92763F8-B564-C20D-FB59-1744B230C6AA}"/>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State of the art inequality</a:t>
            </a:r>
          </a:p>
        </p:txBody>
      </p:sp>
      <p:sp>
        <p:nvSpPr>
          <p:cNvPr id="3" name="Zástupný obsah 2">
            <a:extLst>
              <a:ext uri="{FF2B5EF4-FFF2-40B4-BE49-F238E27FC236}">
                <a16:creationId xmlns:a16="http://schemas.microsoft.com/office/drawing/2014/main" id="{A967698D-C048-EB0D-8520-FE41CA8B16DC}"/>
              </a:ext>
            </a:extLst>
          </p:cNvPr>
          <p:cNvSpPr>
            <a:spLocks noGrp="1"/>
          </p:cNvSpPr>
          <p:nvPr>
            <p:ph idx="1"/>
          </p:nvPr>
        </p:nvSpPr>
        <p:spPr>
          <a:xfrm>
            <a:off x="4810259" y="649480"/>
            <a:ext cx="6555347" cy="5546047"/>
          </a:xfrm>
        </p:spPr>
        <p:txBody>
          <a:bodyPr anchor="ctr">
            <a:normAutofit/>
          </a:bodyPr>
          <a:lstStyle/>
          <a:p>
            <a:pPr marL="0" indent="0">
              <a:buNone/>
            </a:pPr>
            <a:r>
              <a:rPr lang="cs-CZ" sz="2000" dirty="0">
                <a:hlinkClick r:id="rId2"/>
              </a:rPr>
              <a:t>https://wid.world/</a:t>
            </a:r>
            <a:endParaRPr lang="cs-CZ" sz="2000" dirty="0"/>
          </a:p>
          <a:p>
            <a:pPr marL="0" indent="0">
              <a:buNone/>
            </a:pPr>
            <a:r>
              <a:rPr lang="cs-CZ" sz="2000" dirty="0" err="1"/>
              <a:t>Income</a:t>
            </a:r>
            <a:r>
              <a:rPr lang="cs-CZ" sz="2000" dirty="0"/>
              <a:t> </a:t>
            </a:r>
            <a:r>
              <a:rPr lang="cs-CZ" sz="2000" dirty="0" err="1"/>
              <a:t>inequality</a:t>
            </a:r>
            <a:r>
              <a:rPr lang="cs-CZ" sz="2000" dirty="0"/>
              <a:t> – </a:t>
            </a:r>
            <a:r>
              <a:rPr lang="cs-CZ" sz="2000" dirty="0" err="1"/>
              <a:t>richest</a:t>
            </a:r>
            <a:r>
              <a:rPr lang="cs-CZ" sz="2000" dirty="0"/>
              <a:t> 10% </a:t>
            </a:r>
            <a:r>
              <a:rPr lang="cs-CZ" sz="2000" dirty="0" err="1"/>
              <a:t>take</a:t>
            </a:r>
            <a:r>
              <a:rPr lang="cs-CZ" sz="2000" dirty="0"/>
              <a:t> 52% </a:t>
            </a:r>
            <a:r>
              <a:rPr lang="cs-CZ" sz="2000" dirty="0" err="1"/>
              <a:t>of</a:t>
            </a:r>
            <a:r>
              <a:rPr lang="cs-CZ" sz="2000" dirty="0"/>
              <a:t> </a:t>
            </a:r>
            <a:r>
              <a:rPr lang="cs-CZ" sz="2000" dirty="0" err="1"/>
              <a:t>income</a:t>
            </a:r>
            <a:r>
              <a:rPr lang="cs-CZ" sz="2000" dirty="0"/>
              <a:t>, </a:t>
            </a:r>
            <a:r>
              <a:rPr lang="cs-CZ" sz="2000" dirty="0" err="1"/>
              <a:t>poorest</a:t>
            </a:r>
            <a:r>
              <a:rPr lang="cs-CZ" sz="2000" dirty="0"/>
              <a:t> </a:t>
            </a:r>
            <a:r>
              <a:rPr lang="cs-CZ" sz="2000" dirty="0" err="1"/>
              <a:t>half</a:t>
            </a:r>
            <a:r>
              <a:rPr lang="cs-CZ" sz="2000" dirty="0"/>
              <a:t> </a:t>
            </a:r>
            <a:r>
              <a:rPr lang="cs-CZ" sz="2000" dirty="0" err="1"/>
              <a:t>less</a:t>
            </a:r>
            <a:r>
              <a:rPr lang="cs-CZ" sz="2000" dirty="0"/>
              <a:t> </a:t>
            </a:r>
            <a:r>
              <a:rPr lang="cs-CZ" sz="2000" dirty="0" err="1"/>
              <a:t>than</a:t>
            </a:r>
            <a:r>
              <a:rPr lang="cs-CZ" sz="2000" dirty="0"/>
              <a:t> 9% - </a:t>
            </a:r>
            <a:r>
              <a:rPr lang="cs-CZ" sz="2000" dirty="0" err="1"/>
              <a:t>average</a:t>
            </a:r>
            <a:r>
              <a:rPr lang="cs-CZ" sz="2000" dirty="0"/>
              <a:t> </a:t>
            </a:r>
            <a:r>
              <a:rPr lang="cs-CZ" sz="2000" dirty="0" err="1"/>
              <a:t>income</a:t>
            </a:r>
            <a:r>
              <a:rPr lang="cs-CZ" sz="2000" dirty="0"/>
              <a:t> </a:t>
            </a:r>
            <a:r>
              <a:rPr lang="cs-CZ" sz="2000" dirty="0" err="1"/>
              <a:t>is</a:t>
            </a:r>
            <a:r>
              <a:rPr lang="cs-CZ" sz="2000" dirty="0"/>
              <a:t> </a:t>
            </a:r>
            <a:r>
              <a:rPr lang="cs-CZ" sz="2000" dirty="0" err="1"/>
              <a:t>app</a:t>
            </a:r>
            <a:r>
              <a:rPr lang="cs-CZ" sz="2000" dirty="0"/>
              <a:t>. 16k €/</a:t>
            </a:r>
            <a:r>
              <a:rPr lang="cs-CZ" sz="2000" dirty="0" err="1"/>
              <a:t>year</a:t>
            </a:r>
            <a:endParaRPr lang="cs-CZ" sz="2000" dirty="0"/>
          </a:p>
          <a:p>
            <a:pPr marL="0" indent="0">
              <a:buNone/>
            </a:pPr>
            <a:r>
              <a:rPr lang="cs-CZ" sz="2000" dirty="0" err="1"/>
              <a:t>Wealth</a:t>
            </a:r>
            <a:r>
              <a:rPr lang="cs-CZ" sz="2000" dirty="0"/>
              <a:t> </a:t>
            </a:r>
            <a:r>
              <a:rPr lang="cs-CZ" sz="2000" dirty="0" err="1"/>
              <a:t>inequality</a:t>
            </a:r>
            <a:r>
              <a:rPr lang="cs-CZ" sz="2000" dirty="0"/>
              <a:t> – </a:t>
            </a:r>
            <a:r>
              <a:rPr lang="cs-CZ" sz="2000" dirty="0" err="1"/>
              <a:t>richest</a:t>
            </a:r>
            <a:r>
              <a:rPr lang="cs-CZ" sz="2000" dirty="0"/>
              <a:t> 10% </a:t>
            </a:r>
            <a:r>
              <a:rPr lang="cs-CZ" sz="2000" dirty="0" err="1"/>
              <a:t>own</a:t>
            </a:r>
            <a:r>
              <a:rPr lang="cs-CZ" sz="2000" dirty="0"/>
              <a:t> 76%!, </a:t>
            </a:r>
            <a:r>
              <a:rPr lang="cs-CZ" sz="2000" dirty="0" err="1"/>
              <a:t>poorest</a:t>
            </a:r>
            <a:r>
              <a:rPr lang="cs-CZ" sz="2000" dirty="0"/>
              <a:t> </a:t>
            </a:r>
            <a:r>
              <a:rPr lang="cs-CZ" sz="2000" dirty="0" err="1"/>
              <a:t>half</a:t>
            </a:r>
            <a:r>
              <a:rPr lang="cs-CZ" sz="2000" dirty="0"/>
              <a:t> just </a:t>
            </a:r>
            <a:r>
              <a:rPr lang="cs-CZ" sz="2000" dirty="0" err="1"/>
              <a:t>around</a:t>
            </a:r>
            <a:r>
              <a:rPr lang="cs-CZ" sz="2000" dirty="0"/>
              <a:t> 2%</a:t>
            </a:r>
          </a:p>
          <a:p>
            <a:pPr marL="0" indent="0">
              <a:buNone/>
            </a:pPr>
            <a:r>
              <a:rPr lang="cs-CZ" sz="2000" dirty="0"/>
              <a:t>Just </a:t>
            </a:r>
            <a:r>
              <a:rPr lang="cs-CZ" sz="2000" dirty="0" err="1"/>
              <a:t>for</a:t>
            </a:r>
            <a:r>
              <a:rPr lang="cs-CZ" sz="2000" dirty="0"/>
              <a:t> </a:t>
            </a:r>
            <a:r>
              <a:rPr lang="cs-CZ" sz="2000" dirty="0" err="1"/>
              <a:t>fun</a:t>
            </a:r>
            <a:r>
              <a:rPr lang="cs-CZ" sz="2000" dirty="0"/>
              <a:t> – </a:t>
            </a:r>
            <a:r>
              <a:rPr lang="cs-CZ" sz="2000" dirty="0" err="1"/>
              <a:t>scroll</a:t>
            </a:r>
            <a:r>
              <a:rPr lang="cs-CZ" sz="2000" dirty="0"/>
              <a:t> </a:t>
            </a:r>
            <a:r>
              <a:rPr lang="cs-CZ" sz="2000" dirty="0" err="1"/>
              <a:t>here</a:t>
            </a:r>
            <a:r>
              <a:rPr lang="cs-CZ" sz="2000" dirty="0"/>
              <a:t> to </a:t>
            </a:r>
            <a:r>
              <a:rPr lang="cs-CZ" sz="2000" dirty="0" err="1"/>
              <a:t>grasp</a:t>
            </a:r>
            <a:r>
              <a:rPr lang="cs-CZ" sz="2000" dirty="0"/>
              <a:t> </a:t>
            </a:r>
            <a:r>
              <a:rPr lang="cs-CZ" sz="2000" dirty="0" err="1"/>
              <a:t>the</a:t>
            </a:r>
            <a:r>
              <a:rPr lang="cs-CZ" sz="2000" dirty="0"/>
              <a:t> </a:t>
            </a:r>
            <a:r>
              <a:rPr lang="cs-CZ" sz="2000" dirty="0" err="1"/>
              <a:t>scale</a:t>
            </a:r>
            <a:r>
              <a:rPr lang="cs-CZ" sz="2000" dirty="0"/>
              <a:t> </a:t>
            </a:r>
            <a:r>
              <a:rPr lang="cs-CZ" sz="2000" dirty="0" err="1"/>
              <a:t>of</a:t>
            </a:r>
            <a:r>
              <a:rPr lang="cs-CZ" sz="2000" dirty="0"/>
              <a:t> </a:t>
            </a:r>
            <a:r>
              <a:rPr lang="cs-CZ" sz="2000" dirty="0" err="1"/>
              <a:t>inequality</a:t>
            </a:r>
            <a:endParaRPr lang="cs-CZ" sz="2000" dirty="0"/>
          </a:p>
          <a:p>
            <a:pPr marL="0" indent="0">
              <a:buNone/>
            </a:pPr>
            <a:r>
              <a:rPr lang="cs-CZ" sz="2000" dirty="0">
                <a:hlinkClick r:id="rId3"/>
              </a:rPr>
              <a:t>https://mkorostoff.github.io/1-pixel-wealth/</a:t>
            </a:r>
            <a:endParaRPr lang="cs-CZ" sz="2000" dirty="0"/>
          </a:p>
          <a:p>
            <a:pPr marL="0" indent="0">
              <a:buNone/>
            </a:pPr>
            <a:endParaRPr lang="cs-CZ" sz="2000" dirty="0"/>
          </a:p>
          <a:p>
            <a:pPr marL="0" indent="0">
              <a:buNone/>
            </a:pPr>
            <a:endParaRPr lang="cs-CZ" sz="2000" dirty="0"/>
          </a:p>
        </p:txBody>
      </p:sp>
    </p:spTree>
    <p:extLst>
      <p:ext uri="{BB962C8B-B14F-4D97-AF65-F5344CB8AC3E}">
        <p14:creationId xmlns:p14="http://schemas.microsoft.com/office/powerpoint/2010/main" val="3455430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sah 4">
            <a:extLst>
              <a:ext uri="{FF2B5EF4-FFF2-40B4-BE49-F238E27FC236}">
                <a16:creationId xmlns:a16="http://schemas.microsoft.com/office/drawing/2014/main" id="{C90DF44D-F544-024B-6977-314577957ED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1339"/>
          <a:stretch/>
        </p:blipFill>
        <p:spPr>
          <a:xfrm>
            <a:off x="457200" y="457200"/>
            <a:ext cx="11277600" cy="5943600"/>
          </a:xfrm>
          <a:prstGeom prst="rect">
            <a:avLst/>
          </a:prstGeom>
        </p:spPr>
      </p:pic>
    </p:spTree>
    <p:extLst>
      <p:ext uri="{BB962C8B-B14F-4D97-AF65-F5344CB8AC3E}">
        <p14:creationId xmlns:p14="http://schemas.microsoft.com/office/powerpoint/2010/main" val="99872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obsah 6">
            <a:extLst>
              <a:ext uri="{FF2B5EF4-FFF2-40B4-BE49-F238E27FC236}">
                <a16:creationId xmlns:a16="http://schemas.microsoft.com/office/drawing/2014/main" id="{0973FF82-8E31-05BF-970E-068DB496FE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454293"/>
            <a:ext cx="6090685" cy="4351338"/>
          </a:xfrm>
        </p:spPr>
      </p:pic>
      <p:pic>
        <p:nvPicPr>
          <p:cNvPr id="9" name="Obrázek 8">
            <a:extLst>
              <a:ext uri="{FF2B5EF4-FFF2-40B4-BE49-F238E27FC236}">
                <a16:creationId xmlns:a16="http://schemas.microsoft.com/office/drawing/2014/main" id="{5EDF5C85-B187-CCB7-23F8-F9AC4A0BC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619" y="1454293"/>
            <a:ext cx="5712381" cy="4515219"/>
          </a:xfrm>
          <a:prstGeom prst="rect">
            <a:avLst/>
          </a:prstGeom>
        </p:spPr>
      </p:pic>
    </p:spTree>
    <p:extLst>
      <p:ext uri="{BB962C8B-B14F-4D97-AF65-F5344CB8AC3E}">
        <p14:creationId xmlns:p14="http://schemas.microsoft.com/office/powerpoint/2010/main" val="381186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85"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2B3290A-D3BF-4B87-B55B-FD9A98B497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9030" cy="1576446"/>
            <a:chOff x="0" y="0"/>
            <a:chExt cx="12192002" cy="1576446"/>
          </a:xfrm>
        </p:grpSpPr>
        <p:sp>
          <p:nvSpPr>
            <p:cNvPr id="14" name="Rectangle 13">
              <a:extLst>
                <a:ext uri="{FF2B5EF4-FFF2-40B4-BE49-F238E27FC236}">
                  <a16:creationId xmlns:a16="http://schemas.microsoft.com/office/drawing/2014/main" id="{033A715A-0686-440A-8F40-441B42A660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761657F-19F2-425B-B7E9-0118CD13C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45000">
                  <a:schemeClr val="accent1">
                    <a:alpha val="0"/>
                  </a:schemeClr>
                </a:gs>
                <a:gs pos="99000">
                  <a:srgbClr val="000000">
                    <a:alpha val="74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27B6634-79D3-4EDD-A77A-1065D6F3A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825434" y="0"/>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Nadpis 1">
            <a:extLst>
              <a:ext uri="{FF2B5EF4-FFF2-40B4-BE49-F238E27FC236}">
                <a16:creationId xmlns:a16="http://schemas.microsoft.com/office/drawing/2014/main" id="{56013D39-76C1-3FB0-074C-4FEB2198C952}"/>
              </a:ext>
            </a:extLst>
          </p:cNvPr>
          <p:cNvSpPr>
            <a:spLocks noGrp="1"/>
          </p:cNvSpPr>
          <p:nvPr>
            <p:ph type="title"/>
          </p:nvPr>
        </p:nvSpPr>
        <p:spPr>
          <a:xfrm>
            <a:off x="1371598" y="319314"/>
            <a:ext cx="9477377" cy="1030515"/>
          </a:xfrm>
        </p:spPr>
        <p:txBody>
          <a:bodyPr vert="horz" lIns="91440" tIns="45720" rIns="91440" bIns="45720" rtlCol="0" anchor="ctr">
            <a:normAutofit/>
          </a:bodyPr>
          <a:lstStyle/>
          <a:p>
            <a:r>
              <a:rPr lang="en-US" sz="4000" dirty="0">
                <a:solidFill>
                  <a:srgbClr val="FFFFFF"/>
                </a:solidFill>
              </a:rPr>
              <a:t>Ecologically </a:t>
            </a:r>
            <a:r>
              <a:rPr lang="cs-CZ" sz="4000" dirty="0">
                <a:solidFill>
                  <a:srgbClr val="FFFFFF"/>
                </a:solidFill>
              </a:rPr>
              <a:t>U</a:t>
            </a:r>
            <a:r>
              <a:rPr lang="en-US" sz="4000" dirty="0" err="1">
                <a:solidFill>
                  <a:srgbClr val="FFFFFF"/>
                </a:solidFill>
              </a:rPr>
              <a:t>nequal</a:t>
            </a:r>
            <a:r>
              <a:rPr lang="en-US" sz="4000" dirty="0">
                <a:solidFill>
                  <a:srgbClr val="FFFFFF"/>
                </a:solidFill>
              </a:rPr>
              <a:t> </a:t>
            </a:r>
            <a:r>
              <a:rPr lang="cs-CZ" sz="4000" dirty="0">
                <a:solidFill>
                  <a:srgbClr val="FFFFFF"/>
                </a:solidFill>
              </a:rPr>
              <a:t>E</a:t>
            </a:r>
            <a:r>
              <a:rPr lang="en-US" sz="4000" dirty="0" err="1">
                <a:solidFill>
                  <a:srgbClr val="FFFFFF"/>
                </a:solidFill>
              </a:rPr>
              <a:t>xchange</a:t>
            </a:r>
            <a:endParaRPr lang="en-US" sz="4000" dirty="0">
              <a:solidFill>
                <a:srgbClr val="FFFFFF"/>
              </a:solidFill>
            </a:endParaRPr>
          </a:p>
        </p:txBody>
      </p:sp>
      <p:pic>
        <p:nvPicPr>
          <p:cNvPr id="5" name="Obrázek 4">
            <a:extLst>
              <a:ext uri="{FF2B5EF4-FFF2-40B4-BE49-F238E27FC236}">
                <a16:creationId xmlns:a16="http://schemas.microsoft.com/office/drawing/2014/main" id="{FC211536-8820-DCA5-1F1E-F5F0693E6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5106" y="1787654"/>
            <a:ext cx="4317469" cy="3270484"/>
          </a:xfrm>
          <a:prstGeom prst="rect">
            <a:avLst/>
          </a:prstGeom>
        </p:spPr>
      </p:pic>
      <p:pic>
        <p:nvPicPr>
          <p:cNvPr id="4" name="Zástupný obsah 4" descr="Obsah obrázku text, mapa, interiér&#10;&#10;Popis byl vytvořen automaticky">
            <a:extLst>
              <a:ext uri="{FF2B5EF4-FFF2-40B4-BE49-F238E27FC236}">
                <a16:creationId xmlns:a16="http://schemas.microsoft.com/office/drawing/2014/main" id="{DF498C05-78C6-46C3-694F-F1FB738AA1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36337" y="2591259"/>
            <a:ext cx="3415493" cy="2100528"/>
          </a:xfrm>
          <a:prstGeom prst="rect">
            <a:avLst/>
          </a:prstGeom>
        </p:spPr>
      </p:pic>
      <p:sp>
        <p:nvSpPr>
          <p:cNvPr id="6" name="TextovéPole 5">
            <a:extLst>
              <a:ext uri="{FF2B5EF4-FFF2-40B4-BE49-F238E27FC236}">
                <a16:creationId xmlns:a16="http://schemas.microsoft.com/office/drawing/2014/main" id="{0C171D4D-965C-DA24-E64F-A9B070FF0262}"/>
              </a:ext>
            </a:extLst>
          </p:cNvPr>
          <p:cNvSpPr txBox="1"/>
          <p:nvPr/>
        </p:nvSpPr>
        <p:spPr>
          <a:xfrm>
            <a:off x="1371598" y="5070346"/>
            <a:ext cx="9496427" cy="1385266"/>
          </a:xfrm>
          <a:prstGeom prst="rect">
            <a:avLst/>
          </a:prstGeom>
        </p:spPr>
        <p:txBody>
          <a:bodyPr vert="horz" lIns="91440" tIns="45720" rIns="91440" bIns="45720" rtlCol="0">
            <a:normAutofit/>
          </a:bodyPr>
          <a:lstStyle/>
          <a:p>
            <a:pPr>
              <a:lnSpc>
                <a:spcPct val="90000"/>
              </a:lnSpc>
              <a:spcAft>
                <a:spcPts val="600"/>
              </a:spcAft>
            </a:pPr>
            <a:r>
              <a:rPr lang="en-US" sz="1900" dirty="0"/>
              <a:t>„</a:t>
            </a:r>
            <a:r>
              <a:rPr lang="en-US" sz="1900" dirty="0" err="1"/>
              <a:t>Asymetric</a:t>
            </a:r>
            <a:r>
              <a:rPr lang="en-US" sz="1900" dirty="0"/>
              <a:t> resource flows are a necessary condition for accumulation of wealth and economic growth in economic </a:t>
            </a:r>
            <a:r>
              <a:rPr lang="en-US" sz="1900" dirty="0" err="1"/>
              <a:t>centres</a:t>
            </a:r>
            <a:r>
              <a:rPr lang="en-US" sz="1900" dirty="0"/>
              <a:t>“ </a:t>
            </a:r>
            <a:r>
              <a:rPr lang="cs-CZ" sz="1900" dirty="0"/>
              <a:t> (</a:t>
            </a:r>
            <a:r>
              <a:rPr lang="en-US" sz="1900" dirty="0" err="1"/>
              <a:t>Dorninger</a:t>
            </a:r>
            <a:r>
              <a:rPr lang="en-US" sz="1900" dirty="0"/>
              <a:t> et al.</a:t>
            </a:r>
            <a:r>
              <a:rPr lang="cs-CZ" sz="1900" dirty="0"/>
              <a:t>,</a:t>
            </a:r>
            <a:r>
              <a:rPr lang="en-US" sz="1900" dirty="0"/>
              <a:t> 2021</a:t>
            </a:r>
            <a:r>
              <a:rPr lang="cs-CZ" sz="1900" dirty="0"/>
              <a:t>)</a:t>
            </a:r>
            <a:endParaRPr lang="en-US" sz="1900" dirty="0"/>
          </a:p>
          <a:p>
            <a:pPr indent="-228600">
              <a:lnSpc>
                <a:spcPct val="90000"/>
              </a:lnSpc>
              <a:spcAft>
                <a:spcPts val="600"/>
              </a:spcAft>
              <a:buFont typeface="Arial" panose="020B0604020202020204" pitchFamily="34" charset="0"/>
              <a:buChar char="•"/>
            </a:pPr>
            <a:endParaRPr lang="en-US" sz="1900" dirty="0"/>
          </a:p>
          <a:p>
            <a:pPr indent="-228600">
              <a:lnSpc>
                <a:spcPct val="90000"/>
              </a:lnSpc>
              <a:spcAft>
                <a:spcPts val="600"/>
              </a:spcAft>
              <a:buFont typeface="Arial" panose="020B0604020202020204" pitchFamily="34" charset="0"/>
              <a:buChar char="•"/>
            </a:pPr>
            <a:endParaRPr lang="en-US" sz="1900" dirty="0"/>
          </a:p>
        </p:txBody>
      </p:sp>
    </p:spTree>
    <p:extLst>
      <p:ext uri="{BB962C8B-B14F-4D97-AF65-F5344CB8AC3E}">
        <p14:creationId xmlns:p14="http://schemas.microsoft.com/office/powerpoint/2010/main" val="179387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F188DC2C-9A75-34FB-6CD8-8A5230DD3ABA}"/>
              </a:ext>
            </a:extLst>
          </p:cNvPr>
          <p:cNvSpPr>
            <a:spLocks noGrp="1"/>
          </p:cNvSpPr>
          <p:nvPr>
            <p:ph type="title"/>
          </p:nvPr>
        </p:nvSpPr>
        <p:spPr>
          <a:xfrm>
            <a:off x="466722" y="586855"/>
            <a:ext cx="3201366" cy="3387497"/>
          </a:xfrm>
        </p:spPr>
        <p:txBody>
          <a:bodyPr anchor="b">
            <a:normAutofit/>
          </a:bodyPr>
          <a:lstStyle/>
          <a:p>
            <a:pPr algn="r"/>
            <a:r>
              <a:rPr lang="cs-CZ" sz="4000" dirty="0" err="1">
                <a:solidFill>
                  <a:srgbClr val="FFFFFF"/>
                </a:solidFill>
              </a:rPr>
              <a:t>Global</a:t>
            </a:r>
            <a:r>
              <a:rPr lang="cs-CZ" sz="4000" dirty="0">
                <a:solidFill>
                  <a:srgbClr val="FFFFFF"/>
                </a:solidFill>
              </a:rPr>
              <a:t> </a:t>
            </a:r>
            <a:r>
              <a:rPr lang="cs-CZ" sz="4000" dirty="0" err="1">
                <a:solidFill>
                  <a:srgbClr val="FFFFFF"/>
                </a:solidFill>
              </a:rPr>
              <a:t>Resource</a:t>
            </a:r>
            <a:r>
              <a:rPr lang="cs-CZ" sz="4000" dirty="0">
                <a:solidFill>
                  <a:srgbClr val="FFFFFF"/>
                </a:solidFill>
              </a:rPr>
              <a:t> Use</a:t>
            </a:r>
          </a:p>
        </p:txBody>
      </p:sp>
      <p:sp>
        <p:nvSpPr>
          <p:cNvPr id="3" name="Zástupný obsah 2">
            <a:extLst>
              <a:ext uri="{FF2B5EF4-FFF2-40B4-BE49-F238E27FC236}">
                <a16:creationId xmlns:a16="http://schemas.microsoft.com/office/drawing/2014/main" id="{1342DC8A-CFDC-46D1-5DAD-B92CB9CE7B8F}"/>
              </a:ext>
            </a:extLst>
          </p:cNvPr>
          <p:cNvSpPr>
            <a:spLocks noGrp="1"/>
          </p:cNvSpPr>
          <p:nvPr>
            <p:ph idx="1"/>
          </p:nvPr>
        </p:nvSpPr>
        <p:spPr>
          <a:xfrm>
            <a:off x="4810259" y="649480"/>
            <a:ext cx="6555347" cy="5546047"/>
          </a:xfrm>
        </p:spPr>
        <p:txBody>
          <a:bodyPr anchor="ctr">
            <a:normAutofit/>
          </a:bodyPr>
          <a:lstStyle/>
          <a:p>
            <a:pPr marL="0" indent="0">
              <a:buNone/>
            </a:pPr>
            <a:r>
              <a:rPr lang="cs-CZ" sz="1900" b="1" dirty="0"/>
              <a:t>International </a:t>
            </a:r>
            <a:r>
              <a:rPr lang="cs-CZ" sz="1900" b="1" dirty="0" err="1"/>
              <a:t>Resource</a:t>
            </a:r>
            <a:r>
              <a:rPr lang="cs-CZ" sz="1900" b="1" dirty="0"/>
              <a:t> Panel</a:t>
            </a:r>
          </a:p>
          <a:p>
            <a:pPr marL="0" indent="0">
              <a:buNone/>
            </a:pPr>
            <a:endParaRPr lang="cs-CZ" sz="1900" dirty="0"/>
          </a:p>
          <a:p>
            <a:pPr marL="0" indent="0">
              <a:buNone/>
            </a:pPr>
            <a:r>
              <a:rPr lang="cs-CZ" sz="1900" dirty="0" err="1"/>
              <a:t>since</a:t>
            </a:r>
            <a:r>
              <a:rPr lang="cs-CZ" sz="1900" dirty="0"/>
              <a:t> 1970 </a:t>
            </a:r>
          </a:p>
          <a:p>
            <a:r>
              <a:rPr lang="cs-CZ" sz="1900" dirty="0" err="1"/>
              <a:t>extraction</a:t>
            </a:r>
            <a:r>
              <a:rPr lang="cs-CZ" sz="1900" dirty="0"/>
              <a:t> </a:t>
            </a:r>
            <a:r>
              <a:rPr lang="cs-CZ" sz="1900" dirty="0" err="1"/>
              <a:t>of</a:t>
            </a:r>
            <a:r>
              <a:rPr lang="cs-CZ" sz="1900" dirty="0"/>
              <a:t> </a:t>
            </a:r>
            <a:r>
              <a:rPr lang="cs-CZ" sz="1900" dirty="0" err="1"/>
              <a:t>materials</a:t>
            </a:r>
            <a:r>
              <a:rPr lang="cs-CZ" sz="1900" dirty="0"/>
              <a:t> </a:t>
            </a:r>
            <a:r>
              <a:rPr lang="cs-CZ" sz="1900" dirty="0" err="1"/>
              <a:t>trippled</a:t>
            </a:r>
            <a:endParaRPr lang="cs-CZ" sz="1900" dirty="0"/>
          </a:p>
          <a:p>
            <a:pPr lvl="1"/>
            <a:r>
              <a:rPr lang="cs-CZ" sz="1500" dirty="0" err="1"/>
              <a:t>biomass</a:t>
            </a:r>
            <a:r>
              <a:rPr lang="cs-CZ" sz="1500" dirty="0"/>
              <a:t> 9bn </a:t>
            </a:r>
            <a:r>
              <a:rPr lang="cs-CZ" sz="1500" dirty="0" err="1"/>
              <a:t>tonnes</a:t>
            </a:r>
            <a:r>
              <a:rPr lang="cs-CZ" sz="1500" dirty="0"/>
              <a:t> (1970) –&gt; 24 </a:t>
            </a:r>
            <a:r>
              <a:rPr lang="cs-CZ" sz="1500" dirty="0" err="1"/>
              <a:t>bn</a:t>
            </a:r>
            <a:r>
              <a:rPr lang="cs-CZ" sz="1500" dirty="0"/>
              <a:t> </a:t>
            </a:r>
            <a:r>
              <a:rPr lang="cs-CZ" sz="1500" dirty="0" err="1"/>
              <a:t>tonnes</a:t>
            </a:r>
            <a:r>
              <a:rPr lang="cs-CZ" sz="1500" dirty="0"/>
              <a:t> (2017)</a:t>
            </a:r>
          </a:p>
          <a:p>
            <a:pPr lvl="1"/>
            <a:r>
              <a:rPr lang="cs-CZ" sz="1500" dirty="0"/>
              <a:t>metals 2,6 </a:t>
            </a:r>
            <a:r>
              <a:rPr lang="cs-CZ" sz="1500" dirty="0" err="1"/>
              <a:t>bn</a:t>
            </a:r>
            <a:r>
              <a:rPr lang="cs-CZ" sz="1500" dirty="0"/>
              <a:t> </a:t>
            </a:r>
            <a:r>
              <a:rPr lang="cs-CZ" sz="1500" dirty="0" err="1"/>
              <a:t>tonnes</a:t>
            </a:r>
            <a:r>
              <a:rPr lang="cs-CZ" sz="1500" dirty="0"/>
              <a:t> –&gt; 9,1 </a:t>
            </a:r>
            <a:r>
              <a:rPr lang="cs-CZ" sz="1500" dirty="0" err="1"/>
              <a:t>bn</a:t>
            </a:r>
            <a:r>
              <a:rPr lang="cs-CZ" sz="1500" dirty="0"/>
              <a:t> </a:t>
            </a:r>
            <a:r>
              <a:rPr lang="cs-CZ" sz="1500" dirty="0" err="1"/>
              <a:t>tonnes</a:t>
            </a:r>
            <a:endParaRPr lang="cs-CZ" sz="1500" dirty="0"/>
          </a:p>
          <a:p>
            <a:pPr lvl="1"/>
            <a:r>
              <a:rPr lang="cs-CZ" sz="1500" dirty="0" err="1"/>
              <a:t>fossil</a:t>
            </a:r>
            <a:r>
              <a:rPr lang="cs-CZ" sz="1500" dirty="0"/>
              <a:t> </a:t>
            </a:r>
            <a:r>
              <a:rPr lang="cs-CZ" sz="1500" dirty="0" err="1"/>
              <a:t>fuels</a:t>
            </a:r>
            <a:r>
              <a:rPr lang="cs-CZ" sz="1500" dirty="0"/>
              <a:t> 6bn </a:t>
            </a:r>
            <a:r>
              <a:rPr lang="cs-CZ" sz="1500" dirty="0" err="1"/>
              <a:t>tonnes</a:t>
            </a:r>
            <a:r>
              <a:rPr lang="cs-CZ" sz="1500" dirty="0"/>
              <a:t> -&gt; 15 </a:t>
            </a:r>
            <a:r>
              <a:rPr lang="cs-CZ" sz="1500" dirty="0" err="1"/>
              <a:t>bn</a:t>
            </a:r>
            <a:r>
              <a:rPr lang="cs-CZ" sz="1500" dirty="0"/>
              <a:t> </a:t>
            </a:r>
            <a:r>
              <a:rPr lang="cs-CZ" sz="1500" dirty="0" err="1"/>
              <a:t>tonnes</a:t>
            </a:r>
            <a:endParaRPr lang="cs-CZ" sz="1500" dirty="0"/>
          </a:p>
          <a:p>
            <a:pPr lvl="1"/>
            <a:r>
              <a:rPr lang="cs-CZ" sz="1500" dirty="0"/>
              <a:t>non-</a:t>
            </a:r>
            <a:r>
              <a:rPr lang="cs-CZ" sz="1500" dirty="0" err="1"/>
              <a:t>metallis</a:t>
            </a:r>
            <a:r>
              <a:rPr lang="cs-CZ" sz="1500" dirty="0"/>
              <a:t> </a:t>
            </a:r>
            <a:r>
              <a:rPr lang="cs-CZ" sz="1500" dirty="0" err="1"/>
              <a:t>minerals</a:t>
            </a:r>
            <a:r>
              <a:rPr lang="cs-CZ" sz="1500" dirty="0"/>
              <a:t> 9bn </a:t>
            </a:r>
            <a:r>
              <a:rPr lang="cs-CZ" sz="1500" dirty="0" err="1"/>
              <a:t>tonnes</a:t>
            </a:r>
            <a:r>
              <a:rPr lang="cs-CZ" sz="1500" dirty="0"/>
              <a:t> -&gt; 44 </a:t>
            </a:r>
            <a:r>
              <a:rPr lang="cs-CZ" sz="1500" dirty="0" err="1"/>
              <a:t>bn</a:t>
            </a:r>
            <a:r>
              <a:rPr lang="cs-CZ" sz="1500" dirty="0"/>
              <a:t> </a:t>
            </a:r>
            <a:r>
              <a:rPr lang="cs-CZ" sz="1500" dirty="0" err="1"/>
              <a:t>tonnes</a:t>
            </a:r>
            <a:endParaRPr lang="cs-CZ" sz="1500" dirty="0"/>
          </a:p>
          <a:p>
            <a:endParaRPr lang="cs-CZ" sz="1900" b="0" i="0" u="none" strike="noStrike" baseline="0" dirty="0"/>
          </a:p>
          <a:p>
            <a:pPr marL="0" indent="0">
              <a:buNone/>
            </a:pPr>
            <a:r>
              <a:rPr lang="cs-CZ" sz="1900" b="0" i="0" u="none" strike="noStrike" baseline="0" dirty="0"/>
              <a:t> </a:t>
            </a:r>
          </a:p>
          <a:p>
            <a:pPr marL="0" indent="0">
              <a:buNone/>
            </a:pPr>
            <a:r>
              <a:rPr lang="cs-CZ" sz="1900" b="1" u="none" strike="noStrike" baseline="0" dirty="0"/>
              <a:t>„</a:t>
            </a:r>
            <a:r>
              <a:rPr lang="en-US" sz="1900" b="1" u="none" strike="noStrike" baseline="0" dirty="0"/>
              <a:t>The extraction and processing of natural resources has accelerated over the last two decades, and accounts for more than 90 per cent of our biodiversity loss and water stress and approximately half of our climate change impacts.</a:t>
            </a:r>
            <a:r>
              <a:rPr lang="cs-CZ" sz="1900" b="1" u="none" strike="noStrike" baseline="0" dirty="0"/>
              <a:t>“</a:t>
            </a:r>
          </a:p>
          <a:p>
            <a:pPr marL="0" indent="0">
              <a:buNone/>
            </a:pPr>
            <a:r>
              <a:rPr lang="en-US" sz="1900" b="1" u="none" strike="noStrike" baseline="0" dirty="0"/>
              <a:t>“On a per capita basis, the high-income countries are reliant on 9.8 </a:t>
            </a:r>
            <a:r>
              <a:rPr lang="en-US" sz="1900" b="1" u="none" strike="noStrike" baseline="0" dirty="0" err="1"/>
              <a:t>tonnes</a:t>
            </a:r>
            <a:r>
              <a:rPr lang="en-US" sz="1900" b="1" u="none" strike="noStrike" baseline="0" dirty="0"/>
              <a:t> of primary materials mobilized elsewhere in the world.” </a:t>
            </a:r>
            <a:endParaRPr lang="cs-CZ" sz="1900" b="1" dirty="0"/>
          </a:p>
        </p:txBody>
      </p:sp>
    </p:spTree>
    <p:extLst>
      <p:ext uri="{BB962C8B-B14F-4D97-AF65-F5344CB8AC3E}">
        <p14:creationId xmlns:p14="http://schemas.microsoft.com/office/powerpoint/2010/main" val="4237262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92552486-AB8F-C804-9F0F-D790E6E987A4}"/>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Ecological debt</a:t>
            </a:r>
          </a:p>
        </p:txBody>
      </p:sp>
      <p:sp>
        <p:nvSpPr>
          <p:cNvPr id="3" name="Zástupný obsah 2">
            <a:extLst>
              <a:ext uri="{FF2B5EF4-FFF2-40B4-BE49-F238E27FC236}">
                <a16:creationId xmlns:a16="http://schemas.microsoft.com/office/drawing/2014/main" id="{9AFC83CC-9D0B-D337-F319-493E5191053D}"/>
              </a:ext>
            </a:extLst>
          </p:cNvPr>
          <p:cNvSpPr>
            <a:spLocks noGrp="1"/>
          </p:cNvSpPr>
          <p:nvPr>
            <p:ph idx="1"/>
          </p:nvPr>
        </p:nvSpPr>
        <p:spPr>
          <a:xfrm>
            <a:off x="4810259" y="649480"/>
            <a:ext cx="6555347" cy="5546047"/>
          </a:xfrm>
        </p:spPr>
        <p:txBody>
          <a:bodyPr anchor="ctr">
            <a:normAutofit/>
          </a:bodyPr>
          <a:lstStyle/>
          <a:p>
            <a:pPr marL="0" indent="0">
              <a:buNone/>
            </a:pPr>
            <a:r>
              <a:rPr lang="cs-CZ" sz="1800" b="0" i="0" dirty="0" err="1">
                <a:solidFill>
                  <a:srgbClr val="2E2E2E"/>
                </a:solidFill>
                <a:effectLst/>
              </a:rPr>
              <a:t>Narrow</a:t>
            </a:r>
            <a:r>
              <a:rPr lang="cs-CZ" sz="1800" b="0" i="0" dirty="0">
                <a:solidFill>
                  <a:srgbClr val="2E2E2E"/>
                </a:solidFill>
                <a:effectLst/>
              </a:rPr>
              <a:t> </a:t>
            </a:r>
            <a:r>
              <a:rPr lang="cs-CZ" sz="1800" b="0" i="0" dirty="0" err="1">
                <a:solidFill>
                  <a:srgbClr val="2E2E2E"/>
                </a:solidFill>
                <a:effectLst/>
              </a:rPr>
              <a:t>definition</a:t>
            </a:r>
            <a:r>
              <a:rPr lang="cs-CZ" sz="1800" b="0" i="0" dirty="0">
                <a:solidFill>
                  <a:srgbClr val="2E2E2E"/>
                </a:solidFill>
                <a:effectLst/>
              </a:rPr>
              <a:t>:  </a:t>
            </a:r>
            <a:r>
              <a:rPr lang="en-US" sz="1800" b="0" i="0" dirty="0">
                <a:solidFill>
                  <a:srgbClr val="2E2E2E"/>
                </a:solidFill>
                <a:effectLst/>
              </a:rPr>
              <a:t>The sum of all monetized ecological damages accumulated over a time in the geographically defined surroundings of a certain extraction or production unit, where the cause-effect relationship between the unit and the damages is sufficiently unique and confirmed.</a:t>
            </a:r>
            <a:endParaRPr lang="cs-CZ" sz="1800" dirty="0"/>
          </a:p>
          <a:p>
            <a:pPr marL="0" indent="0">
              <a:buNone/>
            </a:pPr>
            <a:r>
              <a:rPr lang="cs-CZ" sz="2000" dirty="0" err="1"/>
              <a:t>Paredis</a:t>
            </a:r>
            <a:r>
              <a:rPr lang="cs-CZ" sz="2000" dirty="0"/>
              <a:t> &amp; </a:t>
            </a:r>
            <a:r>
              <a:rPr lang="cs-CZ" sz="2000" dirty="0" err="1"/>
              <a:t>Ghent</a:t>
            </a:r>
            <a:r>
              <a:rPr lang="cs-CZ" sz="2000" dirty="0"/>
              <a:t> </a:t>
            </a:r>
            <a:r>
              <a:rPr lang="cs-CZ" sz="2000" dirty="0" err="1"/>
              <a:t>School</a:t>
            </a:r>
            <a:r>
              <a:rPr lang="cs-CZ" sz="2000" dirty="0"/>
              <a:t> </a:t>
            </a:r>
            <a:r>
              <a:rPr lang="cs-CZ" sz="2000" dirty="0" err="1"/>
              <a:t>define</a:t>
            </a:r>
            <a:r>
              <a:rPr lang="cs-CZ" sz="2000" dirty="0"/>
              <a:t> </a:t>
            </a:r>
            <a:r>
              <a:rPr lang="cs-CZ" sz="2000" dirty="0" err="1"/>
              <a:t>ecological</a:t>
            </a:r>
            <a:r>
              <a:rPr lang="cs-CZ" sz="2000" dirty="0"/>
              <a:t> </a:t>
            </a:r>
            <a:r>
              <a:rPr lang="cs-CZ" sz="2000" dirty="0" err="1"/>
              <a:t>debt</a:t>
            </a:r>
            <a:r>
              <a:rPr lang="cs-CZ" sz="2000" dirty="0"/>
              <a:t> </a:t>
            </a:r>
            <a:r>
              <a:rPr lang="cs-CZ" sz="2000" dirty="0" err="1"/>
              <a:t>broadly</a:t>
            </a:r>
            <a:r>
              <a:rPr lang="cs-CZ" sz="2000" dirty="0"/>
              <a:t> as:</a:t>
            </a:r>
          </a:p>
          <a:p>
            <a:pPr marL="0" indent="0">
              <a:buNone/>
            </a:pPr>
            <a:r>
              <a:rPr lang="en-US" sz="1800" b="0" i="0" dirty="0">
                <a:effectLst/>
              </a:rPr>
              <a:t>(1) the ecological damage caused over time by a country in other countries or to ecosystems beyond national jurisdiction through its production and</a:t>
            </a:r>
            <a:r>
              <a:rPr lang="cs-CZ" sz="1800" b="0" i="0" dirty="0">
                <a:effectLst/>
              </a:rPr>
              <a:t> </a:t>
            </a:r>
            <a:r>
              <a:rPr lang="cs-CZ" sz="1800" b="0" i="0" dirty="0" err="1">
                <a:effectLst/>
              </a:rPr>
              <a:t>consumption</a:t>
            </a:r>
            <a:r>
              <a:rPr lang="cs-CZ" sz="1800" b="0" i="0" dirty="0">
                <a:effectLst/>
              </a:rPr>
              <a:t> </a:t>
            </a:r>
            <a:r>
              <a:rPr lang="cs-CZ" sz="1800" b="0" i="0" dirty="0" err="1">
                <a:effectLst/>
              </a:rPr>
              <a:t>patterns</a:t>
            </a:r>
            <a:endParaRPr lang="cs-CZ" sz="1800" b="0" i="0" dirty="0">
              <a:effectLst/>
            </a:endParaRPr>
          </a:p>
          <a:p>
            <a:pPr marL="0" indent="0">
              <a:buNone/>
            </a:pPr>
            <a:r>
              <a:rPr lang="en-US" sz="1800" b="0" i="0" dirty="0">
                <a:effectLst/>
              </a:rPr>
              <a:t>(2) the exploitation or use of ecosystems (and its goods and services) over time by a country at the expense of the equitable rights to these ecosystems by other countries</a:t>
            </a:r>
            <a:endParaRPr lang="cs-CZ" sz="1800" dirty="0"/>
          </a:p>
        </p:txBody>
      </p:sp>
    </p:spTree>
    <p:extLst>
      <p:ext uri="{BB962C8B-B14F-4D97-AF65-F5344CB8AC3E}">
        <p14:creationId xmlns:p14="http://schemas.microsoft.com/office/powerpoint/2010/main" val="146406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108D40B8-EDA0-8141-E06F-86E42C235241}"/>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Imperial mode of living</a:t>
            </a:r>
          </a:p>
        </p:txBody>
      </p:sp>
      <p:sp>
        <p:nvSpPr>
          <p:cNvPr id="3" name="Zástupný obsah 2">
            <a:extLst>
              <a:ext uri="{FF2B5EF4-FFF2-40B4-BE49-F238E27FC236}">
                <a16:creationId xmlns:a16="http://schemas.microsoft.com/office/drawing/2014/main" id="{5180D20D-0CEB-1DEF-250D-38BAA3F6781F}"/>
              </a:ext>
            </a:extLst>
          </p:cNvPr>
          <p:cNvSpPr>
            <a:spLocks noGrp="1"/>
          </p:cNvSpPr>
          <p:nvPr>
            <p:ph idx="1"/>
          </p:nvPr>
        </p:nvSpPr>
        <p:spPr>
          <a:xfrm>
            <a:off x="4810259" y="649480"/>
            <a:ext cx="6555347" cy="5546047"/>
          </a:xfrm>
        </p:spPr>
        <p:txBody>
          <a:bodyPr anchor="ctr">
            <a:normAutofit/>
          </a:bodyPr>
          <a:lstStyle/>
          <a:p>
            <a:pPr marL="0" indent="0">
              <a:buNone/>
            </a:pPr>
            <a:r>
              <a:rPr lang="cs-CZ" sz="2000"/>
              <a:t>Wissen &amp; Brand (2021)</a:t>
            </a:r>
          </a:p>
          <a:p>
            <a:pPr marL="0" indent="0">
              <a:buNone/>
            </a:pPr>
            <a:endParaRPr lang="cs-CZ" sz="2000"/>
          </a:p>
          <a:p>
            <a:pPr marL="0" indent="0">
              <a:buNone/>
            </a:pPr>
            <a:r>
              <a:rPr lang="cs-CZ" sz="2000"/>
              <a:t>„</a:t>
            </a:r>
            <a:r>
              <a:rPr lang="en-US" sz="2000" b="0" i="1">
                <a:effectLst/>
                <a:latin typeface="Open Sans" panose="020B0606030504020204" pitchFamily="34" charset="0"/>
              </a:rPr>
              <a:t>prevailing patterns of production and consumption that disproportionately rely on global labour power, resources and sinks.</a:t>
            </a:r>
            <a:r>
              <a:rPr lang="en-US" sz="2000" i="1">
                <a:latin typeface="Open Sans" panose="020B0606030504020204" pitchFamily="34" charset="0"/>
              </a:rPr>
              <a:t> </a:t>
            </a:r>
            <a:r>
              <a:rPr lang="en-US" sz="2000" b="0" i="1">
                <a:effectLst/>
                <a:latin typeface="Open Sans" panose="020B0606030504020204" pitchFamily="34" charset="0"/>
              </a:rPr>
              <a:t>The deep-rootedness of these patterns is reflected in societal relationships between forces and in everyday practices, particularly in the countries of the global North, and explains both the continuity and the crisis of prevailing society-nature relationships.</a:t>
            </a:r>
            <a:r>
              <a:rPr lang="cs-CZ" sz="2000" b="0" i="0">
                <a:effectLst/>
                <a:latin typeface="Open Sans" panose="020B0606030504020204" pitchFamily="34" charset="0"/>
              </a:rPr>
              <a:t>“</a:t>
            </a:r>
            <a:endParaRPr lang="cs-CZ" sz="2000"/>
          </a:p>
        </p:txBody>
      </p:sp>
    </p:spTree>
    <p:extLst>
      <p:ext uri="{BB962C8B-B14F-4D97-AF65-F5344CB8AC3E}">
        <p14:creationId xmlns:p14="http://schemas.microsoft.com/office/powerpoint/2010/main" val="751495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DEF279E-C63C-7FB2-5D3E-303E04246DC4}"/>
              </a:ext>
            </a:extLst>
          </p:cNvPr>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Case study - aviation</a:t>
            </a:r>
          </a:p>
        </p:txBody>
      </p:sp>
      <p:sp>
        <p:nvSpPr>
          <p:cNvPr id="3" name="Zástupný obsah 2">
            <a:extLst>
              <a:ext uri="{FF2B5EF4-FFF2-40B4-BE49-F238E27FC236}">
                <a16:creationId xmlns:a16="http://schemas.microsoft.com/office/drawing/2014/main" id="{7F57CBCC-AC81-DB79-F4B0-925F5D4C494B}"/>
              </a:ext>
            </a:extLst>
          </p:cNvPr>
          <p:cNvSpPr>
            <a:spLocks noGrp="1"/>
          </p:cNvSpPr>
          <p:nvPr>
            <p:ph idx="1"/>
          </p:nvPr>
        </p:nvSpPr>
        <p:spPr>
          <a:xfrm>
            <a:off x="4581727" y="649480"/>
            <a:ext cx="3025303" cy="5546047"/>
          </a:xfrm>
        </p:spPr>
        <p:txBody>
          <a:bodyPr anchor="ctr">
            <a:normAutofit/>
          </a:bodyPr>
          <a:lstStyle/>
          <a:p>
            <a:pPr marL="0" indent="0">
              <a:buNone/>
            </a:pPr>
            <a:r>
              <a:rPr lang="cs-CZ" sz="1900"/>
              <a:t>Gössling &amp; Humpe (2020): </a:t>
            </a:r>
          </a:p>
          <a:p>
            <a:pPr lvl="1"/>
            <a:r>
              <a:rPr lang="cs-CZ" sz="1900"/>
              <a:t>11% of global population flew in 2018 </a:t>
            </a:r>
          </a:p>
          <a:p>
            <a:pPr lvl="1"/>
            <a:r>
              <a:rPr lang="cs-CZ" sz="1900"/>
              <a:t>most frequent flyers (max 1%) contributes by more than 50% to all emissions from passenger air travel</a:t>
            </a:r>
          </a:p>
          <a:p>
            <a:pPr lvl="1"/>
            <a:r>
              <a:rPr lang="cs-CZ" sz="1900"/>
              <a:t>„average world citizen flew every 22 months“ </a:t>
            </a:r>
          </a:p>
          <a:p>
            <a:pPr lvl="1"/>
            <a:r>
              <a:rPr lang="cs-CZ" sz="1900"/>
              <a:t>Use of private jet can contribute as much as 7,500 CO2/year!</a:t>
            </a:r>
          </a:p>
          <a:p>
            <a:pPr lvl="1"/>
            <a:r>
              <a:rPr lang="cs-CZ" sz="1900"/>
              <a:t>Aviation produces app. 2% of CO2 emissions</a:t>
            </a:r>
          </a:p>
          <a:p>
            <a:pPr lvl="1"/>
            <a:endParaRPr lang="cs-CZ" sz="1900"/>
          </a:p>
        </p:txBody>
      </p:sp>
      <p:pic>
        <p:nvPicPr>
          <p:cNvPr id="5" name="Obrázek 4" descr="Obsah obrázku osoba&#10;&#10;Popis byl vytvořen automaticky">
            <a:extLst>
              <a:ext uri="{FF2B5EF4-FFF2-40B4-BE49-F238E27FC236}">
                <a16:creationId xmlns:a16="http://schemas.microsoft.com/office/drawing/2014/main" id="{9ABD6210-140E-ED9C-E5F5-8C1E7617C5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502" y="2463200"/>
            <a:ext cx="3615776" cy="1943479"/>
          </a:xfrm>
          <a:prstGeom prst="rect">
            <a:avLst/>
          </a:prstGeom>
        </p:spPr>
      </p:pic>
    </p:spTree>
    <p:extLst>
      <p:ext uri="{BB962C8B-B14F-4D97-AF65-F5344CB8AC3E}">
        <p14:creationId xmlns:p14="http://schemas.microsoft.com/office/powerpoint/2010/main" val="2221047435"/>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1177</Words>
  <Application>Microsoft Office PowerPoint</Application>
  <PresentationFormat>Širokoúhlá obrazovka</PresentationFormat>
  <Paragraphs>85</Paragraphs>
  <Slides>15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Arial</vt:lpstr>
      <vt:lpstr>Calibri</vt:lpstr>
      <vt:lpstr>Calibri Light</vt:lpstr>
      <vt:lpstr>NexusSerif</vt:lpstr>
      <vt:lpstr>Noto Sans</vt:lpstr>
      <vt:lpstr>Open Sans</vt:lpstr>
      <vt:lpstr>Motiv Office</vt:lpstr>
      <vt:lpstr>Inequality and environmental justice</vt:lpstr>
      <vt:lpstr>State of the art inequality</vt:lpstr>
      <vt:lpstr>Prezentace aplikace PowerPoint</vt:lpstr>
      <vt:lpstr>Prezentace aplikace PowerPoint</vt:lpstr>
      <vt:lpstr>Ecologically Unequal Exchange</vt:lpstr>
      <vt:lpstr>Global Resource Use</vt:lpstr>
      <vt:lpstr>Ecological debt</vt:lpstr>
      <vt:lpstr>Imperial mode of living</vt:lpstr>
      <vt:lpstr>Case study - aviation</vt:lpstr>
      <vt:lpstr>Environmental racism</vt:lpstr>
      <vt:lpstr>Commodity frontier</vt:lpstr>
      <vt:lpstr>Main approaches to environmental justice</vt:lpstr>
      <vt:lpstr>Environmental Justice Atlas</vt:lpstr>
      <vt:lpstr>Resources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Inequality and environmental justice</dc:title>
  <dc:creator>Mikuláš Černík</dc:creator>
  <cp:lastModifiedBy>Mikuláš Černík</cp:lastModifiedBy>
  <cp:revision>6</cp:revision>
  <dcterms:created xsi:type="dcterms:W3CDTF">2022-11-18T19:26:44Z</dcterms:created>
  <dcterms:modified xsi:type="dcterms:W3CDTF">2022-11-22T13:31:03Z</dcterms:modified>
</cp:coreProperties>
</file>