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0"/>
  </p:notesMasterIdLst>
  <p:sldIdLst>
    <p:sldId id="256" r:id="rId5"/>
    <p:sldId id="263" r:id="rId6"/>
    <p:sldId id="264" r:id="rId7"/>
    <p:sldId id="274" r:id="rId8"/>
    <p:sldId id="260" r:id="rId9"/>
    <p:sldId id="261" r:id="rId10"/>
    <p:sldId id="262" r:id="rId11"/>
    <p:sldId id="258" r:id="rId12"/>
    <p:sldId id="273" r:id="rId13"/>
    <p:sldId id="515" r:id="rId14"/>
    <p:sldId id="291" r:id="rId15"/>
    <p:sldId id="292" r:id="rId16"/>
    <p:sldId id="293" r:id="rId17"/>
    <p:sldId id="296" r:id="rId18"/>
    <p:sldId id="511" r:id="rId19"/>
    <p:sldId id="257" r:id="rId20"/>
    <p:sldId id="265" r:id="rId21"/>
    <p:sldId id="276" r:id="rId22"/>
    <p:sldId id="268" r:id="rId23"/>
    <p:sldId id="269" r:id="rId24"/>
    <p:sldId id="270" r:id="rId25"/>
    <p:sldId id="272" r:id="rId26"/>
    <p:sldId id="271" r:id="rId27"/>
    <p:sldId id="266" r:id="rId28"/>
    <p:sldId id="26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Světlý styl 1 – zvýraznění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D7B26C5-4107-4FEC-AEDC-1716B250A1EF}" styleName="Světlý sty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D083AE6-46FA-4A59-8FB0-9F97EB10719F}" styleName="Světlý styl 3 – zvýraznění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6D9F66E-5EB9-4882-86FB-DCBF35E3C3E4}" styleName="Střední styl 4 – zvýraznění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99" autoAdjust="0"/>
    <p:restoredTop sz="74269" autoAdjust="0"/>
  </p:normalViewPr>
  <p:slideViewPr>
    <p:cSldViewPr snapToGrid="0">
      <p:cViewPr varScale="1">
        <p:scale>
          <a:sx n="118" d="100"/>
          <a:sy n="118" d="100"/>
        </p:scale>
        <p:origin x="114" y="3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Chovančík" userId="4952bc1d-ff08-4933-8f82-d30ef8d8602b" providerId="ADAL" clId="{158978FF-D566-48EA-B0BD-174BF13E347A}"/>
    <pc:docChg chg="delSld modSld">
      <pc:chgData name="Martin Chovančík" userId="4952bc1d-ff08-4933-8f82-d30ef8d8602b" providerId="ADAL" clId="{158978FF-D566-48EA-B0BD-174BF13E347A}" dt="2020-11-06T07:34:10.806" v="100" actId="2696"/>
      <pc:docMkLst>
        <pc:docMk/>
      </pc:docMkLst>
      <pc:sldChg chg="modSp">
        <pc:chgData name="Martin Chovančík" userId="4952bc1d-ff08-4933-8f82-d30ef8d8602b" providerId="ADAL" clId="{158978FF-D566-48EA-B0BD-174BF13E347A}" dt="2020-11-03T14:48:59.823" v="57" actId="20577"/>
        <pc:sldMkLst>
          <pc:docMk/>
          <pc:sldMk cId="71582084" sldId="264"/>
        </pc:sldMkLst>
        <pc:spChg chg="mod">
          <ac:chgData name="Martin Chovančík" userId="4952bc1d-ff08-4933-8f82-d30ef8d8602b" providerId="ADAL" clId="{158978FF-D566-48EA-B0BD-174BF13E347A}" dt="2020-11-03T14:48:59.823" v="57" actId="20577"/>
          <ac:spMkLst>
            <pc:docMk/>
            <pc:sldMk cId="71582084" sldId="264"/>
            <ac:spMk id="3" creationId="{00000000-0000-0000-0000-000000000000}"/>
          </ac:spMkLst>
        </pc:spChg>
      </pc:sldChg>
      <pc:sldChg chg="modSp">
        <pc:chgData name="Martin Chovančík" userId="4952bc1d-ff08-4933-8f82-d30ef8d8602b" providerId="ADAL" clId="{158978FF-D566-48EA-B0BD-174BF13E347A}" dt="2020-11-03T14:52:40.097" v="96" actId="20577"/>
        <pc:sldMkLst>
          <pc:docMk/>
          <pc:sldMk cId="2286901607" sldId="268"/>
        </pc:sldMkLst>
        <pc:spChg chg="mod">
          <ac:chgData name="Martin Chovančík" userId="4952bc1d-ff08-4933-8f82-d30ef8d8602b" providerId="ADAL" clId="{158978FF-D566-48EA-B0BD-174BF13E347A}" dt="2020-11-03T14:52:40.097" v="96" actId="20577"/>
          <ac:spMkLst>
            <pc:docMk/>
            <pc:sldMk cId="2286901607" sldId="268"/>
            <ac:spMk id="3" creationId="{00000000-0000-0000-0000-000000000000}"/>
          </ac:spMkLst>
        </pc:spChg>
      </pc:sldChg>
      <pc:sldChg chg="del">
        <pc:chgData name="Martin Chovančík" userId="4952bc1d-ff08-4933-8f82-d30ef8d8602b" providerId="ADAL" clId="{158978FF-D566-48EA-B0BD-174BF13E347A}" dt="2020-11-06T07:34:10.773" v="97" actId="2696"/>
        <pc:sldMkLst>
          <pc:docMk/>
          <pc:sldMk cId="1088107087" sldId="274"/>
        </pc:sldMkLst>
      </pc:sldChg>
      <pc:sldChg chg="del">
        <pc:chgData name="Martin Chovančík" userId="4952bc1d-ff08-4933-8f82-d30ef8d8602b" providerId="ADAL" clId="{158978FF-D566-48EA-B0BD-174BF13E347A}" dt="2020-11-06T07:34:10.788" v="98" actId="2696"/>
        <pc:sldMkLst>
          <pc:docMk/>
          <pc:sldMk cId="1608001363" sldId="275"/>
        </pc:sldMkLst>
      </pc:sldChg>
      <pc:sldChg chg="del">
        <pc:chgData name="Martin Chovančík" userId="4952bc1d-ff08-4933-8f82-d30ef8d8602b" providerId="ADAL" clId="{158978FF-D566-48EA-B0BD-174BF13E347A}" dt="2020-11-06T07:34:10.800" v="99" actId="2696"/>
        <pc:sldMkLst>
          <pc:docMk/>
          <pc:sldMk cId="3572226908" sldId="276"/>
        </pc:sldMkLst>
      </pc:sldChg>
      <pc:sldChg chg="del">
        <pc:chgData name="Martin Chovančík" userId="4952bc1d-ff08-4933-8f82-d30ef8d8602b" providerId="ADAL" clId="{158978FF-D566-48EA-B0BD-174BF13E347A}" dt="2020-11-06T07:34:10.806" v="100" actId="2696"/>
        <pc:sldMkLst>
          <pc:docMk/>
          <pc:sldMk cId="2325256050" sldId="277"/>
        </pc:sldMkLst>
      </pc:sldChg>
    </pc:docChg>
  </pc:docChgLst>
  <pc:docChgLst>
    <pc:chgData name="Martin Chovančík" userId="4952bc1d-ff08-4933-8f82-d30ef8d8602b" providerId="ADAL" clId="{0DB0434D-9047-4E5A-B212-EDF3E090F91B}"/>
    <pc:docChg chg="addSld modSld">
      <pc:chgData name="Martin Chovančík" userId="4952bc1d-ff08-4933-8f82-d30ef8d8602b" providerId="ADAL" clId="{0DB0434D-9047-4E5A-B212-EDF3E090F91B}" dt="2022-10-11T13:43:14.465" v="25" actId="6549"/>
      <pc:docMkLst>
        <pc:docMk/>
      </pc:docMkLst>
      <pc:sldChg chg="modSp mod">
        <pc:chgData name="Martin Chovančík" userId="4952bc1d-ff08-4933-8f82-d30ef8d8602b" providerId="ADAL" clId="{0DB0434D-9047-4E5A-B212-EDF3E090F91B}" dt="2022-10-11T13:25:15.031" v="1" actId="20577"/>
        <pc:sldMkLst>
          <pc:docMk/>
          <pc:sldMk cId="401567019" sldId="256"/>
        </pc:sldMkLst>
        <pc:spChg chg="mod">
          <ac:chgData name="Martin Chovančík" userId="4952bc1d-ff08-4933-8f82-d30ef8d8602b" providerId="ADAL" clId="{0DB0434D-9047-4E5A-B212-EDF3E090F91B}" dt="2022-10-11T13:25:15.031" v="1" actId="20577"/>
          <ac:spMkLst>
            <pc:docMk/>
            <pc:sldMk cId="401567019" sldId="256"/>
            <ac:spMk id="3" creationId="{00000000-0000-0000-0000-000000000000}"/>
          </ac:spMkLst>
        </pc:spChg>
      </pc:sldChg>
      <pc:sldChg chg="modSp">
        <pc:chgData name="Martin Chovančík" userId="4952bc1d-ff08-4933-8f82-d30ef8d8602b" providerId="ADAL" clId="{0DB0434D-9047-4E5A-B212-EDF3E090F91B}" dt="2022-10-11T13:25:38.530" v="5" actId="20577"/>
        <pc:sldMkLst>
          <pc:docMk/>
          <pc:sldMk cId="4014401298" sldId="263"/>
        </pc:sldMkLst>
        <pc:spChg chg="mod">
          <ac:chgData name="Martin Chovančík" userId="4952bc1d-ff08-4933-8f82-d30ef8d8602b" providerId="ADAL" clId="{0DB0434D-9047-4E5A-B212-EDF3E090F91B}" dt="2022-10-11T13:25:38.530" v="5" actId="20577"/>
          <ac:spMkLst>
            <pc:docMk/>
            <pc:sldMk cId="4014401298" sldId="263"/>
            <ac:spMk id="3" creationId="{00000000-0000-0000-0000-000000000000}"/>
          </ac:spMkLst>
        </pc:spChg>
      </pc:sldChg>
      <pc:sldChg chg="modSp mod">
        <pc:chgData name="Martin Chovančík" userId="4952bc1d-ff08-4933-8f82-d30ef8d8602b" providerId="ADAL" clId="{0DB0434D-9047-4E5A-B212-EDF3E090F91B}" dt="2022-10-11T13:43:14.465" v="25" actId="6549"/>
        <pc:sldMkLst>
          <pc:docMk/>
          <pc:sldMk cId="2923576933" sldId="272"/>
        </pc:sldMkLst>
        <pc:spChg chg="mod">
          <ac:chgData name="Martin Chovančík" userId="4952bc1d-ff08-4933-8f82-d30ef8d8602b" providerId="ADAL" clId="{0DB0434D-9047-4E5A-B212-EDF3E090F91B}" dt="2022-10-11T13:43:14.465" v="25" actId="6549"/>
          <ac:spMkLst>
            <pc:docMk/>
            <pc:sldMk cId="2923576933" sldId="272"/>
            <ac:spMk id="3" creationId="{00000000-0000-0000-0000-000000000000}"/>
          </ac:spMkLst>
        </pc:spChg>
      </pc:sldChg>
      <pc:sldChg chg="add">
        <pc:chgData name="Martin Chovančík" userId="4952bc1d-ff08-4933-8f82-d30ef8d8602b" providerId="ADAL" clId="{0DB0434D-9047-4E5A-B212-EDF3E090F91B}" dt="2022-10-11T13:27:47.259" v="6"/>
        <pc:sldMkLst>
          <pc:docMk/>
          <pc:sldMk cId="4194595681" sldId="291"/>
        </pc:sldMkLst>
      </pc:sldChg>
      <pc:sldChg chg="add">
        <pc:chgData name="Martin Chovančík" userId="4952bc1d-ff08-4933-8f82-d30ef8d8602b" providerId="ADAL" clId="{0DB0434D-9047-4E5A-B212-EDF3E090F91B}" dt="2022-10-11T13:27:47.259" v="6"/>
        <pc:sldMkLst>
          <pc:docMk/>
          <pc:sldMk cId="693973031" sldId="292"/>
        </pc:sldMkLst>
      </pc:sldChg>
      <pc:sldChg chg="add">
        <pc:chgData name="Martin Chovančík" userId="4952bc1d-ff08-4933-8f82-d30ef8d8602b" providerId="ADAL" clId="{0DB0434D-9047-4E5A-B212-EDF3E090F91B}" dt="2022-10-11T13:27:47.259" v="6"/>
        <pc:sldMkLst>
          <pc:docMk/>
          <pc:sldMk cId="3191009634" sldId="293"/>
        </pc:sldMkLst>
      </pc:sldChg>
      <pc:sldChg chg="modSp add">
        <pc:chgData name="Martin Chovančík" userId="4952bc1d-ff08-4933-8f82-d30ef8d8602b" providerId="ADAL" clId="{0DB0434D-9047-4E5A-B212-EDF3E090F91B}" dt="2022-10-11T13:41:03.049" v="23" actId="20577"/>
        <pc:sldMkLst>
          <pc:docMk/>
          <pc:sldMk cId="3729200933" sldId="296"/>
        </pc:sldMkLst>
        <pc:graphicFrameChg chg="mod">
          <ac:chgData name="Martin Chovančík" userId="4952bc1d-ff08-4933-8f82-d30ef8d8602b" providerId="ADAL" clId="{0DB0434D-9047-4E5A-B212-EDF3E090F91B}" dt="2022-10-11T13:41:03.049" v="23" actId="20577"/>
          <ac:graphicFrameMkLst>
            <pc:docMk/>
            <pc:sldMk cId="3729200933" sldId="296"/>
            <ac:graphicFrameMk id="4" creationId="{84311F11-F99C-4F7D-B2E6-16A78162CC53}"/>
          </ac:graphicFrameMkLst>
        </pc:graphicFrameChg>
      </pc:sldChg>
      <pc:sldChg chg="add">
        <pc:chgData name="Martin Chovančík" userId="4952bc1d-ff08-4933-8f82-d30ef8d8602b" providerId="ADAL" clId="{0DB0434D-9047-4E5A-B212-EDF3E090F91B}" dt="2022-10-11T13:27:47.259" v="6"/>
        <pc:sldMkLst>
          <pc:docMk/>
          <pc:sldMk cId="498155348" sldId="511"/>
        </pc:sldMkLst>
      </pc:sldChg>
      <pc:sldChg chg="add">
        <pc:chgData name="Martin Chovančík" userId="4952bc1d-ff08-4933-8f82-d30ef8d8602b" providerId="ADAL" clId="{0DB0434D-9047-4E5A-B212-EDF3E090F91B}" dt="2022-10-11T13:27:47.259" v="6"/>
        <pc:sldMkLst>
          <pc:docMk/>
          <pc:sldMk cId="1704437019" sldId="515"/>
        </pc:sldMkLst>
      </pc:sldChg>
    </pc:docChg>
  </pc:docChgLst>
  <pc:docChgLst>
    <pc:chgData name="Martin Chovančík" userId="4952bc1d-ff08-4933-8f82-d30ef8d8602b" providerId="ADAL" clId="{BCC09B1F-6690-4C82-ABAD-F6EF62EE4D32}"/>
    <pc:docChg chg="addSld delSld modSld">
      <pc:chgData name="Martin Chovančík" userId="4952bc1d-ff08-4933-8f82-d30ef8d8602b" providerId="ADAL" clId="{BCC09B1F-6690-4C82-ABAD-F6EF62EE4D32}" dt="2020-11-03T14:45:41.945" v="60" actId="14100"/>
      <pc:docMkLst>
        <pc:docMk/>
      </pc:docMkLst>
      <pc:sldChg chg="modSp">
        <pc:chgData name="Martin Chovančík" userId="4952bc1d-ff08-4933-8f82-d30ef8d8602b" providerId="ADAL" clId="{BCC09B1F-6690-4C82-ABAD-F6EF62EE4D32}" dt="2020-11-03T14:45:41.945" v="60" actId="14100"/>
        <pc:sldMkLst>
          <pc:docMk/>
          <pc:sldMk cId="401567019" sldId="256"/>
        </pc:sldMkLst>
        <pc:spChg chg="mod">
          <ac:chgData name="Martin Chovančík" userId="4952bc1d-ff08-4933-8f82-d30ef8d8602b" providerId="ADAL" clId="{BCC09B1F-6690-4C82-ABAD-F6EF62EE4D32}" dt="2020-11-02T12:57:04.670" v="3" actId="20577"/>
          <ac:spMkLst>
            <pc:docMk/>
            <pc:sldMk cId="401567019" sldId="256"/>
            <ac:spMk id="3" creationId="{00000000-0000-0000-0000-000000000000}"/>
          </ac:spMkLst>
        </pc:spChg>
        <pc:spChg chg="mod">
          <ac:chgData name="Martin Chovančík" userId="4952bc1d-ff08-4933-8f82-d30ef8d8602b" providerId="ADAL" clId="{BCC09B1F-6690-4C82-ABAD-F6EF62EE4D32}" dt="2020-11-03T14:45:41.945" v="60" actId="14100"/>
          <ac:spMkLst>
            <pc:docMk/>
            <pc:sldMk cId="401567019" sldId="256"/>
            <ac:spMk id="4" creationId="{35946710-89F4-4684-BC70-5FBE93D4D3B2}"/>
          </ac:spMkLst>
        </pc:spChg>
        <pc:spChg chg="mod">
          <ac:chgData name="Martin Chovančík" userId="4952bc1d-ff08-4933-8f82-d30ef8d8602b" providerId="ADAL" clId="{BCC09B1F-6690-4C82-ABAD-F6EF62EE4D32}" dt="2020-11-02T12:57:09.474" v="5" actId="1076"/>
          <ac:spMkLst>
            <pc:docMk/>
            <pc:sldMk cId="401567019" sldId="256"/>
            <ac:spMk id="5" creationId="{27D2B24F-EDAE-42E3-8C48-E4CF6DC79392}"/>
          </ac:spMkLst>
        </pc:spChg>
      </pc:sldChg>
      <pc:sldChg chg="modNotesTx">
        <pc:chgData name="Martin Chovančík" userId="4952bc1d-ff08-4933-8f82-d30ef8d8602b" providerId="ADAL" clId="{BCC09B1F-6690-4C82-ABAD-F6EF62EE4D32}" dt="2020-11-03T13:52:22.719" v="6" actId="6549"/>
        <pc:sldMkLst>
          <pc:docMk/>
          <pc:sldMk cId="4014401298" sldId="263"/>
        </pc:sldMkLst>
      </pc:sldChg>
      <pc:sldChg chg="add">
        <pc:chgData name="Martin Chovančík" userId="4952bc1d-ff08-4933-8f82-d30ef8d8602b" providerId="ADAL" clId="{BCC09B1F-6690-4C82-ABAD-F6EF62EE4D32}" dt="2020-11-03T14:03:50.276" v="7"/>
        <pc:sldMkLst>
          <pc:docMk/>
          <pc:sldMk cId="1088107087" sldId="274"/>
        </pc:sldMkLst>
      </pc:sldChg>
      <pc:sldChg chg="add">
        <pc:chgData name="Martin Chovančík" userId="4952bc1d-ff08-4933-8f82-d30ef8d8602b" providerId="ADAL" clId="{BCC09B1F-6690-4C82-ABAD-F6EF62EE4D32}" dt="2020-11-03T14:03:50.276" v="7"/>
        <pc:sldMkLst>
          <pc:docMk/>
          <pc:sldMk cId="1608001363" sldId="275"/>
        </pc:sldMkLst>
      </pc:sldChg>
      <pc:sldChg chg="modSp add">
        <pc:chgData name="Martin Chovančík" userId="4952bc1d-ff08-4933-8f82-d30ef8d8602b" providerId="ADAL" clId="{BCC09B1F-6690-4C82-ABAD-F6EF62EE4D32}" dt="2020-11-03T14:44:34.520" v="37" actId="20577"/>
        <pc:sldMkLst>
          <pc:docMk/>
          <pc:sldMk cId="3572226908" sldId="276"/>
        </pc:sldMkLst>
        <pc:spChg chg="mod">
          <ac:chgData name="Martin Chovančík" userId="4952bc1d-ff08-4933-8f82-d30ef8d8602b" providerId="ADAL" clId="{BCC09B1F-6690-4C82-ABAD-F6EF62EE4D32}" dt="2020-11-03T14:44:34.520" v="37" actId="20577"/>
          <ac:spMkLst>
            <pc:docMk/>
            <pc:sldMk cId="3572226908" sldId="276"/>
            <ac:spMk id="3" creationId="{00000000-0000-0000-0000-000000000000}"/>
          </ac:spMkLst>
        </pc:spChg>
      </pc:sldChg>
      <pc:sldChg chg="add">
        <pc:chgData name="Martin Chovančík" userId="4952bc1d-ff08-4933-8f82-d30ef8d8602b" providerId="ADAL" clId="{BCC09B1F-6690-4C82-ABAD-F6EF62EE4D32}" dt="2020-11-03T14:03:50.276" v="7"/>
        <pc:sldMkLst>
          <pc:docMk/>
          <pc:sldMk cId="2325256050" sldId="277"/>
        </pc:sldMkLst>
      </pc:sldChg>
      <pc:sldChg chg="add del">
        <pc:chgData name="Martin Chovančík" userId="4952bc1d-ff08-4933-8f82-d30ef8d8602b" providerId="ADAL" clId="{BCC09B1F-6690-4C82-ABAD-F6EF62EE4D32}" dt="2020-11-03T14:45:17.207" v="38" actId="2696"/>
        <pc:sldMkLst>
          <pc:docMk/>
          <pc:sldMk cId="3668752159" sldId="27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F577D0-0CFC-430F-9644-B48D2E2DA670}"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cs-CZ"/>
        </a:p>
      </dgm:t>
    </dgm:pt>
    <dgm:pt modelId="{A8DD7C83-F84A-4DE5-9012-36D9F5AFF586}">
      <dgm:prSet phldrT="[Text]" custT="1"/>
      <dgm:spPr/>
      <dgm:t>
        <a:bodyPr/>
        <a:lstStyle/>
        <a:p>
          <a:r>
            <a:rPr lang="en-US" sz="2000" dirty="0"/>
            <a:t>resolution</a:t>
          </a:r>
        </a:p>
        <a:p>
          <a:r>
            <a:rPr lang="en-US" sz="1600" i="1" dirty="0"/>
            <a:t>(mediation, negotiated settlement)</a:t>
          </a:r>
          <a:endParaRPr lang="cs-CZ" sz="1600" i="1" dirty="0"/>
        </a:p>
      </dgm:t>
    </dgm:pt>
    <dgm:pt modelId="{551A1BA1-4F7D-43AD-A66E-AA88330F5A31}" type="parTrans" cxnId="{1E66515B-8700-4B59-85B0-7A17F84FDFE4}">
      <dgm:prSet/>
      <dgm:spPr/>
      <dgm:t>
        <a:bodyPr/>
        <a:lstStyle/>
        <a:p>
          <a:endParaRPr lang="cs-CZ"/>
        </a:p>
      </dgm:t>
    </dgm:pt>
    <dgm:pt modelId="{F0E09E8A-8E6E-4AC0-B2D4-1B83F3B046FE}" type="sibTrans" cxnId="{1E66515B-8700-4B59-85B0-7A17F84FDFE4}">
      <dgm:prSet/>
      <dgm:spPr/>
      <dgm:t>
        <a:bodyPr/>
        <a:lstStyle/>
        <a:p>
          <a:endParaRPr lang="cs-CZ"/>
        </a:p>
      </dgm:t>
    </dgm:pt>
    <dgm:pt modelId="{7CC951DF-81E5-456C-A20B-6711F1C2418E}">
      <dgm:prSet phldrT="[Text]" custT="1"/>
      <dgm:spPr/>
      <dgm:t>
        <a:bodyPr/>
        <a:lstStyle/>
        <a:p>
          <a:r>
            <a:rPr lang="en-US" sz="2000" dirty="0"/>
            <a:t>post-conflict reconstruction</a:t>
          </a:r>
        </a:p>
        <a:p>
          <a:r>
            <a:rPr lang="en-US" sz="1600" i="1" dirty="0"/>
            <a:t>(DDR, SSR)</a:t>
          </a:r>
          <a:endParaRPr lang="cs-CZ" sz="1600" i="1" dirty="0"/>
        </a:p>
      </dgm:t>
    </dgm:pt>
    <dgm:pt modelId="{375DEB52-BC69-40FA-BCAD-41CBC4E057B9}" type="parTrans" cxnId="{A8B9398F-3BE8-4E8D-9D75-F382989E27C4}">
      <dgm:prSet/>
      <dgm:spPr/>
      <dgm:t>
        <a:bodyPr/>
        <a:lstStyle/>
        <a:p>
          <a:endParaRPr lang="cs-CZ"/>
        </a:p>
      </dgm:t>
    </dgm:pt>
    <dgm:pt modelId="{CA707CEA-CED5-482B-BE70-9E68222DA5EF}" type="sibTrans" cxnId="{A8B9398F-3BE8-4E8D-9D75-F382989E27C4}">
      <dgm:prSet/>
      <dgm:spPr/>
      <dgm:t>
        <a:bodyPr/>
        <a:lstStyle/>
        <a:p>
          <a:endParaRPr lang="cs-CZ"/>
        </a:p>
      </dgm:t>
    </dgm:pt>
    <dgm:pt modelId="{5B50316E-582E-4AA2-B581-FDE17DAEFC58}">
      <dgm:prSet phldrT="[Text]" custT="1"/>
      <dgm:spPr/>
      <dgm:t>
        <a:bodyPr/>
        <a:lstStyle/>
        <a:p>
          <a:r>
            <a:rPr lang="en-US" sz="2000" dirty="0"/>
            <a:t>structural prevention</a:t>
          </a:r>
        </a:p>
        <a:p>
          <a:r>
            <a:rPr lang="en-US" sz="1600" i="1" dirty="0"/>
            <a:t>(stabilization projects, HR support)</a:t>
          </a:r>
          <a:endParaRPr lang="cs-CZ" sz="1600" i="1" dirty="0"/>
        </a:p>
      </dgm:t>
    </dgm:pt>
    <dgm:pt modelId="{30CB8F47-6321-4E75-B1FC-10D578CF139B}" type="parTrans" cxnId="{443C517D-3F21-41F8-9DF1-2663C6F5884D}">
      <dgm:prSet/>
      <dgm:spPr/>
      <dgm:t>
        <a:bodyPr/>
        <a:lstStyle/>
        <a:p>
          <a:endParaRPr lang="cs-CZ"/>
        </a:p>
      </dgm:t>
    </dgm:pt>
    <dgm:pt modelId="{13386E13-F954-42B1-9CA5-9418FF0E52CA}" type="sibTrans" cxnId="{443C517D-3F21-41F8-9DF1-2663C6F5884D}">
      <dgm:prSet/>
      <dgm:spPr/>
      <dgm:t>
        <a:bodyPr/>
        <a:lstStyle/>
        <a:p>
          <a:endParaRPr lang="cs-CZ"/>
        </a:p>
      </dgm:t>
    </dgm:pt>
    <dgm:pt modelId="{288D18A1-B08C-4235-96E6-51A38662A964}">
      <dgm:prSet phldrT="[Text]" custT="1"/>
      <dgm:spPr/>
      <dgm:t>
        <a:bodyPr/>
        <a:lstStyle/>
        <a:p>
          <a:r>
            <a:rPr lang="en-US" sz="2000" dirty="0"/>
            <a:t>direct prevention</a:t>
          </a:r>
        </a:p>
        <a:p>
          <a:r>
            <a:rPr lang="en-US" sz="1600" i="1" dirty="0"/>
            <a:t>(crisis diplomacy)</a:t>
          </a:r>
          <a:endParaRPr lang="cs-CZ" sz="1600" i="1" dirty="0"/>
        </a:p>
      </dgm:t>
    </dgm:pt>
    <dgm:pt modelId="{AC346635-C558-4B46-83CE-4CFBB63E6B33}" type="parTrans" cxnId="{B2BD5C9B-2CB0-45FA-BDA9-95039D76FA08}">
      <dgm:prSet/>
      <dgm:spPr/>
      <dgm:t>
        <a:bodyPr/>
        <a:lstStyle/>
        <a:p>
          <a:endParaRPr lang="cs-CZ"/>
        </a:p>
      </dgm:t>
    </dgm:pt>
    <dgm:pt modelId="{D00D04B3-97FC-4722-BB05-BE9493628FE3}" type="sibTrans" cxnId="{B2BD5C9B-2CB0-45FA-BDA9-95039D76FA08}">
      <dgm:prSet/>
      <dgm:spPr/>
      <dgm:t>
        <a:bodyPr/>
        <a:lstStyle/>
        <a:p>
          <a:endParaRPr lang="cs-CZ"/>
        </a:p>
      </dgm:t>
    </dgm:pt>
    <dgm:pt modelId="{7C2C5CAC-6007-4F22-9F5E-729087FEEE2A}">
      <dgm:prSet phldrT="[Text]" custT="1"/>
      <dgm:spPr/>
      <dgm:t>
        <a:bodyPr/>
        <a:lstStyle/>
        <a:p>
          <a:r>
            <a:rPr lang="en-US" sz="2000" dirty="0"/>
            <a:t>management</a:t>
          </a:r>
        </a:p>
        <a:p>
          <a:r>
            <a:rPr lang="en-US" sz="1600" i="1" dirty="0"/>
            <a:t>(peacekeeping, arms embargo)</a:t>
          </a:r>
          <a:endParaRPr lang="cs-CZ" sz="1600" i="1" dirty="0"/>
        </a:p>
      </dgm:t>
    </dgm:pt>
    <dgm:pt modelId="{33D04622-E19E-41BD-98C9-41CA5BA0C679}" type="parTrans" cxnId="{F3036CC4-FE46-4235-8BE1-B9417F7594CC}">
      <dgm:prSet/>
      <dgm:spPr/>
      <dgm:t>
        <a:bodyPr/>
        <a:lstStyle/>
        <a:p>
          <a:endParaRPr lang="cs-CZ"/>
        </a:p>
      </dgm:t>
    </dgm:pt>
    <dgm:pt modelId="{3B13DD19-FCAB-4934-BE63-574276FC80BB}" type="sibTrans" cxnId="{F3036CC4-FE46-4235-8BE1-B9417F7594CC}">
      <dgm:prSet/>
      <dgm:spPr/>
      <dgm:t>
        <a:bodyPr/>
        <a:lstStyle/>
        <a:p>
          <a:endParaRPr lang="cs-CZ"/>
        </a:p>
      </dgm:t>
    </dgm:pt>
    <dgm:pt modelId="{D25AF21E-7B34-4E5B-9352-77B0D61ADBA1}" type="pres">
      <dgm:prSet presAssocID="{89F577D0-0CFC-430F-9644-B48D2E2DA670}" presName="cycle" presStyleCnt="0">
        <dgm:presLayoutVars>
          <dgm:dir/>
          <dgm:resizeHandles val="exact"/>
        </dgm:presLayoutVars>
      </dgm:prSet>
      <dgm:spPr/>
    </dgm:pt>
    <dgm:pt modelId="{6C1DF677-E866-4371-A177-CF73AE9C3308}" type="pres">
      <dgm:prSet presAssocID="{A8DD7C83-F84A-4DE5-9012-36D9F5AFF586}" presName="dummy" presStyleCnt="0"/>
      <dgm:spPr/>
    </dgm:pt>
    <dgm:pt modelId="{11C3DE15-20E6-42FF-9EEF-E4ED9D8F30F7}" type="pres">
      <dgm:prSet presAssocID="{A8DD7C83-F84A-4DE5-9012-36D9F5AFF586}" presName="node" presStyleLbl="revTx" presStyleIdx="0" presStyleCnt="5">
        <dgm:presLayoutVars>
          <dgm:bulletEnabled val="1"/>
        </dgm:presLayoutVars>
      </dgm:prSet>
      <dgm:spPr/>
    </dgm:pt>
    <dgm:pt modelId="{C907FC62-107E-463A-8AC2-7036D8CFD7C8}" type="pres">
      <dgm:prSet presAssocID="{F0E09E8A-8E6E-4AC0-B2D4-1B83F3B046FE}" presName="sibTrans" presStyleLbl="node1" presStyleIdx="0" presStyleCnt="5"/>
      <dgm:spPr/>
    </dgm:pt>
    <dgm:pt modelId="{CAF5938E-FD7D-485D-8E45-58CBEEFAF1F2}" type="pres">
      <dgm:prSet presAssocID="{7CC951DF-81E5-456C-A20B-6711F1C2418E}" presName="dummy" presStyleCnt="0"/>
      <dgm:spPr/>
    </dgm:pt>
    <dgm:pt modelId="{02B6759B-F496-49F4-B5C5-8E3A255AA9DE}" type="pres">
      <dgm:prSet presAssocID="{7CC951DF-81E5-456C-A20B-6711F1C2418E}" presName="node" presStyleLbl="revTx" presStyleIdx="1" presStyleCnt="5">
        <dgm:presLayoutVars>
          <dgm:bulletEnabled val="1"/>
        </dgm:presLayoutVars>
      </dgm:prSet>
      <dgm:spPr/>
    </dgm:pt>
    <dgm:pt modelId="{95E1A950-345A-4126-A588-E5F544AE1DFD}" type="pres">
      <dgm:prSet presAssocID="{CA707CEA-CED5-482B-BE70-9E68222DA5EF}" presName="sibTrans" presStyleLbl="node1" presStyleIdx="1" presStyleCnt="5"/>
      <dgm:spPr/>
    </dgm:pt>
    <dgm:pt modelId="{5DBDC91E-2F63-4C01-B154-709D9FEF0FC8}" type="pres">
      <dgm:prSet presAssocID="{5B50316E-582E-4AA2-B581-FDE17DAEFC58}" presName="dummy" presStyleCnt="0"/>
      <dgm:spPr/>
    </dgm:pt>
    <dgm:pt modelId="{B9B123B7-EB5B-411A-A632-940009D1D33E}" type="pres">
      <dgm:prSet presAssocID="{5B50316E-582E-4AA2-B581-FDE17DAEFC58}" presName="node" presStyleLbl="revTx" presStyleIdx="2" presStyleCnt="5">
        <dgm:presLayoutVars>
          <dgm:bulletEnabled val="1"/>
        </dgm:presLayoutVars>
      </dgm:prSet>
      <dgm:spPr/>
    </dgm:pt>
    <dgm:pt modelId="{53A20B5C-BABF-46AC-A990-E267EBAE422F}" type="pres">
      <dgm:prSet presAssocID="{13386E13-F954-42B1-9CA5-9418FF0E52CA}" presName="sibTrans" presStyleLbl="node1" presStyleIdx="2" presStyleCnt="5"/>
      <dgm:spPr/>
    </dgm:pt>
    <dgm:pt modelId="{33F9C437-402C-448A-97DD-16E57B6CA03B}" type="pres">
      <dgm:prSet presAssocID="{288D18A1-B08C-4235-96E6-51A38662A964}" presName="dummy" presStyleCnt="0"/>
      <dgm:spPr/>
    </dgm:pt>
    <dgm:pt modelId="{310F1A83-EAB9-4A12-A7F6-C0D5B5A616A0}" type="pres">
      <dgm:prSet presAssocID="{288D18A1-B08C-4235-96E6-51A38662A964}" presName="node" presStyleLbl="revTx" presStyleIdx="3" presStyleCnt="5">
        <dgm:presLayoutVars>
          <dgm:bulletEnabled val="1"/>
        </dgm:presLayoutVars>
      </dgm:prSet>
      <dgm:spPr/>
    </dgm:pt>
    <dgm:pt modelId="{3210EE41-99CA-436A-9ED1-100879843380}" type="pres">
      <dgm:prSet presAssocID="{D00D04B3-97FC-4722-BB05-BE9493628FE3}" presName="sibTrans" presStyleLbl="node1" presStyleIdx="3" presStyleCnt="5"/>
      <dgm:spPr/>
    </dgm:pt>
    <dgm:pt modelId="{84F128E5-DAC7-42ED-BF33-B65168E90AE0}" type="pres">
      <dgm:prSet presAssocID="{7C2C5CAC-6007-4F22-9F5E-729087FEEE2A}" presName="dummy" presStyleCnt="0"/>
      <dgm:spPr/>
    </dgm:pt>
    <dgm:pt modelId="{756629BE-481A-4198-BF0E-2DC77EC20B93}" type="pres">
      <dgm:prSet presAssocID="{7C2C5CAC-6007-4F22-9F5E-729087FEEE2A}" presName="node" presStyleLbl="revTx" presStyleIdx="4" presStyleCnt="5">
        <dgm:presLayoutVars>
          <dgm:bulletEnabled val="1"/>
        </dgm:presLayoutVars>
      </dgm:prSet>
      <dgm:spPr/>
    </dgm:pt>
    <dgm:pt modelId="{B8E22951-9E6E-4884-8F6A-45C86693D926}" type="pres">
      <dgm:prSet presAssocID="{3B13DD19-FCAB-4934-BE63-574276FC80BB}" presName="sibTrans" presStyleLbl="node1" presStyleIdx="4" presStyleCnt="5"/>
      <dgm:spPr/>
    </dgm:pt>
  </dgm:ptLst>
  <dgm:cxnLst>
    <dgm:cxn modelId="{67C8E606-0039-4BA9-9169-0A30849C4CFB}" type="presOf" srcId="{3B13DD19-FCAB-4934-BE63-574276FC80BB}" destId="{B8E22951-9E6E-4884-8F6A-45C86693D926}" srcOrd="0" destOrd="0" presId="urn:microsoft.com/office/officeart/2005/8/layout/cycle1"/>
    <dgm:cxn modelId="{B2DADA0B-9757-428B-9D49-77408FEFE4C8}" type="presOf" srcId="{7CC951DF-81E5-456C-A20B-6711F1C2418E}" destId="{02B6759B-F496-49F4-B5C5-8E3A255AA9DE}" srcOrd="0" destOrd="0" presId="urn:microsoft.com/office/officeart/2005/8/layout/cycle1"/>
    <dgm:cxn modelId="{52C6B210-2E1B-4362-97AE-EB3D484740D5}" type="presOf" srcId="{5B50316E-582E-4AA2-B581-FDE17DAEFC58}" destId="{B9B123B7-EB5B-411A-A632-940009D1D33E}" srcOrd="0" destOrd="0" presId="urn:microsoft.com/office/officeart/2005/8/layout/cycle1"/>
    <dgm:cxn modelId="{72EA4A15-416A-4E94-9B88-543BCFB8C231}" type="presOf" srcId="{CA707CEA-CED5-482B-BE70-9E68222DA5EF}" destId="{95E1A950-345A-4126-A588-E5F544AE1DFD}" srcOrd="0" destOrd="0" presId="urn:microsoft.com/office/officeart/2005/8/layout/cycle1"/>
    <dgm:cxn modelId="{A9F7692A-AC51-431B-BEE1-95F9BA6F364F}" type="presOf" srcId="{F0E09E8A-8E6E-4AC0-B2D4-1B83F3B046FE}" destId="{C907FC62-107E-463A-8AC2-7036D8CFD7C8}" srcOrd="0" destOrd="0" presId="urn:microsoft.com/office/officeart/2005/8/layout/cycle1"/>
    <dgm:cxn modelId="{1E66515B-8700-4B59-85B0-7A17F84FDFE4}" srcId="{89F577D0-0CFC-430F-9644-B48D2E2DA670}" destId="{A8DD7C83-F84A-4DE5-9012-36D9F5AFF586}" srcOrd="0" destOrd="0" parTransId="{551A1BA1-4F7D-43AD-A66E-AA88330F5A31}" sibTransId="{F0E09E8A-8E6E-4AC0-B2D4-1B83F3B046FE}"/>
    <dgm:cxn modelId="{EEDF464E-454B-45ED-95D6-34EC679C511E}" type="presOf" srcId="{7C2C5CAC-6007-4F22-9F5E-729087FEEE2A}" destId="{756629BE-481A-4198-BF0E-2DC77EC20B93}" srcOrd="0" destOrd="0" presId="urn:microsoft.com/office/officeart/2005/8/layout/cycle1"/>
    <dgm:cxn modelId="{7A036E4E-B0BA-4A2F-AF44-3265C19C53E7}" type="presOf" srcId="{89F577D0-0CFC-430F-9644-B48D2E2DA670}" destId="{D25AF21E-7B34-4E5B-9352-77B0D61ADBA1}" srcOrd="0" destOrd="0" presId="urn:microsoft.com/office/officeart/2005/8/layout/cycle1"/>
    <dgm:cxn modelId="{443C517D-3F21-41F8-9DF1-2663C6F5884D}" srcId="{89F577D0-0CFC-430F-9644-B48D2E2DA670}" destId="{5B50316E-582E-4AA2-B581-FDE17DAEFC58}" srcOrd="2" destOrd="0" parTransId="{30CB8F47-6321-4E75-B1FC-10D578CF139B}" sibTransId="{13386E13-F954-42B1-9CA5-9418FF0E52CA}"/>
    <dgm:cxn modelId="{D7959E89-211D-48D0-86AB-F01FC56FEE5B}" type="presOf" srcId="{A8DD7C83-F84A-4DE5-9012-36D9F5AFF586}" destId="{11C3DE15-20E6-42FF-9EEF-E4ED9D8F30F7}" srcOrd="0" destOrd="0" presId="urn:microsoft.com/office/officeart/2005/8/layout/cycle1"/>
    <dgm:cxn modelId="{A8B9398F-3BE8-4E8D-9D75-F382989E27C4}" srcId="{89F577D0-0CFC-430F-9644-B48D2E2DA670}" destId="{7CC951DF-81E5-456C-A20B-6711F1C2418E}" srcOrd="1" destOrd="0" parTransId="{375DEB52-BC69-40FA-BCAD-41CBC4E057B9}" sibTransId="{CA707CEA-CED5-482B-BE70-9E68222DA5EF}"/>
    <dgm:cxn modelId="{53DA6C99-F39E-47BC-ABEE-70C913213EB9}" type="presOf" srcId="{13386E13-F954-42B1-9CA5-9418FF0E52CA}" destId="{53A20B5C-BABF-46AC-A990-E267EBAE422F}" srcOrd="0" destOrd="0" presId="urn:microsoft.com/office/officeart/2005/8/layout/cycle1"/>
    <dgm:cxn modelId="{6B04D899-5D6B-4555-90B2-E7D02307118D}" type="presOf" srcId="{D00D04B3-97FC-4722-BB05-BE9493628FE3}" destId="{3210EE41-99CA-436A-9ED1-100879843380}" srcOrd="0" destOrd="0" presId="urn:microsoft.com/office/officeart/2005/8/layout/cycle1"/>
    <dgm:cxn modelId="{B2BD5C9B-2CB0-45FA-BDA9-95039D76FA08}" srcId="{89F577D0-0CFC-430F-9644-B48D2E2DA670}" destId="{288D18A1-B08C-4235-96E6-51A38662A964}" srcOrd="3" destOrd="0" parTransId="{AC346635-C558-4B46-83CE-4CFBB63E6B33}" sibTransId="{D00D04B3-97FC-4722-BB05-BE9493628FE3}"/>
    <dgm:cxn modelId="{F3036CC4-FE46-4235-8BE1-B9417F7594CC}" srcId="{89F577D0-0CFC-430F-9644-B48D2E2DA670}" destId="{7C2C5CAC-6007-4F22-9F5E-729087FEEE2A}" srcOrd="4" destOrd="0" parTransId="{33D04622-E19E-41BD-98C9-41CA5BA0C679}" sibTransId="{3B13DD19-FCAB-4934-BE63-574276FC80BB}"/>
    <dgm:cxn modelId="{104201EF-294F-4CC1-B488-290FCA7D823F}" type="presOf" srcId="{288D18A1-B08C-4235-96E6-51A38662A964}" destId="{310F1A83-EAB9-4A12-A7F6-C0D5B5A616A0}" srcOrd="0" destOrd="0" presId="urn:microsoft.com/office/officeart/2005/8/layout/cycle1"/>
    <dgm:cxn modelId="{F8DC5524-357A-4792-9A69-6C1BB6E38645}" type="presParOf" srcId="{D25AF21E-7B34-4E5B-9352-77B0D61ADBA1}" destId="{6C1DF677-E866-4371-A177-CF73AE9C3308}" srcOrd="0" destOrd="0" presId="urn:microsoft.com/office/officeart/2005/8/layout/cycle1"/>
    <dgm:cxn modelId="{094C0D51-D04F-4893-9CA0-173D28A3E8F8}" type="presParOf" srcId="{D25AF21E-7B34-4E5B-9352-77B0D61ADBA1}" destId="{11C3DE15-20E6-42FF-9EEF-E4ED9D8F30F7}" srcOrd="1" destOrd="0" presId="urn:microsoft.com/office/officeart/2005/8/layout/cycle1"/>
    <dgm:cxn modelId="{B7C027E1-BF35-4F52-BD41-8C9EDAEFB38F}" type="presParOf" srcId="{D25AF21E-7B34-4E5B-9352-77B0D61ADBA1}" destId="{C907FC62-107E-463A-8AC2-7036D8CFD7C8}" srcOrd="2" destOrd="0" presId="urn:microsoft.com/office/officeart/2005/8/layout/cycle1"/>
    <dgm:cxn modelId="{0297FDD9-626A-4809-80C0-16F86563DCAD}" type="presParOf" srcId="{D25AF21E-7B34-4E5B-9352-77B0D61ADBA1}" destId="{CAF5938E-FD7D-485D-8E45-58CBEEFAF1F2}" srcOrd="3" destOrd="0" presId="urn:microsoft.com/office/officeart/2005/8/layout/cycle1"/>
    <dgm:cxn modelId="{B18FFF86-1143-4859-A0D3-81FDD96B42AE}" type="presParOf" srcId="{D25AF21E-7B34-4E5B-9352-77B0D61ADBA1}" destId="{02B6759B-F496-49F4-B5C5-8E3A255AA9DE}" srcOrd="4" destOrd="0" presId="urn:microsoft.com/office/officeart/2005/8/layout/cycle1"/>
    <dgm:cxn modelId="{225E23F5-A3D9-4E2D-8C1C-9322390E84D6}" type="presParOf" srcId="{D25AF21E-7B34-4E5B-9352-77B0D61ADBA1}" destId="{95E1A950-345A-4126-A588-E5F544AE1DFD}" srcOrd="5" destOrd="0" presId="urn:microsoft.com/office/officeart/2005/8/layout/cycle1"/>
    <dgm:cxn modelId="{8A68874A-0AA5-4550-B902-AF28E8EAA523}" type="presParOf" srcId="{D25AF21E-7B34-4E5B-9352-77B0D61ADBA1}" destId="{5DBDC91E-2F63-4C01-B154-709D9FEF0FC8}" srcOrd="6" destOrd="0" presId="urn:microsoft.com/office/officeart/2005/8/layout/cycle1"/>
    <dgm:cxn modelId="{E567C244-8284-4245-8757-30620C38F9DE}" type="presParOf" srcId="{D25AF21E-7B34-4E5B-9352-77B0D61ADBA1}" destId="{B9B123B7-EB5B-411A-A632-940009D1D33E}" srcOrd="7" destOrd="0" presId="urn:microsoft.com/office/officeart/2005/8/layout/cycle1"/>
    <dgm:cxn modelId="{0BA3A2E1-A66C-4C91-96B9-C91B1B64857A}" type="presParOf" srcId="{D25AF21E-7B34-4E5B-9352-77B0D61ADBA1}" destId="{53A20B5C-BABF-46AC-A990-E267EBAE422F}" srcOrd="8" destOrd="0" presId="urn:microsoft.com/office/officeart/2005/8/layout/cycle1"/>
    <dgm:cxn modelId="{A7A70E82-3A33-4FDE-B057-3C2EA7578CAD}" type="presParOf" srcId="{D25AF21E-7B34-4E5B-9352-77B0D61ADBA1}" destId="{33F9C437-402C-448A-97DD-16E57B6CA03B}" srcOrd="9" destOrd="0" presId="urn:microsoft.com/office/officeart/2005/8/layout/cycle1"/>
    <dgm:cxn modelId="{0B5F6A05-6D53-4F2A-AC49-66A95FF5DA1D}" type="presParOf" srcId="{D25AF21E-7B34-4E5B-9352-77B0D61ADBA1}" destId="{310F1A83-EAB9-4A12-A7F6-C0D5B5A616A0}" srcOrd="10" destOrd="0" presId="urn:microsoft.com/office/officeart/2005/8/layout/cycle1"/>
    <dgm:cxn modelId="{C1731644-EC02-4818-B243-96E7D7D9C323}" type="presParOf" srcId="{D25AF21E-7B34-4E5B-9352-77B0D61ADBA1}" destId="{3210EE41-99CA-436A-9ED1-100879843380}" srcOrd="11" destOrd="0" presId="urn:microsoft.com/office/officeart/2005/8/layout/cycle1"/>
    <dgm:cxn modelId="{EAB6333E-F2A5-4ADA-940D-64D446D053CA}" type="presParOf" srcId="{D25AF21E-7B34-4E5B-9352-77B0D61ADBA1}" destId="{84F128E5-DAC7-42ED-BF33-B65168E90AE0}" srcOrd="12" destOrd="0" presId="urn:microsoft.com/office/officeart/2005/8/layout/cycle1"/>
    <dgm:cxn modelId="{A9CE6D19-59C7-460F-8BCF-8AEFDF7B6E13}" type="presParOf" srcId="{D25AF21E-7B34-4E5B-9352-77B0D61ADBA1}" destId="{756629BE-481A-4198-BF0E-2DC77EC20B93}" srcOrd="13" destOrd="0" presId="urn:microsoft.com/office/officeart/2005/8/layout/cycle1"/>
    <dgm:cxn modelId="{B641E44A-812F-4944-82ED-1F047772F486}" type="presParOf" srcId="{D25AF21E-7B34-4E5B-9352-77B0D61ADBA1}" destId="{B8E22951-9E6E-4884-8F6A-45C86693D926}"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F4A5E1-6F0D-4C31-AFC6-3E759073A9AD}"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cs-CZ"/>
        </a:p>
      </dgm:t>
    </dgm:pt>
    <dgm:pt modelId="{04D7AD41-DB6A-4720-B89D-3A5CA3C7F6B9}">
      <dgm:prSet phldrT="[Text]"/>
      <dgm:spPr/>
      <dgm:t>
        <a:bodyPr/>
        <a:lstStyle/>
        <a:p>
          <a:r>
            <a:rPr lang="sk-SK" dirty="0" err="1"/>
            <a:t>ceasefire</a:t>
          </a:r>
          <a:endParaRPr lang="cs-CZ" dirty="0"/>
        </a:p>
      </dgm:t>
    </dgm:pt>
    <dgm:pt modelId="{44E57426-5D45-4442-A769-7A1681B16ED5}" type="parTrans" cxnId="{38054973-D2A2-4857-9541-41128C8BDE4E}">
      <dgm:prSet/>
      <dgm:spPr/>
      <dgm:t>
        <a:bodyPr/>
        <a:lstStyle/>
        <a:p>
          <a:endParaRPr lang="cs-CZ"/>
        </a:p>
      </dgm:t>
    </dgm:pt>
    <dgm:pt modelId="{EE2E5F45-1612-42BE-BAE5-0D7B7C4B36DA}" type="sibTrans" cxnId="{38054973-D2A2-4857-9541-41128C8BDE4E}">
      <dgm:prSet/>
      <dgm:spPr/>
      <dgm:t>
        <a:bodyPr/>
        <a:lstStyle/>
        <a:p>
          <a:endParaRPr lang="cs-CZ"/>
        </a:p>
      </dgm:t>
    </dgm:pt>
    <dgm:pt modelId="{7E88971C-5B26-41B8-B19D-C8A3942249E5}">
      <dgm:prSet phldrT="[Text]"/>
      <dgm:spPr/>
      <dgm:t>
        <a:bodyPr/>
        <a:lstStyle/>
        <a:p>
          <a:r>
            <a:rPr lang="sk-SK" dirty="0" err="1"/>
            <a:t>peace</a:t>
          </a:r>
          <a:endParaRPr lang="cs-CZ" dirty="0"/>
        </a:p>
      </dgm:t>
    </dgm:pt>
    <dgm:pt modelId="{F8CB8BB7-DED2-4B77-BBEB-A18E28CA1CB6}" type="parTrans" cxnId="{55FBAD88-490C-4F2A-9036-A23561E27893}">
      <dgm:prSet/>
      <dgm:spPr/>
      <dgm:t>
        <a:bodyPr/>
        <a:lstStyle/>
        <a:p>
          <a:endParaRPr lang="cs-CZ"/>
        </a:p>
      </dgm:t>
    </dgm:pt>
    <dgm:pt modelId="{3F74DE49-79CF-4D34-BE6F-598BB41FD0F3}" type="sibTrans" cxnId="{55FBAD88-490C-4F2A-9036-A23561E27893}">
      <dgm:prSet/>
      <dgm:spPr/>
      <dgm:t>
        <a:bodyPr/>
        <a:lstStyle/>
        <a:p>
          <a:endParaRPr lang="cs-CZ"/>
        </a:p>
      </dgm:t>
    </dgm:pt>
    <dgm:pt modelId="{85174DA3-2D3E-4E56-BBB5-320A40A3DB36}">
      <dgm:prSet phldrT="[Text]"/>
      <dgm:spPr/>
      <dgm:t>
        <a:bodyPr/>
        <a:lstStyle/>
        <a:p>
          <a:r>
            <a:rPr lang="sk-SK" dirty="0" err="1"/>
            <a:t>develop</a:t>
          </a:r>
          <a:endParaRPr lang="cs-CZ" dirty="0"/>
        </a:p>
      </dgm:t>
    </dgm:pt>
    <dgm:pt modelId="{C228B246-3789-4C09-A9DC-51749E80C7C8}" type="parTrans" cxnId="{0491917E-2399-46C2-AD4B-83298EA97B44}">
      <dgm:prSet/>
      <dgm:spPr/>
      <dgm:t>
        <a:bodyPr/>
        <a:lstStyle/>
        <a:p>
          <a:endParaRPr lang="cs-CZ"/>
        </a:p>
      </dgm:t>
    </dgm:pt>
    <dgm:pt modelId="{701EBD4B-35A7-4EEC-A898-596045FE16E6}" type="sibTrans" cxnId="{0491917E-2399-46C2-AD4B-83298EA97B44}">
      <dgm:prSet/>
      <dgm:spPr/>
      <dgm:t>
        <a:bodyPr/>
        <a:lstStyle/>
        <a:p>
          <a:endParaRPr lang="cs-CZ"/>
        </a:p>
      </dgm:t>
    </dgm:pt>
    <dgm:pt modelId="{2D026324-D69E-4669-97CC-785D56E21374}">
      <dgm:prSet phldrT="[Text]"/>
      <dgm:spPr/>
      <dgm:t>
        <a:bodyPr/>
        <a:lstStyle/>
        <a:p>
          <a:r>
            <a:rPr lang="sk-SK" dirty="0" err="1"/>
            <a:t>instability</a:t>
          </a:r>
          <a:endParaRPr lang="cs-CZ" dirty="0"/>
        </a:p>
      </dgm:t>
    </dgm:pt>
    <dgm:pt modelId="{CA18F26B-07A6-40D5-B6A9-2DC472F39984}" type="parTrans" cxnId="{3F8AEE43-6BE9-4CB8-AC55-FAFF063D4CC6}">
      <dgm:prSet/>
      <dgm:spPr/>
      <dgm:t>
        <a:bodyPr/>
        <a:lstStyle/>
        <a:p>
          <a:endParaRPr lang="cs-CZ"/>
        </a:p>
      </dgm:t>
    </dgm:pt>
    <dgm:pt modelId="{D7EA99D3-BA30-44C4-89F7-206E2657EB6F}" type="sibTrans" cxnId="{3F8AEE43-6BE9-4CB8-AC55-FAFF063D4CC6}">
      <dgm:prSet/>
      <dgm:spPr/>
      <dgm:t>
        <a:bodyPr/>
        <a:lstStyle/>
        <a:p>
          <a:endParaRPr lang="cs-CZ"/>
        </a:p>
      </dgm:t>
    </dgm:pt>
    <dgm:pt modelId="{634DF6A2-FF45-4703-8AC2-6D58171AF0E4}">
      <dgm:prSet phldrT="[Text]"/>
      <dgm:spPr/>
      <dgm:t>
        <a:bodyPr/>
        <a:lstStyle/>
        <a:p>
          <a:r>
            <a:rPr lang="sk-SK" dirty="0" err="1"/>
            <a:t>violence</a:t>
          </a:r>
          <a:endParaRPr lang="cs-CZ" dirty="0"/>
        </a:p>
      </dgm:t>
    </dgm:pt>
    <dgm:pt modelId="{9A53DCF8-69F1-48D4-9D08-D935D128885B}" type="parTrans" cxnId="{A9FDB2EE-7A7B-4E9C-B7E5-31B89193AFB5}">
      <dgm:prSet/>
      <dgm:spPr/>
      <dgm:t>
        <a:bodyPr/>
        <a:lstStyle/>
        <a:p>
          <a:endParaRPr lang="cs-CZ"/>
        </a:p>
      </dgm:t>
    </dgm:pt>
    <dgm:pt modelId="{E021C92F-27D5-408F-AB3A-38E48F91D853}" type="sibTrans" cxnId="{A9FDB2EE-7A7B-4E9C-B7E5-31B89193AFB5}">
      <dgm:prSet/>
      <dgm:spPr/>
      <dgm:t>
        <a:bodyPr/>
        <a:lstStyle/>
        <a:p>
          <a:endParaRPr lang="cs-CZ"/>
        </a:p>
      </dgm:t>
    </dgm:pt>
    <dgm:pt modelId="{B7E4A770-A01E-4C9E-BBA8-60555B820F09}" type="pres">
      <dgm:prSet presAssocID="{2FF4A5E1-6F0D-4C31-AFC6-3E759073A9AD}" presName="cycle" presStyleCnt="0">
        <dgm:presLayoutVars>
          <dgm:dir/>
          <dgm:resizeHandles val="exact"/>
        </dgm:presLayoutVars>
      </dgm:prSet>
      <dgm:spPr/>
    </dgm:pt>
    <dgm:pt modelId="{5D72FAA9-523A-4BD5-BE16-93B3CEEBA19C}" type="pres">
      <dgm:prSet presAssocID="{04D7AD41-DB6A-4720-B89D-3A5CA3C7F6B9}" presName="node" presStyleLbl="node1" presStyleIdx="0" presStyleCnt="5">
        <dgm:presLayoutVars>
          <dgm:bulletEnabled val="1"/>
        </dgm:presLayoutVars>
      </dgm:prSet>
      <dgm:spPr/>
    </dgm:pt>
    <dgm:pt modelId="{B7B1B2A3-695F-439B-859A-7E63638C40B1}" type="pres">
      <dgm:prSet presAssocID="{EE2E5F45-1612-42BE-BAE5-0D7B7C4B36DA}" presName="sibTrans" presStyleLbl="sibTrans2D1" presStyleIdx="0" presStyleCnt="5"/>
      <dgm:spPr/>
    </dgm:pt>
    <dgm:pt modelId="{969B5C83-2671-46DE-8F72-2A0E694E937C}" type="pres">
      <dgm:prSet presAssocID="{EE2E5F45-1612-42BE-BAE5-0D7B7C4B36DA}" presName="connectorText" presStyleLbl="sibTrans2D1" presStyleIdx="0" presStyleCnt="5"/>
      <dgm:spPr/>
    </dgm:pt>
    <dgm:pt modelId="{40FE8423-D2FA-4A50-BCF4-B5A74CE07CBA}" type="pres">
      <dgm:prSet presAssocID="{7E88971C-5B26-41B8-B19D-C8A3942249E5}" presName="node" presStyleLbl="node1" presStyleIdx="1" presStyleCnt="5">
        <dgm:presLayoutVars>
          <dgm:bulletEnabled val="1"/>
        </dgm:presLayoutVars>
      </dgm:prSet>
      <dgm:spPr/>
    </dgm:pt>
    <dgm:pt modelId="{F8FF9111-6987-4196-8DDC-E40490CFD95F}" type="pres">
      <dgm:prSet presAssocID="{3F74DE49-79CF-4D34-BE6F-598BB41FD0F3}" presName="sibTrans" presStyleLbl="sibTrans2D1" presStyleIdx="1" presStyleCnt="5"/>
      <dgm:spPr/>
    </dgm:pt>
    <dgm:pt modelId="{8439C13C-47B0-4ADF-B0E3-DF668073796B}" type="pres">
      <dgm:prSet presAssocID="{3F74DE49-79CF-4D34-BE6F-598BB41FD0F3}" presName="connectorText" presStyleLbl="sibTrans2D1" presStyleIdx="1" presStyleCnt="5"/>
      <dgm:spPr/>
    </dgm:pt>
    <dgm:pt modelId="{C7461B96-A2A6-41AB-9273-7738A49115D6}" type="pres">
      <dgm:prSet presAssocID="{85174DA3-2D3E-4E56-BBB5-320A40A3DB36}" presName="node" presStyleLbl="node1" presStyleIdx="2" presStyleCnt="5">
        <dgm:presLayoutVars>
          <dgm:bulletEnabled val="1"/>
        </dgm:presLayoutVars>
      </dgm:prSet>
      <dgm:spPr/>
    </dgm:pt>
    <dgm:pt modelId="{A0EFAB2F-E044-4F85-8D67-3D2A552FBD3B}" type="pres">
      <dgm:prSet presAssocID="{701EBD4B-35A7-4EEC-A898-596045FE16E6}" presName="sibTrans" presStyleLbl="sibTrans2D1" presStyleIdx="2" presStyleCnt="5"/>
      <dgm:spPr/>
    </dgm:pt>
    <dgm:pt modelId="{F55F7360-98C8-4ABD-B51C-CA1EC1284393}" type="pres">
      <dgm:prSet presAssocID="{701EBD4B-35A7-4EEC-A898-596045FE16E6}" presName="connectorText" presStyleLbl="sibTrans2D1" presStyleIdx="2" presStyleCnt="5"/>
      <dgm:spPr/>
    </dgm:pt>
    <dgm:pt modelId="{EB796583-3023-4CBE-82CA-3654DD093539}" type="pres">
      <dgm:prSet presAssocID="{2D026324-D69E-4669-97CC-785D56E21374}" presName="node" presStyleLbl="node1" presStyleIdx="3" presStyleCnt="5">
        <dgm:presLayoutVars>
          <dgm:bulletEnabled val="1"/>
        </dgm:presLayoutVars>
      </dgm:prSet>
      <dgm:spPr/>
    </dgm:pt>
    <dgm:pt modelId="{63339430-88A6-4656-B9AD-6666C0D4F854}" type="pres">
      <dgm:prSet presAssocID="{D7EA99D3-BA30-44C4-89F7-206E2657EB6F}" presName="sibTrans" presStyleLbl="sibTrans2D1" presStyleIdx="3" presStyleCnt="5"/>
      <dgm:spPr/>
    </dgm:pt>
    <dgm:pt modelId="{4168DCE1-E000-4B9B-A096-29A9627B6428}" type="pres">
      <dgm:prSet presAssocID="{D7EA99D3-BA30-44C4-89F7-206E2657EB6F}" presName="connectorText" presStyleLbl="sibTrans2D1" presStyleIdx="3" presStyleCnt="5"/>
      <dgm:spPr/>
    </dgm:pt>
    <dgm:pt modelId="{826D4A07-C9BF-4E58-819D-BFAED3779A18}" type="pres">
      <dgm:prSet presAssocID="{634DF6A2-FF45-4703-8AC2-6D58171AF0E4}" presName="node" presStyleLbl="node1" presStyleIdx="4" presStyleCnt="5">
        <dgm:presLayoutVars>
          <dgm:bulletEnabled val="1"/>
        </dgm:presLayoutVars>
      </dgm:prSet>
      <dgm:spPr/>
    </dgm:pt>
    <dgm:pt modelId="{CB2D1618-0025-4805-AA67-DD35FA1DF8EE}" type="pres">
      <dgm:prSet presAssocID="{E021C92F-27D5-408F-AB3A-38E48F91D853}" presName="sibTrans" presStyleLbl="sibTrans2D1" presStyleIdx="4" presStyleCnt="5"/>
      <dgm:spPr/>
    </dgm:pt>
    <dgm:pt modelId="{AAD172AD-9630-45C6-B27F-7129038A84F9}" type="pres">
      <dgm:prSet presAssocID="{E021C92F-27D5-408F-AB3A-38E48F91D853}" presName="connectorText" presStyleLbl="sibTrans2D1" presStyleIdx="4" presStyleCnt="5"/>
      <dgm:spPr/>
    </dgm:pt>
  </dgm:ptLst>
  <dgm:cxnLst>
    <dgm:cxn modelId="{3F8AEE43-6BE9-4CB8-AC55-FAFF063D4CC6}" srcId="{2FF4A5E1-6F0D-4C31-AFC6-3E759073A9AD}" destId="{2D026324-D69E-4669-97CC-785D56E21374}" srcOrd="3" destOrd="0" parTransId="{CA18F26B-07A6-40D5-B6A9-2DC472F39984}" sibTransId="{D7EA99D3-BA30-44C4-89F7-206E2657EB6F}"/>
    <dgm:cxn modelId="{330CBD68-FF0A-495C-9E70-2114C7D204DC}" type="presOf" srcId="{634DF6A2-FF45-4703-8AC2-6D58171AF0E4}" destId="{826D4A07-C9BF-4E58-819D-BFAED3779A18}" srcOrd="0" destOrd="0" presId="urn:microsoft.com/office/officeart/2005/8/layout/cycle2"/>
    <dgm:cxn modelId="{5C44764C-5C44-4DF7-BB1E-EB58889D7D9C}" type="presOf" srcId="{701EBD4B-35A7-4EEC-A898-596045FE16E6}" destId="{F55F7360-98C8-4ABD-B51C-CA1EC1284393}" srcOrd="1" destOrd="0" presId="urn:microsoft.com/office/officeart/2005/8/layout/cycle2"/>
    <dgm:cxn modelId="{6C783E73-31CF-40B0-B398-FF27FB808EA9}" type="presOf" srcId="{E021C92F-27D5-408F-AB3A-38E48F91D853}" destId="{AAD172AD-9630-45C6-B27F-7129038A84F9}" srcOrd="1" destOrd="0" presId="urn:microsoft.com/office/officeart/2005/8/layout/cycle2"/>
    <dgm:cxn modelId="{38054973-D2A2-4857-9541-41128C8BDE4E}" srcId="{2FF4A5E1-6F0D-4C31-AFC6-3E759073A9AD}" destId="{04D7AD41-DB6A-4720-B89D-3A5CA3C7F6B9}" srcOrd="0" destOrd="0" parTransId="{44E57426-5D45-4442-A769-7A1681B16ED5}" sibTransId="{EE2E5F45-1612-42BE-BAE5-0D7B7C4B36DA}"/>
    <dgm:cxn modelId="{0B175978-4331-4877-AA4F-D65DA6B70BDD}" type="presOf" srcId="{D7EA99D3-BA30-44C4-89F7-206E2657EB6F}" destId="{63339430-88A6-4656-B9AD-6666C0D4F854}" srcOrd="0" destOrd="0" presId="urn:microsoft.com/office/officeart/2005/8/layout/cycle2"/>
    <dgm:cxn modelId="{0491917E-2399-46C2-AD4B-83298EA97B44}" srcId="{2FF4A5E1-6F0D-4C31-AFC6-3E759073A9AD}" destId="{85174DA3-2D3E-4E56-BBB5-320A40A3DB36}" srcOrd="2" destOrd="0" parTransId="{C228B246-3789-4C09-A9DC-51749E80C7C8}" sibTransId="{701EBD4B-35A7-4EEC-A898-596045FE16E6}"/>
    <dgm:cxn modelId="{B61FA37E-8376-4C28-A5C7-7B0178E6039F}" type="presOf" srcId="{85174DA3-2D3E-4E56-BBB5-320A40A3DB36}" destId="{C7461B96-A2A6-41AB-9273-7738A49115D6}" srcOrd="0" destOrd="0" presId="urn:microsoft.com/office/officeart/2005/8/layout/cycle2"/>
    <dgm:cxn modelId="{F8ECB484-438D-42F9-B40A-844813930C4A}" type="presOf" srcId="{3F74DE49-79CF-4D34-BE6F-598BB41FD0F3}" destId="{8439C13C-47B0-4ADF-B0E3-DF668073796B}" srcOrd="1" destOrd="0" presId="urn:microsoft.com/office/officeart/2005/8/layout/cycle2"/>
    <dgm:cxn modelId="{43925988-0377-4378-B627-5BDCF6E92F5B}" type="presOf" srcId="{701EBD4B-35A7-4EEC-A898-596045FE16E6}" destId="{A0EFAB2F-E044-4F85-8D67-3D2A552FBD3B}" srcOrd="0" destOrd="0" presId="urn:microsoft.com/office/officeart/2005/8/layout/cycle2"/>
    <dgm:cxn modelId="{55FBAD88-490C-4F2A-9036-A23561E27893}" srcId="{2FF4A5E1-6F0D-4C31-AFC6-3E759073A9AD}" destId="{7E88971C-5B26-41B8-B19D-C8A3942249E5}" srcOrd="1" destOrd="0" parTransId="{F8CB8BB7-DED2-4B77-BBEB-A18E28CA1CB6}" sibTransId="{3F74DE49-79CF-4D34-BE6F-598BB41FD0F3}"/>
    <dgm:cxn modelId="{5D480B9C-30FF-485B-9E91-05E40446972B}" type="presOf" srcId="{2FF4A5E1-6F0D-4C31-AFC6-3E759073A9AD}" destId="{B7E4A770-A01E-4C9E-BBA8-60555B820F09}" srcOrd="0" destOrd="0" presId="urn:microsoft.com/office/officeart/2005/8/layout/cycle2"/>
    <dgm:cxn modelId="{BF87B1AA-4904-4FCD-B58E-15D6FE8DFE2C}" type="presOf" srcId="{04D7AD41-DB6A-4720-B89D-3A5CA3C7F6B9}" destId="{5D72FAA9-523A-4BD5-BE16-93B3CEEBA19C}" srcOrd="0" destOrd="0" presId="urn:microsoft.com/office/officeart/2005/8/layout/cycle2"/>
    <dgm:cxn modelId="{580732BA-27A0-4DBA-95A2-41E0C91E563B}" type="presOf" srcId="{EE2E5F45-1612-42BE-BAE5-0D7B7C4B36DA}" destId="{B7B1B2A3-695F-439B-859A-7E63638C40B1}" srcOrd="0" destOrd="0" presId="urn:microsoft.com/office/officeart/2005/8/layout/cycle2"/>
    <dgm:cxn modelId="{B3BC53C5-AC9D-4BCA-A5F5-35F0E665A305}" type="presOf" srcId="{2D026324-D69E-4669-97CC-785D56E21374}" destId="{EB796583-3023-4CBE-82CA-3654DD093539}" srcOrd="0" destOrd="0" presId="urn:microsoft.com/office/officeart/2005/8/layout/cycle2"/>
    <dgm:cxn modelId="{E0722ACE-F764-4DA8-824E-0094928A3D7E}" type="presOf" srcId="{3F74DE49-79CF-4D34-BE6F-598BB41FD0F3}" destId="{F8FF9111-6987-4196-8DDC-E40490CFD95F}" srcOrd="0" destOrd="0" presId="urn:microsoft.com/office/officeart/2005/8/layout/cycle2"/>
    <dgm:cxn modelId="{6F4116E1-7203-4149-8E44-9E7B8FD68492}" type="presOf" srcId="{7E88971C-5B26-41B8-B19D-C8A3942249E5}" destId="{40FE8423-D2FA-4A50-BCF4-B5A74CE07CBA}" srcOrd="0" destOrd="0" presId="urn:microsoft.com/office/officeart/2005/8/layout/cycle2"/>
    <dgm:cxn modelId="{94BE8DE3-1521-48AB-84CC-BA44FE7A7D31}" type="presOf" srcId="{D7EA99D3-BA30-44C4-89F7-206E2657EB6F}" destId="{4168DCE1-E000-4B9B-A096-29A9627B6428}" srcOrd="1" destOrd="0" presId="urn:microsoft.com/office/officeart/2005/8/layout/cycle2"/>
    <dgm:cxn modelId="{A9FDB2EE-7A7B-4E9C-B7E5-31B89193AFB5}" srcId="{2FF4A5E1-6F0D-4C31-AFC6-3E759073A9AD}" destId="{634DF6A2-FF45-4703-8AC2-6D58171AF0E4}" srcOrd="4" destOrd="0" parTransId="{9A53DCF8-69F1-48D4-9D08-D935D128885B}" sibTransId="{E021C92F-27D5-408F-AB3A-38E48F91D853}"/>
    <dgm:cxn modelId="{7C6417F1-8DC7-40D7-B0AA-D204B925D5AA}" type="presOf" srcId="{EE2E5F45-1612-42BE-BAE5-0D7B7C4B36DA}" destId="{969B5C83-2671-46DE-8F72-2A0E694E937C}" srcOrd="1" destOrd="0" presId="urn:microsoft.com/office/officeart/2005/8/layout/cycle2"/>
    <dgm:cxn modelId="{C01C2BF7-C7EB-4243-AE44-4DAAFED3A297}" type="presOf" srcId="{E021C92F-27D5-408F-AB3A-38E48F91D853}" destId="{CB2D1618-0025-4805-AA67-DD35FA1DF8EE}" srcOrd="0" destOrd="0" presId="urn:microsoft.com/office/officeart/2005/8/layout/cycle2"/>
    <dgm:cxn modelId="{758A4BB5-CD26-4C1B-938C-24504485853F}" type="presParOf" srcId="{B7E4A770-A01E-4C9E-BBA8-60555B820F09}" destId="{5D72FAA9-523A-4BD5-BE16-93B3CEEBA19C}" srcOrd="0" destOrd="0" presId="urn:microsoft.com/office/officeart/2005/8/layout/cycle2"/>
    <dgm:cxn modelId="{80FCC7DD-5CE9-47B0-8B6F-F8034349E4EF}" type="presParOf" srcId="{B7E4A770-A01E-4C9E-BBA8-60555B820F09}" destId="{B7B1B2A3-695F-439B-859A-7E63638C40B1}" srcOrd="1" destOrd="0" presId="urn:microsoft.com/office/officeart/2005/8/layout/cycle2"/>
    <dgm:cxn modelId="{39DC5DDA-2FE6-4AA4-9BF9-2996A755C632}" type="presParOf" srcId="{B7B1B2A3-695F-439B-859A-7E63638C40B1}" destId="{969B5C83-2671-46DE-8F72-2A0E694E937C}" srcOrd="0" destOrd="0" presId="urn:microsoft.com/office/officeart/2005/8/layout/cycle2"/>
    <dgm:cxn modelId="{446847B5-2B6E-40C8-BB2C-FFE6F0A01DD8}" type="presParOf" srcId="{B7E4A770-A01E-4C9E-BBA8-60555B820F09}" destId="{40FE8423-D2FA-4A50-BCF4-B5A74CE07CBA}" srcOrd="2" destOrd="0" presId="urn:microsoft.com/office/officeart/2005/8/layout/cycle2"/>
    <dgm:cxn modelId="{8825401F-C67C-495E-BE76-9F9B0ECDC310}" type="presParOf" srcId="{B7E4A770-A01E-4C9E-BBA8-60555B820F09}" destId="{F8FF9111-6987-4196-8DDC-E40490CFD95F}" srcOrd="3" destOrd="0" presId="urn:microsoft.com/office/officeart/2005/8/layout/cycle2"/>
    <dgm:cxn modelId="{74F7C4A9-1F48-47FB-849C-FEDE1415EB8F}" type="presParOf" srcId="{F8FF9111-6987-4196-8DDC-E40490CFD95F}" destId="{8439C13C-47B0-4ADF-B0E3-DF668073796B}" srcOrd="0" destOrd="0" presId="urn:microsoft.com/office/officeart/2005/8/layout/cycle2"/>
    <dgm:cxn modelId="{FC80A2F3-11B0-44FA-A387-661EB92CD4B7}" type="presParOf" srcId="{B7E4A770-A01E-4C9E-BBA8-60555B820F09}" destId="{C7461B96-A2A6-41AB-9273-7738A49115D6}" srcOrd="4" destOrd="0" presId="urn:microsoft.com/office/officeart/2005/8/layout/cycle2"/>
    <dgm:cxn modelId="{9C93DB3F-22C5-410D-B697-C2C39F454D0C}" type="presParOf" srcId="{B7E4A770-A01E-4C9E-BBA8-60555B820F09}" destId="{A0EFAB2F-E044-4F85-8D67-3D2A552FBD3B}" srcOrd="5" destOrd="0" presId="urn:microsoft.com/office/officeart/2005/8/layout/cycle2"/>
    <dgm:cxn modelId="{032B499B-C6D1-445F-94AF-462945F5E4BA}" type="presParOf" srcId="{A0EFAB2F-E044-4F85-8D67-3D2A552FBD3B}" destId="{F55F7360-98C8-4ABD-B51C-CA1EC1284393}" srcOrd="0" destOrd="0" presId="urn:microsoft.com/office/officeart/2005/8/layout/cycle2"/>
    <dgm:cxn modelId="{9278E695-7A7C-4F56-8A97-F291E367CB0E}" type="presParOf" srcId="{B7E4A770-A01E-4C9E-BBA8-60555B820F09}" destId="{EB796583-3023-4CBE-82CA-3654DD093539}" srcOrd="6" destOrd="0" presId="urn:microsoft.com/office/officeart/2005/8/layout/cycle2"/>
    <dgm:cxn modelId="{62A5E3BC-4134-4144-B405-B82C3D9FFBAE}" type="presParOf" srcId="{B7E4A770-A01E-4C9E-BBA8-60555B820F09}" destId="{63339430-88A6-4656-B9AD-6666C0D4F854}" srcOrd="7" destOrd="0" presId="urn:microsoft.com/office/officeart/2005/8/layout/cycle2"/>
    <dgm:cxn modelId="{7E3792F8-2EBF-433C-94C9-C391328B5C82}" type="presParOf" srcId="{63339430-88A6-4656-B9AD-6666C0D4F854}" destId="{4168DCE1-E000-4B9B-A096-29A9627B6428}" srcOrd="0" destOrd="0" presId="urn:microsoft.com/office/officeart/2005/8/layout/cycle2"/>
    <dgm:cxn modelId="{747F4E58-0013-4113-8434-6B64507F510C}" type="presParOf" srcId="{B7E4A770-A01E-4C9E-BBA8-60555B820F09}" destId="{826D4A07-C9BF-4E58-819D-BFAED3779A18}" srcOrd="8" destOrd="0" presId="urn:microsoft.com/office/officeart/2005/8/layout/cycle2"/>
    <dgm:cxn modelId="{978EA612-A895-4418-8DDD-3C57C6B6486C}" type="presParOf" srcId="{B7E4A770-A01E-4C9E-BBA8-60555B820F09}" destId="{CB2D1618-0025-4805-AA67-DD35FA1DF8EE}" srcOrd="9" destOrd="0" presId="urn:microsoft.com/office/officeart/2005/8/layout/cycle2"/>
    <dgm:cxn modelId="{9C6C45F3-2666-42C0-A5BA-62969D9DD808}" type="presParOf" srcId="{CB2D1618-0025-4805-AA67-DD35FA1DF8EE}" destId="{AAD172AD-9630-45C6-B27F-7129038A84F9}"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92B4C0-A8B5-40A5-8147-6F93BF2829E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2EDF7F63-4249-4FE7-A936-02C233FA08DC}">
      <dgm:prSet phldrT="[Text]"/>
      <dgm:spPr/>
      <dgm:t>
        <a:bodyPr/>
        <a:lstStyle/>
        <a:p>
          <a:r>
            <a:rPr lang="en-US" dirty="0"/>
            <a:t>Absence of large-scale violence</a:t>
          </a:r>
        </a:p>
      </dgm:t>
    </dgm:pt>
    <dgm:pt modelId="{ED1C1242-C903-4B8A-B337-1CCF07F44C75}" type="parTrans" cxnId="{BDF6F840-24CB-495B-99DA-CC6549C038C0}">
      <dgm:prSet/>
      <dgm:spPr/>
      <dgm:t>
        <a:bodyPr/>
        <a:lstStyle/>
        <a:p>
          <a:endParaRPr lang="en-US"/>
        </a:p>
      </dgm:t>
    </dgm:pt>
    <dgm:pt modelId="{CDAFAFBE-666A-4A65-A447-6A28F80F935E}" type="sibTrans" cxnId="{BDF6F840-24CB-495B-99DA-CC6549C038C0}">
      <dgm:prSet/>
      <dgm:spPr/>
      <dgm:t>
        <a:bodyPr/>
        <a:lstStyle/>
        <a:p>
          <a:endParaRPr lang="en-US"/>
        </a:p>
      </dgm:t>
    </dgm:pt>
    <dgm:pt modelId="{55595EE2-AC62-4BB6-9FE9-20CD4EFC068C}">
      <dgm:prSet phldrT="[Text]"/>
      <dgm:spPr/>
      <dgm:t>
        <a:bodyPr/>
        <a:lstStyle/>
        <a:p>
          <a:r>
            <a:rPr lang="en-US" dirty="0"/>
            <a:t>Consent to preventive action</a:t>
          </a:r>
        </a:p>
      </dgm:t>
    </dgm:pt>
    <dgm:pt modelId="{A62CC5EE-F931-427C-BCD2-929EE0E20176}" type="parTrans" cxnId="{33B15EB3-E7D5-4B79-9C69-E90E51D9403A}">
      <dgm:prSet/>
      <dgm:spPr/>
      <dgm:t>
        <a:bodyPr/>
        <a:lstStyle/>
        <a:p>
          <a:endParaRPr lang="en-US"/>
        </a:p>
      </dgm:t>
    </dgm:pt>
    <dgm:pt modelId="{6502854C-D6B8-41BD-AA68-173BAFEB76C1}" type="sibTrans" cxnId="{33B15EB3-E7D5-4B79-9C69-E90E51D9403A}">
      <dgm:prSet/>
      <dgm:spPr/>
      <dgm:t>
        <a:bodyPr/>
        <a:lstStyle/>
        <a:p>
          <a:endParaRPr lang="en-US"/>
        </a:p>
      </dgm:t>
    </dgm:pt>
    <dgm:pt modelId="{A33EDCC7-B6B0-4FF3-9B48-886A3E69ABC7}">
      <dgm:prSet phldrT="[Text]"/>
      <dgm:spPr/>
      <dgm:t>
        <a:bodyPr/>
        <a:lstStyle/>
        <a:p>
          <a:r>
            <a:rPr lang="en-US" dirty="0"/>
            <a:t>Unity of effort from community</a:t>
          </a:r>
        </a:p>
      </dgm:t>
    </dgm:pt>
    <dgm:pt modelId="{09916E93-3272-4F9F-8609-5C8AF2EC1A20}" type="parTrans" cxnId="{0436F8FC-8327-45AA-9C81-062CB0162B57}">
      <dgm:prSet/>
      <dgm:spPr/>
      <dgm:t>
        <a:bodyPr/>
        <a:lstStyle/>
        <a:p>
          <a:endParaRPr lang="en-US"/>
        </a:p>
      </dgm:t>
    </dgm:pt>
    <dgm:pt modelId="{AAE0E367-B3D5-43A0-B1F5-7016D6A251F1}" type="sibTrans" cxnId="{0436F8FC-8327-45AA-9C81-062CB0162B57}">
      <dgm:prSet/>
      <dgm:spPr/>
      <dgm:t>
        <a:bodyPr/>
        <a:lstStyle/>
        <a:p>
          <a:endParaRPr lang="en-US"/>
        </a:p>
      </dgm:t>
    </dgm:pt>
    <dgm:pt modelId="{9647E957-F5EC-4185-B135-DB5C4E404FD8}">
      <dgm:prSet phldrT="[Text]"/>
      <dgm:spPr/>
      <dgm:t>
        <a:bodyPr/>
        <a:lstStyle/>
        <a:p>
          <a:r>
            <a:rPr lang="en-US" dirty="0"/>
            <a:t>International leverage and the will to use it</a:t>
          </a:r>
        </a:p>
      </dgm:t>
    </dgm:pt>
    <dgm:pt modelId="{A3270869-6A14-4451-B643-FF3A058E4DC4}" type="parTrans" cxnId="{CF9CC5B2-6D44-4B9E-A36D-966EF9804647}">
      <dgm:prSet/>
      <dgm:spPr/>
      <dgm:t>
        <a:bodyPr/>
        <a:lstStyle/>
        <a:p>
          <a:endParaRPr lang="en-US"/>
        </a:p>
      </dgm:t>
    </dgm:pt>
    <dgm:pt modelId="{2F1501FB-FF1E-4AC4-9228-7780F07AA736}" type="sibTrans" cxnId="{CF9CC5B2-6D44-4B9E-A36D-966EF9804647}">
      <dgm:prSet/>
      <dgm:spPr/>
      <dgm:t>
        <a:bodyPr/>
        <a:lstStyle/>
        <a:p>
          <a:endParaRPr lang="en-US"/>
        </a:p>
      </dgm:t>
    </dgm:pt>
    <dgm:pt modelId="{2FFD2490-8CFC-420C-9DF9-D502DECC6BC4}">
      <dgm:prSet phldrT="[Text]"/>
      <dgm:spPr/>
      <dgm:t>
        <a:bodyPr/>
        <a:lstStyle/>
        <a:p>
          <a:r>
            <a:rPr lang="en-US" dirty="0"/>
            <a:t>Use of incentives for pull factor</a:t>
          </a:r>
        </a:p>
      </dgm:t>
    </dgm:pt>
    <dgm:pt modelId="{894DCE4B-9760-4146-970C-31F3061067E0}" type="parTrans" cxnId="{39AD88F7-355E-4EFA-9D3E-AF13D5D001DE}">
      <dgm:prSet/>
      <dgm:spPr/>
      <dgm:t>
        <a:bodyPr/>
        <a:lstStyle/>
        <a:p>
          <a:endParaRPr lang="en-US"/>
        </a:p>
      </dgm:t>
    </dgm:pt>
    <dgm:pt modelId="{83BADDF9-CE6C-4261-88EA-D06FCD536BC3}" type="sibTrans" cxnId="{39AD88F7-355E-4EFA-9D3E-AF13D5D001DE}">
      <dgm:prSet/>
      <dgm:spPr/>
      <dgm:t>
        <a:bodyPr/>
        <a:lstStyle/>
        <a:p>
          <a:endParaRPr lang="en-US"/>
        </a:p>
      </dgm:t>
    </dgm:pt>
    <dgm:pt modelId="{98F76719-9413-4B71-B657-EAFE32A78648}">
      <dgm:prSet phldrT="[Text]"/>
      <dgm:spPr/>
      <dgm:t>
        <a:bodyPr/>
        <a:lstStyle/>
        <a:p>
          <a:r>
            <a:rPr lang="en-US" dirty="0"/>
            <a:t>Absence of major power interest</a:t>
          </a:r>
        </a:p>
      </dgm:t>
    </dgm:pt>
    <dgm:pt modelId="{6445CC0E-45CA-448D-BC0F-CFD497385820}" type="parTrans" cxnId="{299C38E5-273C-4231-B52C-31F8D697DF96}">
      <dgm:prSet/>
      <dgm:spPr/>
      <dgm:t>
        <a:bodyPr/>
        <a:lstStyle/>
        <a:p>
          <a:endParaRPr lang="en-US"/>
        </a:p>
      </dgm:t>
    </dgm:pt>
    <dgm:pt modelId="{AEBCA902-7899-46EC-B489-844F922D9AD4}" type="sibTrans" cxnId="{299C38E5-273C-4231-B52C-31F8D697DF96}">
      <dgm:prSet/>
      <dgm:spPr/>
      <dgm:t>
        <a:bodyPr/>
        <a:lstStyle/>
        <a:p>
          <a:endParaRPr lang="en-US"/>
        </a:p>
      </dgm:t>
    </dgm:pt>
    <dgm:pt modelId="{428C2B44-6064-4B1F-9662-C0FAF877AC3D}">
      <dgm:prSet phldrT="[Text]"/>
      <dgm:spPr/>
      <dgm:t>
        <a:bodyPr/>
        <a:lstStyle/>
        <a:p>
          <a:r>
            <a:rPr lang="en-US" dirty="0"/>
            <a:t>Multi-hatted envoys</a:t>
          </a:r>
        </a:p>
      </dgm:t>
    </dgm:pt>
    <dgm:pt modelId="{B289A917-CE20-4553-8B7A-CC8536453236}" type="parTrans" cxnId="{0B17A7B1-6B38-40E6-A69B-24D6EB8300A1}">
      <dgm:prSet/>
      <dgm:spPr/>
      <dgm:t>
        <a:bodyPr/>
        <a:lstStyle/>
        <a:p>
          <a:endParaRPr lang="en-US"/>
        </a:p>
      </dgm:t>
    </dgm:pt>
    <dgm:pt modelId="{63D67346-66A9-4BD9-87C8-94C158BF70AD}" type="sibTrans" cxnId="{0B17A7B1-6B38-40E6-A69B-24D6EB8300A1}">
      <dgm:prSet/>
      <dgm:spPr/>
      <dgm:t>
        <a:bodyPr/>
        <a:lstStyle/>
        <a:p>
          <a:endParaRPr lang="en-US"/>
        </a:p>
      </dgm:t>
    </dgm:pt>
    <dgm:pt modelId="{10265E69-6C88-4E15-B705-AA0E15D267B0}">
      <dgm:prSet phldrT="[Text]"/>
      <dgm:spPr/>
      <dgm:t>
        <a:bodyPr/>
        <a:lstStyle/>
        <a:p>
          <a:r>
            <a:rPr lang="en-US" dirty="0"/>
            <a:t>Pre-existing multitrack relations</a:t>
          </a:r>
        </a:p>
      </dgm:t>
    </dgm:pt>
    <dgm:pt modelId="{470904CF-831F-47A1-8AAE-88DEC215A9FA}" type="parTrans" cxnId="{FE38C117-311C-4FC4-B93A-893618C45FE4}">
      <dgm:prSet/>
      <dgm:spPr/>
      <dgm:t>
        <a:bodyPr/>
        <a:lstStyle/>
        <a:p>
          <a:endParaRPr lang="en-US"/>
        </a:p>
      </dgm:t>
    </dgm:pt>
    <dgm:pt modelId="{5103EC9A-D9BA-4DBD-98B4-3A63F87ECC70}" type="sibTrans" cxnId="{FE38C117-311C-4FC4-B93A-893618C45FE4}">
      <dgm:prSet/>
      <dgm:spPr/>
      <dgm:t>
        <a:bodyPr/>
        <a:lstStyle/>
        <a:p>
          <a:endParaRPr lang="en-US"/>
        </a:p>
      </dgm:t>
    </dgm:pt>
    <dgm:pt modelId="{C21EF6C8-C8E7-4A6A-B3EE-61E6FDF7CE28}">
      <dgm:prSet phldrT="[Text]"/>
      <dgm:spPr/>
      <dgm:t>
        <a:bodyPr/>
        <a:lstStyle/>
        <a:p>
          <a:r>
            <a:rPr lang="en-US" dirty="0"/>
            <a:t>Engaged civil society and inclusivity</a:t>
          </a:r>
        </a:p>
      </dgm:t>
    </dgm:pt>
    <dgm:pt modelId="{BCDD7584-6003-4973-8DBF-4BBF99DBE721}" type="parTrans" cxnId="{AA495E4F-72B4-442A-86D0-93DBB710E05D}">
      <dgm:prSet/>
      <dgm:spPr/>
      <dgm:t>
        <a:bodyPr/>
        <a:lstStyle/>
        <a:p>
          <a:endParaRPr lang="en-US"/>
        </a:p>
      </dgm:t>
    </dgm:pt>
    <dgm:pt modelId="{C3D67DC1-4C7A-4C64-8DE2-DB70A3B3C658}" type="sibTrans" cxnId="{AA495E4F-72B4-442A-86D0-93DBB710E05D}">
      <dgm:prSet/>
      <dgm:spPr/>
      <dgm:t>
        <a:bodyPr/>
        <a:lstStyle/>
        <a:p>
          <a:endParaRPr lang="en-US"/>
        </a:p>
      </dgm:t>
    </dgm:pt>
    <dgm:pt modelId="{3B7CAC4C-40EA-4E18-86C2-22E40F3B662C}" type="pres">
      <dgm:prSet presAssocID="{BC92B4C0-A8B5-40A5-8147-6F93BF2829EB}" presName="diagram" presStyleCnt="0">
        <dgm:presLayoutVars>
          <dgm:dir/>
          <dgm:resizeHandles val="exact"/>
        </dgm:presLayoutVars>
      </dgm:prSet>
      <dgm:spPr/>
    </dgm:pt>
    <dgm:pt modelId="{0170AC0F-E507-46F9-B482-A073C6026C68}" type="pres">
      <dgm:prSet presAssocID="{2EDF7F63-4249-4FE7-A936-02C233FA08DC}" presName="node" presStyleLbl="node1" presStyleIdx="0" presStyleCnt="9">
        <dgm:presLayoutVars>
          <dgm:bulletEnabled val="1"/>
        </dgm:presLayoutVars>
      </dgm:prSet>
      <dgm:spPr/>
    </dgm:pt>
    <dgm:pt modelId="{3D0C7236-74DD-4574-A9F6-04AA555CE726}" type="pres">
      <dgm:prSet presAssocID="{CDAFAFBE-666A-4A65-A447-6A28F80F935E}" presName="sibTrans" presStyleCnt="0"/>
      <dgm:spPr/>
    </dgm:pt>
    <dgm:pt modelId="{EDEA9DAA-57A9-47DC-83BD-DD864D96CEEE}" type="pres">
      <dgm:prSet presAssocID="{55595EE2-AC62-4BB6-9FE9-20CD4EFC068C}" presName="node" presStyleLbl="node1" presStyleIdx="1" presStyleCnt="9">
        <dgm:presLayoutVars>
          <dgm:bulletEnabled val="1"/>
        </dgm:presLayoutVars>
      </dgm:prSet>
      <dgm:spPr/>
    </dgm:pt>
    <dgm:pt modelId="{0CE17733-AC30-492F-BDDE-8742BD1111A3}" type="pres">
      <dgm:prSet presAssocID="{6502854C-D6B8-41BD-AA68-173BAFEB76C1}" presName="sibTrans" presStyleCnt="0"/>
      <dgm:spPr/>
    </dgm:pt>
    <dgm:pt modelId="{9B82E66B-DD26-4491-AB05-19CEF41DE656}" type="pres">
      <dgm:prSet presAssocID="{A33EDCC7-B6B0-4FF3-9B48-886A3E69ABC7}" presName="node" presStyleLbl="node1" presStyleIdx="2" presStyleCnt="9">
        <dgm:presLayoutVars>
          <dgm:bulletEnabled val="1"/>
        </dgm:presLayoutVars>
      </dgm:prSet>
      <dgm:spPr/>
    </dgm:pt>
    <dgm:pt modelId="{49F6FEB6-4208-4655-8EE0-157054D45DE0}" type="pres">
      <dgm:prSet presAssocID="{AAE0E367-B3D5-43A0-B1F5-7016D6A251F1}" presName="sibTrans" presStyleCnt="0"/>
      <dgm:spPr/>
    </dgm:pt>
    <dgm:pt modelId="{A9FA2F6F-DE82-4667-97BC-A5AA0DE7E9AB}" type="pres">
      <dgm:prSet presAssocID="{9647E957-F5EC-4185-B135-DB5C4E404FD8}" presName="node" presStyleLbl="node1" presStyleIdx="3" presStyleCnt="9">
        <dgm:presLayoutVars>
          <dgm:bulletEnabled val="1"/>
        </dgm:presLayoutVars>
      </dgm:prSet>
      <dgm:spPr/>
    </dgm:pt>
    <dgm:pt modelId="{684A017D-DBDD-4237-BDD7-0800DEE71770}" type="pres">
      <dgm:prSet presAssocID="{2F1501FB-FF1E-4AC4-9228-7780F07AA736}" presName="sibTrans" presStyleCnt="0"/>
      <dgm:spPr/>
    </dgm:pt>
    <dgm:pt modelId="{ABD39BC1-B5B1-4C98-A365-30ED5A32B4CE}" type="pres">
      <dgm:prSet presAssocID="{2FFD2490-8CFC-420C-9DF9-D502DECC6BC4}" presName="node" presStyleLbl="node1" presStyleIdx="4" presStyleCnt="9">
        <dgm:presLayoutVars>
          <dgm:bulletEnabled val="1"/>
        </dgm:presLayoutVars>
      </dgm:prSet>
      <dgm:spPr/>
    </dgm:pt>
    <dgm:pt modelId="{AA64E1AD-E856-44D8-A46B-E9829780E86B}" type="pres">
      <dgm:prSet presAssocID="{83BADDF9-CE6C-4261-88EA-D06FCD536BC3}" presName="sibTrans" presStyleCnt="0"/>
      <dgm:spPr/>
    </dgm:pt>
    <dgm:pt modelId="{29E19853-983B-402C-A760-714186C302AC}" type="pres">
      <dgm:prSet presAssocID="{98F76719-9413-4B71-B657-EAFE32A78648}" presName="node" presStyleLbl="node1" presStyleIdx="5" presStyleCnt="9">
        <dgm:presLayoutVars>
          <dgm:bulletEnabled val="1"/>
        </dgm:presLayoutVars>
      </dgm:prSet>
      <dgm:spPr/>
    </dgm:pt>
    <dgm:pt modelId="{93C47272-B1A7-404B-B8F4-D6257056A90E}" type="pres">
      <dgm:prSet presAssocID="{AEBCA902-7899-46EC-B489-844F922D9AD4}" presName="sibTrans" presStyleCnt="0"/>
      <dgm:spPr/>
    </dgm:pt>
    <dgm:pt modelId="{460A978D-196F-4B19-A147-BCEC5D0F2A73}" type="pres">
      <dgm:prSet presAssocID="{428C2B44-6064-4B1F-9662-C0FAF877AC3D}" presName="node" presStyleLbl="node1" presStyleIdx="6" presStyleCnt="9">
        <dgm:presLayoutVars>
          <dgm:bulletEnabled val="1"/>
        </dgm:presLayoutVars>
      </dgm:prSet>
      <dgm:spPr/>
    </dgm:pt>
    <dgm:pt modelId="{ADF15BE4-EF18-44EA-98A0-2176FEF81692}" type="pres">
      <dgm:prSet presAssocID="{63D67346-66A9-4BD9-87C8-94C158BF70AD}" presName="sibTrans" presStyleCnt="0"/>
      <dgm:spPr/>
    </dgm:pt>
    <dgm:pt modelId="{6EE66A65-C673-4956-B8F6-DD0106B9C9D0}" type="pres">
      <dgm:prSet presAssocID="{10265E69-6C88-4E15-B705-AA0E15D267B0}" presName="node" presStyleLbl="node1" presStyleIdx="7" presStyleCnt="9">
        <dgm:presLayoutVars>
          <dgm:bulletEnabled val="1"/>
        </dgm:presLayoutVars>
      </dgm:prSet>
      <dgm:spPr/>
    </dgm:pt>
    <dgm:pt modelId="{71D6DCC5-179C-4895-8287-8B2A9B4A5159}" type="pres">
      <dgm:prSet presAssocID="{5103EC9A-D9BA-4DBD-98B4-3A63F87ECC70}" presName="sibTrans" presStyleCnt="0"/>
      <dgm:spPr/>
    </dgm:pt>
    <dgm:pt modelId="{8F81A8E3-9F41-4B4E-811E-0190C0023533}" type="pres">
      <dgm:prSet presAssocID="{C21EF6C8-C8E7-4A6A-B3EE-61E6FDF7CE28}" presName="node" presStyleLbl="node1" presStyleIdx="8" presStyleCnt="9">
        <dgm:presLayoutVars>
          <dgm:bulletEnabled val="1"/>
        </dgm:presLayoutVars>
      </dgm:prSet>
      <dgm:spPr/>
    </dgm:pt>
  </dgm:ptLst>
  <dgm:cxnLst>
    <dgm:cxn modelId="{3EB9C606-AE05-4C56-A4E9-9F406EE2B3CE}" type="presOf" srcId="{BC92B4C0-A8B5-40A5-8147-6F93BF2829EB}" destId="{3B7CAC4C-40EA-4E18-86C2-22E40F3B662C}" srcOrd="0" destOrd="0" presId="urn:microsoft.com/office/officeart/2005/8/layout/default"/>
    <dgm:cxn modelId="{FE38C117-311C-4FC4-B93A-893618C45FE4}" srcId="{BC92B4C0-A8B5-40A5-8147-6F93BF2829EB}" destId="{10265E69-6C88-4E15-B705-AA0E15D267B0}" srcOrd="7" destOrd="0" parTransId="{470904CF-831F-47A1-8AAE-88DEC215A9FA}" sibTransId="{5103EC9A-D9BA-4DBD-98B4-3A63F87ECC70}"/>
    <dgm:cxn modelId="{BDF6F840-24CB-495B-99DA-CC6549C038C0}" srcId="{BC92B4C0-A8B5-40A5-8147-6F93BF2829EB}" destId="{2EDF7F63-4249-4FE7-A936-02C233FA08DC}" srcOrd="0" destOrd="0" parTransId="{ED1C1242-C903-4B8A-B337-1CCF07F44C75}" sibTransId="{CDAFAFBE-666A-4A65-A447-6A28F80F935E}"/>
    <dgm:cxn modelId="{AA495E4F-72B4-442A-86D0-93DBB710E05D}" srcId="{BC92B4C0-A8B5-40A5-8147-6F93BF2829EB}" destId="{C21EF6C8-C8E7-4A6A-B3EE-61E6FDF7CE28}" srcOrd="8" destOrd="0" parTransId="{BCDD7584-6003-4973-8DBF-4BBF99DBE721}" sibTransId="{C3D67DC1-4C7A-4C64-8DE2-DB70A3B3C658}"/>
    <dgm:cxn modelId="{3F75A57D-0D6D-41F1-A238-F24F8F9C7DBB}" type="presOf" srcId="{C21EF6C8-C8E7-4A6A-B3EE-61E6FDF7CE28}" destId="{8F81A8E3-9F41-4B4E-811E-0190C0023533}" srcOrd="0" destOrd="0" presId="urn:microsoft.com/office/officeart/2005/8/layout/default"/>
    <dgm:cxn modelId="{DBCAD17E-EA35-4146-BF23-826E59F50A56}" type="presOf" srcId="{A33EDCC7-B6B0-4FF3-9B48-886A3E69ABC7}" destId="{9B82E66B-DD26-4491-AB05-19CEF41DE656}" srcOrd="0" destOrd="0" presId="urn:microsoft.com/office/officeart/2005/8/layout/default"/>
    <dgm:cxn modelId="{9B60D57E-3C50-4D9F-ABA5-EF36EF7054DB}" type="presOf" srcId="{428C2B44-6064-4B1F-9662-C0FAF877AC3D}" destId="{460A978D-196F-4B19-A147-BCEC5D0F2A73}" srcOrd="0" destOrd="0" presId="urn:microsoft.com/office/officeart/2005/8/layout/default"/>
    <dgm:cxn modelId="{CE6D1884-2772-4039-9EB4-A6F293C87817}" type="presOf" srcId="{10265E69-6C88-4E15-B705-AA0E15D267B0}" destId="{6EE66A65-C673-4956-B8F6-DD0106B9C9D0}" srcOrd="0" destOrd="0" presId="urn:microsoft.com/office/officeart/2005/8/layout/default"/>
    <dgm:cxn modelId="{29367793-7D3F-4045-9869-8D1AF89F27D1}" type="presOf" srcId="{2FFD2490-8CFC-420C-9DF9-D502DECC6BC4}" destId="{ABD39BC1-B5B1-4C98-A365-30ED5A32B4CE}" srcOrd="0" destOrd="0" presId="urn:microsoft.com/office/officeart/2005/8/layout/default"/>
    <dgm:cxn modelId="{0B17A7B1-6B38-40E6-A69B-24D6EB8300A1}" srcId="{BC92B4C0-A8B5-40A5-8147-6F93BF2829EB}" destId="{428C2B44-6064-4B1F-9662-C0FAF877AC3D}" srcOrd="6" destOrd="0" parTransId="{B289A917-CE20-4553-8B7A-CC8536453236}" sibTransId="{63D67346-66A9-4BD9-87C8-94C158BF70AD}"/>
    <dgm:cxn modelId="{CF9CC5B2-6D44-4B9E-A36D-966EF9804647}" srcId="{BC92B4C0-A8B5-40A5-8147-6F93BF2829EB}" destId="{9647E957-F5EC-4185-B135-DB5C4E404FD8}" srcOrd="3" destOrd="0" parTransId="{A3270869-6A14-4451-B643-FF3A058E4DC4}" sibTransId="{2F1501FB-FF1E-4AC4-9228-7780F07AA736}"/>
    <dgm:cxn modelId="{33B15EB3-E7D5-4B79-9C69-E90E51D9403A}" srcId="{BC92B4C0-A8B5-40A5-8147-6F93BF2829EB}" destId="{55595EE2-AC62-4BB6-9FE9-20CD4EFC068C}" srcOrd="1" destOrd="0" parTransId="{A62CC5EE-F931-427C-BCD2-929EE0E20176}" sibTransId="{6502854C-D6B8-41BD-AA68-173BAFEB76C1}"/>
    <dgm:cxn modelId="{299C38E5-273C-4231-B52C-31F8D697DF96}" srcId="{BC92B4C0-A8B5-40A5-8147-6F93BF2829EB}" destId="{98F76719-9413-4B71-B657-EAFE32A78648}" srcOrd="5" destOrd="0" parTransId="{6445CC0E-45CA-448D-BC0F-CFD497385820}" sibTransId="{AEBCA902-7899-46EC-B489-844F922D9AD4}"/>
    <dgm:cxn modelId="{6C58B6F1-5A48-4580-9463-35990CC6F9FA}" type="presOf" srcId="{55595EE2-AC62-4BB6-9FE9-20CD4EFC068C}" destId="{EDEA9DAA-57A9-47DC-83BD-DD864D96CEEE}" srcOrd="0" destOrd="0" presId="urn:microsoft.com/office/officeart/2005/8/layout/default"/>
    <dgm:cxn modelId="{A3BD3DF3-B565-421C-B166-5CEF5CF5EDF4}" type="presOf" srcId="{9647E957-F5EC-4185-B135-DB5C4E404FD8}" destId="{A9FA2F6F-DE82-4667-97BC-A5AA0DE7E9AB}" srcOrd="0" destOrd="0" presId="urn:microsoft.com/office/officeart/2005/8/layout/default"/>
    <dgm:cxn modelId="{39AD88F7-355E-4EFA-9D3E-AF13D5D001DE}" srcId="{BC92B4C0-A8B5-40A5-8147-6F93BF2829EB}" destId="{2FFD2490-8CFC-420C-9DF9-D502DECC6BC4}" srcOrd="4" destOrd="0" parTransId="{894DCE4B-9760-4146-970C-31F3061067E0}" sibTransId="{83BADDF9-CE6C-4261-88EA-D06FCD536BC3}"/>
    <dgm:cxn modelId="{69B1FCFB-AC89-40A1-AB2E-819789F09655}" type="presOf" srcId="{98F76719-9413-4B71-B657-EAFE32A78648}" destId="{29E19853-983B-402C-A760-714186C302AC}" srcOrd="0" destOrd="0" presId="urn:microsoft.com/office/officeart/2005/8/layout/default"/>
    <dgm:cxn modelId="{0436F8FC-8327-45AA-9C81-062CB0162B57}" srcId="{BC92B4C0-A8B5-40A5-8147-6F93BF2829EB}" destId="{A33EDCC7-B6B0-4FF3-9B48-886A3E69ABC7}" srcOrd="2" destOrd="0" parTransId="{09916E93-3272-4F9F-8609-5C8AF2EC1A20}" sibTransId="{AAE0E367-B3D5-43A0-B1F5-7016D6A251F1}"/>
    <dgm:cxn modelId="{F708F1FE-F87E-441C-BB60-784743F8493A}" type="presOf" srcId="{2EDF7F63-4249-4FE7-A936-02C233FA08DC}" destId="{0170AC0F-E507-46F9-B482-A073C6026C68}" srcOrd="0" destOrd="0" presId="urn:microsoft.com/office/officeart/2005/8/layout/default"/>
    <dgm:cxn modelId="{49D63C5B-EF12-46F9-9AFB-167A6B2C1D02}" type="presParOf" srcId="{3B7CAC4C-40EA-4E18-86C2-22E40F3B662C}" destId="{0170AC0F-E507-46F9-B482-A073C6026C68}" srcOrd="0" destOrd="0" presId="urn:microsoft.com/office/officeart/2005/8/layout/default"/>
    <dgm:cxn modelId="{FD267772-78C2-4F16-B07D-FC7F4C3835A9}" type="presParOf" srcId="{3B7CAC4C-40EA-4E18-86C2-22E40F3B662C}" destId="{3D0C7236-74DD-4574-A9F6-04AA555CE726}" srcOrd="1" destOrd="0" presId="urn:microsoft.com/office/officeart/2005/8/layout/default"/>
    <dgm:cxn modelId="{C4DE6D60-2155-4B47-BB4B-A849EBEA7D38}" type="presParOf" srcId="{3B7CAC4C-40EA-4E18-86C2-22E40F3B662C}" destId="{EDEA9DAA-57A9-47DC-83BD-DD864D96CEEE}" srcOrd="2" destOrd="0" presId="urn:microsoft.com/office/officeart/2005/8/layout/default"/>
    <dgm:cxn modelId="{8F2ACFE9-3361-46A2-8294-B9C360F7C16B}" type="presParOf" srcId="{3B7CAC4C-40EA-4E18-86C2-22E40F3B662C}" destId="{0CE17733-AC30-492F-BDDE-8742BD1111A3}" srcOrd="3" destOrd="0" presId="urn:microsoft.com/office/officeart/2005/8/layout/default"/>
    <dgm:cxn modelId="{A74BAF50-FFF5-477C-9A79-A2ACF4430DB6}" type="presParOf" srcId="{3B7CAC4C-40EA-4E18-86C2-22E40F3B662C}" destId="{9B82E66B-DD26-4491-AB05-19CEF41DE656}" srcOrd="4" destOrd="0" presId="urn:microsoft.com/office/officeart/2005/8/layout/default"/>
    <dgm:cxn modelId="{1EFCDE56-AF44-45F6-928E-406915CB4A36}" type="presParOf" srcId="{3B7CAC4C-40EA-4E18-86C2-22E40F3B662C}" destId="{49F6FEB6-4208-4655-8EE0-157054D45DE0}" srcOrd="5" destOrd="0" presId="urn:microsoft.com/office/officeart/2005/8/layout/default"/>
    <dgm:cxn modelId="{5A9BB74C-34D2-479F-ADE0-C5AAA160D7DC}" type="presParOf" srcId="{3B7CAC4C-40EA-4E18-86C2-22E40F3B662C}" destId="{A9FA2F6F-DE82-4667-97BC-A5AA0DE7E9AB}" srcOrd="6" destOrd="0" presId="urn:microsoft.com/office/officeart/2005/8/layout/default"/>
    <dgm:cxn modelId="{EB5AB5E5-0C58-4928-B30D-2BA36092682B}" type="presParOf" srcId="{3B7CAC4C-40EA-4E18-86C2-22E40F3B662C}" destId="{684A017D-DBDD-4237-BDD7-0800DEE71770}" srcOrd="7" destOrd="0" presId="urn:microsoft.com/office/officeart/2005/8/layout/default"/>
    <dgm:cxn modelId="{F998D2C6-6F2A-4C40-996A-24EF0B9E5459}" type="presParOf" srcId="{3B7CAC4C-40EA-4E18-86C2-22E40F3B662C}" destId="{ABD39BC1-B5B1-4C98-A365-30ED5A32B4CE}" srcOrd="8" destOrd="0" presId="urn:microsoft.com/office/officeart/2005/8/layout/default"/>
    <dgm:cxn modelId="{B0061A0C-FB6A-43AE-A317-FFC10669254C}" type="presParOf" srcId="{3B7CAC4C-40EA-4E18-86C2-22E40F3B662C}" destId="{AA64E1AD-E856-44D8-A46B-E9829780E86B}" srcOrd="9" destOrd="0" presId="urn:microsoft.com/office/officeart/2005/8/layout/default"/>
    <dgm:cxn modelId="{14C881DC-244C-41C7-9B0E-9DF0A236436C}" type="presParOf" srcId="{3B7CAC4C-40EA-4E18-86C2-22E40F3B662C}" destId="{29E19853-983B-402C-A760-714186C302AC}" srcOrd="10" destOrd="0" presId="urn:microsoft.com/office/officeart/2005/8/layout/default"/>
    <dgm:cxn modelId="{DFBA8143-8F6E-4B56-9D61-F27F0FA1095B}" type="presParOf" srcId="{3B7CAC4C-40EA-4E18-86C2-22E40F3B662C}" destId="{93C47272-B1A7-404B-B8F4-D6257056A90E}" srcOrd="11" destOrd="0" presId="urn:microsoft.com/office/officeart/2005/8/layout/default"/>
    <dgm:cxn modelId="{1840E2E9-FAC6-4E8A-85B5-2BE270F327BB}" type="presParOf" srcId="{3B7CAC4C-40EA-4E18-86C2-22E40F3B662C}" destId="{460A978D-196F-4B19-A147-BCEC5D0F2A73}" srcOrd="12" destOrd="0" presId="urn:microsoft.com/office/officeart/2005/8/layout/default"/>
    <dgm:cxn modelId="{156EF20D-570C-4157-BFED-144C09F11B63}" type="presParOf" srcId="{3B7CAC4C-40EA-4E18-86C2-22E40F3B662C}" destId="{ADF15BE4-EF18-44EA-98A0-2176FEF81692}" srcOrd="13" destOrd="0" presId="urn:microsoft.com/office/officeart/2005/8/layout/default"/>
    <dgm:cxn modelId="{637C21AA-5E25-4A3B-BA79-8A367881A831}" type="presParOf" srcId="{3B7CAC4C-40EA-4E18-86C2-22E40F3B662C}" destId="{6EE66A65-C673-4956-B8F6-DD0106B9C9D0}" srcOrd="14" destOrd="0" presId="urn:microsoft.com/office/officeart/2005/8/layout/default"/>
    <dgm:cxn modelId="{CAC94FF2-3405-4DC1-834B-DC91FE4EF3C7}" type="presParOf" srcId="{3B7CAC4C-40EA-4E18-86C2-22E40F3B662C}" destId="{71D6DCC5-179C-4895-8287-8B2A9B4A5159}" srcOrd="15" destOrd="0" presId="urn:microsoft.com/office/officeart/2005/8/layout/default"/>
    <dgm:cxn modelId="{35D422F1-99E5-4AFD-BC58-2C5CCA5DDC4C}" type="presParOf" srcId="{3B7CAC4C-40EA-4E18-86C2-22E40F3B662C}" destId="{8F81A8E3-9F41-4B4E-811E-0190C0023533}"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E98D9B-5ABA-4E52-9D30-78BC19B4B26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C022A9F-AF84-4BA3-8F55-007124B280BC}">
      <dgm:prSet custT="1"/>
      <dgm:spPr/>
      <dgm:t>
        <a:bodyPr/>
        <a:lstStyle/>
        <a:p>
          <a:r>
            <a:rPr lang="en-US" sz="1800" b="1" dirty="0">
              <a:solidFill>
                <a:schemeClr val="tx1"/>
              </a:solidFill>
            </a:rPr>
            <a:t>Deterrence </a:t>
          </a:r>
          <a:r>
            <a:rPr lang="en-US" sz="1800" dirty="0"/>
            <a:t>– discourage, seek inaction in target’s sought and intended steps</a:t>
          </a:r>
        </a:p>
      </dgm:t>
    </dgm:pt>
    <dgm:pt modelId="{9A35DE3B-4EAE-4460-B2FA-B2597EC5CD06}" type="parTrans" cxnId="{6ACECF32-D064-45A5-B279-B4DAA4A274B2}">
      <dgm:prSet/>
      <dgm:spPr/>
      <dgm:t>
        <a:bodyPr/>
        <a:lstStyle/>
        <a:p>
          <a:endParaRPr lang="en-US"/>
        </a:p>
      </dgm:t>
    </dgm:pt>
    <dgm:pt modelId="{9CDA5A8A-342F-4D21-8D61-D2E0E39269FC}" type="sibTrans" cxnId="{6ACECF32-D064-45A5-B279-B4DAA4A274B2}">
      <dgm:prSet/>
      <dgm:spPr/>
      <dgm:t>
        <a:bodyPr/>
        <a:lstStyle/>
        <a:p>
          <a:endParaRPr lang="en-US"/>
        </a:p>
      </dgm:t>
    </dgm:pt>
    <dgm:pt modelId="{908DB002-6BFD-4C36-B950-E2D67BB59CB9}">
      <dgm:prSet custT="1"/>
      <dgm:spPr/>
      <dgm:t>
        <a:bodyPr/>
        <a:lstStyle/>
        <a:p>
          <a:r>
            <a:rPr lang="en-US" sz="1800" b="1" dirty="0" err="1">
              <a:solidFill>
                <a:schemeClr val="tx1"/>
              </a:solidFill>
            </a:rPr>
            <a:t>Compellence</a:t>
          </a:r>
          <a:r>
            <a:rPr lang="en-US" sz="1800" dirty="0">
              <a:solidFill>
                <a:schemeClr val="tx1"/>
              </a:solidFill>
            </a:rPr>
            <a:t> </a:t>
          </a:r>
          <a:r>
            <a:rPr lang="en-US" sz="1800" dirty="0"/>
            <a:t>– force to take initiative, take unplanned action desired by the sender (including cessation) (the slippery slope of compliance)</a:t>
          </a:r>
        </a:p>
      </dgm:t>
    </dgm:pt>
    <dgm:pt modelId="{BC64B3F4-2C10-46C4-8BA7-D89F5D1DCCD0}" type="parTrans" cxnId="{98543EAD-3D60-4E4B-BD3E-409E0D761246}">
      <dgm:prSet/>
      <dgm:spPr/>
      <dgm:t>
        <a:bodyPr/>
        <a:lstStyle/>
        <a:p>
          <a:endParaRPr lang="en-US"/>
        </a:p>
      </dgm:t>
    </dgm:pt>
    <dgm:pt modelId="{BF3BA38A-8C2A-4321-8796-8FF2342A4D50}" type="sibTrans" cxnId="{98543EAD-3D60-4E4B-BD3E-409E0D761246}">
      <dgm:prSet/>
      <dgm:spPr/>
      <dgm:t>
        <a:bodyPr/>
        <a:lstStyle/>
        <a:p>
          <a:endParaRPr lang="en-US"/>
        </a:p>
      </dgm:t>
    </dgm:pt>
    <dgm:pt modelId="{8B123563-9EFA-45E4-9D6B-5B1B5F452496}">
      <dgm:prSet custT="1"/>
      <dgm:spPr/>
      <dgm:t>
        <a:bodyPr/>
        <a:lstStyle/>
        <a:p>
          <a:r>
            <a:rPr lang="en-US" sz="1800" dirty="0" err="1"/>
            <a:t>Compellence</a:t>
          </a:r>
          <a:r>
            <a:rPr lang="en-US" sz="1800" dirty="0"/>
            <a:t> easier than deterrence (expected utility)?</a:t>
          </a:r>
          <a:br>
            <a:rPr lang="en-US" sz="1800" dirty="0"/>
          </a:br>
          <a:r>
            <a:rPr lang="en-US" sz="1800" b="0" dirty="0">
              <a:solidFill>
                <a:schemeClr val="tx1"/>
              </a:solidFill>
            </a:rPr>
            <a:t>Give examples of both.</a:t>
          </a:r>
          <a:br>
            <a:rPr lang="en-US" sz="1800" b="0" dirty="0">
              <a:solidFill>
                <a:schemeClr val="tx1"/>
              </a:solidFill>
            </a:rPr>
          </a:br>
          <a:r>
            <a:rPr lang="en-US" sz="1800" b="0" dirty="0">
              <a:solidFill>
                <a:schemeClr val="tx1"/>
              </a:solidFill>
            </a:rPr>
            <a:t>Which is more prevalent?</a:t>
          </a:r>
        </a:p>
      </dgm:t>
    </dgm:pt>
    <dgm:pt modelId="{FC7DE78D-BFA1-4CCA-88C6-12FA24F1EAD4}" type="parTrans" cxnId="{50A44EE6-DB2E-44FF-983F-743078C31DF3}">
      <dgm:prSet/>
      <dgm:spPr/>
      <dgm:t>
        <a:bodyPr/>
        <a:lstStyle/>
        <a:p>
          <a:endParaRPr lang="en-US"/>
        </a:p>
      </dgm:t>
    </dgm:pt>
    <dgm:pt modelId="{790F0BAA-5A3E-46AC-A362-2AD527714438}" type="sibTrans" cxnId="{50A44EE6-DB2E-44FF-983F-743078C31DF3}">
      <dgm:prSet/>
      <dgm:spPr/>
      <dgm:t>
        <a:bodyPr/>
        <a:lstStyle/>
        <a:p>
          <a:endParaRPr lang="en-US"/>
        </a:p>
      </dgm:t>
    </dgm:pt>
    <dgm:pt modelId="{9AA018AF-F8B6-49AD-8621-4F0A5D0CD790}">
      <dgm:prSet custT="1"/>
      <dgm:spPr/>
      <dgm:t>
        <a:bodyPr/>
        <a:lstStyle/>
        <a:p>
          <a:r>
            <a:rPr lang="en-US" sz="1800" dirty="0"/>
            <a:t>Or is it? (prospect theory) – different risk aversion</a:t>
          </a:r>
        </a:p>
      </dgm:t>
    </dgm:pt>
    <dgm:pt modelId="{D1DB14D6-032C-4C26-A644-BC0978143D65}" type="parTrans" cxnId="{07E732A0-D4C2-49C9-AD33-3EA2B9951A98}">
      <dgm:prSet/>
      <dgm:spPr/>
      <dgm:t>
        <a:bodyPr/>
        <a:lstStyle/>
        <a:p>
          <a:endParaRPr lang="en-US"/>
        </a:p>
      </dgm:t>
    </dgm:pt>
    <dgm:pt modelId="{9FB48AAC-9E91-4B51-B15E-3E890856E5D6}" type="sibTrans" cxnId="{07E732A0-D4C2-49C9-AD33-3EA2B9951A98}">
      <dgm:prSet/>
      <dgm:spPr/>
      <dgm:t>
        <a:bodyPr/>
        <a:lstStyle/>
        <a:p>
          <a:endParaRPr lang="en-US"/>
        </a:p>
      </dgm:t>
    </dgm:pt>
    <dgm:pt modelId="{DD475B67-4736-4AAC-96B5-90D99D2EDDBF}">
      <dgm:prSet custT="1"/>
      <dgm:spPr/>
      <dgm:t>
        <a:bodyPr/>
        <a:lstStyle/>
        <a:p>
          <a:r>
            <a:rPr lang="en-US" sz="1800" i="1" dirty="0"/>
            <a:t>Prospect theory leads us to conclude that the adversary is more likely to opt for the sure bet of compliance in deterrence situations and will tend to choose the risky gamble of defiance in </a:t>
          </a:r>
          <a:r>
            <a:rPr lang="en-US" sz="1800" i="1" dirty="0" err="1"/>
            <a:t>compellence</a:t>
          </a:r>
          <a:r>
            <a:rPr lang="en-US" sz="1800" i="1" dirty="0"/>
            <a:t> situations </a:t>
          </a:r>
          <a:r>
            <a:rPr lang="en-US" sz="1800" dirty="0"/>
            <a:t>(Schaub 2004)</a:t>
          </a:r>
        </a:p>
      </dgm:t>
    </dgm:pt>
    <dgm:pt modelId="{CF979FAB-5CD5-49B6-ABE1-84C5F18083C2}" type="parTrans" cxnId="{F49CA617-1FEF-4BF2-8601-D151C74469BB}">
      <dgm:prSet/>
      <dgm:spPr/>
      <dgm:t>
        <a:bodyPr/>
        <a:lstStyle/>
        <a:p>
          <a:endParaRPr lang="en-US"/>
        </a:p>
      </dgm:t>
    </dgm:pt>
    <dgm:pt modelId="{E67227CC-CFC3-4A45-8EB3-D65DDDB4CA29}" type="sibTrans" cxnId="{F49CA617-1FEF-4BF2-8601-D151C74469BB}">
      <dgm:prSet/>
      <dgm:spPr/>
      <dgm:t>
        <a:bodyPr/>
        <a:lstStyle/>
        <a:p>
          <a:endParaRPr lang="en-US"/>
        </a:p>
      </dgm:t>
    </dgm:pt>
    <dgm:pt modelId="{4673190C-BC0D-4096-8FBA-0B785D37FA4E}" type="pres">
      <dgm:prSet presAssocID="{1AE98D9B-5ABA-4E52-9D30-78BC19B4B262}" presName="linear" presStyleCnt="0">
        <dgm:presLayoutVars>
          <dgm:animLvl val="lvl"/>
          <dgm:resizeHandles val="exact"/>
        </dgm:presLayoutVars>
      </dgm:prSet>
      <dgm:spPr/>
    </dgm:pt>
    <dgm:pt modelId="{79E0ED24-ECFB-41E9-9156-92A1824AC0A7}" type="pres">
      <dgm:prSet presAssocID="{7C022A9F-AF84-4BA3-8F55-007124B280BC}" presName="parentText" presStyleLbl="node1" presStyleIdx="0" presStyleCnt="5">
        <dgm:presLayoutVars>
          <dgm:chMax val="0"/>
          <dgm:bulletEnabled val="1"/>
        </dgm:presLayoutVars>
      </dgm:prSet>
      <dgm:spPr/>
    </dgm:pt>
    <dgm:pt modelId="{62544AC7-9773-4BB1-A3E2-08EC20FB97A6}" type="pres">
      <dgm:prSet presAssocID="{9CDA5A8A-342F-4D21-8D61-D2E0E39269FC}" presName="spacer" presStyleCnt="0"/>
      <dgm:spPr/>
    </dgm:pt>
    <dgm:pt modelId="{3FD68B44-AD2F-4539-B79E-7DFC84B6192F}" type="pres">
      <dgm:prSet presAssocID="{908DB002-6BFD-4C36-B950-E2D67BB59CB9}" presName="parentText" presStyleLbl="node1" presStyleIdx="1" presStyleCnt="5">
        <dgm:presLayoutVars>
          <dgm:chMax val="0"/>
          <dgm:bulletEnabled val="1"/>
        </dgm:presLayoutVars>
      </dgm:prSet>
      <dgm:spPr/>
    </dgm:pt>
    <dgm:pt modelId="{63C3D8BE-5589-4D7D-BDAE-1E7F0A7940E1}" type="pres">
      <dgm:prSet presAssocID="{BF3BA38A-8C2A-4321-8796-8FF2342A4D50}" presName="spacer" presStyleCnt="0"/>
      <dgm:spPr/>
    </dgm:pt>
    <dgm:pt modelId="{F2826FA1-07BE-4F44-9CDB-DE2CD5F2EA4F}" type="pres">
      <dgm:prSet presAssocID="{8B123563-9EFA-45E4-9D6B-5B1B5F452496}" presName="parentText" presStyleLbl="node1" presStyleIdx="2" presStyleCnt="5">
        <dgm:presLayoutVars>
          <dgm:chMax val="0"/>
          <dgm:bulletEnabled val="1"/>
        </dgm:presLayoutVars>
      </dgm:prSet>
      <dgm:spPr/>
    </dgm:pt>
    <dgm:pt modelId="{ADABC533-AF19-4A7E-878F-817A11825C80}" type="pres">
      <dgm:prSet presAssocID="{790F0BAA-5A3E-46AC-A362-2AD527714438}" presName="spacer" presStyleCnt="0"/>
      <dgm:spPr/>
    </dgm:pt>
    <dgm:pt modelId="{1D97F7E1-11CB-4D5E-AEFB-65173C76F56F}" type="pres">
      <dgm:prSet presAssocID="{9AA018AF-F8B6-49AD-8621-4F0A5D0CD790}" presName="parentText" presStyleLbl="node1" presStyleIdx="3" presStyleCnt="5">
        <dgm:presLayoutVars>
          <dgm:chMax val="0"/>
          <dgm:bulletEnabled val="1"/>
        </dgm:presLayoutVars>
      </dgm:prSet>
      <dgm:spPr/>
    </dgm:pt>
    <dgm:pt modelId="{E92B6F11-F8E8-471D-A95D-7E7274601913}" type="pres">
      <dgm:prSet presAssocID="{9FB48AAC-9E91-4B51-B15E-3E890856E5D6}" presName="spacer" presStyleCnt="0"/>
      <dgm:spPr/>
    </dgm:pt>
    <dgm:pt modelId="{AC59F380-E506-46C4-A4BC-C628C1AF299C}" type="pres">
      <dgm:prSet presAssocID="{DD475B67-4736-4AAC-96B5-90D99D2EDDBF}" presName="parentText" presStyleLbl="node1" presStyleIdx="4" presStyleCnt="5">
        <dgm:presLayoutVars>
          <dgm:chMax val="0"/>
          <dgm:bulletEnabled val="1"/>
        </dgm:presLayoutVars>
      </dgm:prSet>
      <dgm:spPr/>
    </dgm:pt>
  </dgm:ptLst>
  <dgm:cxnLst>
    <dgm:cxn modelId="{2E797C0E-D60D-4C12-9C8A-7023FD7670F6}" type="presOf" srcId="{7C022A9F-AF84-4BA3-8F55-007124B280BC}" destId="{79E0ED24-ECFB-41E9-9156-92A1824AC0A7}" srcOrd="0" destOrd="0" presId="urn:microsoft.com/office/officeart/2005/8/layout/vList2"/>
    <dgm:cxn modelId="{9164EC16-AB02-4F28-A290-B561F36C56C5}" type="presOf" srcId="{9AA018AF-F8B6-49AD-8621-4F0A5D0CD790}" destId="{1D97F7E1-11CB-4D5E-AEFB-65173C76F56F}" srcOrd="0" destOrd="0" presId="urn:microsoft.com/office/officeart/2005/8/layout/vList2"/>
    <dgm:cxn modelId="{F49CA617-1FEF-4BF2-8601-D151C74469BB}" srcId="{1AE98D9B-5ABA-4E52-9D30-78BC19B4B262}" destId="{DD475B67-4736-4AAC-96B5-90D99D2EDDBF}" srcOrd="4" destOrd="0" parTransId="{CF979FAB-5CD5-49B6-ABE1-84C5F18083C2}" sibTransId="{E67227CC-CFC3-4A45-8EB3-D65DDDB4CA29}"/>
    <dgm:cxn modelId="{B3CD0C1A-E2A6-48BC-9F2E-0C1D5563D739}" type="presOf" srcId="{8B123563-9EFA-45E4-9D6B-5B1B5F452496}" destId="{F2826FA1-07BE-4F44-9CDB-DE2CD5F2EA4F}" srcOrd="0" destOrd="0" presId="urn:microsoft.com/office/officeart/2005/8/layout/vList2"/>
    <dgm:cxn modelId="{6ACECF32-D064-45A5-B279-B4DAA4A274B2}" srcId="{1AE98D9B-5ABA-4E52-9D30-78BC19B4B262}" destId="{7C022A9F-AF84-4BA3-8F55-007124B280BC}" srcOrd="0" destOrd="0" parTransId="{9A35DE3B-4EAE-4460-B2FA-B2597EC5CD06}" sibTransId="{9CDA5A8A-342F-4D21-8D61-D2E0E39269FC}"/>
    <dgm:cxn modelId="{A56E2767-9C82-4260-B35D-637F342CE2C9}" type="presOf" srcId="{1AE98D9B-5ABA-4E52-9D30-78BC19B4B262}" destId="{4673190C-BC0D-4096-8FBA-0B785D37FA4E}" srcOrd="0" destOrd="0" presId="urn:microsoft.com/office/officeart/2005/8/layout/vList2"/>
    <dgm:cxn modelId="{7A732082-747F-4FBC-B4B5-9AB467BCA44F}" type="presOf" srcId="{908DB002-6BFD-4C36-B950-E2D67BB59CB9}" destId="{3FD68B44-AD2F-4539-B79E-7DFC84B6192F}" srcOrd="0" destOrd="0" presId="urn:microsoft.com/office/officeart/2005/8/layout/vList2"/>
    <dgm:cxn modelId="{07E732A0-D4C2-49C9-AD33-3EA2B9951A98}" srcId="{1AE98D9B-5ABA-4E52-9D30-78BC19B4B262}" destId="{9AA018AF-F8B6-49AD-8621-4F0A5D0CD790}" srcOrd="3" destOrd="0" parTransId="{D1DB14D6-032C-4C26-A644-BC0978143D65}" sibTransId="{9FB48AAC-9E91-4B51-B15E-3E890856E5D6}"/>
    <dgm:cxn modelId="{024970A1-32F3-41C5-900E-43DEB1A8639F}" type="presOf" srcId="{DD475B67-4736-4AAC-96B5-90D99D2EDDBF}" destId="{AC59F380-E506-46C4-A4BC-C628C1AF299C}" srcOrd="0" destOrd="0" presId="urn:microsoft.com/office/officeart/2005/8/layout/vList2"/>
    <dgm:cxn modelId="{98543EAD-3D60-4E4B-BD3E-409E0D761246}" srcId="{1AE98D9B-5ABA-4E52-9D30-78BC19B4B262}" destId="{908DB002-6BFD-4C36-B950-E2D67BB59CB9}" srcOrd="1" destOrd="0" parTransId="{BC64B3F4-2C10-46C4-8BA7-D89F5D1DCCD0}" sibTransId="{BF3BA38A-8C2A-4321-8796-8FF2342A4D50}"/>
    <dgm:cxn modelId="{50A44EE6-DB2E-44FF-983F-743078C31DF3}" srcId="{1AE98D9B-5ABA-4E52-9D30-78BC19B4B262}" destId="{8B123563-9EFA-45E4-9D6B-5B1B5F452496}" srcOrd="2" destOrd="0" parTransId="{FC7DE78D-BFA1-4CCA-88C6-12FA24F1EAD4}" sibTransId="{790F0BAA-5A3E-46AC-A362-2AD527714438}"/>
    <dgm:cxn modelId="{9CEF2F49-7B52-4DD2-9F32-38DF3AD25FCE}" type="presParOf" srcId="{4673190C-BC0D-4096-8FBA-0B785D37FA4E}" destId="{79E0ED24-ECFB-41E9-9156-92A1824AC0A7}" srcOrd="0" destOrd="0" presId="urn:microsoft.com/office/officeart/2005/8/layout/vList2"/>
    <dgm:cxn modelId="{5F186736-601C-4F71-B367-EDF15B09B70A}" type="presParOf" srcId="{4673190C-BC0D-4096-8FBA-0B785D37FA4E}" destId="{62544AC7-9773-4BB1-A3E2-08EC20FB97A6}" srcOrd="1" destOrd="0" presId="urn:microsoft.com/office/officeart/2005/8/layout/vList2"/>
    <dgm:cxn modelId="{48871C71-6673-4A04-8E01-567F6387A6C7}" type="presParOf" srcId="{4673190C-BC0D-4096-8FBA-0B785D37FA4E}" destId="{3FD68B44-AD2F-4539-B79E-7DFC84B6192F}" srcOrd="2" destOrd="0" presId="urn:microsoft.com/office/officeart/2005/8/layout/vList2"/>
    <dgm:cxn modelId="{62212A10-8559-43C1-ABE3-A6637E26DD48}" type="presParOf" srcId="{4673190C-BC0D-4096-8FBA-0B785D37FA4E}" destId="{63C3D8BE-5589-4D7D-BDAE-1E7F0A7940E1}" srcOrd="3" destOrd="0" presId="urn:microsoft.com/office/officeart/2005/8/layout/vList2"/>
    <dgm:cxn modelId="{D114A556-9388-44AA-B0D7-3D5A2E0D712E}" type="presParOf" srcId="{4673190C-BC0D-4096-8FBA-0B785D37FA4E}" destId="{F2826FA1-07BE-4F44-9CDB-DE2CD5F2EA4F}" srcOrd="4" destOrd="0" presId="urn:microsoft.com/office/officeart/2005/8/layout/vList2"/>
    <dgm:cxn modelId="{11420FD5-5806-40E1-A1F7-802879E325DA}" type="presParOf" srcId="{4673190C-BC0D-4096-8FBA-0B785D37FA4E}" destId="{ADABC533-AF19-4A7E-878F-817A11825C80}" srcOrd="5" destOrd="0" presId="urn:microsoft.com/office/officeart/2005/8/layout/vList2"/>
    <dgm:cxn modelId="{47704211-C1C3-400A-87FD-59D1FD68F3C3}" type="presParOf" srcId="{4673190C-BC0D-4096-8FBA-0B785D37FA4E}" destId="{1D97F7E1-11CB-4D5E-AEFB-65173C76F56F}" srcOrd="6" destOrd="0" presId="urn:microsoft.com/office/officeart/2005/8/layout/vList2"/>
    <dgm:cxn modelId="{A4010C9B-5036-49E3-8A9E-1DCA88B6DFC6}" type="presParOf" srcId="{4673190C-BC0D-4096-8FBA-0B785D37FA4E}" destId="{E92B6F11-F8E8-471D-A95D-7E7274601913}" srcOrd="7" destOrd="0" presId="urn:microsoft.com/office/officeart/2005/8/layout/vList2"/>
    <dgm:cxn modelId="{EDFB5BA6-2B2A-41A9-A357-F235923C777E}" type="presParOf" srcId="{4673190C-BC0D-4096-8FBA-0B785D37FA4E}" destId="{AC59F380-E506-46C4-A4BC-C628C1AF299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C3DE15-20E6-42FF-9EEF-E4ED9D8F30F7}">
      <dsp:nvSpPr>
        <dsp:cNvPr id="0" name=""/>
        <dsp:cNvSpPr/>
      </dsp:nvSpPr>
      <dsp:spPr>
        <a:xfrm>
          <a:off x="5557449" y="48699"/>
          <a:ext cx="1636811" cy="1636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resolution</a:t>
          </a:r>
        </a:p>
        <a:p>
          <a:pPr marL="0" lvl="0" indent="0" algn="ctr" defTabSz="889000">
            <a:lnSpc>
              <a:spcPct val="90000"/>
            </a:lnSpc>
            <a:spcBef>
              <a:spcPct val="0"/>
            </a:spcBef>
            <a:spcAft>
              <a:spcPct val="35000"/>
            </a:spcAft>
            <a:buNone/>
          </a:pPr>
          <a:r>
            <a:rPr lang="en-US" sz="1600" i="1" kern="1200" dirty="0"/>
            <a:t>(mediation, negotiated settlement)</a:t>
          </a:r>
          <a:endParaRPr lang="cs-CZ" sz="1600" i="1" kern="1200" dirty="0"/>
        </a:p>
      </dsp:txBody>
      <dsp:txXfrm>
        <a:off x="5557449" y="48699"/>
        <a:ext cx="1636811" cy="1636811"/>
      </dsp:txXfrm>
    </dsp:sp>
    <dsp:sp modelId="{C907FC62-107E-463A-8AC2-7036D8CFD7C8}">
      <dsp:nvSpPr>
        <dsp:cNvPr id="0" name=""/>
        <dsp:cNvSpPr/>
      </dsp:nvSpPr>
      <dsp:spPr>
        <a:xfrm>
          <a:off x="1706226" y="1244"/>
          <a:ext cx="6137947" cy="6137947"/>
        </a:xfrm>
        <a:prstGeom prst="circularArrow">
          <a:avLst>
            <a:gd name="adj1" fmla="val 5200"/>
            <a:gd name="adj2" fmla="val 335907"/>
            <a:gd name="adj3" fmla="val 21293265"/>
            <a:gd name="adj4" fmla="val 19766219"/>
            <a:gd name="adj5" fmla="val 6067"/>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B6759B-F496-49F4-B5C5-8E3A255AA9DE}">
      <dsp:nvSpPr>
        <dsp:cNvPr id="0" name=""/>
        <dsp:cNvSpPr/>
      </dsp:nvSpPr>
      <dsp:spPr>
        <a:xfrm>
          <a:off x="6546708" y="3093326"/>
          <a:ext cx="1636811" cy="1636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post-conflict reconstruction</a:t>
          </a:r>
        </a:p>
        <a:p>
          <a:pPr marL="0" lvl="0" indent="0" algn="ctr" defTabSz="889000">
            <a:lnSpc>
              <a:spcPct val="90000"/>
            </a:lnSpc>
            <a:spcBef>
              <a:spcPct val="0"/>
            </a:spcBef>
            <a:spcAft>
              <a:spcPct val="35000"/>
            </a:spcAft>
            <a:buNone/>
          </a:pPr>
          <a:r>
            <a:rPr lang="en-US" sz="1600" i="1" kern="1200" dirty="0"/>
            <a:t>(DDR, SSR)</a:t>
          </a:r>
          <a:endParaRPr lang="cs-CZ" sz="1600" i="1" kern="1200" dirty="0"/>
        </a:p>
      </dsp:txBody>
      <dsp:txXfrm>
        <a:off x="6546708" y="3093326"/>
        <a:ext cx="1636811" cy="1636811"/>
      </dsp:txXfrm>
    </dsp:sp>
    <dsp:sp modelId="{95E1A950-345A-4126-A588-E5F544AE1DFD}">
      <dsp:nvSpPr>
        <dsp:cNvPr id="0" name=""/>
        <dsp:cNvSpPr/>
      </dsp:nvSpPr>
      <dsp:spPr>
        <a:xfrm>
          <a:off x="1706226" y="1244"/>
          <a:ext cx="6137947" cy="6137947"/>
        </a:xfrm>
        <a:prstGeom prst="circularArrow">
          <a:avLst>
            <a:gd name="adj1" fmla="val 5200"/>
            <a:gd name="adj2" fmla="val 335907"/>
            <a:gd name="adj3" fmla="val 4014722"/>
            <a:gd name="adj4" fmla="val 2253411"/>
            <a:gd name="adj5" fmla="val 6067"/>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B123B7-EB5B-411A-A632-940009D1D33E}">
      <dsp:nvSpPr>
        <dsp:cNvPr id="0" name=""/>
        <dsp:cNvSpPr/>
      </dsp:nvSpPr>
      <dsp:spPr>
        <a:xfrm>
          <a:off x="3956794" y="4975009"/>
          <a:ext cx="1636811" cy="1636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structural prevention</a:t>
          </a:r>
        </a:p>
        <a:p>
          <a:pPr marL="0" lvl="0" indent="0" algn="ctr" defTabSz="889000">
            <a:lnSpc>
              <a:spcPct val="90000"/>
            </a:lnSpc>
            <a:spcBef>
              <a:spcPct val="0"/>
            </a:spcBef>
            <a:spcAft>
              <a:spcPct val="35000"/>
            </a:spcAft>
            <a:buNone/>
          </a:pPr>
          <a:r>
            <a:rPr lang="en-US" sz="1600" i="1" kern="1200" dirty="0"/>
            <a:t>(stabilization projects, HR support)</a:t>
          </a:r>
          <a:endParaRPr lang="cs-CZ" sz="1600" i="1" kern="1200" dirty="0"/>
        </a:p>
      </dsp:txBody>
      <dsp:txXfrm>
        <a:off x="3956794" y="4975009"/>
        <a:ext cx="1636811" cy="1636811"/>
      </dsp:txXfrm>
    </dsp:sp>
    <dsp:sp modelId="{53A20B5C-BABF-46AC-A990-E267EBAE422F}">
      <dsp:nvSpPr>
        <dsp:cNvPr id="0" name=""/>
        <dsp:cNvSpPr/>
      </dsp:nvSpPr>
      <dsp:spPr>
        <a:xfrm>
          <a:off x="1706226" y="1244"/>
          <a:ext cx="6137947" cy="6137947"/>
        </a:xfrm>
        <a:prstGeom prst="circularArrow">
          <a:avLst>
            <a:gd name="adj1" fmla="val 5200"/>
            <a:gd name="adj2" fmla="val 335907"/>
            <a:gd name="adj3" fmla="val 8210682"/>
            <a:gd name="adj4" fmla="val 6449371"/>
            <a:gd name="adj5" fmla="val 6067"/>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0F1A83-EAB9-4A12-A7F6-C0D5B5A616A0}">
      <dsp:nvSpPr>
        <dsp:cNvPr id="0" name=""/>
        <dsp:cNvSpPr/>
      </dsp:nvSpPr>
      <dsp:spPr>
        <a:xfrm>
          <a:off x="1366879" y="3093326"/>
          <a:ext cx="1636811" cy="1636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direct prevention</a:t>
          </a:r>
        </a:p>
        <a:p>
          <a:pPr marL="0" lvl="0" indent="0" algn="ctr" defTabSz="889000">
            <a:lnSpc>
              <a:spcPct val="90000"/>
            </a:lnSpc>
            <a:spcBef>
              <a:spcPct val="0"/>
            </a:spcBef>
            <a:spcAft>
              <a:spcPct val="35000"/>
            </a:spcAft>
            <a:buNone/>
          </a:pPr>
          <a:r>
            <a:rPr lang="en-US" sz="1600" i="1" kern="1200" dirty="0"/>
            <a:t>(crisis diplomacy)</a:t>
          </a:r>
          <a:endParaRPr lang="cs-CZ" sz="1600" i="1" kern="1200" dirty="0"/>
        </a:p>
      </dsp:txBody>
      <dsp:txXfrm>
        <a:off x="1366879" y="3093326"/>
        <a:ext cx="1636811" cy="1636811"/>
      </dsp:txXfrm>
    </dsp:sp>
    <dsp:sp modelId="{3210EE41-99CA-436A-9ED1-100879843380}">
      <dsp:nvSpPr>
        <dsp:cNvPr id="0" name=""/>
        <dsp:cNvSpPr/>
      </dsp:nvSpPr>
      <dsp:spPr>
        <a:xfrm>
          <a:off x="1706226" y="1244"/>
          <a:ext cx="6137947" cy="6137947"/>
        </a:xfrm>
        <a:prstGeom prst="circularArrow">
          <a:avLst>
            <a:gd name="adj1" fmla="val 5200"/>
            <a:gd name="adj2" fmla="val 335907"/>
            <a:gd name="adj3" fmla="val 12297874"/>
            <a:gd name="adj4" fmla="val 10770828"/>
            <a:gd name="adj5" fmla="val 6067"/>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6629BE-481A-4198-BF0E-2DC77EC20B93}">
      <dsp:nvSpPr>
        <dsp:cNvPr id="0" name=""/>
        <dsp:cNvSpPr/>
      </dsp:nvSpPr>
      <dsp:spPr>
        <a:xfrm>
          <a:off x="2356139" y="48699"/>
          <a:ext cx="1636811" cy="1636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management</a:t>
          </a:r>
        </a:p>
        <a:p>
          <a:pPr marL="0" lvl="0" indent="0" algn="ctr" defTabSz="889000">
            <a:lnSpc>
              <a:spcPct val="90000"/>
            </a:lnSpc>
            <a:spcBef>
              <a:spcPct val="0"/>
            </a:spcBef>
            <a:spcAft>
              <a:spcPct val="35000"/>
            </a:spcAft>
            <a:buNone/>
          </a:pPr>
          <a:r>
            <a:rPr lang="en-US" sz="1600" i="1" kern="1200" dirty="0"/>
            <a:t>(peacekeeping, arms embargo)</a:t>
          </a:r>
          <a:endParaRPr lang="cs-CZ" sz="1600" i="1" kern="1200" dirty="0"/>
        </a:p>
      </dsp:txBody>
      <dsp:txXfrm>
        <a:off x="2356139" y="48699"/>
        <a:ext cx="1636811" cy="1636811"/>
      </dsp:txXfrm>
    </dsp:sp>
    <dsp:sp modelId="{B8E22951-9E6E-4884-8F6A-45C86693D926}">
      <dsp:nvSpPr>
        <dsp:cNvPr id="0" name=""/>
        <dsp:cNvSpPr/>
      </dsp:nvSpPr>
      <dsp:spPr>
        <a:xfrm>
          <a:off x="1706226" y="1244"/>
          <a:ext cx="6137947" cy="6137947"/>
        </a:xfrm>
        <a:prstGeom prst="circularArrow">
          <a:avLst>
            <a:gd name="adj1" fmla="val 5200"/>
            <a:gd name="adj2" fmla="val 335907"/>
            <a:gd name="adj3" fmla="val 16865710"/>
            <a:gd name="adj4" fmla="val 15198382"/>
            <a:gd name="adj5" fmla="val 6067"/>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2FAA9-523A-4BD5-BE16-93B3CEEBA19C}">
      <dsp:nvSpPr>
        <dsp:cNvPr id="0" name=""/>
        <dsp:cNvSpPr/>
      </dsp:nvSpPr>
      <dsp:spPr>
        <a:xfrm>
          <a:off x="2554700" y="1367"/>
          <a:ext cx="1257531" cy="1257531"/>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k-SK" sz="1700" kern="1200" dirty="0" err="1"/>
            <a:t>ceasefire</a:t>
          </a:r>
          <a:endParaRPr lang="cs-CZ" sz="1700" kern="1200" dirty="0"/>
        </a:p>
      </dsp:txBody>
      <dsp:txXfrm>
        <a:off x="2738861" y="185528"/>
        <a:ext cx="889209" cy="889209"/>
      </dsp:txXfrm>
    </dsp:sp>
    <dsp:sp modelId="{B7B1B2A3-695F-439B-859A-7E63638C40B1}">
      <dsp:nvSpPr>
        <dsp:cNvPr id="0" name=""/>
        <dsp:cNvSpPr/>
      </dsp:nvSpPr>
      <dsp:spPr>
        <a:xfrm rot="2160000">
          <a:off x="3772469" y="967270"/>
          <a:ext cx="334214" cy="4244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cs-CZ" sz="1400" kern="1200"/>
        </a:p>
      </dsp:txBody>
      <dsp:txXfrm>
        <a:off x="3782043" y="1022686"/>
        <a:ext cx="233950" cy="254650"/>
      </dsp:txXfrm>
    </dsp:sp>
    <dsp:sp modelId="{40FE8423-D2FA-4A50-BCF4-B5A74CE07CBA}">
      <dsp:nvSpPr>
        <dsp:cNvPr id="0" name=""/>
        <dsp:cNvSpPr/>
      </dsp:nvSpPr>
      <dsp:spPr>
        <a:xfrm>
          <a:off x="4082225" y="1111179"/>
          <a:ext cx="1257531" cy="1257531"/>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k-SK" sz="1700" kern="1200" dirty="0" err="1"/>
            <a:t>peace</a:t>
          </a:r>
          <a:endParaRPr lang="cs-CZ" sz="1700" kern="1200" dirty="0"/>
        </a:p>
      </dsp:txBody>
      <dsp:txXfrm>
        <a:off x="4266386" y="1295340"/>
        <a:ext cx="889209" cy="889209"/>
      </dsp:txXfrm>
    </dsp:sp>
    <dsp:sp modelId="{F8FF9111-6987-4196-8DDC-E40490CFD95F}">
      <dsp:nvSpPr>
        <dsp:cNvPr id="0" name=""/>
        <dsp:cNvSpPr/>
      </dsp:nvSpPr>
      <dsp:spPr>
        <a:xfrm rot="6480000">
          <a:off x="4255075" y="2416596"/>
          <a:ext cx="334214" cy="4244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cs-CZ" sz="1400" kern="1200"/>
        </a:p>
      </dsp:txBody>
      <dsp:txXfrm rot="10800000">
        <a:off x="4320699" y="2453801"/>
        <a:ext cx="233950" cy="254650"/>
      </dsp:txXfrm>
    </dsp:sp>
    <dsp:sp modelId="{C7461B96-A2A6-41AB-9273-7738A49115D6}">
      <dsp:nvSpPr>
        <dsp:cNvPr id="0" name=""/>
        <dsp:cNvSpPr/>
      </dsp:nvSpPr>
      <dsp:spPr>
        <a:xfrm>
          <a:off x="3498762" y="2906891"/>
          <a:ext cx="1257531" cy="1257531"/>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k-SK" sz="1700" kern="1200" dirty="0" err="1"/>
            <a:t>develop</a:t>
          </a:r>
          <a:endParaRPr lang="cs-CZ" sz="1700" kern="1200" dirty="0"/>
        </a:p>
      </dsp:txBody>
      <dsp:txXfrm>
        <a:off x="3682923" y="3091052"/>
        <a:ext cx="889209" cy="889209"/>
      </dsp:txXfrm>
    </dsp:sp>
    <dsp:sp modelId="{A0EFAB2F-E044-4F85-8D67-3D2A552FBD3B}">
      <dsp:nvSpPr>
        <dsp:cNvPr id="0" name=""/>
        <dsp:cNvSpPr/>
      </dsp:nvSpPr>
      <dsp:spPr>
        <a:xfrm rot="10800000">
          <a:off x="3025818" y="3323449"/>
          <a:ext cx="334214" cy="4244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cs-CZ" sz="1400" kern="1200"/>
        </a:p>
      </dsp:txBody>
      <dsp:txXfrm rot="10800000">
        <a:off x="3126082" y="3408332"/>
        <a:ext cx="233950" cy="254650"/>
      </dsp:txXfrm>
    </dsp:sp>
    <dsp:sp modelId="{EB796583-3023-4CBE-82CA-3654DD093539}">
      <dsp:nvSpPr>
        <dsp:cNvPr id="0" name=""/>
        <dsp:cNvSpPr/>
      </dsp:nvSpPr>
      <dsp:spPr>
        <a:xfrm>
          <a:off x="1610638" y="2906891"/>
          <a:ext cx="1257531" cy="1257531"/>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k-SK" sz="1700" kern="1200" dirty="0" err="1"/>
            <a:t>instability</a:t>
          </a:r>
          <a:endParaRPr lang="cs-CZ" sz="1700" kern="1200" dirty="0"/>
        </a:p>
      </dsp:txBody>
      <dsp:txXfrm>
        <a:off x="1794799" y="3091052"/>
        <a:ext cx="889209" cy="889209"/>
      </dsp:txXfrm>
    </dsp:sp>
    <dsp:sp modelId="{63339430-88A6-4656-B9AD-6666C0D4F854}">
      <dsp:nvSpPr>
        <dsp:cNvPr id="0" name=""/>
        <dsp:cNvSpPr/>
      </dsp:nvSpPr>
      <dsp:spPr>
        <a:xfrm rot="15120000">
          <a:off x="1783489" y="2434588"/>
          <a:ext cx="334214" cy="4244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cs-CZ" sz="1400" kern="1200"/>
        </a:p>
      </dsp:txBody>
      <dsp:txXfrm rot="10800000">
        <a:off x="1849113" y="2567149"/>
        <a:ext cx="233950" cy="254650"/>
      </dsp:txXfrm>
    </dsp:sp>
    <dsp:sp modelId="{826D4A07-C9BF-4E58-819D-BFAED3779A18}">
      <dsp:nvSpPr>
        <dsp:cNvPr id="0" name=""/>
        <dsp:cNvSpPr/>
      </dsp:nvSpPr>
      <dsp:spPr>
        <a:xfrm>
          <a:off x="1027176" y="1111179"/>
          <a:ext cx="1257531" cy="1257531"/>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sk-SK" sz="1700" kern="1200" dirty="0" err="1"/>
            <a:t>violence</a:t>
          </a:r>
          <a:endParaRPr lang="cs-CZ" sz="1700" kern="1200" dirty="0"/>
        </a:p>
      </dsp:txBody>
      <dsp:txXfrm>
        <a:off x="1211337" y="1295340"/>
        <a:ext cx="889209" cy="889209"/>
      </dsp:txXfrm>
    </dsp:sp>
    <dsp:sp modelId="{CB2D1618-0025-4805-AA67-DD35FA1DF8EE}">
      <dsp:nvSpPr>
        <dsp:cNvPr id="0" name=""/>
        <dsp:cNvSpPr/>
      </dsp:nvSpPr>
      <dsp:spPr>
        <a:xfrm rot="19440000">
          <a:off x="2244944" y="978390"/>
          <a:ext cx="334214" cy="4244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cs-CZ" sz="1400" kern="1200"/>
        </a:p>
      </dsp:txBody>
      <dsp:txXfrm>
        <a:off x="2254518" y="1092740"/>
        <a:ext cx="233950" cy="2546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0AC0F-E507-46F9-B482-A073C6026C68}">
      <dsp:nvSpPr>
        <dsp:cNvPr id="0" name=""/>
        <dsp:cNvSpPr/>
      </dsp:nvSpPr>
      <dsp:spPr>
        <a:xfrm>
          <a:off x="520027" y="807"/>
          <a:ext cx="2275121" cy="1365073"/>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Absence of large-scale violence</a:t>
          </a:r>
        </a:p>
      </dsp:txBody>
      <dsp:txXfrm>
        <a:off x="520027" y="807"/>
        <a:ext cx="2275121" cy="1365073"/>
      </dsp:txXfrm>
    </dsp:sp>
    <dsp:sp modelId="{EDEA9DAA-57A9-47DC-83BD-DD864D96CEEE}">
      <dsp:nvSpPr>
        <dsp:cNvPr id="0" name=""/>
        <dsp:cNvSpPr/>
      </dsp:nvSpPr>
      <dsp:spPr>
        <a:xfrm>
          <a:off x="3022661" y="807"/>
          <a:ext cx="2275121" cy="1365073"/>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Consent to preventive action</a:t>
          </a:r>
        </a:p>
      </dsp:txBody>
      <dsp:txXfrm>
        <a:off x="3022661" y="807"/>
        <a:ext cx="2275121" cy="1365073"/>
      </dsp:txXfrm>
    </dsp:sp>
    <dsp:sp modelId="{9B82E66B-DD26-4491-AB05-19CEF41DE656}">
      <dsp:nvSpPr>
        <dsp:cNvPr id="0" name=""/>
        <dsp:cNvSpPr/>
      </dsp:nvSpPr>
      <dsp:spPr>
        <a:xfrm>
          <a:off x="5525295" y="807"/>
          <a:ext cx="2275121" cy="1365073"/>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Unity of effort from community</a:t>
          </a:r>
        </a:p>
      </dsp:txBody>
      <dsp:txXfrm>
        <a:off x="5525295" y="807"/>
        <a:ext cx="2275121" cy="1365073"/>
      </dsp:txXfrm>
    </dsp:sp>
    <dsp:sp modelId="{A9FA2F6F-DE82-4667-97BC-A5AA0DE7E9AB}">
      <dsp:nvSpPr>
        <dsp:cNvPr id="0" name=""/>
        <dsp:cNvSpPr/>
      </dsp:nvSpPr>
      <dsp:spPr>
        <a:xfrm>
          <a:off x="520027" y="1593392"/>
          <a:ext cx="2275121" cy="1365073"/>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International leverage and the will to use it</a:t>
          </a:r>
        </a:p>
      </dsp:txBody>
      <dsp:txXfrm>
        <a:off x="520027" y="1593392"/>
        <a:ext cx="2275121" cy="1365073"/>
      </dsp:txXfrm>
    </dsp:sp>
    <dsp:sp modelId="{ABD39BC1-B5B1-4C98-A365-30ED5A32B4CE}">
      <dsp:nvSpPr>
        <dsp:cNvPr id="0" name=""/>
        <dsp:cNvSpPr/>
      </dsp:nvSpPr>
      <dsp:spPr>
        <a:xfrm>
          <a:off x="3022661" y="1593392"/>
          <a:ext cx="2275121" cy="1365073"/>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Use of incentives for pull factor</a:t>
          </a:r>
        </a:p>
      </dsp:txBody>
      <dsp:txXfrm>
        <a:off x="3022661" y="1593392"/>
        <a:ext cx="2275121" cy="1365073"/>
      </dsp:txXfrm>
    </dsp:sp>
    <dsp:sp modelId="{29E19853-983B-402C-A760-714186C302AC}">
      <dsp:nvSpPr>
        <dsp:cNvPr id="0" name=""/>
        <dsp:cNvSpPr/>
      </dsp:nvSpPr>
      <dsp:spPr>
        <a:xfrm>
          <a:off x="5525295" y="1593392"/>
          <a:ext cx="2275121" cy="1365073"/>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Absence of major power interest</a:t>
          </a:r>
        </a:p>
      </dsp:txBody>
      <dsp:txXfrm>
        <a:off x="5525295" y="1593392"/>
        <a:ext cx="2275121" cy="1365073"/>
      </dsp:txXfrm>
    </dsp:sp>
    <dsp:sp modelId="{460A978D-196F-4B19-A147-BCEC5D0F2A73}">
      <dsp:nvSpPr>
        <dsp:cNvPr id="0" name=""/>
        <dsp:cNvSpPr/>
      </dsp:nvSpPr>
      <dsp:spPr>
        <a:xfrm>
          <a:off x="520027" y="3185978"/>
          <a:ext cx="2275121" cy="1365073"/>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Multi-hatted envoys</a:t>
          </a:r>
        </a:p>
      </dsp:txBody>
      <dsp:txXfrm>
        <a:off x="520027" y="3185978"/>
        <a:ext cx="2275121" cy="1365073"/>
      </dsp:txXfrm>
    </dsp:sp>
    <dsp:sp modelId="{6EE66A65-C673-4956-B8F6-DD0106B9C9D0}">
      <dsp:nvSpPr>
        <dsp:cNvPr id="0" name=""/>
        <dsp:cNvSpPr/>
      </dsp:nvSpPr>
      <dsp:spPr>
        <a:xfrm>
          <a:off x="3022661" y="3185978"/>
          <a:ext cx="2275121" cy="1365073"/>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Pre-existing multitrack relations</a:t>
          </a:r>
        </a:p>
      </dsp:txBody>
      <dsp:txXfrm>
        <a:off x="3022661" y="3185978"/>
        <a:ext cx="2275121" cy="1365073"/>
      </dsp:txXfrm>
    </dsp:sp>
    <dsp:sp modelId="{8F81A8E3-9F41-4B4E-811E-0190C0023533}">
      <dsp:nvSpPr>
        <dsp:cNvPr id="0" name=""/>
        <dsp:cNvSpPr/>
      </dsp:nvSpPr>
      <dsp:spPr>
        <a:xfrm>
          <a:off x="5525295" y="3185978"/>
          <a:ext cx="2275121" cy="1365073"/>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Engaged civil society and inclusivity</a:t>
          </a:r>
        </a:p>
      </dsp:txBody>
      <dsp:txXfrm>
        <a:off x="5525295" y="3185978"/>
        <a:ext cx="2275121" cy="13650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0ED24-ECFB-41E9-9156-92A1824AC0A7}">
      <dsp:nvSpPr>
        <dsp:cNvPr id="0" name=""/>
        <dsp:cNvSpPr/>
      </dsp:nvSpPr>
      <dsp:spPr>
        <a:xfrm>
          <a:off x="0" y="1492"/>
          <a:ext cx="7139246" cy="908378"/>
        </a:xfrm>
        <a:prstGeom prst="round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Deterrence </a:t>
          </a:r>
          <a:r>
            <a:rPr lang="en-US" sz="1800" kern="1200" dirty="0"/>
            <a:t>– discourage, seek inaction in target’s sought and intended steps</a:t>
          </a:r>
        </a:p>
      </dsp:txBody>
      <dsp:txXfrm>
        <a:off x="44343" y="45835"/>
        <a:ext cx="7050560" cy="819692"/>
      </dsp:txXfrm>
    </dsp:sp>
    <dsp:sp modelId="{3FD68B44-AD2F-4539-B79E-7DFC84B6192F}">
      <dsp:nvSpPr>
        <dsp:cNvPr id="0" name=""/>
        <dsp:cNvSpPr/>
      </dsp:nvSpPr>
      <dsp:spPr>
        <a:xfrm>
          <a:off x="0" y="923651"/>
          <a:ext cx="7139246" cy="908378"/>
        </a:xfrm>
        <a:prstGeom prst="roundRect">
          <a:avLst/>
        </a:prstGeom>
        <a:solidFill>
          <a:schemeClr val="accent5">
            <a:hueOff val="329677"/>
            <a:satOff val="-2351"/>
            <a:lumOff val="-426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chemeClr val="tx1"/>
              </a:solidFill>
            </a:rPr>
            <a:t>Compellence</a:t>
          </a:r>
          <a:r>
            <a:rPr lang="en-US" sz="1800" kern="1200" dirty="0">
              <a:solidFill>
                <a:schemeClr val="tx1"/>
              </a:solidFill>
            </a:rPr>
            <a:t> </a:t>
          </a:r>
          <a:r>
            <a:rPr lang="en-US" sz="1800" kern="1200" dirty="0"/>
            <a:t>– force to take initiative, take unplanned action desired by the sender (including cessation) (the slippery slope of compliance)</a:t>
          </a:r>
        </a:p>
      </dsp:txBody>
      <dsp:txXfrm>
        <a:off x="44343" y="967994"/>
        <a:ext cx="7050560" cy="819692"/>
      </dsp:txXfrm>
    </dsp:sp>
    <dsp:sp modelId="{F2826FA1-07BE-4F44-9CDB-DE2CD5F2EA4F}">
      <dsp:nvSpPr>
        <dsp:cNvPr id="0" name=""/>
        <dsp:cNvSpPr/>
      </dsp:nvSpPr>
      <dsp:spPr>
        <a:xfrm>
          <a:off x="0" y="1845811"/>
          <a:ext cx="7139246" cy="908378"/>
        </a:xfrm>
        <a:prstGeom prst="roundRect">
          <a:avLst/>
        </a:prstGeom>
        <a:solidFill>
          <a:schemeClr val="accent5">
            <a:hueOff val="659355"/>
            <a:satOff val="-4702"/>
            <a:lumOff val="-852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err="1"/>
            <a:t>Compellence</a:t>
          </a:r>
          <a:r>
            <a:rPr lang="en-US" sz="1800" kern="1200" dirty="0"/>
            <a:t> easier than deterrence (expected utility)?</a:t>
          </a:r>
          <a:br>
            <a:rPr lang="en-US" sz="1800" kern="1200" dirty="0"/>
          </a:br>
          <a:r>
            <a:rPr lang="en-US" sz="1800" b="0" kern="1200" dirty="0">
              <a:solidFill>
                <a:schemeClr val="tx1"/>
              </a:solidFill>
            </a:rPr>
            <a:t>Give examples of both.</a:t>
          </a:r>
          <a:br>
            <a:rPr lang="en-US" sz="1800" b="0" kern="1200" dirty="0">
              <a:solidFill>
                <a:schemeClr val="tx1"/>
              </a:solidFill>
            </a:rPr>
          </a:br>
          <a:r>
            <a:rPr lang="en-US" sz="1800" b="0" kern="1200" dirty="0">
              <a:solidFill>
                <a:schemeClr val="tx1"/>
              </a:solidFill>
            </a:rPr>
            <a:t>Which is more prevalent?</a:t>
          </a:r>
        </a:p>
      </dsp:txBody>
      <dsp:txXfrm>
        <a:off x="44343" y="1890154"/>
        <a:ext cx="7050560" cy="819692"/>
      </dsp:txXfrm>
    </dsp:sp>
    <dsp:sp modelId="{1D97F7E1-11CB-4D5E-AEFB-65173C76F56F}">
      <dsp:nvSpPr>
        <dsp:cNvPr id="0" name=""/>
        <dsp:cNvSpPr/>
      </dsp:nvSpPr>
      <dsp:spPr>
        <a:xfrm>
          <a:off x="0" y="2767970"/>
          <a:ext cx="7139246" cy="908378"/>
        </a:xfrm>
        <a:prstGeom prst="roundRect">
          <a:avLst/>
        </a:prstGeom>
        <a:solidFill>
          <a:schemeClr val="accent5">
            <a:hueOff val="989032"/>
            <a:satOff val="-7053"/>
            <a:lumOff val="-12794"/>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Or is it? (prospect theory) – different risk aversion</a:t>
          </a:r>
        </a:p>
      </dsp:txBody>
      <dsp:txXfrm>
        <a:off x="44343" y="2812313"/>
        <a:ext cx="7050560" cy="819692"/>
      </dsp:txXfrm>
    </dsp:sp>
    <dsp:sp modelId="{AC59F380-E506-46C4-A4BC-C628C1AF299C}">
      <dsp:nvSpPr>
        <dsp:cNvPr id="0" name=""/>
        <dsp:cNvSpPr/>
      </dsp:nvSpPr>
      <dsp:spPr>
        <a:xfrm>
          <a:off x="0" y="3690130"/>
          <a:ext cx="7139246" cy="908378"/>
        </a:xfrm>
        <a:prstGeom prst="roundRect">
          <a:avLst/>
        </a:prstGeom>
        <a:solidFill>
          <a:schemeClr val="accent5">
            <a:hueOff val="1318709"/>
            <a:satOff val="-9404"/>
            <a:lumOff val="-1705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i="1" kern="1200" dirty="0"/>
            <a:t>Prospect theory leads us to conclude that the adversary is more likely to opt for the sure bet of compliance in deterrence situations and will tend to choose the risky gamble of defiance in </a:t>
          </a:r>
          <a:r>
            <a:rPr lang="en-US" sz="1800" i="1" kern="1200" dirty="0" err="1"/>
            <a:t>compellence</a:t>
          </a:r>
          <a:r>
            <a:rPr lang="en-US" sz="1800" i="1" kern="1200" dirty="0"/>
            <a:t> situations </a:t>
          </a:r>
          <a:r>
            <a:rPr lang="en-US" sz="1800" kern="1200" dirty="0"/>
            <a:t>(Schaub 2004)</a:t>
          </a:r>
        </a:p>
      </dsp:txBody>
      <dsp:txXfrm>
        <a:off x="44343" y="3734473"/>
        <a:ext cx="7050560" cy="819692"/>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3D7C2-5ADD-44E0-8E45-8BF0C4E2C724}" type="datetimeFigureOut">
              <a:rPr lang="cs-CZ" smtClean="0"/>
              <a:t>11.10.2022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852554-46D1-461C-8965-E5441296FE0A}" type="slidenum">
              <a:rPr lang="cs-CZ" smtClean="0"/>
              <a:t>‹#›</a:t>
            </a:fld>
            <a:endParaRPr lang="cs-CZ"/>
          </a:p>
        </p:txBody>
      </p:sp>
    </p:spTree>
    <p:extLst>
      <p:ext uri="{BB962C8B-B14F-4D97-AF65-F5344CB8AC3E}">
        <p14:creationId xmlns:p14="http://schemas.microsoft.com/office/powerpoint/2010/main" val="555549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D852554-46D1-461C-8965-E5441296FE0A}" type="slidenum">
              <a:rPr lang="cs-CZ" smtClean="0"/>
              <a:t>1</a:t>
            </a:fld>
            <a:endParaRPr lang="cs-CZ"/>
          </a:p>
        </p:txBody>
      </p:sp>
    </p:spTree>
    <p:extLst>
      <p:ext uri="{BB962C8B-B14F-4D97-AF65-F5344CB8AC3E}">
        <p14:creationId xmlns:p14="http://schemas.microsoft.com/office/powerpoint/2010/main" val="3518184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D852554-46D1-461C-8965-E5441296FE0A}" type="slidenum">
              <a:rPr lang="cs-CZ" smtClean="0"/>
              <a:t>2</a:t>
            </a:fld>
            <a:endParaRPr lang="cs-CZ"/>
          </a:p>
        </p:txBody>
      </p:sp>
    </p:spTree>
    <p:extLst>
      <p:ext uri="{BB962C8B-B14F-4D97-AF65-F5344CB8AC3E}">
        <p14:creationId xmlns:p14="http://schemas.microsoft.com/office/powerpoint/2010/main" val="2433278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D852554-46D1-461C-8965-E5441296FE0A}" type="slidenum">
              <a:rPr lang="cs-CZ" smtClean="0"/>
              <a:t>7</a:t>
            </a:fld>
            <a:endParaRPr lang="cs-CZ"/>
          </a:p>
        </p:txBody>
      </p:sp>
    </p:spTree>
    <p:extLst>
      <p:ext uri="{BB962C8B-B14F-4D97-AF65-F5344CB8AC3E}">
        <p14:creationId xmlns:p14="http://schemas.microsoft.com/office/powerpoint/2010/main" val="926278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D852554-46D1-461C-8965-E5441296FE0A}" type="slidenum">
              <a:rPr lang="cs-CZ" smtClean="0"/>
              <a:t>17</a:t>
            </a:fld>
            <a:endParaRPr lang="cs-CZ"/>
          </a:p>
        </p:txBody>
      </p:sp>
    </p:spTree>
    <p:extLst>
      <p:ext uri="{BB962C8B-B14F-4D97-AF65-F5344CB8AC3E}">
        <p14:creationId xmlns:p14="http://schemas.microsoft.com/office/powerpoint/2010/main" val="3917283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D852554-46D1-461C-8965-E5441296FE0A}" type="slidenum">
              <a:rPr lang="cs-CZ" smtClean="0"/>
              <a:t>21</a:t>
            </a:fld>
            <a:endParaRPr lang="cs-CZ"/>
          </a:p>
        </p:txBody>
      </p:sp>
    </p:spTree>
    <p:extLst>
      <p:ext uri="{BB962C8B-B14F-4D97-AF65-F5344CB8AC3E}">
        <p14:creationId xmlns:p14="http://schemas.microsoft.com/office/powerpoint/2010/main" val="216272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D852554-46D1-461C-8965-E5441296FE0A}" type="slidenum">
              <a:rPr lang="cs-CZ" smtClean="0"/>
              <a:t>23</a:t>
            </a:fld>
            <a:endParaRPr lang="cs-CZ"/>
          </a:p>
        </p:txBody>
      </p:sp>
    </p:spTree>
    <p:extLst>
      <p:ext uri="{BB962C8B-B14F-4D97-AF65-F5344CB8AC3E}">
        <p14:creationId xmlns:p14="http://schemas.microsoft.com/office/powerpoint/2010/main" val="355842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10/11/2022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10/11/2022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10/11/2022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10/11/2022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10/11/2022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0.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International security - ireb1007</a:t>
            </a:r>
          </a:p>
        </p:txBody>
      </p:sp>
      <p:sp>
        <p:nvSpPr>
          <p:cNvPr id="3" name="Subtitle 2"/>
          <p:cNvSpPr>
            <a:spLocks noGrp="1"/>
          </p:cNvSpPr>
          <p:nvPr>
            <p:ph type="subTitle" idx="1"/>
          </p:nvPr>
        </p:nvSpPr>
        <p:spPr/>
        <p:txBody>
          <a:bodyPr/>
          <a:lstStyle/>
          <a:p>
            <a:r>
              <a:rPr lang="en-US" dirty="0"/>
              <a:t>Fall 2022</a:t>
            </a:r>
          </a:p>
        </p:txBody>
      </p:sp>
      <p:sp>
        <p:nvSpPr>
          <p:cNvPr id="4" name="TextovéPole 3">
            <a:extLst>
              <a:ext uri="{FF2B5EF4-FFF2-40B4-BE49-F238E27FC236}">
                <a16:creationId xmlns:a16="http://schemas.microsoft.com/office/drawing/2014/main" id="{35946710-89F4-4684-BC70-5FBE93D4D3B2}"/>
              </a:ext>
            </a:extLst>
          </p:cNvPr>
          <p:cNvSpPr txBox="1"/>
          <p:nvPr/>
        </p:nvSpPr>
        <p:spPr>
          <a:xfrm>
            <a:off x="704020" y="5181600"/>
            <a:ext cx="7863947"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chemeClr val="bg1"/>
                </a:solidFill>
              </a:rPr>
              <a:t>Conflict resolution approaches</a:t>
            </a:r>
          </a:p>
        </p:txBody>
      </p:sp>
      <p:sp>
        <p:nvSpPr>
          <p:cNvPr id="5" name="TextovéPole 4">
            <a:extLst>
              <a:ext uri="{FF2B5EF4-FFF2-40B4-BE49-F238E27FC236}">
                <a16:creationId xmlns:a16="http://schemas.microsoft.com/office/drawing/2014/main" id="{27D2B24F-EDAE-42E3-8C48-E4CF6DC79392}"/>
              </a:ext>
            </a:extLst>
          </p:cNvPr>
          <p:cNvSpPr txBox="1"/>
          <p:nvPr/>
        </p:nvSpPr>
        <p:spPr>
          <a:xfrm>
            <a:off x="9180740" y="5350877"/>
            <a:ext cx="25717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cs-CZ" dirty="0">
                <a:solidFill>
                  <a:schemeClr val="bg1"/>
                </a:solidFill>
              </a:rPr>
              <a:t>dr. Martin Chovančík</a:t>
            </a:r>
          </a:p>
        </p:txBody>
      </p:sp>
    </p:spTree>
    <p:extLst>
      <p:ext uri="{BB962C8B-B14F-4D97-AF65-F5344CB8AC3E}">
        <p14:creationId xmlns:p14="http://schemas.microsoft.com/office/powerpoint/2010/main" val="401567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02D6354-AFE8-4125-B9BF-D5EB7638B89C}"/>
              </a:ext>
            </a:extLst>
          </p:cNvPr>
          <p:cNvSpPr/>
          <p:nvPr/>
        </p:nvSpPr>
        <p:spPr>
          <a:xfrm>
            <a:off x="0" y="-1"/>
            <a:ext cx="4639056" cy="2601414"/>
          </a:xfrm>
          <a:prstGeom prst="rect">
            <a:avLst/>
          </a:prstGeom>
          <a:solidFill>
            <a:srgbClr val="4D1434"/>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5E89973E-B0DF-4A96-82AD-B75123E4CBE4}"/>
              </a:ext>
            </a:extLst>
          </p:cNvPr>
          <p:cNvSpPr>
            <a:spLocks noGrp="1"/>
          </p:cNvSpPr>
          <p:nvPr>
            <p:ph type="title"/>
          </p:nvPr>
        </p:nvSpPr>
        <p:spPr>
          <a:xfrm>
            <a:off x="310027" y="311726"/>
            <a:ext cx="3605572" cy="1676603"/>
          </a:xfrm>
        </p:spPr>
        <p:txBody>
          <a:bodyPr>
            <a:noAutofit/>
          </a:bodyPr>
          <a:lstStyle/>
          <a:p>
            <a:pPr algn="ctr"/>
            <a:r>
              <a:rPr lang="en-US" sz="3200" dirty="0"/>
              <a:t>Structural vs. operational prevention</a:t>
            </a:r>
          </a:p>
        </p:txBody>
      </p:sp>
      <p:sp>
        <p:nvSpPr>
          <p:cNvPr id="3" name="Content Placeholder 2">
            <a:extLst>
              <a:ext uri="{FF2B5EF4-FFF2-40B4-BE49-F238E27FC236}">
                <a16:creationId xmlns:a16="http://schemas.microsoft.com/office/drawing/2014/main" id="{07733769-B78E-491B-BCAB-57CF6FDD38DD}"/>
              </a:ext>
            </a:extLst>
          </p:cNvPr>
          <p:cNvSpPr>
            <a:spLocks noGrp="1"/>
          </p:cNvSpPr>
          <p:nvPr>
            <p:ph idx="1"/>
          </p:nvPr>
        </p:nvSpPr>
        <p:spPr>
          <a:xfrm>
            <a:off x="412550" y="1935716"/>
            <a:ext cx="3738893" cy="3779520"/>
          </a:xfrm>
        </p:spPr>
        <p:txBody>
          <a:bodyPr>
            <a:normAutofit/>
          </a:bodyPr>
          <a:lstStyle/>
          <a:p>
            <a:r>
              <a:rPr lang="en-US" sz="1800" dirty="0"/>
              <a:t>Consider </a:t>
            </a:r>
            <a:r>
              <a:rPr lang="en-US" sz="1800" i="1" u="sng" dirty="0"/>
              <a:t>a priori</a:t>
            </a:r>
            <a:r>
              <a:rPr lang="en-US" sz="1800" dirty="0"/>
              <a:t> to contain norm-building (oft untargeted) measures</a:t>
            </a:r>
          </a:p>
          <a:p>
            <a:endParaRPr lang="en-US" sz="1800" dirty="0"/>
          </a:p>
          <a:p>
            <a:endParaRPr lang="en-US" sz="1800" dirty="0"/>
          </a:p>
        </p:txBody>
      </p:sp>
      <p:pic>
        <p:nvPicPr>
          <p:cNvPr id="4" name="Picture 3" descr="Table&#10;&#10;Description automatically generated">
            <a:extLst>
              <a:ext uri="{FF2B5EF4-FFF2-40B4-BE49-F238E27FC236}">
                <a16:creationId xmlns:a16="http://schemas.microsoft.com/office/drawing/2014/main" id="{EECA634A-91B6-4399-B0B0-A33894146A46}"/>
              </a:ext>
            </a:extLst>
          </p:cNvPr>
          <p:cNvPicPr>
            <a:picLocks noChangeAspect="1"/>
          </p:cNvPicPr>
          <p:nvPr/>
        </p:nvPicPr>
        <p:blipFill rotWithShape="1">
          <a:blip r:embed="rId2"/>
          <a:srcRect r="4541" b="1"/>
          <a:stretch/>
        </p:blipFill>
        <p:spPr>
          <a:xfrm>
            <a:off x="4655353" y="1798391"/>
            <a:ext cx="5916552" cy="5113282"/>
          </a:xfrm>
          <a:prstGeom prst="rect">
            <a:avLst/>
          </a:prstGeom>
          <a:effectLst/>
        </p:spPr>
      </p:pic>
      <p:sp>
        <p:nvSpPr>
          <p:cNvPr id="7" name="TextBox 6">
            <a:extLst>
              <a:ext uri="{FF2B5EF4-FFF2-40B4-BE49-F238E27FC236}">
                <a16:creationId xmlns:a16="http://schemas.microsoft.com/office/drawing/2014/main" id="{BE3E18E8-8651-4EEC-AD40-C9B43B19F29B}"/>
              </a:ext>
            </a:extLst>
          </p:cNvPr>
          <p:cNvSpPr txBox="1"/>
          <p:nvPr/>
        </p:nvSpPr>
        <p:spPr>
          <a:xfrm>
            <a:off x="11276136" y="6509419"/>
            <a:ext cx="773722"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100" i="1" dirty="0"/>
              <a:t>Lund 2009</a:t>
            </a:r>
          </a:p>
        </p:txBody>
      </p:sp>
      <p:pic>
        <p:nvPicPr>
          <p:cNvPr id="8" name="Picture 7" descr="Diagram&#10;&#10;Description automatically generated">
            <a:extLst>
              <a:ext uri="{FF2B5EF4-FFF2-40B4-BE49-F238E27FC236}">
                <a16:creationId xmlns:a16="http://schemas.microsoft.com/office/drawing/2014/main" id="{0D42B1AD-6510-48CA-8088-439E462FDB6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2000"/>
                    </a14:imgEffect>
                  </a14:imgLayer>
                </a14:imgProps>
              </a:ext>
              <a:ext uri="{28A0092B-C50C-407E-A947-70E740481C1C}">
                <a14:useLocalDpi xmlns:a14="http://schemas.microsoft.com/office/drawing/2010/main" val="0"/>
              </a:ext>
            </a:extLst>
          </a:blip>
          <a:srcRect l="17905" t="2016" r="14667"/>
          <a:stretch/>
        </p:blipFill>
        <p:spPr>
          <a:xfrm rot="5400000">
            <a:off x="191234" y="2410179"/>
            <a:ext cx="4256587" cy="4639056"/>
          </a:xfrm>
          <a:prstGeom prst="rect">
            <a:avLst/>
          </a:prstGeom>
        </p:spPr>
      </p:pic>
      <p:sp>
        <p:nvSpPr>
          <p:cNvPr id="9" name="TextBox 8">
            <a:extLst>
              <a:ext uri="{FF2B5EF4-FFF2-40B4-BE49-F238E27FC236}">
                <a16:creationId xmlns:a16="http://schemas.microsoft.com/office/drawing/2014/main" id="{87E1B36A-CC16-4B2D-AC0E-08BC2AD3FEC5}"/>
              </a:ext>
            </a:extLst>
          </p:cNvPr>
          <p:cNvSpPr txBox="1"/>
          <p:nvPr/>
        </p:nvSpPr>
        <p:spPr>
          <a:xfrm>
            <a:off x="89671" y="6500923"/>
            <a:ext cx="1018851"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100" i="1" dirty="0" err="1"/>
              <a:t>Zartman</a:t>
            </a:r>
            <a:r>
              <a:rPr lang="en-US" sz="1100" i="1" dirty="0"/>
              <a:t> 2016</a:t>
            </a:r>
          </a:p>
        </p:txBody>
      </p:sp>
      <p:sp>
        <p:nvSpPr>
          <p:cNvPr id="6" name="TextBox 5">
            <a:extLst>
              <a:ext uri="{FF2B5EF4-FFF2-40B4-BE49-F238E27FC236}">
                <a16:creationId xmlns:a16="http://schemas.microsoft.com/office/drawing/2014/main" id="{C262D809-919C-4FCC-B00A-7EBBD7072693}"/>
              </a:ext>
            </a:extLst>
          </p:cNvPr>
          <p:cNvSpPr txBox="1"/>
          <p:nvPr/>
        </p:nvSpPr>
        <p:spPr>
          <a:xfrm>
            <a:off x="4151443" y="919196"/>
            <a:ext cx="7350858" cy="461665"/>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sz="2400" dirty="0">
                <a:solidFill>
                  <a:schemeClr val="bg1"/>
                </a:solidFill>
              </a:rPr>
              <a:t>A comparison of “Old” prevention and “New” prevention</a:t>
            </a:r>
          </a:p>
        </p:txBody>
      </p:sp>
    </p:spTree>
    <p:extLst>
      <p:ext uri="{BB962C8B-B14F-4D97-AF65-F5344CB8AC3E}">
        <p14:creationId xmlns:p14="http://schemas.microsoft.com/office/powerpoint/2010/main" val="1704437019"/>
      </p:ext>
    </p:extLst>
  </p:cSld>
  <p:clrMapOvr>
    <a:masterClrMapping/>
  </p:clrMapOvr>
  <mc:AlternateContent xmlns:mc="http://schemas.openxmlformats.org/markup-compatibility/2006" xmlns:p14="http://schemas.microsoft.com/office/powerpoint/2010/main">
    <mc:Choice Requires="p14">
      <p:transition spd="slow" p14:dur="2000" advTm="464839"/>
    </mc:Choice>
    <mc:Fallback xmlns="">
      <p:transition spd="slow" advTm="46483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9973E-B0DF-4A96-82AD-B75123E4CBE4}"/>
              </a:ext>
            </a:extLst>
          </p:cNvPr>
          <p:cNvSpPr>
            <a:spLocks noGrp="1"/>
          </p:cNvSpPr>
          <p:nvPr>
            <p:ph type="title"/>
          </p:nvPr>
        </p:nvSpPr>
        <p:spPr>
          <a:xfrm>
            <a:off x="649270" y="506728"/>
            <a:ext cx="3885141" cy="1204958"/>
          </a:xfrm>
        </p:spPr>
        <p:txBody>
          <a:bodyPr>
            <a:normAutofit/>
          </a:bodyPr>
          <a:lstStyle/>
          <a:p>
            <a:pPr algn="r"/>
            <a:r>
              <a:rPr lang="en-US" sz="3000" dirty="0">
                <a:solidFill>
                  <a:schemeClr val="bg1"/>
                </a:solidFill>
              </a:rPr>
              <a:t>Consider the environment</a:t>
            </a:r>
          </a:p>
        </p:txBody>
      </p:sp>
      <p:sp>
        <p:nvSpPr>
          <p:cNvPr id="3" name="Content Placeholder 2">
            <a:extLst>
              <a:ext uri="{FF2B5EF4-FFF2-40B4-BE49-F238E27FC236}">
                <a16:creationId xmlns:a16="http://schemas.microsoft.com/office/drawing/2014/main" id="{07733769-B78E-491B-BCAB-57CF6FDD38DD}"/>
              </a:ext>
            </a:extLst>
          </p:cNvPr>
          <p:cNvSpPr>
            <a:spLocks noGrp="1"/>
          </p:cNvSpPr>
          <p:nvPr>
            <p:ph idx="1"/>
          </p:nvPr>
        </p:nvSpPr>
        <p:spPr>
          <a:xfrm>
            <a:off x="5269655" y="704923"/>
            <a:ext cx="6221155" cy="1060816"/>
          </a:xfrm>
        </p:spPr>
        <p:txBody>
          <a:bodyPr anchor="ctr">
            <a:normAutofit fontScale="77500" lnSpcReduction="20000"/>
          </a:bodyPr>
          <a:lstStyle/>
          <a:p>
            <a:r>
              <a:rPr lang="en-US" sz="1200" dirty="0">
                <a:solidFill>
                  <a:schemeClr val="bg1"/>
                </a:solidFill>
              </a:rPr>
              <a:t>Contexts is far more volatile</a:t>
            </a:r>
          </a:p>
          <a:p>
            <a:r>
              <a:rPr lang="en-US" sz="1200" dirty="0">
                <a:solidFill>
                  <a:schemeClr val="bg1"/>
                </a:solidFill>
              </a:rPr>
              <a:t>Risk-laden</a:t>
            </a:r>
          </a:p>
          <a:p>
            <a:r>
              <a:rPr lang="en-US" sz="1200" dirty="0">
                <a:solidFill>
                  <a:schemeClr val="bg1"/>
                </a:solidFill>
              </a:rPr>
              <a:t>Insurgency use of terror</a:t>
            </a:r>
          </a:p>
          <a:p>
            <a:r>
              <a:rPr lang="en-US" sz="1200" dirty="0">
                <a:solidFill>
                  <a:schemeClr val="bg1"/>
                </a:solidFill>
              </a:rPr>
              <a:t>Fractionalization and ease of access to shock-violence</a:t>
            </a:r>
          </a:p>
          <a:p>
            <a:r>
              <a:rPr lang="en-US" sz="1200" dirty="0">
                <a:solidFill>
                  <a:schemeClr val="bg1"/>
                </a:solidFill>
              </a:rPr>
              <a:t>Long consolidation processes</a:t>
            </a:r>
          </a:p>
        </p:txBody>
      </p:sp>
      <p:pic>
        <p:nvPicPr>
          <p:cNvPr id="9" name="Picture 8">
            <a:extLst>
              <a:ext uri="{FF2B5EF4-FFF2-40B4-BE49-F238E27FC236}">
                <a16:creationId xmlns:a16="http://schemas.microsoft.com/office/drawing/2014/main" id="{9835DFD7-F952-48CD-899E-CAF883A746C6}"/>
              </a:ext>
            </a:extLst>
          </p:cNvPr>
          <p:cNvPicPr>
            <a:picLocks noChangeAspect="1"/>
          </p:cNvPicPr>
          <p:nvPr/>
        </p:nvPicPr>
        <p:blipFill>
          <a:blip r:embed="rId2"/>
          <a:stretch>
            <a:fillRect/>
          </a:stretch>
        </p:blipFill>
        <p:spPr>
          <a:xfrm>
            <a:off x="495162" y="2523915"/>
            <a:ext cx="5355772" cy="3749040"/>
          </a:xfrm>
          <a:prstGeom prst="rect">
            <a:avLst/>
          </a:prstGeom>
        </p:spPr>
      </p:pic>
      <p:pic>
        <p:nvPicPr>
          <p:cNvPr id="4" name="Picture 3">
            <a:extLst>
              <a:ext uri="{FF2B5EF4-FFF2-40B4-BE49-F238E27FC236}">
                <a16:creationId xmlns:a16="http://schemas.microsoft.com/office/drawing/2014/main" id="{E1752571-E087-4541-A07D-7AFFFC429250}"/>
              </a:ext>
            </a:extLst>
          </p:cNvPr>
          <p:cNvPicPr>
            <a:picLocks noChangeAspect="1"/>
          </p:cNvPicPr>
          <p:nvPr/>
        </p:nvPicPr>
        <p:blipFill rotWithShape="1">
          <a:blip r:embed="rId3"/>
          <a:srcRect t="6947"/>
          <a:stretch/>
        </p:blipFill>
        <p:spPr>
          <a:xfrm>
            <a:off x="6357048" y="2527997"/>
            <a:ext cx="5336330" cy="3749040"/>
          </a:xfrm>
          <a:prstGeom prst="rect">
            <a:avLst/>
          </a:prstGeom>
        </p:spPr>
      </p:pic>
      <p:sp>
        <p:nvSpPr>
          <p:cNvPr id="12" name="TextBox 11">
            <a:extLst>
              <a:ext uri="{FF2B5EF4-FFF2-40B4-BE49-F238E27FC236}">
                <a16:creationId xmlns:a16="http://schemas.microsoft.com/office/drawing/2014/main" id="{450F7817-A74D-4D4F-84D6-ADB6C7512253}"/>
              </a:ext>
            </a:extLst>
          </p:cNvPr>
          <p:cNvSpPr txBox="1"/>
          <p:nvPr/>
        </p:nvSpPr>
        <p:spPr>
          <a:xfrm>
            <a:off x="11276136" y="6509419"/>
            <a:ext cx="773722"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100" i="1" dirty="0"/>
              <a:t>WB 2018</a:t>
            </a:r>
          </a:p>
        </p:txBody>
      </p:sp>
    </p:spTree>
    <p:extLst>
      <p:ext uri="{BB962C8B-B14F-4D97-AF65-F5344CB8AC3E}">
        <p14:creationId xmlns:p14="http://schemas.microsoft.com/office/powerpoint/2010/main" val="4194595681"/>
      </p:ext>
    </p:extLst>
  </p:cSld>
  <p:clrMapOvr>
    <a:masterClrMapping/>
  </p:clrMapOvr>
  <mc:AlternateContent xmlns:mc="http://schemas.openxmlformats.org/markup-compatibility/2006" xmlns:p14="http://schemas.microsoft.com/office/powerpoint/2010/main">
    <mc:Choice Requires="p14">
      <p:transition spd="slow" p14:dur="2000" advTm="464839"/>
    </mc:Choice>
    <mc:Fallback xmlns="">
      <p:transition spd="slow" advTm="46483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9973E-B0DF-4A96-82AD-B75123E4CBE4}"/>
              </a:ext>
            </a:extLst>
          </p:cNvPr>
          <p:cNvSpPr>
            <a:spLocks noGrp="1"/>
          </p:cNvSpPr>
          <p:nvPr>
            <p:ph type="title"/>
          </p:nvPr>
        </p:nvSpPr>
        <p:spPr>
          <a:xfrm>
            <a:off x="795528" y="386930"/>
            <a:ext cx="10141799" cy="1300554"/>
          </a:xfrm>
        </p:spPr>
        <p:txBody>
          <a:bodyPr anchor="b">
            <a:noAutofit/>
          </a:bodyPr>
          <a:lstStyle/>
          <a:p>
            <a:r>
              <a:rPr lang="en-US" sz="3600" dirty="0"/>
              <a:t>Paradigm shift in current prevention</a:t>
            </a:r>
          </a:p>
        </p:txBody>
      </p:sp>
      <p:sp>
        <p:nvSpPr>
          <p:cNvPr id="3" name="Content Placeholder 2">
            <a:extLst>
              <a:ext uri="{FF2B5EF4-FFF2-40B4-BE49-F238E27FC236}">
                <a16:creationId xmlns:a16="http://schemas.microsoft.com/office/drawing/2014/main" id="{07733769-B78E-491B-BCAB-57CF6FDD38DD}"/>
              </a:ext>
            </a:extLst>
          </p:cNvPr>
          <p:cNvSpPr>
            <a:spLocks noGrp="1"/>
          </p:cNvSpPr>
          <p:nvPr>
            <p:ph idx="1"/>
          </p:nvPr>
        </p:nvSpPr>
        <p:spPr>
          <a:xfrm>
            <a:off x="6406429" y="2599509"/>
            <a:ext cx="4530898" cy="3639450"/>
          </a:xfrm>
        </p:spPr>
        <p:txBody>
          <a:bodyPr anchor="ctr">
            <a:normAutofit/>
          </a:bodyPr>
          <a:lstStyle/>
          <a:p>
            <a:r>
              <a:rPr lang="en-US" sz="2000" b="1" dirty="0"/>
              <a:t>Standing operational prevention </a:t>
            </a:r>
            <a:r>
              <a:rPr lang="en-US" sz="2000" dirty="0"/>
              <a:t>(</a:t>
            </a:r>
            <a:r>
              <a:rPr lang="en-US" sz="2000" i="1" dirty="0"/>
              <a:t>Nathan</a:t>
            </a:r>
            <a:r>
              <a:rPr lang="en-US" sz="2000" dirty="0"/>
              <a:t>)</a:t>
            </a:r>
          </a:p>
          <a:p>
            <a:r>
              <a:rPr lang="en-US" sz="2000" dirty="0"/>
              <a:t>But standing cannot be coercive (as it would be opposed), yet coercion is oft required</a:t>
            </a:r>
          </a:p>
          <a:p>
            <a:endParaRPr lang="en-US" sz="2000" dirty="0"/>
          </a:p>
          <a:p>
            <a:r>
              <a:rPr lang="en-US" sz="2000" dirty="0"/>
              <a:t>Does bottom up/multitrack also mean powerless?</a:t>
            </a:r>
          </a:p>
          <a:p>
            <a:endParaRPr lang="en-US" sz="2000" dirty="0"/>
          </a:p>
        </p:txBody>
      </p:sp>
      <p:sp>
        <p:nvSpPr>
          <p:cNvPr id="15" name="TextBox 14">
            <a:extLst>
              <a:ext uri="{FF2B5EF4-FFF2-40B4-BE49-F238E27FC236}">
                <a16:creationId xmlns:a16="http://schemas.microsoft.com/office/drawing/2014/main" id="{647FB1BD-CEE4-4CC5-942A-BF7A3BA673C3}"/>
              </a:ext>
            </a:extLst>
          </p:cNvPr>
          <p:cNvSpPr txBox="1"/>
          <p:nvPr/>
        </p:nvSpPr>
        <p:spPr>
          <a:xfrm>
            <a:off x="11276136" y="6509419"/>
            <a:ext cx="773722"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100" i="1" dirty="0"/>
              <a:t>WB 2018</a:t>
            </a:r>
          </a:p>
        </p:txBody>
      </p:sp>
      <p:pic>
        <p:nvPicPr>
          <p:cNvPr id="10" name="Graphic 9" descr="Questions">
            <a:extLst>
              <a:ext uri="{FF2B5EF4-FFF2-40B4-BE49-F238E27FC236}">
                <a16:creationId xmlns:a16="http://schemas.microsoft.com/office/drawing/2014/main" id="{4E337C0B-CF7F-46F8-AEE4-0CC1DA5272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16528" y="5059944"/>
            <a:ext cx="712830" cy="712830"/>
          </a:xfrm>
          <a:prstGeom prst="rect">
            <a:avLst/>
          </a:prstGeom>
        </p:spPr>
      </p:pic>
      <p:pic>
        <p:nvPicPr>
          <p:cNvPr id="12" name="Picture 11">
            <a:extLst>
              <a:ext uri="{FF2B5EF4-FFF2-40B4-BE49-F238E27FC236}">
                <a16:creationId xmlns:a16="http://schemas.microsoft.com/office/drawing/2014/main" id="{CE83E89A-8F66-4FB8-B6FF-FAB697C818E3}"/>
              </a:ext>
            </a:extLst>
          </p:cNvPr>
          <p:cNvPicPr>
            <a:picLocks noChangeAspect="1"/>
          </p:cNvPicPr>
          <p:nvPr/>
        </p:nvPicPr>
        <p:blipFill rotWithShape="1">
          <a:blip r:embed="rId4"/>
          <a:srcRect r="950" b="3"/>
          <a:stretch/>
        </p:blipFill>
        <p:spPr>
          <a:xfrm>
            <a:off x="551715" y="2129957"/>
            <a:ext cx="5756438" cy="4109002"/>
          </a:xfrm>
          <a:prstGeom prst="rect">
            <a:avLst/>
          </a:prstGeom>
        </p:spPr>
      </p:pic>
    </p:spTree>
    <p:extLst>
      <p:ext uri="{BB962C8B-B14F-4D97-AF65-F5344CB8AC3E}">
        <p14:creationId xmlns:p14="http://schemas.microsoft.com/office/powerpoint/2010/main" val="693973031"/>
      </p:ext>
    </p:extLst>
  </p:cSld>
  <p:clrMapOvr>
    <a:masterClrMapping/>
  </p:clrMapOvr>
  <mc:AlternateContent xmlns:mc="http://schemas.openxmlformats.org/markup-compatibility/2006" xmlns:p14="http://schemas.microsoft.com/office/powerpoint/2010/main">
    <mc:Choice Requires="p14">
      <p:transition spd="slow" p14:dur="2000" advTm="464839"/>
    </mc:Choice>
    <mc:Fallback xmlns="">
      <p:transition spd="slow" advTm="46483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9973E-B0DF-4A96-82AD-B75123E4CBE4}"/>
              </a:ext>
            </a:extLst>
          </p:cNvPr>
          <p:cNvSpPr>
            <a:spLocks noGrp="1"/>
          </p:cNvSpPr>
          <p:nvPr>
            <p:ph type="title"/>
          </p:nvPr>
        </p:nvSpPr>
        <p:spPr>
          <a:xfrm>
            <a:off x="704087" y="438560"/>
            <a:ext cx="3649704" cy="1268620"/>
          </a:xfrm>
        </p:spPr>
        <p:txBody>
          <a:bodyPr>
            <a:normAutofit/>
          </a:bodyPr>
          <a:lstStyle/>
          <a:p>
            <a:pPr algn="ctr"/>
            <a:r>
              <a:rPr lang="en-US" sz="3200" dirty="0">
                <a:solidFill>
                  <a:schemeClr val="bg1"/>
                </a:solidFill>
              </a:rPr>
              <a:t>Sequencing and investment</a:t>
            </a:r>
          </a:p>
        </p:txBody>
      </p:sp>
      <p:sp>
        <p:nvSpPr>
          <p:cNvPr id="3" name="Content Placeholder 2">
            <a:extLst>
              <a:ext uri="{FF2B5EF4-FFF2-40B4-BE49-F238E27FC236}">
                <a16:creationId xmlns:a16="http://schemas.microsoft.com/office/drawing/2014/main" id="{07733769-B78E-491B-BCAB-57CF6FDD38DD}"/>
              </a:ext>
            </a:extLst>
          </p:cNvPr>
          <p:cNvSpPr>
            <a:spLocks noGrp="1"/>
          </p:cNvSpPr>
          <p:nvPr>
            <p:ph idx="1"/>
          </p:nvPr>
        </p:nvSpPr>
        <p:spPr>
          <a:xfrm>
            <a:off x="4742599" y="601353"/>
            <a:ext cx="6745314" cy="1225541"/>
          </a:xfrm>
        </p:spPr>
        <p:txBody>
          <a:bodyPr anchor="ctr">
            <a:normAutofit fontScale="55000" lnSpcReduction="20000"/>
          </a:bodyPr>
          <a:lstStyle/>
          <a:p>
            <a:r>
              <a:rPr lang="en-US" sz="2000" dirty="0">
                <a:solidFill>
                  <a:schemeClr val="bg1"/>
                </a:solidFill>
              </a:rPr>
              <a:t>Main paradigm shift in separating structural and operational prevention (targeted and untargeted)</a:t>
            </a:r>
          </a:p>
          <a:p>
            <a:r>
              <a:rPr lang="en-US" sz="2000" dirty="0">
                <a:solidFill>
                  <a:schemeClr val="bg1"/>
                </a:solidFill>
              </a:rPr>
              <a:t>Long-term engagement at a higher intensity</a:t>
            </a:r>
          </a:p>
          <a:p>
            <a:r>
              <a:rPr lang="en-US" sz="2000" dirty="0">
                <a:solidFill>
                  <a:schemeClr val="bg1"/>
                </a:solidFill>
              </a:rPr>
              <a:t>Institutionalization of capacities (2008 UN MSU)</a:t>
            </a:r>
          </a:p>
          <a:p>
            <a:r>
              <a:rPr lang="en-US" sz="2000" b="1" u="sng" dirty="0">
                <a:solidFill>
                  <a:schemeClr val="bg1"/>
                </a:solidFill>
              </a:rPr>
              <a:t>Aided by structure of SDGs </a:t>
            </a:r>
          </a:p>
        </p:txBody>
      </p:sp>
      <p:pic>
        <p:nvPicPr>
          <p:cNvPr id="6" name="Picture 5">
            <a:extLst>
              <a:ext uri="{FF2B5EF4-FFF2-40B4-BE49-F238E27FC236}">
                <a16:creationId xmlns:a16="http://schemas.microsoft.com/office/drawing/2014/main" id="{0F345C14-5A68-4634-9D9B-127FC90BDDBC}"/>
              </a:ext>
            </a:extLst>
          </p:cNvPr>
          <p:cNvPicPr>
            <a:picLocks noChangeAspect="1"/>
          </p:cNvPicPr>
          <p:nvPr/>
        </p:nvPicPr>
        <p:blipFill>
          <a:blip r:embed="rId2"/>
          <a:stretch>
            <a:fillRect/>
          </a:stretch>
        </p:blipFill>
        <p:spPr>
          <a:xfrm>
            <a:off x="6478522" y="2894764"/>
            <a:ext cx="5422392" cy="3361883"/>
          </a:xfrm>
          <a:prstGeom prst="rect">
            <a:avLst/>
          </a:prstGeom>
        </p:spPr>
      </p:pic>
      <p:pic>
        <p:nvPicPr>
          <p:cNvPr id="5" name="Picture 4">
            <a:extLst>
              <a:ext uri="{FF2B5EF4-FFF2-40B4-BE49-F238E27FC236}">
                <a16:creationId xmlns:a16="http://schemas.microsoft.com/office/drawing/2014/main" id="{A38004AD-F449-4E02-B566-C8ED69A50841}"/>
              </a:ext>
            </a:extLst>
          </p:cNvPr>
          <p:cNvPicPr>
            <a:picLocks noChangeAspect="1"/>
          </p:cNvPicPr>
          <p:nvPr/>
        </p:nvPicPr>
        <p:blipFill>
          <a:blip r:embed="rId3"/>
          <a:stretch>
            <a:fillRect/>
          </a:stretch>
        </p:blipFill>
        <p:spPr>
          <a:xfrm>
            <a:off x="291087" y="3098103"/>
            <a:ext cx="5422392" cy="2955203"/>
          </a:xfrm>
          <a:prstGeom prst="rect">
            <a:avLst/>
          </a:prstGeom>
        </p:spPr>
      </p:pic>
      <p:sp>
        <p:nvSpPr>
          <p:cNvPr id="7" name="Arrow: Right 6">
            <a:extLst>
              <a:ext uri="{FF2B5EF4-FFF2-40B4-BE49-F238E27FC236}">
                <a16:creationId xmlns:a16="http://schemas.microsoft.com/office/drawing/2014/main" id="{9A5DD5E7-7AFB-45E4-915B-72FBA158EA73}"/>
              </a:ext>
            </a:extLst>
          </p:cNvPr>
          <p:cNvSpPr/>
          <p:nvPr/>
        </p:nvSpPr>
        <p:spPr>
          <a:xfrm>
            <a:off x="5816397" y="4272646"/>
            <a:ext cx="600236" cy="6061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F2F0055-1FE6-48DA-9B9B-1187E6480F33}"/>
              </a:ext>
            </a:extLst>
          </p:cNvPr>
          <p:cNvSpPr txBox="1"/>
          <p:nvPr/>
        </p:nvSpPr>
        <p:spPr>
          <a:xfrm>
            <a:off x="11276136" y="6509419"/>
            <a:ext cx="773722" cy="2616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100" i="1" dirty="0"/>
              <a:t>WB 2018</a:t>
            </a:r>
          </a:p>
        </p:txBody>
      </p:sp>
    </p:spTree>
    <p:extLst>
      <p:ext uri="{BB962C8B-B14F-4D97-AF65-F5344CB8AC3E}">
        <p14:creationId xmlns:p14="http://schemas.microsoft.com/office/powerpoint/2010/main" val="3191009634"/>
      </p:ext>
    </p:extLst>
  </p:cSld>
  <p:clrMapOvr>
    <a:masterClrMapping/>
  </p:clrMapOvr>
  <mc:AlternateContent xmlns:mc="http://schemas.openxmlformats.org/markup-compatibility/2006" xmlns:p14="http://schemas.microsoft.com/office/powerpoint/2010/main">
    <mc:Choice Requires="p14">
      <p:transition spd="slow" p14:dur="2000" advTm="464839"/>
    </mc:Choice>
    <mc:Fallback xmlns="">
      <p:transition spd="slow" advTm="46483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9973E-B0DF-4A96-82AD-B75123E4CBE4}"/>
              </a:ext>
            </a:extLst>
          </p:cNvPr>
          <p:cNvSpPr>
            <a:spLocks noGrp="1"/>
          </p:cNvSpPr>
          <p:nvPr>
            <p:ph type="title"/>
          </p:nvPr>
        </p:nvSpPr>
        <p:spPr>
          <a:xfrm>
            <a:off x="1653363" y="365760"/>
            <a:ext cx="9367203" cy="1188720"/>
          </a:xfrm>
        </p:spPr>
        <p:txBody>
          <a:bodyPr>
            <a:normAutofit/>
          </a:bodyPr>
          <a:lstStyle/>
          <a:p>
            <a:r>
              <a:rPr lang="en-US" dirty="0"/>
              <a:t>Prevention Success factors in the last decade</a:t>
            </a:r>
          </a:p>
        </p:txBody>
      </p:sp>
      <p:sp>
        <p:nvSpPr>
          <p:cNvPr id="3" name="Content Placeholder 2">
            <a:extLst>
              <a:ext uri="{FF2B5EF4-FFF2-40B4-BE49-F238E27FC236}">
                <a16:creationId xmlns:a16="http://schemas.microsoft.com/office/drawing/2014/main" id="{07733769-B78E-491B-BCAB-57CF6FDD38DD}"/>
              </a:ext>
            </a:extLst>
          </p:cNvPr>
          <p:cNvSpPr>
            <a:spLocks noGrp="1"/>
          </p:cNvSpPr>
          <p:nvPr>
            <p:ph idx="1"/>
          </p:nvPr>
        </p:nvSpPr>
        <p:spPr>
          <a:xfrm>
            <a:off x="1877137" y="2134943"/>
            <a:ext cx="9143429" cy="4082978"/>
          </a:xfrm>
        </p:spPr>
        <p:txBody>
          <a:bodyPr anchor="t">
            <a:normAutofit/>
          </a:bodyPr>
          <a:lstStyle/>
          <a:p>
            <a:endParaRPr lang="en-US" b="1" dirty="0"/>
          </a:p>
          <a:p>
            <a:endParaRPr lang="en-US" b="1" dirty="0"/>
          </a:p>
        </p:txBody>
      </p:sp>
      <p:graphicFrame>
        <p:nvGraphicFramePr>
          <p:cNvPr id="4" name="Diagram 3">
            <a:extLst>
              <a:ext uri="{FF2B5EF4-FFF2-40B4-BE49-F238E27FC236}">
                <a16:creationId xmlns:a16="http://schemas.microsoft.com/office/drawing/2014/main" id="{84311F11-F99C-4F7D-B2E6-16A78162CC53}"/>
              </a:ext>
            </a:extLst>
          </p:cNvPr>
          <p:cNvGraphicFramePr/>
          <p:nvPr>
            <p:extLst>
              <p:ext uri="{D42A27DB-BD31-4B8C-83A1-F6EECF244321}">
                <p14:modId xmlns:p14="http://schemas.microsoft.com/office/powerpoint/2010/main" val="93064479"/>
              </p:ext>
            </p:extLst>
          </p:nvPr>
        </p:nvGraphicFramePr>
        <p:xfrm>
          <a:off x="1653363" y="1969787"/>
          <a:ext cx="8320445" cy="4551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A0950D21-CBC7-49AA-8285-C24749D5448F}"/>
              </a:ext>
            </a:extLst>
          </p:cNvPr>
          <p:cNvSpPr txBox="1"/>
          <p:nvPr/>
        </p:nvSpPr>
        <p:spPr>
          <a:xfrm>
            <a:off x="10586979" y="5722505"/>
            <a:ext cx="1314721" cy="93871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100" i="1" dirty="0"/>
              <a:t>UN 2015, 2018; Huan 2017; Nathan 2018,2019; Emmanuel 2016; </a:t>
            </a:r>
            <a:r>
              <a:rPr lang="en-US" sz="1100" i="1" dirty="0" err="1"/>
              <a:t>Karreth</a:t>
            </a:r>
            <a:r>
              <a:rPr lang="en-US" sz="1100" i="1" dirty="0"/>
              <a:t> 2018;  </a:t>
            </a:r>
          </a:p>
        </p:txBody>
      </p:sp>
    </p:spTree>
    <p:extLst>
      <p:ext uri="{BB962C8B-B14F-4D97-AF65-F5344CB8AC3E}">
        <p14:creationId xmlns:p14="http://schemas.microsoft.com/office/powerpoint/2010/main" val="3729200933"/>
      </p:ext>
    </p:extLst>
  </p:cSld>
  <p:clrMapOvr>
    <a:masterClrMapping/>
  </p:clrMapOvr>
  <mc:AlternateContent xmlns:mc="http://schemas.openxmlformats.org/markup-compatibility/2006" xmlns:p14="http://schemas.microsoft.com/office/powerpoint/2010/main">
    <mc:Choice Requires="p14">
      <p:transition spd="slow" p14:dur="2000" advTm="464839"/>
    </mc:Choice>
    <mc:Fallback xmlns="">
      <p:transition spd="slow" advTm="46483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cross the Lines of Conflict: Facilitating Cooperation to Build Peace:  Lund, Michael, McDonald, Steve: 9780231704502: Amazon.com: Books">
            <a:extLst>
              <a:ext uri="{FF2B5EF4-FFF2-40B4-BE49-F238E27FC236}">
                <a16:creationId xmlns:a16="http://schemas.microsoft.com/office/drawing/2014/main" id="{0C0F0B97-0936-4C1C-BECC-E6D0B0EBC5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8976"/>
          <a:stretch/>
        </p:blipFill>
        <p:spPr bwMode="auto">
          <a:xfrm>
            <a:off x="20" y="2180496"/>
            <a:ext cx="292606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derstanding Civil Wars: Continuity and change in intrastate conflict  (Routledge Studies in Civil Wars and Intra-State Conflict) - Kindle edition  by Newman, Edward. Politics &amp; Social Sciences Kindle eBooks @ Amazon.com.">
            <a:extLst>
              <a:ext uri="{FF2B5EF4-FFF2-40B4-BE49-F238E27FC236}">
                <a16:creationId xmlns:a16="http://schemas.microsoft.com/office/drawing/2014/main" id="{BBF375BB-5C3F-42C3-9C9C-500C343972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62" r="3" b="3"/>
          <a:stretch/>
        </p:blipFill>
        <p:spPr bwMode="auto">
          <a:xfrm>
            <a:off x="3077487" y="2180517"/>
            <a:ext cx="2935224" cy="40050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vercoming Intractable Conflicts: New Approaches to Constructive  Transformations: Elman, Miriam F., Gerard, Catherine, Golan, Galia,  Kriesberg, Louis: 9781786610737: Amazon.com: Books">
            <a:extLst>
              <a:ext uri="{FF2B5EF4-FFF2-40B4-BE49-F238E27FC236}">
                <a16:creationId xmlns:a16="http://schemas.microsoft.com/office/drawing/2014/main" id="{AE799C9F-DA8F-4781-B7B5-2D7D2D05AE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921" r="-3" b="-3"/>
          <a:stretch/>
        </p:blipFill>
        <p:spPr bwMode="auto">
          <a:xfrm>
            <a:off x="6174474" y="2180522"/>
            <a:ext cx="2935224" cy="4005071"/>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933B558C-3390-41C4-B0EA-21FD09D19636}"/>
              </a:ext>
            </a:extLst>
          </p:cNvPr>
          <p:cNvPicPr>
            <a:picLocks noChangeAspect="1"/>
          </p:cNvPicPr>
          <p:nvPr/>
        </p:nvPicPr>
        <p:blipFill rotWithShape="1">
          <a:blip r:embed="rId5"/>
          <a:srcRect t="7407" r="-1" b="148"/>
          <a:stretch/>
        </p:blipFill>
        <p:spPr>
          <a:xfrm>
            <a:off x="9256776" y="2180500"/>
            <a:ext cx="2935224" cy="4005072"/>
          </a:xfrm>
          <a:prstGeom prst="rect">
            <a:avLst/>
          </a:prstGeom>
        </p:spPr>
      </p:pic>
      <p:sp>
        <p:nvSpPr>
          <p:cNvPr id="5" name="Title 4">
            <a:extLst>
              <a:ext uri="{FF2B5EF4-FFF2-40B4-BE49-F238E27FC236}">
                <a16:creationId xmlns:a16="http://schemas.microsoft.com/office/drawing/2014/main" id="{14279942-E4B1-4BE2-9DA5-8913CD43C08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98155348"/>
      </p:ext>
    </p:extLst>
  </p:cSld>
  <p:clrMapOvr>
    <a:masterClrMapping/>
  </p:clrMapOvr>
  <mc:AlternateContent xmlns:mc="http://schemas.openxmlformats.org/markup-compatibility/2006" xmlns:p14="http://schemas.microsoft.com/office/powerpoint/2010/main">
    <mc:Choice Requires="p14">
      <p:transition spd="slow" p14:dur="2000" advTm="464839"/>
    </mc:Choice>
    <mc:Fallback xmlns="">
      <p:transition spd="slow" advTm="46483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Conflict management</a:t>
            </a:r>
            <a:endParaRPr lang="cs-CZ" dirty="0"/>
          </a:p>
        </p:txBody>
      </p:sp>
      <p:sp>
        <p:nvSpPr>
          <p:cNvPr id="3" name="Zástupný symbol pro obsah 2"/>
          <p:cNvSpPr>
            <a:spLocks noGrp="1"/>
          </p:cNvSpPr>
          <p:nvPr>
            <p:ph idx="1"/>
          </p:nvPr>
        </p:nvSpPr>
        <p:spPr>
          <a:xfrm>
            <a:off x="581193" y="2314310"/>
            <a:ext cx="7469987" cy="4365270"/>
          </a:xfrm>
        </p:spPr>
        <p:txBody>
          <a:bodyPr>
            <a:normAutofit fontScale="92500" lnSpcReduction="20000"/>
          </a:bodyPr>
          <a:lstStyle/>
          <a:p>
            <a:r>
              <a:rPr lang="en-US" b="1" dirty="0"/>
              <a:t>Conflict management de-escalation strategies</a:t>
            </a:r>
          </a:p>
          <a:p>
            <a:endParaRPr lang="en-US" dirty="0"/>
          </a:p>
          <a:p>
            <a:r>
              <a:rPr lang="en-US" dirty="0"/>
              <a:t>GRIT graduated reciprocation in tension-reduction</a:t>
            </a:r>
          </a:p>
          <a:p>
            <a:pPr lvl="1"/>
            <a:r>
              <a:rPr lang="en-US" dirty="0"/>
              <a:t>One-sided announcement of conciliatory measures, which continues even without immediate reciprocity</a:t>
            </a:r>
          </a:p>
          <a:p>
            <a:pPr lvl="1"/>
            <a:endParaRPr lang="en-US" dirty="0"/>
          </a:p>
          <a:p>
            <a:r>
              <a:rPr lang="en-US" dirty="0"/>
              <a:t>TFT Tit for Tat</a:t>
            </a:r>
          </a:p>
          <a:p>
            <a:pPr lvl="1"/>
            <a:r>
              <a:rPr lang="en-US" dirty="0"/>
              <a:t>Simulation and game theory based</a:t>
            </a:r>
          </a:p>
          <a:p>
            <a:pPr lvl="1"/>
            <a:r>
              <a:rPr lang="en-US" dirty="0"/>
              <a:t>Initiate cooperative stance, and then reciprocate consistently depending adversary’s response (positive or negative)</a:t>
            </a:r>
          </a:p>
          <a:p>
            <a:endParaRPr lang="en-US" dirty="0"/>
          </a:p>
          <a:p>
            <a:r>
              <a:rPr lang="en-US" dirty="0"/>
              <a:t>Mutually enticing opportunity </a:t>
            </a:r>
          </a:p>
          <a:p>
            <a:pPr lvl="1"/>
            <a:r>
              <a:rPr lang="en-US" dirty="0"/>
              <a:t>Third party creation of conditions with pull-factor from current deadlock or Mutually Hurting Stalemate </a:t>
            </a:r>
          </a:p>
          <a:p>
            <a:endParaRPr lang="en-US" dirty="0"/>
          </a:p>
          <a:p>
            <a:pPr marL="324000" lvl="1" indent="0">
              <a:buNone/>
            </a:pPr>
            <a:endParaRPr lang="cs-CZ" dirty="0"/>
          </a:p>
        </p:txBody>
      </p:sp>
      <p:pic>
        <p:nvPicPr>
          <p:cNvPr id="3074" name="Picture 2" descr="Image result for zartman conflict manag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6439" y="1994735"/>
            <a:ext cx="3024369" cy="4547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773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Conflict management - mediation</a:t>
            </a:r>
            <a:endParaRPr lang="cs-CZ" dirty="0"/>
          </a:p>
        </p:txBody>
      </p:sp>
      <p:sp>
        <p:nvSpPr>
          <p:cNvPr id="5" name="Zástupný symbol pro obsah 4"/>
          <p:cNvSpPr>
            <a:spLocks noGrp="1"/>
          </p:cNvSpPr>
          <p:nvPr>
            <p:ph idx="1"/>
          </p:nvPr>
        </p:nvSpPr>
        <p:spPr>
          <a:xfrm>
            <a:off x="480831" y="1862254"/>
            <a:ext cx="8105608" cy="4995746"/>
          </a:xfrm>
        </p:spPr>
        <p:txBody>
          <a:bodyPr>
            <a:normAutofit fontScale="85000" lnSpcReduction="20000"/>
          </a:bodyPr>
          <a:lstStyle/>
          <a:p>
            <a:pPr marL="182880" indent="-182880">
              <a:defRPr/>
            </a:pPr>
            <a:r>
              <a:rPr lang="en-US" sz="2400" b="1" dirty="0"/>
              <a:t>Mediation </a:t>
            </a:r>
          </a:p>
          <a:p>
            <a:pPr marL="182880" indent="-182880">
              <a:defRPr/>
            </a:pPr>
            <a:r>
              <a:rPr lang="en-US" sz="2400" dirty="0"/>
              <a:t>Defined as negotiation facilitated by third, presumably impartial, parties, to help seek a solution the direct parties cannot find themselves</a:t>
            </a:r>
          </a:p>
          <a:p>
            <a:pPr marL="182880" indent="-182880">
              <a:defRPr/>
            </a:pPr>
            <a:r>
              <a:rPr lang="en-US" sz="2400" dirty="0"/>
              <a:t>Voluntary </a:t>
            </a:r>
          </a:p>
          <a:p>
            <a:pPr lvl="1" indent="-182880">
              <a:defRPr/>
            </a:pPr>
            <a:r>
              <a:rPr lang="en-US" sz="2000" dirty="0">
                <a:solidFill>
                  <a:schemeClr val="tx1">
                    <a:lumMod val="85000"/>
                    <a:lumOff val="15000"/>
                  </a:schemeClr>
                </a:solidFill>
              </a:rPr>
              <a:t>in selecting mediation, mediator, presence, progress, and most of all propositions and results</a:t>
            </a:r>
          </a:p>
          <a:p>
            <a:pPr marL="182880" indent="-182880">
              <a:defRPr/>
            </a:pPr>
            <a:r>
              <a:rPr lang="en-US" sz="2400" dirty="0"/>
              <a:t>Dynamic process</a:t>
            </a:r>
          </a:p>
          <a:p>
            <a:pPr marL="182880" indent="-182880">
              <a:defRPr/>
            </a:pPr>
            <a:endParaRPr lang="en-US" sz="2400" dirty="0"/>
          </a:p>
          <a:p>
            <a:pPr marL="182880" indent="-182880">
              <a:defRPr/>
            </a:pPr>
            <a:r>
              <a:rPr lang="sk-SK" altLang="cs-CZ" sz="2400" u="sng" dirty="0" err="1"/>
              <a:t>concession</a:t>
            </a:r>
            <a:r>
              <a:rPr lang="sk-SK" altLang="cs-CZ" sz="2400" u="sng" dirty="0"/>
              <a:t>,</a:t>
            </a:r>
            <a:r>
              <a:rPr lang="en-US" altLang="cs-CZ" sz="2400" u="sng" dirty="0"/>
              <a:t> </a:t>
            </a:r>
            <a:r>
              <a:rPr lang="sk-SK" altLang="cs-CZ" sz="2400" u="sng" dirty="0" err="1"/>
              <a:t>compensation</a:t>
            </a:r>
            <a:r>
              <a:rPr lang="sk-SK" altLang="cs-CZ" sz="2400" u="sng" dirty="0"/>
              <a:t>, and </a:t>
            </a:r>
            <a:r>
              <a:rPr lang="sk-SK" altLang="cs-CZ" sz="2400" u="sng" dirty="0" err="1"/>
              <a:t>construction</a:t>
            </a:r>
            <a:r>
              <a:rPr lang="en-US" altLang="cs-CZ" sz="2400" u="sng" dirty="0"/>
              <a:t> </a:t>
            </a:r>
            <a:r>
              <a:rPr lang="en-US" altLang="cs-CZ" sz="2400" dirty="0"/>
              <a:t>OR positive-sum negotiations and bargaining negotiations</a:t>
            </a:r>
          </a:p>
          <a:p>
            <a:pPr marL="182880" indent="-182880">
              <a:defRPr/>
            </a:pPr>
            <a:r>
              <a:rPr lang="en-US" sz="2400" dirty="0"/>
              <a:t>Cheap</a:t>
            </a:r>
          </a:p>
          <a:p>
            <a:pPr lvl="1" indent="-182880">
              <a:defRPr/>
            </a:pPr>
            <a:r>
              <a:rPr lang="en-US" sz="2000" dirty="0">
                <a:solidFill>
                  <a:schemeClr val="tx1">
                    <a:lumMod val="85000"/>
                    <a:lumOff val="15000"/>
                  </a:schemeClr>
                </a:solidFill>
              </a:rPr>
              <a:t>cheaper than any other form of third party involvement</a:t>
            </a:r>
          </a:p>
          <a:p>
            <a:pPr marL="182880" indent="-182880">
              <a:defRPr/>
            </a:pPr>
            <a:r>
              <a:rPr lang="en-US" sz="2400" dirty="0"/>
              <a:t>Absence of coercion</a:t>
            </a:r>
          </a:p>
          <a:p>
            <a:pPr lvl="1" indent="-182880">
              <a:defRPr/>
            </a:pPr>
            <a:r>
              <a:rPr lang="en-US" sz="2000" dirty="0">
                <a:solidFill>
                  <a:schemeClr val="tx1">
                    <a:lumMod val="85000"/>
                    <a:lumOff val="15000"/>
                  </a:schemeClr>
                </a:solidFill>
              </a:rPr>
              <a:t>Although possibility of “mediation with muscle”</a:t>
            </a:r>
            <a:endParaRPr lang="cs-CZ" dirty="0"/>
          </a:p>
        </p:txBody>
      </p:sp>
      <p:sp>
        <p:nvSpPr>
          <p:cNvPr id="6" name="TextovéPole 5"/>
          <p:cNvSpPr txBox="1"/>
          <p:nvPr/>
        </p:nvSpPr>
        <p:spPr>
          <a:xfrm>
            <a:off x="9456234" y="2464420"/>
            <a:ext cx="2154574" cy="3970318"/>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182563" indent="-182563"/>
            <a:r>
              <a:rPr lang="en-US" altLang="cs-CZ" i="1" dirty="0"/>
              <a:t>   the process of combining conflicting positions into a joint agreement… and is the most common (although not the only) way of preventing, managing, resolving, and transforming conflicts</a:t>
            </a:r>
          </a:p>
          <a:p>
            <a:pPr marL="182563" indent="-182563"/>
            <a:endParaRPr lang="en-US" altLang="cs-CZ" i="1" dirty="0"/>
          </a:p>
          <a:p>
            <a:pPr marL="182563" indent="-182563"/>
            <a:r>
              <a:rPr lang="en-US" altLang="cs-CZ" dirty="0"/>
              <a:t>  (</a:t>
            </a:r>
            <a:r>
              <a:rPr lang="en-US" altLang="cs-CZ" dirty="0" err="1"/>
              <a:t>Zartman</a:t>
            </a:r>
            <a:r>
              <a:rPr lang="en-US" altLang="cs-CZ" dirty="0"/>
              <a:t> 2009: 322).</a:t>
            </a:r>
          </a:p>
        </p:txBody>
      </p:sp>
    </p:spTree>
    <p:extLst>
      <p:ext uri="{BB962C8B-B14F-4D97-AF65-F5344CB8AC3E}">
        <p14:creationId xmlns:p14="http://schemas.microsoft.com/office/powerpoint/2010/main" val="3329760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AC53-2735-42E8-BBF4-948C19FA99D2}"/>
              </a:ext>
            </a:extLst>
          </p:cNvPr>
          <p:cNvSpPr>
            <a:spLocks noGrp="1"/>
          </p:cNvSpPr>
          <p:nvPr>
            <p:ph type="title"/>
          </p:nvPr>
        </p:nvSpPr>
        <p:spPr>
          <a:xfrm>
            <a:off x="553351" y="671883"/>
            <a:ext cx="10685456" cy="1439550"/>
          </a:xfrm>
        </p:spPr>
        <p:txBody>
          <a:bodyPr anchor="ctr">
            <a:normAutofit/>
          </a:bodyPr>
          <a:lstStyle/>
          <a:p>
            <a:r>
              <a:rPr lang="en-US" dirty="0"/>
              <a:t>Conflict management - coercion</a:t>
            </a:r>
            <a:endParaRPr lang="en-US" b="1" dirty="0">
              <a:solidFill>
                <a:schemeClr val="bg1"/>
              </a:solidFill>
            </a:endParaRPr>
          </a:p>
        </p:txBody>
      </p:sp>
      <p:graphicFrame>
        <p:nvGraphicFramePr>
          <p:cNvPr id="5" name="Content Placeholder 2">
            <a:extLst>
              <a:ext uri="{FF2B5EF4-FFF2-40B4-BE49-F238E27FC236}">
                <a16:creationId xmlns:a16="http://schemas.microsoft.com/office/drawing/2014/main" id="{43C642BD-2270-4403-94E7-C0FB11BB6A54}"/>
              </a:ext>
            </a:extLst>
          </p:cNvPr>
          <p:cNvGraphicFramePr>
            <a:graphicFrameLocks noGrp="1"/>
          </p:cNvGraphicFramePr>
          <p:nvPr>
            <p:ph idx="1"/>
            <p:extLst>
              <p:ext uri="{D42A27DB-BD31-4B8C-83A1-F6EECF244321}">
                <p14:modId xmlns:p14="http://schemas.microsoft.com/office/powerpoint/2010/main" val="3535735406"/>
              </p:ext>
            </p:extLst>
          </p:nvPr>
        </p:nvGraphicFramePr>
        <p:xfrm>
          <a:off x="4214554" y="2036618"/>
          <a:ext cx="7139246" cy="4600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Arms and Influence (The Henry L. Stimson Lectures Series) by Thomas C.  Schelling (1967-09-10): Thomas C. Schelling;: Amazon.com: Books">
            <a:extLst>
              <a:ext uri="{FF2B5EF4-FFF2-40B4-BE49-F238E27FC236}">
                <a16:creationId xmlns:a16="http://schemas.microsoft.com/office/drawing/2014/main" id="{9A0849C5-0104-4D37-9890-B7E88A80FE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147" y="2356635"/>
            <a:ext cx="2473113" cy="3856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23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79E0ED24-ECFB-41E9-9156-92A1824AC0A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3FD68B44-AD2F-4539-B79E-7DFC84B6192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F2826FA1-07BE-4F44-9CDB-DE2CD5F2EA4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1D97F7E1-11CB-4D5E-AEFB-65173C76F56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AC59F380-E506-46C4-A4BC-C628C1AF299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Military Conflict management</a:t>
            </a:r>
            <a:endParaRPr lang="cs-CZ" dirty="0"/>
          </a:p>
        </p:txBody>
      </p:sp>
      <p:sp>
        <p:nvSpPr>
          <p:cNvPr id="3" name="Zástupný symbol pro obsah 2"/>
          <p:cNvSpPr>
            <a:spLocks noGrp="1"/>
          </p:cNvSpPr>
          <p:nvPr>
            <p:ph idx="1"/>
          </p:nvPr>
        </p:nvSpPr>
        <p:spPr>
          <a:xfrm>
            <a:off x="581193" y="2180496"/>
            <a:ext cx="7302720" cy="4253758"/>
          </a:xfrm>
        </p:spPr>
        <p:txBody>
          <a:bodyPr>
            <a:normAutofit fontScale="92500" lnSpcReduction="10000"/>
          </a:bodyPr>
          <a:lstStyle/>
          <a:p>
            <a:pPr>
              <a:defRPr/>
            </a:pPr>
            <a:r>
              <a:rPr lang="en-US" sz="2400" dirty="0">
                <a:latin typeface="Arial" pitchFamily="34" charset="0"/>
                <a:cs typeface="Arial" pitchFamily="34" charset="0"/>
              </a:rPr>
              <a:t>intervention by mainly </a:t>
            </a:r>
            <a:r>
              <a:rPr lang="en-US" sz="2400" b="1" dirty="0">
                <a:latin typeface="Arial" pitchFamily="34" charset="0"/>
                <a:cs typeface="Arial" pitchFamily="34" charset="0"/>
              </a:rPr>
              <a:t>military</a:t>
            </a:r>
            <a:r>
              <a:rPr lang="en-US" sz="2400" dirty="0">
                <a:latin typeface="Arial" pitchFamily="34" charset="0"/>
                <a:cs typeface="Arial" pitchFamily="34" charset="0"/>
              </a:rPr>
              <a:t>, usually </a:t>
            </a:r>
            <a:r>
              <a:rPr lang="en-US" sz="2400" b="1" dirty="0">
                <a:latin typeface="Arial" pitchFamily="34" charset="0"/>
                <a:cs typeface="Arial" pitchFamily="34" charset="0"/>
              </a:rPr>
              <a:t>multinational force</a:t>
            </a:r>
            <a:endParaRPr lang="cs-CZ" sz="2400" b="1" dirty="0">
              <a:latin typeface="Arial" pitchFamily="34" charset="0"/>
              <a:cs typeface="Arial" pitchFamily="34" charset="0"/>
            </a:endParaRPr>
          </a:p>
          <a:p>
            <a:pPr>
              <a:buNone/>
              <a:defRPr/>
            </a:pPr>
            <a:endParaRPr lang="cs-CZ" sz="800" b="1" dirty="0">
              <a:latin typeface="Arial" pitchFamily="34" charset="0"/>
              <a:cs typeface="Arial" pitchFamily="34" charset="0"/>
            </a:endParaRPr>
          </a:p>
          <a:p>
            <a:pPr>
              <a:defRPr/>
            </a:pPr>
            <a:r>
              <a:rPr lang="en-GB" sz="2400" dirty="0">
                <a:latin typeface="Arial" pitchFamily="34" charset="0"/>
                <a:cs typeface="Arial" pitchFamily="34" charset="0"/>
              </a:rPr>
              <a:t>activities aimed at creating</a:t>
            </a:r>
            <a:r>
              <a:rPr lang="cs-CZ" sz="2400" dirty="0">
                <a:latin typeface="Arial" pitchFamily="34" charset="0"/>
                <a:cs typeface="Arial" pitchFamily="34" charset="0"/>
              </a:rPr>
              <a:t>/</a:t>
            </a:r>
            <a:r>
              <a:rPr lang="en-GB" sz="2400" dirty="0">
                <a:latin typeface="Arial" pitchFamily="34" charset="0"/>
                <a:cs typeface="Arial" pitchFamily="34" charset="0"/>
              </a:rPr>
              <a:t>maintaining a </a:t>
            </a:r>
            <a:r>
              <a:rPr lang="en-GB" sz="2400" b="1" dirty="0">
                <a:latin typeface="Arial" pitchFamily="34" charset="0"/>
                <a:cs typeface="Arial" pitchFamily="34" charset="0"/>
              </a:rPr>
              <a:t>secure environment </a:t>
            </a:r>
            <a:r>
              <a:rPr lang="en-GB" sz="2400" dirty="0">
                <a:latin typeface="Arial" pitchFamily="34" charset="0"/>
                <a:cs typeface="Arial" pitchFamily="34" charset="0"/>
              </a:rPr>
              <a:t>in order to end a crisis and/or enable </a:t>
            </a:r>
            <a:r>
              <a:rPr lang="en-GB" sz="2400" b="1" dirty="0">
                <a:latin typeface="Arial" pitchFamily="34" charset="0"/>
                <a:cs typeface="Arial" pitchFamily="34" charset="0"/>
              </a:rPr>
              <a:t>peace </a:t>
            </a:r>
            <a:r>
              <a:rPr lang="en-US" sz="2400" b="1" dirty="0">
                <a:latin typeface="Arial" pitchFamily="34" charset="0"/>
                <a:cs typeface="Arial" pitchFamily="34" charset="0"/>
              </a:rPr>
              <a:t>to be established/maintained</a:t>
            </a:r>
            <a:endParaRPr lang="cs-CZ" sz="2400" b="1" dirty="0">
              <a:latin typeface="Arial" pitchFamily="34" charset="0"/>
              <a:cs typeface="Arial" pitchFamily="34" charset="0"/>
            </a:endParaRPr>
          </a:p>
          <a:p>
            <a:pPr>
              <a:buNone/>
              <a:defRPr/>
            </a:pPr>
            <a:endParaRPr lang="cs-CZ" sz="800" b="1" dirty="0">
              <a:latin typeface="Arial" pitchFamily="34" charset="0"/>
              <a:cs typeface="Arial" pitchFamily="34" charset="0"/>
            </a:endParaRPr>
          </a:p>
          <a:p>
            <a:pPr>
              <a:defRPr/>
            </a:pPr>
            <a:r>
              <a:rPr lang="cs-CZ" sz="2400" dirty="0">
                <a:latin typeface="Arial" pitchFamily="34" charset="0"/>
                <a:cs typeface="Arial" pitchFamily="34" charset="0"/>
              </a:rPr>
              <a:t>MCM </a:t>
            </a:r>
            <a:r>
              <a:rPr lang="en-US" sz="2400" dirty="0">
                <a:latin typeface="Arial" pitchFamily="34" charset="0"/>
                <a:cs typeface="Arial" pitchFamily="34" charset="0"/>
              </a:rPr>
              <a:t>now coupled </a:t>
            </a:r>
            <a:r>
              <a:rPr lang="en-US" sz="2400">
                <a:latin typeface="Arial" pitchFamily="34" charset="0"/>
                <a:cs typeface="Arial" pitchFamily="34" charset="0"/>
              </a:rPr>
              <a:t>with CCM (Civilian CM) includes</a:t>
            </a:r>
            <a:r>
              <a:rPr lang="cs-CZ" sz="2400" dirty="0">
                <a:latin typeface="Arial" pitchFamily="34" charset="0"/>
                <a:cs typeface="Arial" pitchFamily="34" charset="0"/>
              </a:rPr>
              <a:t>:</a:t>
            </a:r>
          </a:p>
          <a:p>
            <a:pPr lvl="1">
              <a:defRPr/>
            </a:pPr>
            <a:r>
              <a:rPr lang="en-US" sz="2000" dirty="0">
                <a:latin typeface="Arial" pitchFamily="34" charset="0"/>
                <a:cs typeface="Arial" pitchFamily="34" charset="0"/>
              </a:rPr>
              <a:t>peacekeeping missions</a:t>
            </a:r>
            <a:endParaRPr lang="cs-CZ" sz="2000" dirty="0">
              <a:latin typeface="Arial" pitchFamily="34" charset="0"/>
              <a:cs typeface="Arial" pitchFamily="34" charset="0"/>
            </a:endParaRPr>
          </a:p>
          <a:p>
            <a:pPr lvl="1">
              <a:defRPr/>
            </a:pPr>
            <a:r>
              <a:rPr lang="en-US" sz="2000" dirty="0">
                <a:latin typeface="Arial" pitchFamily="34" charset="0"/>
                <a:cs typeface="Arial" pitchFamily="34" charset="0"/>
              </a:rPr>
              <a:t>conflict prevention missions</a:t>
            </a:r>
            <a:endParaRPr lang="cs-CZ" sz="2000" dirty="0">
              <a:latin typeface="Arial" pitchFamily="34" charset="0"/>
              <a:cs typeface="Arial" pitchFamily="34" charset="0"/>
            </a:endParaRPr>
          </a:p>
          <a:p>
            <a:pPr lvl="1">
              <a:defRPr/>
            </a:pPr>
            <a:r>
              <a:rPr lang="en-US" sz="2000" dirty="0">
                <a:latin typeface="Arial" pitchFamily="34" charset="0"/>
                <a:cs typeface="Arial" pitchFamily="34" charset="0"/>
              </a:rPr>
              <a:t>stabilization and reconstruction missions</a:t>
            </a:r>
            <a:endParaRPr lang="cs-CZ" sz="2000" dirty="0">
              <a:latin typeface="Arial" pitchFamily="34" charset="0"/>
              <a:cs typeface="Arial" pitchFamily="34" charset="0"/>
            </a:endParaRPr>
          </a:p>
          <a:p>
            <a:pPr lvl="1">
              <a:defRPr/>
            </a:pPr>
            <a:r>
              <a:rPr lang="en-US" sz="2000" dirty="0">
                <a:latin typeface="Arial" pitchFamily="34" charset="0"/>
                <a:cs typeface="Arial" pitchFamily="34" charset="0"/>
              </a:rPr>
              <a:t>humanitarian </a:t>
            </a:r>
            <a:r>
              <a:rPr lang="cs-CZ" sz="2000" dirty="0" err="1">
                <a:latin typeface="Arial" pitchFamily="34" charset="0"/>
                <a:cs typeface="Arial" pitchFamily="34" charset="0"/>
              </a:rPr>
              <a:t>missions</a:t>
            </a:r>
            <a:endParaRPr lang="en-GB" sz="2000" dirty="0">
              <a:latin typeface="Arial" pitchFamily="34" charset="0"/>
              <a:cs typeface="Arial" pitchFamily="34" charset="0"/>
            </a:endParaRPr>
          </a:p>
          <a:p>
            <a:endParaRPr lang="cs-CZ" dirty="0"/>
          </a:p>
        </p:txBody>
      </p:sp>
      <p:pic>
        <p:nvPicPr>
          <p:cNvPr id="2050" name="Picture 2" descr="Image result for oxford handbook of peacekeeping oper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7460" y="1971210"/>
            <a:ext cx="3094615" cy="446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901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Starting discussion</a:t>
            </a:r>
            <a:endParaRPr lang="cs-CZ" dirty="0"/>
          </a:p>
        </p:txBody>
      </p:sp>
      <p:sp>
        <p:nvSpPr>
          <p:cNvPr id="3" name="Zástupný symbol pro obsah 2"/>
          <p:cNvSpPr>
            <a:spLocks noGrp="1"/>
          </p:cNvSpPr>
          <p:nvPr>
            <p:ph idx="1"/>
          </p:nvPr>
        </p:nvSpPr>
        <p:spPr>
          <a:xfrm>
            <a:off x="581193" y="2180496"/>
            <a:ext cx="6098388" cy="3678303"/>
          </a:xfrm>
        </p:spPr>
        <p:txBody>
          <a:bodyPr/>
          <a:lstStyle/>
          <a:p>
            <a:r>
              <a:rPr lang="en-US" dirty="0"/>
              <a:t>Is a negotiated peace better than a peace won in battle?</a:t>
            </a:r>
          </a:p>
          <a:p>
            <a:endParaRPr lang="en-US" dirty="0"/>
          </a:p>
          <a:p>
            <a:r>
              <a:rPr lang="en-US" dirty="0"/>
              <a:t>Should we negotiate with terrorists? What about armed groups who have attacked civilians?</a:t>
            </a:r>
          </a:p>
          <a:p>
            <a:endParaRPr lang="en-US" dirty="0"/>
          </a:p>
          <a:p>
            <a:r>
              <a:rPr lang="en-US" dirty="0"/>
              <a:t>Do arms embargoes work?</a:t>
            </a:r>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7863" y="1890563"/>
            <a:ext cx="4577842" cy="4795289"/>
          </a:xfrm>
          <a:prstGeom prst="rect">
            <a:avLst/>
          </a:prstGeom>
        </p:spPr>
      </p:pic>
    </p:spTree>
    <p:extLst>
      <p:ext uri="{BB962C8B-B14F-4D97-AF65-F5344CB8AC3E}">
        <p14:creationId xmlns:p14="http://schemas.microsoft.com/office/powerpoint/2010/main" val="401440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Military Conflict management</a:t>
            </a:r>
            <a:endParaRPr lang="cs-CZ" dirty="0"/>
          </a:p>
        </p:txBody>
      </p:sp>
      <p:sp>
        <p:nvSpPr>
          <p:cNvPr id="3" name="Zástupný symbol pro obsah 2"/>
          <p:cNvSpPr>
            <a:spLocks noGrp="1"/>
          </p:cNvSpPr>
          <p:nvPr>
            <p:ph idx="1"/>
          </p:nvPr>
        </p:nvSpPr>
        <p:spPr>
          <a:xfrm>
            <a:off x="581192" y="2100603"/>
            <a:ext cx="6968184" cy="4391240"/>
          </a:xfrm>
        </p:spPr>
        <p:txBody>
          <a:bodyPr>
            <a:noAutofit/>
          </a:bodyPr>
          <a:lstStyle/>
          <a:p>
            <a:pPr>
              <a:spcBef>
                <a:spcPts val="0"/>
              </a:spcBef>
              <a:spcAft>
                <a:spcPts val="0"/>
              </a:spcAft>
              <a:defRPr/>
            </a:pPr>
            <a:r>
              <a:rPr lang="en-GB" sz="2000" dirty="0">
                <a:latin typeface="Arial" pitchFamily="34" charset="0"/>
                <a:cs typeface="Arial" pitchFamily="34" charset="0"/>
              </a:rPr>
              <a:t>first, the </a:t>
            </a:r>
            <a:r>
              <a:rPr lang="en-GB" sz="2000" b="1" dirty="0">
                <a:latin typeface="Arial" pitchFamily="34" charset="0"/>
                <a:cs typeface="Arial" pitchFamily="34" charset="0"/>
              </a:rPr>
              <a:t>spectrum of tasks has expanded</a:t>
            </a:r>
          </a:p>
          <a:p>
            <a:pPr>
              <a:spcBef>
                <a:spcPts val="0"/>
              </a:spcBef>
              <a:spcAft>
                <a:spcPts val="0"/>
              </a:spcAft>
              <a:defRPr/>
            </a:pPr>
            <a:endParaRPr lang="en-GB" sz="2000" b="1" dirty="0">
              <a:latin typeface="Arial" pitchFamily="34" charset="0"/>
              <a:cs typeface="Arial" pitchFamily="34" charset="0"/>
            </a:endParaRPr>
          </a:p>
          <a:p>
            <a:pPr>
              <a:spcBef>
                <a:spcPts val="0"/>
              </a:spcBef>
              <a:spcAft>
                <a:spcPts val="0"/>
              </a:spcAft>
              <a:defRPr/>
            </a:pPr>
            <a:r>
              <a:rPr lang="en-GB" sz="2000" dirty="0">
                <a:latin typeface="Arial" pitchFamily="34" charset="0"/>
                <a:cs typeface="Arial" pitchFamily="34" charset="0"/>
              </a:rPr>
              <a:t>from </a:t>
            </a:r>
            <a:r>
              <a:rPr lang="en-GB" sz="2000" b="1" dirty="0">
                <a:latin typeface="Arial" pitchFamily="34" charset="0"/>
                <a:cs typeface="Arial" pitchFamily="34" charset="0"/>
              </a:rPr>
              <a:t>traditional peacekeeping </a:t>
            </a:r>
            <a:r>
              <a:rPr lang="en-GB" sz="2000" dirty="0">
                <a:latin typeface="Arial" pitchFamily="34" charset="0"/>
                <a:cs typeface="Arial" pitchFamily="34" charset="0"/>
              </a:rPr>
              <a:t>(containment and reduction of military escalation) to </a:t>
            </a:r>
            <a:r>
              <a:rPr lang="en-GB" sz="2000" b="1" dirty="0">
                <a:latin typeface="Arial" pitchFamily="34" charset="0"/>
                <a:cs typeface="Arial" pitchFamily="34" charset="0"/>
              </a:rPr>
              <a:t>social, political, and economic transformation </a:t>
            </a:r>
            <a:r>
              <a:rPr lang="cs-CZ" sz="2000" dirty="0">
                <a:latin typeface="Arial" pitchFamily="34" charset="0"/>
                <a:cs typeface="Arial" pitchFamily="34" charset="0"/>
              </a:rPr>
              <a:t>(</a:t>
            </a:r>
            <a:r>
              <a:rPr lang="en-GB" sz="2000" dirty="0">
                <a:latin typeface="Arial" pitchFamily="34" charset="0"/>
                <a:cs typeface="Arial" pitchFamily="34" charset="0"/>
              </a:rPr>
              <a:t>conflict resolution</a:t>
            </a:r>
            <a:r>
              <a:rPr lang="cs-CZ" sz="2000" dirty="0">
                <a:latin typeface="Arial" pitchFamily="34" charset="0"/>
                <a:cs typeface="Arial" pitchFamily="34" charset="0"/>
              </a:rPr>
              <a:t>)</a:t>
            </a:r>
            <a:endParaRPr lang="en-US" sz="2000" dirty="0">
              <a:latin typeface="Arial" pitchFamily="34" charset="0"/>
              <a:cs typeface="Arial" pitchFamily="34" charset="0"/>
            </a:endParaRPr>
          </a:p>
          <a:p>
            <a:pPr>
              <a:spcBef>
                <a:spcPts val="0"/>
              </a:spcBef>
              <a:spcAft>
                <a:spcPts val="0"/>
              </a:spcAft>
              <a:defRPr/>
            </a:pPr>
            <a:endParaRPr lang="en-GB" sz="2000" dirty="0">
              <a:latin typeface="Arial" pitchFamily="34" charset="0"/>
              <a:cs typeface="Arial" pitchFamily="34" charset="0"/>
            </a:endParaRPr>
          </a:p>
          <a:p>
            <a:pPr>
              <a:spcBef>
                <a:spcPts val="0"/>
              </a:spcBef>
              <a:spcAft>
                <a:spcPts val="0"/>
              </a:spcAft>
            </a:pPr>
            <a:r>
              <a:rPr lang="en-US" sz="2000" b="1" dirty="0"/>
              <a:t>from consenting states to hostile environments</a:t>
            </a:r>
          </a:p>
          <a:p>
            <a:pPr>
              <a:spcBef>
                <a:spcPts val="0"/>
              </a:spcBef>
              <a:spcAft>
                <a:spcPts val="0"/>
              </a:spcAft>
            </a:pPr>
            <a:endParaRPr lang="en-US" sz="2000" b="1" dirty="0"/>
          </a:p>
          <a:p>
            <a:pPr>
              <a:spcBef>
                <a:spcPts val="0"/>
              </a:spcBef>
              <a:spcAft>
                <a:spcPts val="0"/>
              </a:spcAft>
            </a:pPr>
            <a:r>
              <a:rPr lang="en-US" sz="2000" b="1" dirty="0"/>
              <a:t>from buffer zones to active engagement</a:t>
            </a:r>
          </a:p>
          <a:p>
            <a:pPr>
              <a:spcBef>
                <a:spcPts val="0"/>
              </a:spcBef>
              <a:spcAft>
                <a:spcPts val="0"/>
              </a:spcAft>
            </a:pPr>
            <a:endParaRPr lang="en-US" sz="2000" b="1" dirty="0"/>
          </a:p>
          <a:p>
            <a:pPr>
              <a:spcBef>
                <a:spcPts val="0"/>
              </a:spcBef>
              <a:spcAft>
                <a:spcPts val="0"/>
              </a:spcAft>
            </a:pPr>
            <a:r>
              <a:rPr lang="en-US" sz="2000" dirty="0"/>
              <a:t>from single actors to multinational coalitions and IOs in </a:t>
            </a:r>
            <a:r>
              <a:rPr lang="en-US" sz="2000" b="1" dirty="0"/>
              <a:t>cooperation to cover the spectrum</a:t>
            </a:r>
          </a:p>
          <a:p>
            <a:pPr>
              <a:spcBef>
                <a:spcPts val="0"/>
              </a:spcBef>
              <a:spcAft>
                <a:spcPts val="0"/>
              </a:spcAft>
            </a:pPr>
            <a:endParaRPr lang="en-US" sz="2000" dirty="0"/>
          </a:p>
          <a:p>
            <a:pPr>
              <a:spcBef>
                <a:spcPts val="0"/>
              </a:spcBef>
              <a:spcAft>
                <a:spcPts val="0"/>
              </a:spcAft>
            </a:pPr>
            <a:r>
              <a:rPr lang="en-US" sz="2000" dirty="0"/>
              <a:t>“Comprehensive Approach” to complex political emergencies</a:t>
            </a:r>
            <a:endParaRPr lang="cs-CZ" sz="2000" dirty="0"/>
          </a:p>
        </p:txBody>
      </p:sp>
      <p:pic>
        <p:nvPicPr>
          <p:cNvPr id="4098" name="Picture 2" descr="Image result for un peacekeeping bella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033" y="1919735"/>
            <a:ext cx="3152775" cy="475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545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Conflict resolution</a:t>
            </a:r>
            <a:endParaRPr lang="cs-CZ" dirty="0"/>
          </a:p>
        </p:txBody>
      </p:sp>
      <p:sp>
        <p:nvSpPr>
          <p:cNvPr id="3" name="Zástupný symbol pro obsah 2"/>
          <p:cNvSpPr>
            <a:spLocks noGrp="1"/>
          </p:cNvSpPr>
          <p:nvPr>
            <p:ph idx="1"/>
          </p:nvPr>
        </p:nvSpPr>
        <p:spPr>
          <a:xfrm>
            <a:off x="703855" y="2336788"/>
            <a:ext cx="11029615" cy="4521212"/>
          </a:xfrm>
        </p:spPr>
        <p:txBody>
          <a:bodyPr>
            <a:normAutofit fontScale="92500" lnSpcReduction="20000"/>
          </a:bodyPr>
          <a:lstStyle/>
          <a:p>
            <a:r>
              <a:rPr lang="en-US" dirty="0"/>
              <a:t>peacemaking in the narrow definition</a:t>
            </a:r>
          </a:p>
          <a:p>
            <a:endParaRPr lang="en-US" dirty="0"/>
          </a:p>
          <a:p>
            <a:r>
              <a:rPr lang="en-US" dirty="0"/>
              <a:t>unless victory is achieved stems from negotiation</a:t>
            </a:r>
          </a:p>
          <a:p>
            <a:endParaRPr lang="en-US" dirty="0"/>
          </a:p>
          <a:p>
            <a:r>
              <a:rPr lang="en-US" b="1" dirty="0"/>
              <a:t>resolution options revolve around</a:t>
            </a:r>
          </a:p>
          <a:p>
            <a:pPr lvl="1"/>
            <a:r>
              <a:rPr lang="en-US" dirty="0"/>
              <a:t>Priority change </a:t>
            </a:r>
          </a:p>
          <a:p>
            <a:pPr lvl="1"/>
            <a:r>
              <a:rPr lang="en-US" dirty="0"/>
              <a:t>Division of subject of contention (part in the executive)</a:t>
            </a:r>
          </a:p>
          <a:p>
            <a:pPr lvl="1"/>
            <a:r>
              <a:rPr lang="en-US" dirty="0"/>
              <a:t>Barter exchange </a:t>
            </a:r>
          </a:p>
          <a:p>
            <a:pPr lvl="1"/>
            <a:r>
              <a:rPr lang="en-US" dirty="0"/>
              <a:t>Joint control (coalition)</a:t>
            </a:r>
          </a:p>
          <a:p>
            <a:pPr lvl="1"/>
            <a:r>
              <a:rPr lang="en-US" dirty="0"/>
              <a:t>Delegated control </a:t>
            </a:r>
          </a:p>
          <a:p>
            <a:pPr lvl="1"/>
            <a:r>
              <a:rPr lang="en-US" dirty="0"/>
              <a:t>Arbitrage </a:t>
            </a:r>
          </a:p>
          <a:p>
            <a:pPr lvl="1"/>
            <a:r>
              <a:rPr lang="en-US" dirty="0"/>
              <a:t>Deferral </a:t>
            </a:r>
          </a:p>
          <a:p>
            <a:pPr lvl="1"/>
            <a:endParaRPr lang="en-US" dirty="0"/>
          </a:p>
          <a:p>
            <a:r>
              <a:rPr lang="en-US" dirty="0"/>
              <a:t>employed instruments involve ALL deployed instruments - MULTITRACK</a:t>
            </a:r>
          </a:p>
          <a:p>
            <a:endParaRPr lang="en-US" dirty="0"/>
          </a:p>
          <a:p>
            <a:endParaRPr lang="en-US" dirty="0"/>
          </a:p>
        </p:txBody>
      </p:sp>
      <p:pic>
        <p:nvPicPr>
          <p:cNvPr id="5122" name="Picture 2" descr="Image result for armed conflict resolution ramsbot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1112" y="1988633"/>
            <a:ext cx="3269695" cy="471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495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Conflict resolution - negotiation</a:t>
            </a:r>
            <a:endParaRPr lang="cs-CZ" dirty="0"/>
          </a:p>
        </p:txBody>
      </p:sp>
      <p:sp>
        <p:nvSpPr>
          <p:cNvPr id="3" name="Zástupný symbol pro obsah 2"/>
          <p:cNvSpPr>
            <a:spLocks noGrp="1"/>
          </p:cNvSpPr>
          <p:nvPr>
            <p:ph idx="1"/>
          </p:nvPr>
        </p:nvSpPr>
        <p:spPr>
          <a:xfrm>
            <a:off x="581192" y="2007220"/>
            <a:ext cx="11029615" cy="4716965"/>
          </a:xfrm>
        </p:spPr>
        <p:txBody>
          <a:bodyPr>
            <a:normAutofit lnSpcReduction="10000"/>
          </a:bodyPr>
          <a:lstStyle/>
          <a:p>
            <a:pPr marL="182880" indent="-182880">
              <a:defRPr/>
            </a:pPr>
            <a:r>
              <a:rPr lang="en-US" b="1" dirty="0"/>
              <a:t>1. pre-negotiation </a:t>
            </a:r>
          </a:p>
          <a:p>
            <a:pPr marL="457517" lvl="1" indent="-182880">
              <a:defRPr/>
            </a:pPr>
            <a:r>
              <a:rPr lang="en-US" dirty="0"/>
              <a:t>a dominant field today, where mediation comes into play the most often</a:t>
            </a:r>
          </a:p>
          <a:p>
            <a:pPr marL="457517" lvl="1" indent="-182880">
              <a:defRPr/>
            </a:pPr>
            <a:r>
              <a:rPr lang="en-US" dirty="0"/>
              <a:t>aims to frame a possible acceptance of a negotiated settlement or even meeting for negotiations </a:t>
            </a:r>
          </a:p>
          <a:p>
            <a:pPr marL="182880" indent="-182880">
              <a:defRPr/>
            </a:pPr>
            <a:r>
              <a:rPr lang="en-US" b="1" dirty="0">
                <a:solidFill>
                  <a:schemeClr val="tx1">
                    <a:lumMod val="85000"/>
                    <a:lumOff val="15000"/>
                  </a:schemeClr>
                </a:solidFill>
              </a:rPr>
              <a:t>2. agreement formula</a:t>
            </a:r>
          </a:p>
          <a:p>
            <a:pPr marL="457517" lvl="1" indent="-182880">
              <a:defRPr/>
            </a:pPr>
            <a:r>
              <a:rPr lang="en-US" dirty="0">
                <a:solidFill>
                  <a:schemeClr val="tx1">
                    <a:lumMod val="85000"/>
                    <a:lumOff val="15000"/>
                  </a:schemeClr>
                </a:solidFill>
              </a:rPr>
              <a:t>within the negotiation or mediation processes this phase entails the establishment of major agreement framework such as recognition, need for concessions, shared rule, or third party assistance</a:t>
            </a:r>
          </a:p>
          <a:p>
            <a:pPr marL="182880" indent="-182880">
              <a:defRPr/>
            </a:pPr>
            <a:r>
              <a:rPr lang="en-US" b="1" dirty="0">
                <a:solidFill>
                  <a:schemeClr val="tx1">
                    <a:lumMod val="85000"/>
                    <a:lumOff val="15000"/>
                  </a:schemeClr>
                </a:solidFill>
              </a:rPr>
              <a:t>3. agreement details</a:t>
            </a:r>
          </a:p>
          <a:p>
            <a:pPr marL="457517" lvl="1" indent="-182880">
              <a:defRPr/>
            </a:pPr>
            <a:r>
              <a:rPr lang="en-US" dirty="0">
                <a:solidFill>
                  <a:schemeClr val="tx1">
                    <a:lumMod val="85000"/>
                    <a:lumOff val="15000"/>
                  </a:schemeClr>
                </a:solidFill>
              </a:rPr>
              <a:t>perhaps the longest phase delivers the specifics</a:t>
            </a:r>
          </a:p>
          <a:p>
            <a:pPr marL="182880" indent="-182880">
              <a:defRPr/>
            </a:pPr>
            <a:endParaRPr lang="en-US" dirty="0">
              <a:solidFill>
                <a:schemeClr val="tx1">
                  <a:lumMod val="85000"/>
                  <a:lumOff val="15000"/>
                </a:schemeClr>
              </a:solidFill>
            </a:endParaRPr>
          </a:p>
          <a:p>
            <a:pPr marL="182880" indent="-182880">
              <a:defRPr/>
            </a:pPr>
            <a:r>
              <a:rPr lang="en-US" dirty="0">
                <a:solidFill>
                  <a:schemeClr val="tx1">
                    <a:lumMod val="85000"/>
                    <a:lumOff val="15000"/>
                  </a:schemeClr>
                </a:solidFill>
              </a:rPr>
              <a:t>actors readjust their strategies ‘phase by phase’ according to their subjective consideration of three factors: </a:t>
            </a:r>
          </a:p>
          <a:p>
            <a:pPr marL="457517" lvl="1" indent="-182880">
              <a:defRPr/>
            </a:pPr>
            <a:r>
              <a:rPr lang="en-US" dirty="0">
                <a:solidFill>
                  <a:schemeClr val="tx1">
                    <a:lumMod val="85000"/>
                    <a:lumOff val="15000"/>
                  </a:schemeClr>
                </a:solidFill>
              </a:rPr>
              <a:t>the </a:t>
            </a:r>
            <a:r>
              <a:rPr lang="en-US" b="1" dirty="0">
                <a:solidFill>
                  <a:schemeClr val="tx1">
                    <a:lumMod val="85000"/>
                    <a:lumOff val="15000"/>
                  </a:schemeClr>
                </a:solidFill>
              </a:rPr>
              <a:t>contents of the peace proposal, </a:t>
            </a:r>
          </a:p>
          <a:p>
            <a:pPr marL="457517" lvl="1" indent="-182880">
              <a:defRPr/>
            </a:pPr>
            <a:r>
              <a:rPr lang="en-US" dirty="0">
                <a:solidFill>
                  <a:schemeClr val="tx1">
                    <a:lumMod val="85000"/>
                    <a:lumOff val="15000"/>
                  </a:schemeClr>
                </a:solidFill>
              </a:rPr>
              <a:t>the </a:t>
            </a:r>
            <a:r>
              <a:rPr lang="en-US" b="1" dirty="0">
                <a:solidFill>
                  <a:schemeClr val="tx1">
                    <a:lumMod val="85000"/>
                    <a:lumOff val="15000"/>
                  </a:schemeClr>
                </a:solidFill>
              </a:rPr>
              <a:t>resources under their control</a:t>
            </a:r>
          </a:p>
          <a:p>
            <a:pPr marL="457517" lvl="1" indent="-182880">
              <a:defRPr/>
            </a:pPr>
            <a:r>
              <a:rPr lang="en-US" dirty="0">
                <a:solidFill>
                  <a:schemeClr val="tx1">
                    <a:lumMod val="85000"/>
                    <a:lumOff val="15000"/>
                  </a:schemeClr>
                </a:solidFill>
              </a:rPr>
              <a:t>the </a:t>
            </a:r>
            <a:r>
              <a:rPr lang="en-US" b="1" dirty="0">
                <a:solidFill>
                  <a:schemeClr val="tx1">
                    <a:lumMod val="85000"/>
                    <a:lumOff val="15000"/>
                  </a:schemeClr>
                </a:solidFill>
              </a:rPr>
              <a:t>strength of the incentives </a:t>
            </a:r>
            <a:r>
              <a:rPr lang="en-US" dirty="0">
                <a:solidFill>
                  <a:schemeClr val="tx1">
                    <a:lumMod val="85000"/>
                    <a:lumOff val="15000"/>
                  </a:schemeClr>
                </a:solidFill>
              </a:rPr>
              <a:t>and pressures from external interveners.</a:t>
            </a:r>
            <a:endParaRPr lang="sk-SK" dirty="0">
              <a:solidFill>
                <a:schemeClr val="tx1">
                  <a:lumMod val="85000"/>
                  <a:lumOff val="15000"/>
                </a:schemeClr>
              </a:solidFill>
            </a:endParaRPr>
          </a:p>
          <a:p>
            <a:endParaRPr lang="cs-CZ" dirty="0"/>
          </a:p>
        </p:txBody>
      </p:sp>
    </p:spTree>
    <p:extLst>
      <p:ext uri="{BB962C8B-B14F-4D97-AF65-F5344CB8AC3E}">
        <p14:creationId xmlns:p14="http://schemas.microsoft.com/office/powerpoint/2010/main" val="2923576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Conflict resolution</a:t>
            </a:r>
            <a:endParaRPr lang="cs-CZ" dirty="0"/>
          </a:p>
        </p:txBody>
      </p:sp>
      <p:sp>
        <p:nvSpPr>
          <p:cNvPr id="3" name="Zástupný symbol pro obsah 2"/>
          <p:cNvSpPr>
            <a:spLocks noGrp="1"/>
          </p:cNvSpPr>
          <p:nvPr>
            <p:ph idx="1"/>
          </p:nvPr>
        </p:nvSpPr>
        <p:spPr>
          <a:xfrm>
            <a:off x="581192" y="2180496"/>
            <a:ext cx="4069830" cy="3997280"/>
          </a:xfrm>
        </p:spPr>
        <p:txBody>
          <a:bodyPr>
            <a:normAutofit/>
          </a:bodyPr>
          <a:lstStyle/>
          <a:p>
            <a:r>
              <a:rPr lang="en-US" dirty="0"/>
              <a:t>Dilemmas include:</a:t>
            </a:r>
          </a:p>
          <a:p>
            <a:endParaRPr lang="en-US" dirty="0"/>
          </a:p>
          <a:p>
            <a:r>
              <a:rPr lang="en-US" b="1" dirty="0"/>
              <a:t>Negotiated settlement vs. Victory</a:t>
            </a:r>
          </a:p>
          <a:p>
            <a:pPr lvl="1"/>
            <a:r>
              <a:rPr lang="en-US" dirty="0"/>
              <a:t>strenuous debate over more stable and lasting peace</a:t>
            </a:r>
          </a:p>
          <a:p>
            <a:r>
              <a:rPr lang="en-US" b="1" dirty="0"/>
              <a:t>Inclusivity vs. Spoilers</a:t>
            </a:r>
          </a:p>
          <a:p>
            <a:pPr lvl="1"/>
            <a:r>
              <a:rPr lang="en-US" dirty="0"/>
              <a:t>negotiation dilemma of including relevant stakeholders</a:t>
            </a:r>
          </a:p>
          <a:p>
            <a:r>
              <a:rPr lang="en-US" b="1" dirty="0"/>
              <a:t>Guarantees vs. Non-intervention</a:t>
            </a:r>
          </a:p>
          <a:p>
            <a:pPr lvl="1"/>
            <a:r>
              <a:rPr lang="en-US" dirty="0"/>
              <a:t>peace agreement guarantor and guarantees</a:t>
            </a:r>
          </a:p>
          <a:p>
            <a:endParaRPr lang="cs-CZ" dirty="0"/>
          </a:p>
        </p:txBody>
      </p:sp>
      <p:pic>
        <p:nvPicPr>
          <p:cNvPr id="4" name="Zástupný symbol pro obsah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8075" y="-14288"/>
            <a:ext cx="7273925" cy="6872288"/>
          </a:xfrm>
          <a:prstGeom prst="rect">
            <a:avLst/>
          </a:prstGeom>
        </p:spPr>
      </p:pic>
    </p:spTree>
    <p:extLst>
      <p:ext uri="{BB962C8B-B14F-4D97-AF65-F5344CB8AC3E}">
        <p14:creationId xmlns:p14="http://schemas.microsoft.com/office/powerpoint/2010/main" val="2211475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Post-conflict reconstruction</a:t>
            </a:r>
            <a:endParaRPr lang="cs-CZ" dirty="0"/>
          </a:p>
        </p:txBody>
      </p:sp>
      <p:sp>
        <p:nvSpPr>
          <p:cNvPr id="3" name="Zástupný symbol pro obsah 2"/>
          <p:cNvSpPr>
            <a:spLocks noGrp="1"/>
          </p:cNvSpPr>
          <p:nvPr>
            <p:ph idx="1"/>
          </p:nvPr>
        </p:nvSpPr>
        <p:spPr>
          <a:xfrm>
            <a:off x="581192" y="2057833"/>
            <a:ext cx="11029615" cy="4432177"/>
          </a:xfrm>
        </p:spPr>
        <p:txBody>
          <a:bodyPr>
            <a:normAutofit fontScale="77500" lnSpcReduction="20000"/>
          </a:bodyPr>
          <a:lstStyle/>
          <a:p>
            <a:r>
              <a:rPr lang="en-US" altLang="cs-CZ" sz="2600" dirty="0"/>
              <a:t>Activities aimed at renewing the socio-economic structure of the society and the establishment of adequate conditions for the secure and peaceful development of society</a:t>
            </a:r>
          </a:p>
          <a:p>
            <a:endParaRPr lang="en-US" altLang="cs-CZ" sz="2800" dirty="0"/>
          </a:p>
          <a:p>
            <a:r>
              <a:rPr lang="en-US" altLang="cs-CZ" sz="2800" dirty="0"/>
              <a:t>Key concepts:</a:t>
            </a:r>
          </a:p>
          <a:p>
            <a:pPr lvl="1"/>
            <a:r>
              <a:rPr lang="en-US" altLang="cs-CZ" sz="2400" dirty="0"/>
              <a:t>System inclusion</a:t>
            </a:r>
          </a:p>
          <a:p>
            <a:pPr lvl="1"/>
            <a:r>
              <a:rPr lang="en-US" altLang="cs-CZ" sz="2400" dirty="0"/>
              <a:t>External assistance</a:t>
            </a:r>
          </a:p>
          <a:p>
            <a:pPr lvl="1"/>
            <a:r>
              <a:rPr lang="en-US" altLang="cs-CZ" sz="2400" dirty="0"/>
              <a:t>Sustainability after self reliance</a:t>
            </a:r>
          </a:p>
          <a:p>
            <a:endParaRPr lang="en-US" altLang="cs-CZ" sz="2800" dirty="0"/>
          </a:p>
          <a:p>
            <a:r>
              <a:rPr lang="en-US" altLang="cs-CZ" sz="2800" b="1" dirty="0"/>
              <a:t>Reconstruction serves as structural prevention</a:t>
            </a:r>
          </a:p>
          <a:p>
            <a:endParaRPr lang="en-US" altLang="cs-CZ" sz="2800" b="1" dirty="0"/>
          </a:p>
          <a:p>
            <a:r>
              <a:rPr lang="en-US" altLang="cs-CZ" sz="2300" b="1" dirty="0"/>
              <a:t>Nation building </a:t>
            </a:r>
            <a:r>
              <a:rPr lang="en-US" altLang="cs-CZ" sz="2300" dirty="0"/>
              <a:t>– synonym for post-conflict reconstruction? Or for democratization and westernization? – only a </a:t>
            </a:r>
            <a:r>
              <a:rPr lang="en-US" altLang="cs-CZ" sz="2300" b="1" dirty="0"/>
              <a:t>part</a:t>
            </a:r>
            <a:r>
              <a:rPr lang="en-US" altLang="cs-CZ" sz="2300" dirty="0"/>
              <a:t> of post-conflict reconstruction </a:t>
            </a:r>
            <a:endParaRPr lang="cs-CZ" sz="1400" dirty="0"/>
          </a:p>
        </p:txBody>
      </p:sp>
    </p:spTree>
    <p:extLst>
      <p:ext uri="{BB962C8B-B14F-4D97-AF65-F5344CB8AC3E}">
        <p14:creationId xmlns:p14="http://schemas.microsoft.com/office/powerpoint/2010/main" val="369856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Post-conflict reconstruction</a:t>
            </a:r>
            <a:endParaRPr lang="cs-CZ" dirty="0"/>
          </a:p>
        </p:txBody>
      </p:sp>
      <p:sp>
        <p:nvSpPr>
          <p:cNvPr id="3" name="Zástupný symbol pro obsah 2"/>
          <p:cNvSpPr>
            <a:spLocks noGrp="1"/>
          </p:cNvSpPr>
          <p:nvPr>
            <p:ph idx="1"/>
          </p:nvPr>
        </p:nvSpPr>
        <p:spPr>
          <a:xfrm>
            <a:off x="581192" y="2180496"/>
            <a:ext cx="11029615" cy="4465631"/>
          </a:xfrm>
        </p:spPr>
        <p:txBody>
          <a:bodyPr>
            <a:normAutofit lnSpcReduction="10000"/>
          </a:bodyPr>
          <a:lstStyle/>
          <a:p>
            <a:r>
              <a:rPr lang="en-US" altLang="cs-CZ" sz="2400" dirty="0"/>
              <a:t>4 pillars</a:t>
            </a:r>
          </a:p>
          <a:p>
            <a:pPr lvl="1"/>
            <a:r>
              <a:rPr lang="en-US" altLang="cs-CZ" sz="1800" b="1" dirty="0"/>
              <a:t>Security</a:t>
            </a:r>
            <a:r>
              <a:rPr lang="en-US" altLang="cs-CZ" sz="1800" dirty="0"/>
              <a:t> – crucial to any success</a:t>
            </a:r>
          </a:p>
          <a:p>
            <a:pPr lvl="2"/>
            <a:r>
              <a:rPr lang="en-US" altLang="cs-CZ" sz="1500" dirty="0"/>
              <a:t>Civilian security, DDR, buffer zones, civilian control over armed forces, training</a:t>
            </a:r>
          </a:p>
          <a:p>
            <a:pPr lvl="2"/>
            <a:endParaRPr lang="en-US" altLang="cs-CZ" sz="1500" dirty="0"/>
          </a:p>
          <a:p>
            <a:pPr lvl="1"/>
            <a:r>
              <a:rPr lang="en-US" altLang="cs-CZ" sz="1800" b="1" dirty="0"/>
              <a:t>Justice and </a:t>
            </a:r>
            <a:r>
              <a:rPr lang="en-US" altLang="cs-CZ" sz="1800" b="1" dirty="0" err="1"/>
              <a:t>Reconcilliation</a:t>
            </a:r>
            <a:r>
              <a:rPr lang="en-US" altLang="cs-CZ" sz="1800" b="1" dirty="0"/>
              <a:t> </a:t>
            </a:r>
            <a:r>
              <a:rPr lang="en-US" altLang="cs-CZ" sz="1800" dirty="0"/>
              <a:t>– establishment of rule of law</a:t>
            </a:r>
          </a:p>
          <a:p>
            <a:pPr lvl="2"/>
            <a:r>
              <a:rPr lang="en-US" altLang="cs-CZ" sz="1500" dirty="0"/>
              <a:t>Preventing reprisals, interim justice, human right legislation, police training</a:t>
            </a:r>
          </a:p>
          <a:p>
            <a:pPr lvl="2"/>
            <a:endParaRPr lang="en-US" altLang="cs-CZ" sz="1500" dirty="0"/>
          </a:p>
          <a:p>
            <a:pPr lvl="1"/>
            <a:r>
              <a:rPr lang="en-US" altLang="cs-CZ" sz="1800" b="1" dirty="0"/>
              <a:t>Social and economic well-being </a:t>
            </a:r>
            <a:r>
              <a:rPr lang="en-US" altLang="cs-CZ" sz="1800" dirty="0"/>
              <a:t>– aid and resources distribution</a:t>
            </a:r>
          </a:p>
          <a:p>
            <a:pPr lvl="2"/>
            <a:r>
              <a:rPr lang="en-US" altLang="cs-CZ" sz="1500" dirty="0"/>
              <a:t>Elementary food and water security, repatriations, infrastructure reconstruction, requalification training, subsidies and investments</a:t>
            </a:r>
          </a:p>
          <a:p>
            <a:pPr lvl="2"/>
            <a:endParaRPr lang="en-US" altLang="cs-CZ" sz="1500" dirty="0"/>
          </a:p>
          <a:p>
            <a:pPr lvl="1"/>
            <a:r>
              <a:rPr lang="en-US" altLang="cs-CZ" sz="1800" b="1" dirty="0"/>
              <a:t>Governance and participation </a:t>
            </a:r>
            <a:r>
              <a:rPr lang="en-US" altLang="cs-CZ" sz="1800" dirty="0"/>
              <a:t>– transitive authority support</a:t>
            </a:r>
          </a:p>
          <a:p>
            <a:pPr lvl="2"/>
            <a:r>
              <a:rPr lang="en-US" altLang="cs-CZ" sz="1500" dirty="0"/>
              <a:t>NGO cooperation, interim government support, election preparations, legislation expertise transfer, civil society support</a:t>
            </a:r>
          </a:p>
          <a:p>
            <a:endParaRPr lang="cs-CZ" dirty="0"/>
          </a:p>
        </p:txBody>
      </p:sp>
      <p:sp>
        <p:nvSpPr>
          <p:cNvPr id="4" name="TextovéPole 3"/>
          <p:cNvSpPr txBox="1"/>
          <p:nvPr/>
        </p:nvSpPr>
        <p:spPr>
          <a:xfrm>
            <a:off x="9445083" y="2598234"/>
            <a:ext cx="2040673" cy="1200329"/>
          </a:xfrm>
          <a:prstGeom prst="rect">
            <a:avLst/>
          </a:prstGeom>
          <a:noFill/>
        </p:spPr>
        <p:txBody>
          <a:bodyPr wrap="square" rtlCol="0">
            <a:spAutoFit/>
          </a:bodyPr>
          <a:lstStyle/>
          <a:p>
            <a:r>
              <a:rPr lang="en-US" altLang="cs-CZ" i="1" dirty="0"/>
              <a:t>2002 Post-Conflict Reconstruction (CSIS/AUSA)</a:t>
            </a:r>
          </a:p>
          <a:p>
            <a:endParaRPr lang="cs-CZ" dirty="0"/>
          </a:p>
        </p:txBody>
      </p:sp>
    </p:spTree>
    <p:extLst>
      <p:ext uri="{BB962C8B-B14F-4D97-AF65-F5344CB8AC3E}">
        <p14:creationId xmlns:p14="http://schemas.microsoft.com/office/powerpoint/2010/main" val="1702376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Collective security</a:t>
            </a:r>
            <a:endParaRPr lang="cs-CZ" dirty="0"/>
          </a:p>
        </p:txBody>
      </p:sp>
      <p:sp>
        <p:nvSpPr>
          <p:cNvPr id="3" name="Zástupný symbol pro obsah 2"/>
          <p:cNvSpPr>
            <a:spLocks noGrp="1"/>
          </p:cNvSpPr>
          <p:nvPr>
            <p:ph idx="1"/>
          </p:nvPr>
        </p:nvSpPr>
        <p:spPr>
          <a:xfrm>
            <a:off x="581192" y="1616927"/>
            <a:ext cx="11029615" cy="5241073"/>
          </a:xfrm>
        </p:spPr>
        <p:txBody>
          <a:bodyPr>
            <a:normAutofit/>
          </a:bodyPr>
          <a:lstStyle/>
          <a:p>
            <a:r>
              <a:rPr lang="en-US" dirty="0"/>
              <a:t>or </a:t>
            </a:r>
            <a:r>
              <a:rPr lang="en-US" b="1" dirty="0"/>
              <a:t>why we should care about managing and resolving conflicts </a:t>
            </a:r>
            <a:r>
              <a:rPr lang="en-US" dirty="0"/>
              <a:t>(addressing conflict to be more precise)</a:t>
            </a:r>
          </a:p>
          <a:p>
            <a:endParaRPr lang="cs-CZ" dirty="0"/>
          </a:p>
          <a:p>
            <a:r>
              <a:rPr lang="en-US" dirty="0"/>
              <a:t>the necessary assumption of collective security is simply that wars are likely occur and that they ought to be prevented due to their destructive impact and spillover</a:t>
            </a:r>
          </a:p>
          <a:p>
            <a:endParaRPr lang="en-US" dirty="0"/>
          </a:p>
          <a:p>
            <a:r>
              <a:rPr lang="en-US" dirty="0"/>
              <a:t>collective security is not a design for organizing coalition warfare in the twentieth-century sense, but a plan for organizing international police action in an unprecedented sense over the pacific settlement of disputes:</a:t>
            </a:r>
          </a:p>
          <a:p>
            <a:pPr lvl="1"/>
            <a:r>
              <a:rPr lang="en-US" i="1" dirty="0"/>
              <a:t>the conflicts may be the fruit of unreflective passion or of deliberate planning; they may represent efforts to settle disputes. effects of undefinably broad situations of hostility, or calculated means to realize ambitious designs of conquest. They may be launched by the irresponsible dictate of cynical autocrats or the democratic will of a chauvinistic people-although the champions of collective security have frequently evinced the conviction that most wars are likely to stem from the former type of initiative. The point is that the theory of collective security is not invalidated by the discovery that the causes, functional purposes and initiatory mechanisms of war are varied. </a:t>
            </a:r>
            <a:r>
              <a:rPr lang="en-US" dirty="0"/>
              <a:t>(Claude 1984)</a:t>
            </a:r>
          </a:p>
        </p:txBody>
      </p:sp>
    </p:spTree>
    <p:extLst>
      <p:ext uri="{BB962C8B-B14F-4D97-AF65-F5344CB8AC3E}">
        <p14:creationId xmlns:p14="http://schemas.microsoft.com/office/powerpoint/2010/main" val="71582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Conflict cycle + conflict trends</a:t>
            </a:r>
            <a:endParaRPr lang="cs-CZ" dirty="0"/>
          </a:p>
        </p:txBody>
      </p:sp>
      <p:pic>
        <p:nvPicPr>
          <p:cNvPr id="1026" name="Picture 2" descr="Center for Conflict and Humanitarian Studies on Twitter: &amp;quot;&amp;quot;2019 witnessed a  sharp decrease in state-based battle-deaths in the Arab world, about 25%  less than 2018.&amp;quot; 🔗 Report: #ConflictTrends in the #ArabWorld, 1946-201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893" y="1911926"/>
            <a:ext cx="6423731" cy="45876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USER\Desktop\Untitled.png"/>
          <p:cNvPicPr>
            <a:picLocks noChangeAspect="1" noChangeArrowheads="1"/>
          </p:cNvPicPr>
          <p:nvPr/>
        </p:nvPicPr>
        <p:blipFill>
          <a:blip r:embed="rId3" cstate="print"/>
          <a:srcRect/>
          <a:stretch>
            <a:fillRect/>
          </a:stretch>
        </p:blipFill>
        <p:spPr bwMode="auto">
          <a:xfrm>
            <a:off x="6686624" y="2448082"/>
            <a:ext cx="5282780" cy="3545395"/>
          </a:xfrm>
          <a:prstGeom prst="rect">
            <a:avLst/>
          </a:prstGeom>
          <a:noFill/>
        </p:spPr>
      </p:pic>
    </p:spTree>
    <p:extLst>
      <p:ext uri="{BB962C8B-B14F-4D97-AF65-F5344CB8AC3E}">
        <p14:creationId xmlns:p14="http://schemas.microsoft.com/office/powerpoint/2010/main" val="258654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Actual conflict cycles</a:t>
            </a:r>
            <a:endParaRPr lang="cs-CZ" dirty="0"/>
          </a:p>
        </p:txBody>
      </p:sp>
      <p:pic>
        <p:nvPicPr>
          <p:cNvPr id="4" name="Picture 4"/>
          <p:cNvPicPr>
            <a:picLocks noGrp="1" noChangeAspect="1" noChangeArrowheads="1"/>
          </p:cNvPicPr>
          <p:nvPr>
            <p:ph idx="1"/>
          </p:nvPr>
        </p:nvPicPr>
        <p:blipFill>
          <a:blip r:embed="rId2" cstate="print"/>
          <a:srcRect/>
          <a:stretch>
            <a:fillRect/>
          </a:stretch>
        </p:blipFill>
        <p:spPr bwMode="auto">
          <a:xfrm>
            <a:off x="3308317" y="1794059"/>
            <a:ext cx="5575365" cy="1662828"/>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tretch>
            <a:fillRect/>
          </a:stretch>
        </p:blipFill>
        <p:spPr bwMode="auto">
          <a:xfrm>
            <a:off x="1847189" y="3534990"/>
            <a:ext cx="8497620" cy="3097448"/>
          </a:xfrm>
          <a:prstGeom prst="rect">
            <a:avLst/>
          </a:prstGeom>
          <a:noFill/>
          <a:ln w="9525">
            <a:noFill/>
            <a:miter lim="800000"/>
            <a:headEnd/>
            <a:tailEnd/>
          </a:ln>
        </p:spPr>
      </p:pic>
    </p:spTree>
    <p:extLst>
      <p:ext uri="{BB962C8B-B14F-4D97-AF65-F5344CB8AC3E}">
        <p14:creationId xmlns:p14="http://schemas.microsoft.com/office/powerpoint/2010/main" val="77232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The spectrum of tasks</a:t>
            </a:r>
            <a:endParaRPr lang="cs-CZ" dirty="0"/>
          </a:p>
        </p:txBody>
      </p:sp>
      <p:sp>
        <p:nvSpPr>
          <p:cNvPr id="3" name="Zástupný symbol pro obsah 2"/>
          <p:cNvSpPr>
            <a:spLocks noGrp="1"/>
          </p:cNvSpPr>
          <p:nvPr>
            <p:ph idx="1"/>
          </p:nvPr>
        </p:nvSpPr>
        <p:spPr>
          <a:xfrm>
            <a:off x="581192" y="2180496"/>
            <a:ext cx="11029615" cy="4131094"/>
          </a:xfrm>
        </p:spPr>
        <p:txBody>
          <a:bodyPr>
            <a:normAutofit lnSpcReduction="10000"/>
          </a:bodyPr>
          <a:lstStyle/>
          <a:p>
            <a:r>
              <a:rPr lang="en-US" altLang="cs-CZ" sz="2400" b="1" dirty="0"/>
              <a:t>conflict prevention:</a:t>
            </a:r>
          </a:p>
          <a:p>
            <a:pPr lvl="2"/>
            <a:r>
              <a:rPr lang="en-US" altLang="cs-CZ" sz="1800" dirty="0"/>
              <a:t>Activities aimed at preventing the occurrence and escalation of conflicts into their armed stage.</a:t>
            </a:r>
          </a:p>
          <a:p>
            <a:r>
              <a:rPr lang="en-US" altLang="cs-CZ" sz="2400" b="1" dirty="0"/>
              <a:t>conflict management:</a:t>
            </a:r>
          </a:p>
          <a:p>
            <a:pPr lvl="2"/>
            <a:r>
              <a:rPr lang="en-US" altLang="cs-CZ" sz="1800" dirty="0"/>
              <a:t>Activities aimed at the armed aspects of crises with the objective of stopping active combat, containing crisis spillover and minimizing destructive impacts.</a:t>
            </a:r>
          </a:p>
          <a:p>
            <a:r>
              <a:rPr lang="en-US" altLang="cs-CZ" sz="2400" b="1" dirty="0"/>
              <a:t>conflict resolution:</a:t>
            </a:r>
          </a:p>
          <a:p>
            <a:pPr lvl="2"/>
            <a:r>
              <a:rPr lang="en-US" altLang="cs-CZ" sz="2000" dirty="0"/>
              <a:t>Activities aimed at achieving a voluntary mutual peaceful solution to common incompatibilities and a cessation of hostilities.</a:t>
            </a:r>
            <a:endParaRPr lang="en-US" altLang="cs-CZ" sz="2400" b="1" dirty="0"/>
          </a:p>
          <a:p>
            <a:r>
              <a:rPr lang="en-US" altLang="cs-CZ" sz="2400" b="1" dirty="0"/>
              <a:t>post-conflict reconstruction: </a:t>
            </a:r>
          </a:p>
          <a:p>
            <a:pPr lvl="2"/>
            <a:r>
              <a:rPr lang="en-US" altLang="cs-CZ" sz="1800" dirty="0"/>
              <a:t>Activities aimed at rebuilding the socioeconomic structure and conditions for stable peace.</a:t>
            </a:r>
          </a:p>
          <a:p>
            <a:endParaRPr lang="cs-CZ" dirty="0"/>
          </a:p>
        </p:txBody>
      </p:sp>
    </p:spTree>
    <p:extLst>
      <p:ext uri="{BB962C8B-B14F-4D97-AF65-F5344CB8AC3E}">
        <p14:creationId xmlns:p14="http://schemas.microsoft.com/office/powerpoint/2010/main" val="372043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4294967295"/>
            <p:extLst>
              <p:ext uri="{D42A27DB-BD31-4B8C-83A1-F6EECF244321}">
                <p14:modId xmlns:p14="http://schemas.microsoft.com/office/powerpoint/2010/main" val="2251081390"/>
              </p:ext>
            </p:extLst>
          </p:nvPr>
        </p:nvGraphicFramePr>
        <p:xfrm>
          <a:off x="2641600" y="404813"/>
          <a:ext cx="9550400" cy="6615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Šipka: doprava 5"/>
          <p:cNvSpPr/>
          <p:nvPr/>
        </p:nvSpPr>
        <p:spPr>
          <a:xfrm rot="16200000">
            <a:off x="136387" y="3340681"/>
            <a:ext cx="5273207" cy="376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2249237" y="6223283"/>
            <a:ext cx="1252248" cy="369332"/>
          </a:xfrm>
          <a:prstGeom prst="rect">
            <a:avLst/>
          </a:prstGeom>
          <a:noFill/>
        </p:spPr>
        <p:txBody>
          <a:bodyPr wrap="square" rtlCol="0">
            <a:spAutoFit/>
          </a:bodyPr>
          <a:lstStyle/>
          <a:p>
            <a:r>
              <a:rPr lang="en-US" dirty="0"/>
              <a:t>escalation</a:t>
            </a:r>
            <a:endParaRPr lang="cs-CZ" dirty="0"/>
          </a:p>
        </p:txBody>
      </p:sp>
      <p:graphicFrame>
        <p:nvGraphicFramePr>
          <p:cNvPr id="8" name="Diagram 7"/>
          <p:cNvGraphicFramePr/>
          <p:nvPr>
            <p:extLst>
              <p:ext uri="{D42A27DB-BD31-4B8C-83A1-F6EECF244321}">
                <p14:modId xmlns:p14="http://schemas.microsoft.com/office/powerpoint/2010/main" val="1072503270"/>
              </p:ext>
            </p:extLst>
          </p:nvPr>
        </p:nvGraphicFramePr>
        <p:xfrm>
          <a:off x="4233333" y="1331911"/>
          <a:ext cx="6366933" cy="416579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77221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Conflict prevention</a:t>
            </a:r>
            <a:endParaRPr lang="cs-CZ" dirty="0"/>
          </a:p>
        </p:txBody>
      </p:sp>
      <p:sp>
        <p:nvSpPr>
          <p:cNvPr id="3" name="Zástupný symbol pro obsah 2"/>
          <p:cNvSpPr>
            <a:spLocks noGrp="1"/>
          </p:cNvSpPr>
          <p:nvPr>
            <p:ph sz="half" idx="1"/>
          </p:nvPr>
        </p:nvSpPr>
        <p:spPr>
          <a:xfrm>
            <a:off x="581193" y="2228003"/>
            <a:ext cx="5373558" cy="4317763"/>
          </a:xfrm>
        </p:spPr>
        <p:txBody>
          <a:bodyPr>
            <a:normAutofit lnSpcReduction="10000"/>
          </a:bodyPr>
          <a:lstStyle/>
          <a:p>
            <a:r>
              <a:rPr lang="en-US" altLang="cs-CZ" sz="2200" dirty="0"/>
              <a:t>Structural prevention</a:t>
            </a:r>
          </a:p>
          <a:p>
            <a:pPr lvl="2"/>
            <a:r>
              <a:rPr lang="en-US" altLang="cs-CZ" sz="1700" dirty="0"/>
              <a:t>Long-term efforts on political, economic, developmental, cultural, civil society level</a:t>
            </a:r>
          </a:p>
          <a:p>
            <a:pPr lvl="2"/>
            <a:r>
              <a:rPr lang="en-US" altLang="cs-CZ" sz="1700" dirty="0"/>
              <a:t>Emphasis on the indivisibility of security</a:t>
            </a:r>
          </a:p>
          <a:p>
            <a:pPr lvl="2"/>
            <a:r>
              <a:rPr lang="en-US" altLang="cs-CZ" sz="1700" dirty="0"/>
              <a:t>IO membership, association agreements, cooperation, development </a:t>
            </a:r>
            <a:r>
              <a:rPr lang="en-US" altLang="cs-CZ" sz="1700" dirty="0" err="1"/>
              <a:t>programmes</a:t>
            </a:r>
            <a:endParaRPr lang="en-US" altLang="cs-CZ" sz="1700" dirty="0"/>
          </a:p>
          <a:p>
            <a:endParaRPr lang="en-US" altLang="cs-CZ" sz="2200" dirty="0"/>
          </a:p>
          <a:p>
            <a:r>
              <a:rPr lang="en-US" altLang="cs-CZ" sz="2200" dirty="0"/>
              <a:t>Direct prevention</a:t>
            </a:r>
          </a:p>
          <a:p>
            <a:pPr lvl="2"/>
            <a:r>
              <a:rPr lang="en-US" altLang="cs-CZ" sz="1700" dirty="0"/>
              <a:t>Immediate efforts during initial crisis phases</a:t>
            </a:r>
          </a:p>
          <a:p>
            <a:pPr lvl="2"/>
            <a:r>
              <a:rPr lang="en-US" altLang="cs-CZ" sz="1700" dirty="0"/>
              <a:t>Early warning, mediation and shuttle diplomacy</a:t>
            </a:r>
          </a:p>
          <a:p>
            <a:pPr lvl="2"/>
            <a:r>
              <a:rPr lang="en-US" altLang="cs-CZ" sz="1700" dirty="0"/>
              <a:t>Lackluster in practice</a:t>
            </a:r>
          </a:p>
          <a:p>
            <a:pPr lvl="1"/>
            <a:endParaRPr lang="cs-CZ" dirty="0"/>
          </a:p>
        </p:txBody>
      </p:sp>
      <p:sp>
        <p:nvSpPr>
          <p:cNvPr id="4" name="Zástupný symbol pro obsah 3"/>
          <p:cNvSpPr>
            <a:spLocks noGrp="1"/>
          </p:cNvSpPr>
          <p:nvPr>
            <p:ph sz="half" idx="2"/>
          </p:nvPr>
        </p:nvSpPr>
        <p:spPr>
          <a:xfrm>
            <a:off x="6188417" y="2228004"/>
            <a:ext cx="5422392" cy="4317762"/>
          </a:xfrm>
        </p:spPr>
        <p:txBody>
          <a:bodyPr>
            <a:normAutofit lnSpcReduction="10000"/>
          </a:bodyPr>
          <a:lstStyle/>
          <a:p>
            <a:endParaRPr lang="en-US" dirty="0"/>
          </a:p>
          <a:p>
            <a:r>
              <a:rPr lang="en-US" dirty="0"/>
              <a:t>Early warning systems</a:t>
            </a:r>
          </a:p>
          <a:p>
            <a:pPr lvl="1"/>
            <a:r>
              <a:rPr lang="en-US" dirty="0"/>
              <a:t>Global and regional initiatives to identify crises prior to potential escalation</a:t>
            </a:r>
          </a:p>
          <a:p>
            <a:pPr lvl="1"/>
            <a:r>
              <a:rPr lang="en-US" dirty="0"/>
              <a:t>UN – 1998 primary initiative, 2000 Prevention team</a:t>
            </a:r>
          </a:p>
          <a:p>
            <a:pPr lvl="1"/>
            <a:r>
              <a:rPr lang="en-US" dirty="0"/>
              <a:t>IGAD – 2002 – CEWARN in the Horn of Africa</a:t>
            </a:r>
          </a:p>
          <a:p>
            <a:pPr lvl="1"/>
            <a:r>
              <a:rPr lang="en-US" dirty="0"/>
              <a:t>AU – 2009 – CEWS Continental EWS</a:t>
            </a:r>
          </a:p>
          <a:p>
            <a:pPr lvl="1"/>
            <a:endParaRPr lang="en-US" dirty="0"/>
          </a:p>
          <a:p>
            <a:r>
              <a:rPr lang="en-US" dirty="0"/>
              <a:t>Indicators to watch (WB):</a:t>
            </a:r>
          </a:p>
          <a:p>
            <a:pPr lvl="1"/>
            <a:r>
              <a:rPr lang="en-US" dirty="0"/>
              <a:t>past conflict, low income, high export dependence, political instability, human rights, militarization, ethnic dominance, regional conflict, unemployment rate among young adults, distribution of access to natural resources</a:t>
            </a:r>
          </a:p>
          <a:p>
            <a:endParaRPr lang="cs-CZ" dirty="0"/>
          </a:p>
        </p:txBody>
      </p:sp>
    </p:spTree>
    <p:extLst>
      <p:ext uri="{BB962C8B-B14F-4D97-AF65-F5344CB8AC3E}">
        <p14:creationId xmlns:p14="http://schemas.microsoft.com/office/powerpoint/2010/main" val="379329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Conflict prevention - Preventive diplomacy</a:t>
            </a:r>
            <a:endParaRPr lang="cs-CZ" dirty="0"/>
          </a:p>
        </p:txBody>
      </p:sp>
      <p:sp>
        <p:nvSpPr>
          <p:cNvPr id="5" name="Zástupný symbol pro obsah 4"/>
          <p:cNvSpPr>
            <a:spLocks noGrp="1"/>
          </p:cNvSpPr>
          <p:nvPr>
            <p:ph idx="1"/>
          </p:nvPr>
        </p:nvSpPr>
        <p:spPr>
          <a:xfrm>
            <a:off x="581192" y="2180496"/>
            <a:ext cx="11029615" cy="4320665"/>
          </a:xfrm>
        </p:spPr>
        <p:txBody>
          <a:bodyPr>
            <a:normAutofit lnSpcReduction="10000"/>
          </a:bodyPr>
          <a:lstStyle/>
          <a:p>
            <a:pPr marL="182880" indent="-182880">
              <a:defRPr/>
            </a:pPr>
            <a:r>
              <a:rPr lang="en-US" altLang="sk-SK" sz="2000" dirty="0">
                <a:solidFill>
                  <a:schemeClr val="tx1">
                    <a:lumMod val="85000"/>
                    <a:lumOff val="15000"/>
                  </a:schemeClr>
                </a:solidFill>
              </a:rPr>
              <a:t>Problem with precise definition</a:t>
            </a:r>
          </a:p>
          <a:p>
            <a:pPr marL="182880" indent="-182880">
              <a:defRPr/>
            </a:pPr>
            <a:r>
              <a:rPr lang="en-US" altLang="sk-SK" sz="2000" b="1" dirty="0">
                <a:solidFill>
                  <a:schemeClr val="tx1">
                    <a:lumMod val="85000"/>
                    <a:lumOff val="15000"/>
                  </a:schemeClr>
                </a:solidFill>
              </a:rPr>
              <a:t>Could possibly encompass all of diplomacy </a:t>
            </a:r>
            <a:r>
              <a:rPr lang="en-US" altLang="sk-SK" sz="2000" dirty="0">
                <a:solidFill>
                  <a:schemeClr val="tx1">
                    <a:lumMod val="85000"/>
                    <a:lumOff val="15000"/>
                  </a:schemeClr>
                </a:solidFill>
              </a:rPr>
              <a:t>(in the structural segment) by way of “building stable societies/states” argument</a:t>
            </a:r>
          </a:p>
          <a:p>
            <a:pPr marL="182880" indent="-182880">
              <a:defRPr/>
            </a:pPr>
            <a:r>
              <a:rPr lang="en-US" altLang="sk-SK" sz="2000" b="1" dirty="0">
                <a:solidFill>
                  <a:schemeClr val="tx1">
                    <a:lumMod val="85000"/>
                    <a:lumOff val="15000"/>
                  </a:schemeClr>
                </a:solidFill>
              </a:rPr>
              <a:t>Pre-emptive diplomacy </a:t>
            </a:r>
            <a:r>
              <a:rPr lang="en-US" altLang="sk-SK" sz="2000" dirty="0">
                <a:solidFill>
                  <a:schemeClr val="tx1">
                    <a:lumMod val="85000"/>
                    <a:lumOff val="15000"/>
                  </a:schemeClr>
                </a:solidFill>
              </a:rPr>
              <a:t>might suit as a better term, but is disused </a:t>
            </a:r>
          </a:p>
          <a:p>
            <a:pPr marL="182880" indent="-182880">
              <a:defRPr/>
            </a:pPr>
            <a:r>
              <a:rPr lang="en-US" altLang="sk-SK" sz="2000" b="1" dirty="0">
                <a:solidFill>
                  <a:schemeClr val="tx1">
                    <a:lumMod val="85000"/>
                    <a:lumOff val="15000"/>
                  </a:schemeClr>
                </a:solidFill>
              </a:rPr>
              <a:t>Definition:</a:t>
            </a:r>
          </a:p>
          <a:p>
            <a:pPr marL="457517" lvl="1" indent="-182880">
              <a:defRPr/>
            </a:pPr>
            <a:r>
              <a:rPr lang="en-US" altLang="sk-SK" sz="2000" b="1" dirty="0">
                <a:solidFill>
                  <a:schemeClr val="tx1">
                    <a:lumMod val="85000"/>
                    <a:lumOff val="15000"/>
                  </a:schemeClr>
                </a:solidFill>
              </a:rPr>
              <a:t>Action </a:t>
            </a:r>
            <a:r>
              <a:rPr lang="en-US" altLang="sk-SK" sz="2000" b="1" u="sng" dirty="0">
                <a:solidFill>
                  <a:schemeClr val="tx1">
                    <a:lumMod val="85000"/>
                    <a:lumOff val="15000"/>
                  </a:schemeClr>
                </a:solidFill>
              </a:rPr>
              <a:t>taken in vulnerable places and times to avoid the threat or use of armed force </a:t>
            </a:r>
            <a:r>
              <a:rPr lang="en-US" altLang="sk-SK" sz="2000" dirty="0">
                <a:solidFill>
                  <a:schemeClr val="tx1">
                    <a:lumMod val="85000"/>
                    <a:lumOff val="15000"/>
                  </a:schemeClr>
                </a:solidFill>
              </a:rPr>
              <a:t>and related forms of coercion by states or groups to settle the political disputes that can arise from the destabilizing effects of economic, social, political, and international change.  (Lund 1996)</a:t>
            </a:r>
          </a:p>
          <a:p>
            <a:pPr marL="182880" indent="-182880">
              <a:defRPr/>
            </a:pPr>
            <a:r>
              <a:rPr lang="en-US" altLang="sk-SK" dirty="0">
                <a:solidFill>
                  <a:schemeClr val="tx1">
                    <a:lumMod val="85000"/>
                    <a:lumOff val="15000"/>
                  </a:schemeClr>
                </a:solidFill>
              </a:rPr>
              <a:t>Instruments:</a:t>
            </a:r>
          </a:p>
          <a:p>
            <a:pPr marL="506880" lvl="1" indent="-182880">
              <a:defRPr/>
            </a:pPr>
            <a:r>
              <a:rPr lang="en-US" altLang="sk-SK" dirty="0">
                <a:solidFill>
                  <a:schemeClr val="tx1">
                    <a:lumMod val="85000"/>
                    <a:lumOff val="15000"/>
                  </a:schemeClr>
                </a:solidFill>
              </a:rPr>
              <a:t>International appeals – suasion, Fact-finding missions, on-site monitoring, Good offices, Early warning systems, Official diplomacy, Two-track diplomacy, Conciliatory gestures, Mediation, Incentive offerings, Negotiation forums</a:t>
            </a:r>
          </a:p>
          <a:p>
            <a:pPr marL="506880" lvl="1" indent="-182880">
              <a:defRPr/>
            </a:pPr>
            <a:r>
              <a:rPr lang="en-US" altLang="sk-SK" b="1" dirty="0">
                <a:solidFill>
                  <a:schemeClr val="tx1">
                    <a:lumMod val="85000"/>
                    <a:lumOff val="15000"/>
                  </a:schemeClr>
                </a:solidFill>
              </a:rPr>
              <a:t>Note that they do not contain coercive measures</a:t>
            </a:r>
          </a:p>
          <a:p>
            <a:endParaRPr lang="cs-CZ" dirty="0"/>
          </a:p>
        </p:txBody>
      </p:sp>
    </p:spTree>
    <p:extLst>
      <p:ext uri="{BB962C8B-B14F-4D97-AF65-F5344CB8AC3E}">
        <p14:creationId xmlns:p14="http://schemas.microsoft.com/office/powerpoint/2010/main" val="3748562362"/>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40FDBE2A047744590A4F7CDFA53DF0D" ma:contentTypeVersion="14" ma:contentTypeDescription="Vytvoří nový dokument" ma:contentTypeScope="" ma:versionID="2befe5373e72b08ebae848a0b33ac11c">
  <xsd:schema xmlns:xsd="http://www.w3.org/2001/XMLSchema" xmlns:xs="http://www.w3.org/2001/XMLSchema" xmlns:p="http://schemas.microsoft.com/office/2006/metadata/properties" xmlns:ns3="3b3cc35a-851c-4481-8562-6ce9f9f5548c" xmlns:ns4="97dd56d9-7586-4c47-a2ff-6e29f46bf72a" targetNamespace="http://schemas.microsoft.com/office/2006/metadata/properties" ma:root="true" ma:fieldsID="8265792de1bdaf31d453e00daf07461a" ns3:_="" ns4:_="">
    <xsd:import namespace="3b3cc35a-851c-4481-8562-6ce9f9f5548c"/>
    <xsd:import namespace="97dd56d9-7586-4c47-a2ff-6e29f46bf72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3cc35a-851c-4481-8562-6ce9f9f554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7dd56d9-7586-4c47-a2ff-6e29f46bf72a" elementFormDefault="qualified">
    <xsd:import namespace="http://schemas.microsoft.com/office/2006/documentManagement/types"/>
    <xsd:import namespace="http://schemas.microsoft.com/office/infopath/2007/PartnerControls"/>
    <xsd:element name="SharedWithUsers" ma:index="16"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dílené s podrobnostmi" ma:internalName="SharedWithDetails" ma:readOnly="true">
      <xsd:simpleType>
        <xsd:restriction base="dms:Note">
          <xsd:maxLength value="255"/>
        </xsd:restriction>
      </xsd:simpleType>
    </xsd:element>
    <xsd:element name="SharingHintHash" ma:index="18" nillable="true" ma:displayName="Hodnota hash upozornění na sdílení"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CE7F06-D611-4632-A5FE-9AA6615285ED}">
  <ds:schemaRefs>
    <ds:schemaRef ds:uri="http://schemas.microsoft.com/office/2006/documentManagement/types"/>
    <ds:schemaRef ds:uri="97dd56d9-7586-4c47-a2ff-6e29f46bf72a"/>
    <ds:schemaRef ds:uri="http://schemas.openxmlformats.org/package/2006/metadata/core-properties"/>
    <ds:schemaRef ds:uri="http://purl.org/dc/elements/1.1/"/>
    <ds:schemaRef ds:uri="http://schemas.microsoft.com/office/2006/metadata/properties"/>
    <ds:schemaRef ds:uri="http://purl.org/dc/terms/"/>
    <ds:schemaRef ds:uri="http://schemas.microsoft.com/office/infopath/2007/PartnerControls"/>
    <ds:schemaRef ds:uri="3b3cc35a-851c-4481-8562-6ce9f9f5548c"/>
    <ds:schemaRef ds:uri="http://www.w3.org/XML/1998/namespace"/>
    <ds:schemaRef ds:uri="http://purl.org/dc/dcmitype/"/>
  </ds:schemaRefs>
</ds:datastoreItem>
</file>

<file path=customXml/itemProps2.xml><?xml version="1.0" encoding="utf-8"?>
<ds:datastoreItem xmlns:ds="http://schemas.openxmlformats.org/officeDocument/2006/customXml" ds:itemID="{2997ED64-B931-4923-89B2-0A9CD1D58F27}">
  <ds:schemaRefs>
    <ds:schemaRef ds:uri="http://schemas.microsoft.com/sharepoint/v3/contenttype/forms"/>
  </ds:schemaRefs>
</ds:datastoreItem>
</file>

<file path=customXml/itemProps3.xml><?xml version="1.0" encoding="utf-8"?>
<ds:datastoreItem xmlns:ds="http://schemas.openxmlformats.org/officeDocument/2006/customXml" ds:itemID="{C59264C8-AD1F-4DF0-A81B-23C691DE6E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3cc35a-851c-4481-8562-6ce9f9f5548c"/>
    <ds:schemaRef ds:uri="97dd56d9-7586-4c47-a2ff-6e29f46bf7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TC103457464[[fn=Dividend]]</Template>
  <TotalTime>1269</TotalTime>
  <Words>1663</Words>
  <Application>Microsoft Office PowerPoint</Application>
  <PresentationFormat>Widescreen</PresentationFormat>
  <Paragraphs>230</Paragraphs>
  <Slides>25</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Gill Sans MT</vt:lpstr>
      <vt:lpstr>Wingdings 2</vt:lpstr>
      <vt:lpstr>Dividend</vt:lpstr>
      <vt:lpstr>International security - ireb1007</vt:lpstr>
      <vt:lpstr>Starting discussion</vt:lpstr>
      <vt:lpstr>Collective security</vt:lpstr>
      <vt:lpstr>Conflict cycle + conflict trends</vt:lpstr>
      <vt:lpstr>Actual conflict cycles</vt:lpstr>
      <vt:lpstr>The spectrum of tasks</vt:lpstr>
      <vt:lpstr>PowerPoint Presentation</vt:lpstr>
      <vt:lpstr>Conflict prevention</vt:lpstr>
      <vt:lpstr>Conflict prevention - Preventive diplomacy</vt:lpstr>
      <vt:lpstr>Structural vs. operational prevention</vt:lpstr>
      <vt:lpstr>Consider the environment</vt:lpstr>
      <vt:lpstr>Paradigm shift in current prevention</vt:lpstr>
      <vt:lpstr>Sequencing and investment</vt:lpstr>
      <vt:lpstr>Prevention Success factors in the last decade</vt:lpstr>
      <vt:lpstr>PowerPoint Presentation</vt:lpstr>
      <vt:lpstr>Conflict management</vt:lpstr>
      <vt:lpstr>Conflict management - mediation</vt:lpstr>
      <vt:lpstr>Conflict management - coercion</vt:lpstr>
      <vt:lpstr>Military Conflict management</vt:lpstr>
      <vt:lpstr>Military Conflict management</vt:lpstr>
      <vt:lpstr>Conflict resolution</vt:lpstr>
      <vt:lpstr>Conflict resolution - negotiation</vt:lpstr>
      <vt:lpstr>Conflict resolution</vt:lpstr>
      <vt:lpstr>Post-conflict reconstruction</vt:lpstr>
      <vt:lpstr>Post-conflict reconstruction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Chovančík</dc:creator>
  <cp:lastModifiedBy>Martin Chovančík</cp:lastModifiedBy>
  <cp:revision>235</cp:revision>
  <dcterms:created xsi:type="dcterms:W3CDTF">2014-08-26T23:51:37Z</dcterms:created>
  <dcterms:modified xsi:type="dcterms:W3CDTF">2022-10-11T13:43:18Z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0x010100840FDBE2A047744590A4F7CDFA53DF0D</vt:lpwstr>
  </property>
</Properties>
</file>