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66" r:id="rId4"/>
    <p:sldId id="260" r:id="rId5"/>
    <p:sldId id="257" r:id="rId6"/>
    <p:sldId id="258" r:id="rId7"/>
    <p:sldId id="274" r:id="rId8"/>
    <p:sldId id="270" r:id="rId9"/>
    <p:sldId id="269" r:id="rId10"/>
    <p:sldId id="275" r:id="rId11"/>
    <p:sldId id="262" r:id="rId12"/>
    <p:sldId id="273" r:id="rId13"/>
    <p:sldId id="263" r:id="rId14"/>
    <p:sldId id="272" r:id="rId15"/>
    <p:sldId id="264" r:id="rId16"/>
    <p:sldId id="267" r:id="rId17"/>
    <p:sldId id="268" r:id="rId18"/>
    <p:sldId id="271" r:id="rId19"/>
    <p:sldId id="265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4BAD06-F384-5283-0D63-D500267270CD}" v="1" dt="2022-10-19T08:21:40.826"/>
    <p1510:client id="{2200AC35-C57C-C524-B221-C1BC1C92505E}" v="218" dt="2022-09-29T02:36:23.432"/>
    <p1510:client id="{364196AE-CA8F-2E8C-77CA-C54B6EAB784D}" v="243" dt="2022-09-29T08:06:09.999"/>
    <p1510:client id="{406D97DC-B0E9-6DE6-9964-768B68E9CF15}" v="10" dt="2022-09-29T06:09:26.188"/>
    <p1510:client id="{5DA14C9F-551B-491B-8191-EAEE1FF1152E}" v="90" dt="2022-09-28T17:19:49.778"/>
    <p1510:client id="{A2317500-DDD5-CF38-A92F-AFCD89DA1D57}" v="25" dt="2022-09-29T09:52:32.010"/>
    <p1510:client id="{E9200BF7-F8A0-DC8B-AEDD-58918B178122}" v="1" dt="2022-09-29T06:39:50.0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06C5A3-6142-B60C-4290-3789AE6AF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16768"/>
          </a:xfrm>
        </p:spPr>
        <p:txBody>
          <a:bodyPr/>
          <a:lstStyle/>
          <a:p>
            <a:r>
              <a:rPr lang="cs-CZ" dirty="0" err="1">
                <a:cs typeface="Calibri Light"/>
              </a:rPr>
              <a:t>Why</a:t>
            </a:r>
            <a:r>
              <a:rPr lang="cs-CZ" dirty="0">
                <a:cs typeface="Calibri Light"/>
              </a:rPr>
              <a:t> are </a:t>
            </a:r>
            <a:r>
              <a:rPr lang="cs-CZ" dirty="0" err="1">
                <a:cs typeface="Calibri Light"/>
              </a:rPr>
              <a:t>we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talking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about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realism</a:t>
            </a:r>
            <a:r>
              <a:rPr lang="cs-CZ" dirty="0">
                <a:cs typeface="Calibri Light"/>
              </a:rPr>
              <a:t>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0811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B5908B-C149-D18E-FA62-663DDB53F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6449" y="365125"/>
            <a:ext cx="2478881" cy="6028531"/>
          </a:xfrm>
        </p:spPr>
        <p:txBody>
          <a:bodyPr>
            <a:normAutofit/>
          </a:bodyPr>
          <a:lstStyle/>
          <a:p>
            <a:r>
              <a:rPr lang="cs-CZ" dirty="0" err="1">
                <a:cs typeface="Calibri Light"/>
              </a:rPr>
              <a:t>Crisis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of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classical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realism</a:t>
            </a:r>
            <a:endParaRPr lang="cs-CZ" dirty="0" err="1"/>
          </a:p>
        </p:txBody>
      </p:sp>
      <p:pic>
        <p:nvPicPr>
          <p:cNvPr id="6" name="Obrázek 6" descr="Obsah obrázku text, osoba, budova, exteriér&#10;&#10;Popis se vygeneroval automaticky.">
            <a:extLst>
              <a:ext uri="{FF2B5EF4-FFF2-40B4-BE49-F238E27FC236}">
                <a16:creationId xmlns:a16="http://schemas.microsoft.com/office/drawing/2014/main" id="{DCE9E3FC-2DC4-F98D-0762-8188C50BA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57778" y="-1241"/>
            <a:ext cx="10384633" cy="6863557"/>
          </a:xfrm>
        </p:spPr>
      </p:pic>
    </p:spTree>
    <p:extLst>
      <p:ext uri="{BB962C8B-B14F-4D97-AF65-F5344CB8AC3E}">
        <p14:creationId xmlns:p14="http://schemas.microsoft.com/office/powerpoint/2010/main" val="1259749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ext, kniha, interiér, osoba&#10;&#10;Popis se vygeneroval automaticky.">
            <a:extLst>
              <a:ext uri="{FF2B5EF4-FFF2-40B4-BE49-F238E27FC236}">
                <a16:creationId xmlns:a16="http://schemas.microsoft.com/office/drawing/2014/main" id="{0006C6C6-8AC5-0666-254F-595E07AAA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5381" y="1127125"/>
            <a:ext cx="9778206" cy="5726906"/>
          </a:xfr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9ADE8669-AEF4-7A26-09E3-77EBFFB23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63" y="7938"/>
            <a:ext cx="9694067" cy="1123156"/>
          </a:xfrm>
        </p:spPr>
        <p:txBody>
          <a:bodyPr/>
          <a:lstStyle/>
          <a:p>
            <a:pPr algn="ctr"/>
            <a:r>
              <a:rPr lang="cs-CZ" dirty="0" err="1">
                <a:cs typeface="Calibri Light"/>
              </a:rPr>
              <a:t>Structural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realism</a:t>
            </a:r>
            <a:endParaRPr lang="cs-CZ">
              <a:cs typeface="Calibri Light"/>
            </a:endParaRPr>
          </a:p>
        </p:txBody>
      </p:sp>
      <p:pic>
        <p:nvPicPr>
          <p:cNvPr id="2" name="Obrázek 2" descr="Obsah obrázku text, osoba, muž, lidé&#10;&#10;Popis se vygeneroval automaticky.">
            <a:extLst>
              <a:ext uri="{FF2B5EF4-FFF2-40B4-BE49-F238E27FC236}">
                <a16:creationId xmlns:a16="http://schemas.microsoft.com/office/drawing/2014/main" id="{AEECD706-7437-0972-2656-449DB4085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9" y="2381"/>
            <a:ext cx="2427706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76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CB6CFE-D50D-254A-E279-32EBFB81F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730" y="365125"/>
            <a:ext cx="4729163" cy="6230937"/>
          </a:xfrm>
        </p:spPr>
        <p:txBody>
          <a:bodyPr/>
          <a:lstStyle/>
          <a:p>
            <a:r>
              <a:rPr lang="cs-CZ" dirty="0">
                <a:cs typeface="Calibri Light"/>
              </a:rPr>
              <a:t>Balance </a:t>
            </a:r>
            <a:r>
              <a:rPr lang="cs-CZ" dirty="0" err="1">
                <a:cs typeface="Calibri Light"/>
              </a:rPr>
              <a:t>of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power</a:t>
            </a:r>
            <a:endParaRPr lang="cs-CZ" dirty="0" err="1"/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910B3550-C9A8-CE4B-8E91-E11E9BC22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718" y="3969"/>
            <a:ext cx="7020216" cy="6934994"/>
          </a:xfrm>
        </p:spPr>
      </p:pic>
    </p:spTree>
    <p:extLst>
      <p:ext uri="{BB962C8B-B14F-4D97-AF65-F5344CB8AC3E}">
        <p14:creationId xmlns:p14="http://schemas.microsoft.com/office/powerpoint/2010/main" val="1552846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7" descr="Obsah obrázku text, savci, pes, divoký pes&#10;&#10;Popis se vygeneroval automaticky.">
            <a:extLst>
              <a:ext uri="{FF2B5EF4-FFF2-40B4-BE49-F238E27FC236}">
                <a16:creationId xmlns:a16="http://schemas.microsoft.com/office/drawing/2014/main" id="{68BE1B53-4BC7-D486-9192-3A9798DC9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1430" y="225425"/>
            <a:ext cx="8336439" cy="6408738"/>
          </a:xfrm>
        </p:spPr>
      </p:pic>
    </p:spTree>
    <p:extLst>
      <p:ext uri="{BB962C8B-B14F-4D97-AF65-F5344CB8AC3E}">
        <p14:creationId xmlns:p14="http://schemas.microsoft.com/office/powerpoint/2010/main" val="2139919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F4ACF1-5075-550B-9028-42FB4633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167" y="365125"/>
            <a:ext cx="6193633" cy="6207124"/>
          </a:xfrm>
        </p:spPr>
        <p:txBody>
          <a:bodyPr/>
          <a:lstStyle/>
          <a:p>
            <a:r>
              <a:rPr lang="cs-CZ" dirty="0" err="1">
                <a:cs typeface="Calibri Light"/>
              </a:rPr>
              <a:t>The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effects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of</a:t>
            </a:r>
            <a:r>
              <a:rPr lang="cs-CZ" dirty="0">
                <a:cs typeface="Calibri Light"/>
              </a:rPr>
              <a:t> polarity</a:t>
            </a:r>
            <a:endParaRPr lang="cs-CZ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DF871610-CB81-2672-3E6B-229E817AE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" y="-1087"/>
            <a:ext cx="4723337" cy="7125494"/>
          </a:xfrm>
        </p:spPr>
      </p:pic>
    </p:spTree>
    <p:extLst>
      <p:ext uri="{BB962C8B-B14F-4D97-AF65-F5344CB8AC3E}">
        <p14:creationId xmlns:p14="http://schemas.microsoft.com/office/powerpoint/2010/main" val="2806195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EFA4FA-7085-AA2D-C3AB-C3088A965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00275"/>
          </a:xfrm>
        </p:spPr>
        <p:txBody>
          <a:bodyPr/>
          <a:lstStyle/>
          <a:p>
            <a:r>
              <a:rPr lang="cs-CZ" dirty="0" err="1">
                <a:cs typeface="Calibri Light"/>
              </a:rPr>
              <a:t>Neoclassical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realism</a:t>
            </a:r>
            <a:endParaRPr lang="cs-CZ" dirty="0" err="1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8484115A-4E87-792D-2498-D101DE349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3629" y="-3175"/>
            <a:ext cx="5308141" cy="6878638"/>
          </a:xfrm>
        </p:spPr>
      </p:pic>
    </p:spTree>
    <p:extLst>
      <p:ext uri="{BB962C8B-B14F-4D97-AF65-F5344CB8AC3E}">
        <p14:creationId xmlns:p14="http://schemas.microsoft.com/office/powerpoint/2010/main" val="1786468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69C061-6256-ED8A-08E4-FFE117D9F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012" y="186531"/>
            <a:ext cx="9634538" cy="6419480"/>
          </a:xfrm>
        </p:spPr>
        <p:txBody>
          <a:bodyPr/>
          <a:lstStyle/>
          <a:p>
            <a:r>
              <a:rPr lang="cs-CZ" dirty="0" err="1">
                <a:cs typeface="Calibri Light"/>
              </a:rPr>
              <a:t>The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two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realist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traditions</a:t>
            </a:r>
            <a:endParaRPr lang="cs-CZ" dirty="0" err="1"/>
          </a:p>
        </p:txBody>
      </p:sp>
      <p:pic>
        <p:nvPicPr>
          <p:cNvPr id="10" name="Obrázek 10" descr="Obsah obrázku text&#10;&#10;Popis se vygeneroval automaticky.">
            <a:extLst>
              <a:ext uri="{FF2B5EF4-FFF2-40B4-BE49-F238E27FC236}">
                <a16:creationId xmlns:a16="http://schemas.microsoft.com/office/drawing/2014/main" id="{3896F85A-6524-5B4D-C43D-BB8576AAA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" y="3969"/>
            <a:ext cx="5094977" cy="6851650"/>
          </a:xfrm>
        </p:spPr>
      </p:pic>
    </p:spTree>
    <p:extLst>
      <p:ext uri="{BB962C8B-B14F-4D97-AF65-F5344CB8AC3E}">
        <p14:creationId xmlns:p14="http://schemas.microsoft.com/office/powerpoint/2010/main" val="3218347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AF510A71-8239-B621-9317-F60883234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" y="1947"/>
            <a:ext cx="9406758" cy="6856379"/>
          </a:xfrm>
        </p:spPr>
      </p:pic>
    </p:spTree>
    <p:extLst>
      <p:ext uri="{BB962C8B-B14F-4D97-AF65-F5344CB8AC3E}">
        <p14:creationId xmlns:p14="http://schemas.microsoft.com/office/powerpoint/2010/main" val="1782713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55BF73-A91E-F42A-C149-FB8C3AD9F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3038" cy="6183311"/>
          </a:xfrm>
        </p:spPr>
        <p:txBody>
          <a:bodyPr/>
          <a:lstStyle/>
          <a:p>
            <a:r>
              <a:rPr lang="cs-CZ" dirty="0" err="1">
                <a:cs typeface="Calibri Light"/>
              </a:rPr>
              <a:t>Different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strategies</a:t>
            </a:r>
            <a:r>
              <a:rPr lang="cs-CZ" dirty="0">
                <a:cs typeface="Calibri Light"/>
              </a:rPr>
              <a:t> in </a:t>
            </a:r>
            <a:r>
              <a:rPr lang="cs-CZ" dirty="0" err="1">
                <a:cs typeface="Calibri Light"/>
              </a:rPr>
              <a:t>realist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theories</a:t>
            </a:r>
            <a:endParaRPr lang="cs-CZ" dirty="0" err="1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79B5F464-179D-D6A9-F69D-320DDF46F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6579" y="3969"/>
            <a:ext cx="4844998" cy="6934994"/>
          </a:xfrm>
        </p:spPr>
      </p:pic>
    </p:spTree>
    <p:extLst>
      <p:ext uri="{BB962C8B-B14F-4D97-AF65-F5344CB8AC3E}">
        <p14:creationId xmlns:p14="http://schemas.microsoft.com/office/powerpoint/2010/main" val="2757321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B19076-4C39-75FA-F5EF-DC20C3220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97562"/>
          </a:xfrm>
        </p:spPr>
        <p:txBody>
          <a:bodyPr/>
          <a:lstStyle/>
          <a:p>
            <a:r>
              <a:rPr lang="cs-CZ" dirty="0" err="1">
                <a:cs typeface="Calibri Light"/>
              </a:rPr>
              <a:t>Realist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views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of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energy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security</a:t>
            </a:r>
            <a:endParaRPr lang="cs-CZ" dirty="0" err="1"/>
          </a:p>
        </p:txBody>
      </p:sp>
    </p:spTree>
    <p:extLst>
      <p:ext uri="{BB962C8B-B14F-4D97-AF65-F5344CB8AC3E}">
        <p14:creationId xmlns:p14="http://schemas.microsoft.com/office/powerpoint/2010/main" val="1512607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4344" y="1122363"/>
            <a:ext cx="5703094" cy="2923381"/>
          </a:xfrm>
        </p:spPr>
        <p:txBody>
          <a:bodyPr/>
          <a:lstStyle/>
          <a:p>
            <a:r>
              <a:rPr lang="cs-CZ" dirty="0" err="1">
                <a:cs typeface="Calibri Light"/>
              </a:rPr>
              <a:t>What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is</a:t>
            </a:r>
            <a:r>
              <a:rPr lang="cs-CZ" dirty="0">
                <a:cs typeface="Calibri Light"/>
              </a:rPr>
              <a:t> </a:t>
            </a:r>
            <a:r>
              <a:rPr lang="cs-CZ" dirty="0" err="1">
                <a:cs typeface="Calibri Light"/>
              </a:rPr>
              <a:t>realism</a:t>
            </a:r>
            <a:r>
              <a:rPr lang="cs-CZ" dirty="0">
                <a:cs typeface="Calibri Light"/>
              </a:rPr>
              <a:t>?</a:t>
            </a:r>
            <a:endParaRPr lang="cs-CZ" dirty="0" err="1"/>
          </a:p>
        </p:txBody>
      </p:sp>
      <p:pic>
        <p:nvPicPr>
          <p:cNvPr id="5" name="Obrázek 5" descr="Obsah obrázku mapa&#10;&#10;Popis se vygeneroval automaticky.">
            <a:extLst>
              <a:ext uri="{FF2B5EF4-FFF2-40B4-BE49-F238E27FC236}">
                <a16:creationId xmlns:a16="http://schemas.microsoft.com/office/drawing/2014/main" id="{2F49E938-DC1D-6610-7999-761AD6A9D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-13429"/>
            <a:ext cx="5838824" cy="687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6" descr="Obsah obrázku osoba, strom, země, muž&#10;&#10;Popis se vygeneroval automaticky.">
            <a:extLst>
              <a:ext uri="{FF2B5EF4-FFF2-40B4-BE49-F238E27FC236}">
                <a16:creationId xmlns:a16="http://schemas.microsoft.com/office/drawing/2014/main" id="{07C21B53-1789-A013-1C57-82A1C1FA5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619" y="2610"/>
            <a:ext cx="10589417" cy="7043279"/>
          </a:xfrm>
          <a:prstGeom prst="rect">
            <a:avLst/>
          </a:prstGeom>
        </p:spPr>
      </p:pic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91800CAF-9AC4-323A-4117-BF647FEFD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07" y="3969"/>
            <a:ext cx="5323309" cy="3601244"/>
          </a:xfrm>
        </p:spPr>
      </p:pic>
      <p:pic>
        <p:nvPicPr>
          <p:cNvPr id="5" name="Obrázek 5" descr="Obsah obrázku exteriér, země, strom, špína&#10;&#10;Popis se vygeneroval automaticky.">
            <a:extLst>
              <a:ext uri="{FF2B5EF4-FFF2-40B4-BE49-F238E27FC236}">
                <a16:creationId xmlns:a16="http://schemas.microsoft.com/office/drawing/2014/main" id="{69879BB1-16C1-FEC5-F849-F2B9347AF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" y="3608486"/>
            <a:ext cx="5326856" cy="343912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DBF11DC4-E560-87B6-E8B1-3EEA27E84CFC}"/>
              </a:ext>
            </a:extLst>
          </p:cNvPr>
          <p:cNvSpPr txBox="1">
            <a:spLocks/>
          </p:cNvSpPr>
          <p:nvPr/>
        </p:nvSpPr>
        <p:spPr>
          <a:xfrm>
            <a:off x="3440906" y="4527551"/>
            <a:ext cx="5703094" cy="2923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solidFill>
                  <a:schemeClr val="bg1"/>
                </a:solidFill>
                <a:cs typeface="Calibri Light"/>
              </a:rPr>
              <a:t>What</a:t>
            </a:r>
            <a:r>
              <a:rPr lang="cs-CZ" dirty="0">
                <a:solidFill>
                  <a:schemeClr val="bg1"/>
                </a:solidFill>
                <a:cs typeface="Calibri Light"/>
              </a:rPr>
              <a:t> </a:t>
            </a:r>
            <a:r>
              <a:rPr lang="cs-CZ" dirty="0" err="1">
                <a:solidFill>
                  <a:schemeClr val="bg1"/>
                </a:solidFill>
                <a:cs typeface="Calibri Light"/>
              </a:rPr>
              <a:t>is</a:t>
            </a:r>
            <a:r>
              <a:rPr lang="cs-CZ" dirty="0">
                <a:solidFill>
                  <a:schemeClr val="bg1"/>
                </a:solidFill>
                <a:cs typeface="Calibri Light"/>
              </a:rPr>
              <a:t> </a:t>
            </a:r>
            <a:r>
              <a:rPr lang="cs-CZ" dirty="0" err="1">
                <a:solidFill>
                  <a:schemeClr val="bg1"/>
                </a:solidFill>
                <a:cs typeface="Calibri Light"/>
              </a:rPr>
              <a:t>realism</a:t>
            </a:r>
            <a:r>
              <a:rPr lang="cs-CZ" dirty="0">
                <a:solidFill>
                  <a:schemeClr val="bg1"/>
                </a:solidFill>
                <a:cs typeface="Calibri Light"/>
              </a:rPr>
              <a:t>?</a:t>
            </a:r>
            <a:endParaRPr lang="cs-CZ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19074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96D7D1-9691-F026-A3CC-84C1D08A9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72226" cy="2349499"/>
          </a:xfrm>
        </p:spPr>
        <p:txBody>
          <a:bodyPr/>
          <a:lstStyle/>
          <a:p>
            <a:r>
              <a:rPr lang="cs-CZ" dirty="0" err="1">
                <a:cs typeface="Calibri Light"/>
              </a:rPr>
              <a:t>Thucydides</a:t>
            </a:r>
            <a:r>
              <a:rPr lang="cs-CZ" dirty="0">
                <a:cs typeface="Calibri Light"/>
              </a:rPr>
              <a:t> </a:t>
            </a:r>
            <a:r>
              <a:rPr lang="cs-CZ" dirty="0" err="1">
                <a:cs typeface="Calibri Light"/>
              </a:rPr>
              <a:t>the</a:t>
            </a:r>
            <a:r>
              <a:rPr lang="cs-CZ" dirty="0">
                <a:cs typeface="Calibri Light"/>
              </a:rPr>
              <a:t> OG </a:t>
            </a:r>
            <a:r>
              <a:rPr lang="cs-CZ" dirty="0" err="1">
                <a:cs typeface="Calibri Light"/>
              </a:rPr>
              <a:t>realist</a:t>
            </a:r>
            <a:endParaRPr lang="cs-CZ" dirty="0" err="1"/>
          </a:p>
        </p:txBody>
      </p:sp>
      <p:pic>
        <p:nvPicPr>
          <p:cNvPr id="4" name="Obrázek 4" descr="Obsah obrázku osoba, zeď, muž, interiér&#10;&#10;Popis se vygeneroval automaticky.">
            <a:extLst>
              <a:ext uri="{FF2B5EF4-FFF2-40B4-BE49-F238E27FC236}">
                <a16:creationId xmlns:a16="http://schemas.microsoft.com/office/drawing/2014/main" id="{D7B8B960-0255-7980-62B6-1071319F8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7887" y="3969"/>
            <a:ext cx="4608600" cy="6851650"/>
          </a:xfrm>
        </p:spPr>
      </p:pic>
      <p:pic>
        <p:nvPicPr>
          <p:cNvPr id="7" name="Obrázek 7" descr="Obsah obrázku text&#10;&#10;Popis se vygeneroval automaticky.">
            <a:extLst>
              <a:ext uri="{FF2B5EF4-FFF2-40B4-BE49-F238E27FC236}">
                <a16:creationId xmlns:a16="http://schemas.microsoft.com/office/drawing/2014/main" id="{F7DF45CA-FFB7-5F8E-1D70-8B3EA67EB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2923719"/>
            <a:ext cx="7589043" cy="395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80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5C124DC-9D2F-275E-97D4-399476065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0FD186DB-10B3-E0A7-B53F-F312CE8B0D8F}"/>
              </a:ext>
            </a:extLst>
          </p:cNvPr>
          <p:cNvSpPr>
            <a:spLocks noGrp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cs typeface="Calibri Light"/>
              </a:rPr>
              <a:t>Thucydides</a:t>
            </a:r>
            <a:r>
              <a:rPr lang="cs-CZ" dirty="0">
                <a:cs typeface="Calibri Light"/>
              </a:rPr>
              <a:t> </a:t>
            </a:r>
            <a:endParaRPr lang="cs-CZ" dirty="0"/>
          </a:p>
        </p:txBody>
      </p:sp>
      <p:pic>
        <p:nvPicPr>
          <p:cNvPr id="7" name="Obrázek 7" descr="Obsah obrázku text, postel, interiér, osoba&#10;&#10;Popis se vygeneroval automaticky.">
            <a:extLst>
              <a:ext uri="{FF2B5EF4-FFF2-40B4-BE49-F238E27FC236}">
                <a16:creationId xmlns:a16="http://schemas.microsoft.com/office/drawing/2014/main" id="{6909C223-4215-69C3-5268-25476C561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29"/>
            <a:ext cx="12179300" cy="6851457"/>
          </a:xfrm>
          <a:prstGeom prst="rect">
            <a:avLst/>
          </a:prstGeom>
        </p:spPr>
      </p:pic>
      <p:pic>
        <p:nvPicPr>
          <p:cNvPr id="9" name="Obrázek 4" descr="Obsah obrázku osoba, zeď, muž, interiér&#10;&#10;Popis se vygeneroval automaticky.">
            <a:extLst>
              <a:ext uri="{FF2B5EF4-FFF2-40B4-BE49-F238E27FC236}">
                <a16:creationId xmlns:a16="http://schemas.microsoft.com/office/drawing/2014/main" id="{9C928950-2F31-F667-2A69-40FDC4890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520000">
            <a:off x="7730965" y="-47751"/>
            <a:ext cx="2576600" cy="3829050"/>
          </a:xfrm>
        </p:spPr>
      </p:pic>
    </p:spTree>
    <p:extLst>
      <p:ext uri="{BB962C8B-B14F-4D97-AF65-F5344CB8AC3E}">
        <p14:creationId xmlns:p14="http://schemas.microsoft.com/office/powerpoint/2010/main" val="2033144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ext, exteriér, země, tráva&#10;&#10;Popis se vygeneroval automaticky.">
            <a:extLst>
              <a:ext uri="{FF2B5EF4-FFF2-40B4-BE49-F238E27FC236}">
                <a16:creationId xmlns:a16="http://schemas.microsoft.com/office/drawing/2014/main" id="{9E7582AB-8112-4329-A0D8-A696D3F00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88369" y="3175"/>
            <a:ext cx="9115424" cy="6841331"/>
          </a:xfr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B3959596-D2A7-02E3-40EC-8AE443A21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512" y="365125"/>
            <a:ext cx="4431506" cy="6171895"/>
          </a:xfrm>
        </p:spPr>
        <p:txBody>
          <a:bodyPr/>
          <a:lstStyle/>
          <a:p>
            <a:r>
              <a:rPr lang="cs-CZ" dirty="0">
                <a:cs typeface="Calibri Light"/>
              </a:rPr>
              <a:t>Thomas Hobbes</a:t>
            </a:r>
            <a:endParaRPr lang="cs-CZ" dirty="0"/>
          </a:p>
        </p:txBody>
      </p:sp>
      <p:pic>
        <p:nvPicPr>
          <p:cNvPr id="7" name="Obrázek 7" descr="Obsah obrázku muž, osoba, tmavé&#10;&#10;Popis se vygeneroval automaticky.">
            <a:extLst>
              <a:ext uri="{FF2B5EF4-FFF2-40B4-BE49-F238E27FC236}">
                <a16:creationId xmlns:a16="http://schemas.microsoft.com/office/drawing/2014/main" id="{B48144E0-44AD-5B5E-23BA-6DA0F5B80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0" t="614" r="17364" b="1596"/>
          <a:stretch/>
        </p:blipFill>
        <p:spPr>
          <a:xfrm rot="21060000">
            <a:off x="707658" y="610567"/>
            <a:ext cx="1505310" cy="146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46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3DBE65-D7F0-5F43-AEFB-F4451DFB0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981" y="365125"/>
            <a:ext cx="4824412" cy="6314281"/>
          </a:xfrm>
        </p:spPr>
        <p:txBody>
          <a:bodyPr/>
          <a:lstStyle/>
          <a:p>
            <a:r>
              <a:rPr lang="cs-CZ" dirty="0" err="1">
                <a:cs typeface="Calibri Light"/>
              </a:rPr>
              <a:t>Realism</a:t>
            </a:r>
            <a:r>
              <a:rPr lang="cs-CZ" dirty="0">
                <a:cs typeface="Calibri Light"/>
              </a:rPr>
              <a:t> (as a </a:t>
            </a:r>
            <a:r>
              <a:rPr lang="cs-CZ" dirty="0" err="1">
                <a:cs typeface="Calibri Light"/>
              </a:rPr>
              <a:t>modern</a:t>
            </a:r>
            <a:r>
              <a:rPr lang="cs-CZ" dirty="0">
                <a:cs typeface="Calibri Light"/>
              </a:rPr>
              <a:t> </a:t>
            </a:r>
            <a:r>
              <a:rPr lang="cs-CZ" dirty="0" err="1">
                <a:cs typeface="Calibri Light"/>
              </a:rPr>
              <a:t>school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of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thought</a:t>
            </a:r>
            <a:r>
              <a:rPr lang="cs-CZ" dirty="0">
                <a:cs typeface="Calibri Light"/>
              </a:rPr>
              <a:t>) </a:t>
            </a:r>
            <a:r>
              <a:rPr lang="cs-CZ" dirty="0" err="1">
                <a:cs typeface="Calibri Light"/>
              </a:rPr>
              <a:t>begins</a:t>
            </a:r>
            <a:r>
              <a:rPr lang="cs-CZ" dirty="0">
                <a:cs typeface="Calibri Light"/>
              </a:rPr>
              <a:t> in </a:t>
            </a:r>
            <a:r>
              <a:rPr lang="cs-CZ" dirty="0" err="1">
                <a:cs typeface="Calibri Light"/>
              </a:rPr>
              <a:t>the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wake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of</a:t>
            </a:r>
            <a:r>
              <a:rPr lang="cs-CZ" dirty="0">
                <a:cs typeface="Calibri Light"/>
              </a:rPr>
              <a:t> </a:t>
            </a:r>
            <a:br>
              <a:rPr lang="cs-CZ" dirty="0">
                <a:cs typeface="Calibri Light"/>
              </a:rPr>
            </a:br>
            <a:r>
              <a:rPr lang="cs-CZ" dirty="0" err="1">
                <a:cs typeface="Calibri Light"/>
              </a:rPr>
              <a:t>World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War</a:t>
            </a:r>
            <a:r>
              <a:rPr lang="cs-CZ" dirty="0">
                <a:cs typeface="Calibri Light"/>
              </a:rPr>
              <a:t> 2</a:t>
            </a:r>
            <a:endParaRPr lang="cs-CZ" dirty="0"/>
          </a:p>
        </p:txBody>
      </p:sp>
      <p:pic>
        <p:nvPicPr>
          <p:cNvPr id="4" name="Obrázek 4" descr="Obsah obrázku text, tiskárna&#10;&#10;Popis se vygeneroval automaticky.">
            <a:extLst>
              <a:ext uri="{FF2B5EF4-FFF2-40B4-BE49-F238E27FC236}">
                <a16:creationId xmlns:a16="http://schemas.microsoft.com/office/drawing/2014/main" id="{0327C206-0163-B77B-488C-10A8A9E55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69" y="3969"/>
            <a:ext cx="7222924" cy="6982619"/>
          </a:xfrm>
        </p:spPr>
      </p:pic>
    </p:spTree>
    <p:extLst>
      <p:ext uri="{BB962C8B-B14F-4D97-AF65-F5344CB8AC3E}">
        <p14:creationId xmlns:p14="http://schemas.microsoft.com/office/powerpoint/2010/main" val="3177921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ext, osoba&#10;&#10;Popis se vygeneroval automaticky.">
            <a:extLst>
              <a:ext uri="{FF2B5EF4-FFF2-40B4-BE49-F238E27FC236}">
                <a16:creationId xmlns:a16="http://schemas.microsoft.com/office/drawing/2014/main" id="{D65DEA3B-0FBA-0AF0-5B08-A8F899599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8270" y="3969"/>
            <a:ext cx="6875462" cy="6851650"/>
          </a:xfrm>
        </p:spPr>
      </p:pic>
    </p:spTree>
    <p:extLst>
      <p:ext uri="{BB962C8B-B14F-4D97-AF65-F5344CB8AC3E}">
        <p14:creationId xmlns:p14="http://schemas.microsoft.com/office/powerpoint/2010/main" val="4252706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F64D22-5156-489B-A7E5-F6F72A4D9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50" y="365125"/>
            <a:ext cx="4605337" cy="6232526"/>
          </a:xfrm>
        </p:spPr>
        <p:txBody>
          <a:bodyPr/>
          <a:lstStyle/>
          <a:p>
            <a:r>
              <a:rPr lang="cs-CZ" dirty="0" err="1">
                <a:cs typeface="Calibri Light"/>
              </a:rPr>
              <a:t>State</a:t>
            </a:r>
            <a:r>
              <a:rPr lang="cs-CZ" dirty="0">
                <a:cs typeface="Calibri Light"/>
              </a:rPr>
              <a:t> as </a:t>
            </a:r>
            <a:r>
              <a:rPr lang="cs-CZ" dirty="0" err="1">
                <a:cs typeface="Calibri Light"/>
              </a:rPr>
              <a:t>the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key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actor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of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international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politics</a:t>
            </a:r>
            <a:endParaRPr lang="cs-CZ" dirty="0" err="1"/>
          </a:p>
        </p:txBody>
      </p:sp>
      <p:pic>
        <p:nvPicPr>
          <p:cNvPr id="7" name="Obrázek 7" descr="Obsah obrázku text, obloha, silnice, směr&#10;&#10;Popis se vygeneroval automaticky.">
            <a:extLst>
              <a:ext uri="{FF2B5EF4-FFF2-40B4-BE49-F238E27FC236}">
                <a16:creationId xmlns:a16="http://schemas.microsoft.com/office/drawing/2014/main" id="{E1CE5098-C566-1786-CE41-D4AFCB839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9" y="-3175"/>
            <a:ext cx="7198241" cy="6865938"/>
          </a:xfrm>
        </p:spPr>
      </p:pic>
    </p:spTree>
    <p:extLst>
      <p:ext uri="{BB962C8B-B14F-4D97-AF65-F5344CB8AC3E}">
        <p14:creationId xmlns:p14="http://schemas.microsoft.com/office/powerpoint/2010/main" val="721350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systému Office</vt:lpstr>
      <vt:lpstr>Why are we talking about realism?</vt:lpstr>
      <vt:lpstr>What is realism?</vt:lpstr>
      <vt:lpstr>Prezentace aplikace PowerPoint</vt:lpstr>
      <vt:lpstr>Thucydides the OG realist</vt:lpstr>
      <vt:lpstr>Prezentace aplikace PowerPoint</vt:lpstr>
      <vt:lpstr>Thomas Hobbes</vt:lpstr>
      <vt:lpstr>Realism (as a modern school of thought) begins in the wake of  World War 2</vt:lpstr>
      <vt:lpstr>Prezentace aplikace PowerPoint</vt:lpstr>
      <vt:lpstr>State as the key actor of international politics</vt:lpstr>
      <vt:lpstr>Crisis of classical realism</vt:lpstr>
      <vt:lpstr>Structural realism</vt:lpstr>
      <vt:lpstr>Balance of power</vt:lpstr>
      <vt:lpstr>Prezentace aplikace PowerPoint</vt:lpstr>
      <vt:lpstr>The effects of polarity</vt:lpstr>
      <vt:lpstr>Neoclassical realism</vt:lpstr>
      <vt:lpstr>The two realist traditions</vt:lpstr>
      <vt:lpstr>Prezentace aplikace PowerPoint</vt:lpstr>
      <vt:lpstr>Different strategies in realist theories</vt:lpstr>
      <vt:lpstr>Realist views of energy security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</dc:title>
  <dc:creator/>
  <cp:lastModifiedBy/>
  <cp:revision>263</cp:revision>
  <dcterms:created xsi:type="dcterms:W3CDTF">2022-09-28T17:16:07Z</dcterms:created>
  <dcterms:modified xsi:type="dcterms:W3CDTF">2022-10-19T08:21:54Z</dcterms:modified>
</cp:coreProperties>
</file>