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62" r:id="rId4"/>
    <p:sldId id="263" r:id="rId5"/>
    <p:sldId id="265" r:id="rId6"/>
    <p:sldId id="294" r:id="rId7"/>
    <p:sldId id="264" r:id="rId8"/>
    <p:sldId id="316" r:id="rId9"/>
    <p:sldId id="308" r:id="rId10"/>
    <p:sldId id="267" r:id="rId11"/>
    <p:sldId id="307" r:id="rId12"/>
    <p:sldId id="268" r:id="rId13"/>
    <p:sldId id="269" r:id="rId14"/>
    <p:sldId id="317" r:id="rId15"/>
    <p:sldId id="318" r:id="rId16"/>
    <p:sldId id="319" r:id="rId17"/>
    <p:sldId id="327" r:id="rId18"/>
    <p:sldId id="328" r:id="rId19"/>
    <p:sldId id="326" r:id="rId20"/>
    <p:sldId id="296" r:id="rId21"/>
    <p:sldId id="329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6" r:id="rId30"/>
    <p:sldId id="302" r:id="rId31"/>
    <p:sldId id="330" r:id="rId32"/>
    <p:sldId id="331" r:id="rId33"/>
    <p:sldId id="332" r:id="rId34"/>
    <p:sldId id="287" r:id="rId35"/>
    <p:sldId id="288" r:id="rId36"/>
    <p:sldId id="289" r:id="rId37"/>
    <p:sldId id="333" r:id="rId38"/>
    <p:sldId id="290" r:id="rId39"/>
    <p:sldId id="291" r:id="rId40"/>
  </p:sldIdLst>
  <p:sldSz cx="9144000" cy="6858000" type="screen4x3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Výchozí oddíl" id="{84A6D5B7-B2CC-4023-9EF3-D51100A49FF2}">
          <p14:sldIdLst>
            <p14:sldId id="256"/>
            <p14:sldId id="257"/>
            <p14:sldId id="262"/>
            <p14:sldId id="263"/>
            <p14:sldId id="265"/>
            <p14:sldId id="294"/>
            <p14:sldId id="264"/>
            <p14:sldId id="316"/>
            <p14:sldId id="308"/>
            <p14:sldId id="267"/>
            <p14:sldId id="307"/>
            <p14:sldId id="268"/>
            <p14:sldId id="269"/>
            <p14:sldId id="317"/>
            <p14:sldId id="318"/>
            <p14:sldId id="319"/>
            <p14:sldId id="327"/>
            <p14:sldId id="328"/>
            <p14:sldId id="326"/>
            <p14:sldId id="296"/>
            <p14:sldId id="329"/>
            <p14:sldId id="275"/>
            <p14:sldId id="276"/>
            <p14:sldId id="277"/>
            <p14:sldId id="278"/>
            <p14:sldId id="279"/>
            <p14:sldId id="280"/>
            <p14:sldId id="281"/>
            <p14:sldId id="286"/>
            <p14:sldId id="302"/>
            <p14:sldId id="330"/>
            <p14:sldId id="331"/>
            <p14:sldId id="332"/>
            <p14:sldId id="287"/>
            <p14:sldId id="288"/>
            <p14:sldId id="289"/>
            <p14:sldId id="333"/>
            <p14:sldId id="290"/>
            <p14:sldId id="291"/>
          </p14:sldIdLst>
        </p14:section>
      </p14:sectionLst>
    </p:ex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59" roundtripDataSignature="AMtx7mgSOUKq0gSYFcVCbok9aubZ6xCmY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a Nedomová" initials="MN" lastIdx="16" clrIdx="0">
    <p:extLst>
      <p:ext uri="{19B8F6BF-5375-455C-9EA6-DF929625EA0E}">
        <p15:presenceInfo xmlns:p15="http://schemas.microsoft.com/office/powerpoint/2012/main" userId="S-1-5-21-3451901064-902568176-4053310204-77102" providerId="AD"/>
      </p:ext>
    </p:extLst>
  </p:cmAuthor>
  <p:cmAuthor id="2" name="Dana Mazancová" initials="DM" lastIdx="32" clrIdx="1">
    <p:extLst>
      <p:ext uri="{19B8F6BF-5375-455C-9EA6-DF929625EA0E}">
        <p15:presenceInfo xmlns:p15="http://schemas.microsoft.com/office/powerpoint/2012/main" userId="S-1-5-21-3451901064-902568176-4053310204-967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333399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4" autoAdjust="0"/>
    <p:restoredTop sz="84959" autoAdjust="0"/>
  </p:normalViewPr>
  <p:slideViewPr>
    <p:cSldViewPr snapToGrid="0">
      <p:cViewPr varScale="1">
        <p:scale>
          <a:sx n="97" d="100"/>
          <a:sy n="97" d="100"/>
        </p:scale>
        <p:origin x="19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6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customschemas.google.com/relationships/presentationmetadata" Target="metadata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6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1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4" y="1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9428584"/>
            <a:ext cx="2945659" cy="498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70c28b1a9b_1_73:notes"/>
          <p:cNvSpPr txBox="1">
            <a:spLocks noGrp="1"/>
          </p:cNvSpPr>
          <p:nvPr>
            <p:ph type="body" idx="1"/>
          </p:nvPr>
        </p:nvSpPr>
        <p:spPr>
          <a:xfrm>
            <a:off x="679768" y="4777196"/>
            <a:ext cx="5438140" cy="3908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3" name="Google Shape;183;g70c28b1a9b_1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2901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0c28b1a9b_1_82:notes"/>
          <p:cNvSpPr txBox="1">
            <a:spLocks noGrp="1"/>
          </p:cNvSpPr>
          <p:nvPr>
            <p:ph type="body" idx="1"/>
          </p:nvPr>
        </p:nvSpPr>
        <p:spPr>
          <a:xfrm>
            <a:off x="679768" y="4777196"/>
            <a:ext cx="5438140" cy="3908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2" name="Google Shape;192;g70c28b1a9b_1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041581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70c28b1a9b_1_94:notes"/>
          <p:cNvSpPr txBox="1">
            <a:spLocks noGrp="1"/>
          </p:cNvSpPr>
          <p:nvPr>
            <p:ph type="body" idx="1"/>
          </p:nvPr>
        </p:nvSpPr>
        <p:spPr>
          <a:xfrm>
            <a:off x="679768" y="4777196"/>
            <a:ext cx="5438140" cy="3908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3" name="Google Shape;203;g70c28b1a9b_1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591951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70c28b1a9b_1_108:notes"/>
          <p:cNvSpPr txBox="1">
            <a:spLocks noGrp="1"/>
          </p:cNvSpPr>
          <p:nvPr>
            <p:ph type="body" idx="1"/>
          </p:nvPr>
        </p:nvSpPr>
        <p:spPr>
          <a:xfrm>
            <a:off x="679768" y="4777196"/>
            <a:ext cx="5438140" cy="3908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3" name="Google Shape;213;g70c28b1a9b_1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613111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70c28b1a9b_1_108:notes"/>
          <p:cNvSpPr txBox="1">
            <a:spLocks noGrp="1"/>
          </p:cNvSpPr>
          <p:nvPr>
            <p:ph type="body" idx="1"/>
          </p:nvPr>
        </p:nvSpPr>
        <p:spPr>
          <a:xfrm>
            <a:off x="679768" y="4777196"/>
            <a:ext cx="5438140" cy="3908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3" name="Google Shape;213;g70c28b1a9b_1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213399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70c28b1a9b_1_124:notes"/>
          <p:cNvSpPr txBox="1">
            <a:spLocks noGrp="1"/>
          </p:cNvSpPr>
          <p:nvPr>
            <p:ph type="body" idx="1"/>
          </p:nvPr>
        </p:nvSpPr>
        <p:spPr>
          <a:xfrm>
            <a:off x="679768" y="4777196"/>
            <a:ext cx="5438140" cy="3908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3" name="Google Shape;223;g70c28b1a9b_1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246103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70c28b1a9b_1_130:notes"/>
          <p:cNvSpPr txBox="1">
            <a:spLocks noGrp="1"/>
          </p:cNvSpPr>
          <p:nvPr>
            <p:ph type="body" idx="1"/>
          </p:nvPr>
        </p:nvSpPr>
        <p:spPr>
          <a:xfrm>
            <a:off x="679768" y="4777196"/>
            <a:ext cx="5438140" cy="3908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9" name="Google Shape;229;g70c28b1a9b_1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70c28b1a9b_1_136:notes"/>
          <p:cNvSpPr txBox="1">
            <a:spLocks noGrp="1"/>
          </p:cNvSpPr>
          <p:nvPr>
            <p:ph type="body" idx="1"/>
          </p:nvPr>
        </p:nvSpPr>
        <p:spPr>
          <a:xfrm>
            <a:off x="679768" y="4777196"/>
            <a:ext cx="5438140" cy="3908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6" name="Google Shape;236;g70c28b1a9b_1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70c28b1a9b_1_143:notes"/>
          <p:cNvSpPr txBox="1">
            <a:spLocks noGrp="1"/>
          </p:cNvSpPr>
          <p:nvPr>
            <p:ph type="body" idx="1"/>
          </p:nvPr>
        </p:nvSpPr>
        <p:spPr>
          <a:xfrm>
            <a:off x="679768" y="4777196"/>
            <a:ext cx="5438140" cy="3908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4" name="Google Shape;244;g70c28b1a9b_1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70c28b1a9b_1_149:notes"/>
          <p:cNvSpPr txBox="1">
            <a:spLocks noGrp="1"/>
          </p:cNvSpPr>
          <p:nvPr>
            <p:ph type="body" idx="1"/>
          </p:nvPr>
        </p:nvSpPr>
        <p:spPr>
          <a:xfrm>
            <a:off x="679768" y="4777196"/>
            <a:ext cx="5438140" cy="3908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1" name="Google Shape;251;g70c28b1a9b_1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70c28b1a9b_1_156:notes"/>
          <p:cNvSpPr txBox="1">
            <a:spLocks noGrp="1"/>
          </p:cNvSpPr>
          <p:nvPr>
            <p:ph type="body" idx="1"/>
          </p:nvPr>
        </p:nvSpPr>
        <p:spPr>
          <a:xfrm>
            <a:off x="679768" y="4777196"/>
            <a:ext cx="5438140" cy="3908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8" name="Google Shape;258;g70c28b1a9b_1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70c28b1a9b_1_163:notes"/>
          <p:cNvSpPr txBox="1">
            <a:spLocks noGrp="1"/>
          </p:cNvSpPr>
          <p:nvPr>
            <p:ph type="body" idx="1"/>
          </p:nvPr>
        </p:nvSpPr>
        <p:spPr>
          <a:xfrm>
            <a:off x="679768" y="4777196"/>
            <a:ext cx="5438140" cy="3908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65" name="Google Shape;265;g70c28b1a9b_1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70c28b1a9b_1_171:notes"/>
          <p:cNvSpPr txBox="1">
            <a:spLocks noGrp="1"/>
          </p:cNvSpPr>
          <p:nvPr>
            <p:ph type="body" idx="1"/>
          </p:nvPr>
        </p:nvSpPr>
        <p:spPr>
          <a:xfrm>
            <a:off x="679768" y="4777196"/>
            <a:ext cx="5438140" cy="3908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2" name="Google Shape;272;g70c28b1a9b_1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70c28b1a9b_1_208:notes"/>
          <p:cNvSpPr txBox="1">
            <a:spLocks noGrp="1"/>
          </p:cNvSpPr>
          <p:nvPr>
            <p:ph type="body" idx="1"/>
          </p:nvPr>
        </p:nvSpPr>
        <p:spPr>
          <a:xfrm>
            <a:off x="679768" y="4777196"/>
            <a:ext cx="5438140" cy="3908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5" name="Google Shape;305;g70c28b1a9b_1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70c28b1a9b_1_124:notes"/>
          <p:cNvSpPr txBox="1">
            <a:spLocks noGrp="1"/>
          </p:cNvSpPr>
          <p:nvPr>
            <p:ph type="body" idx="1"/>
          </p:nvPr>
        </p:nvSpPr>
        <p:spPr>
          <a:xfrm>
            <a:off x="679768" y="4777196"/>
            <a:ext cx="5438140" cy="3908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3" name="Google Shape;223;g70c28b1a9b_1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405133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70c28b1a9b_1_208:notes"/>
          <p:cNvSpPr txBox="1">
            <a:spLocks noGrp="1"/>
          </p:cNvSpPr>
          <p:nvPr>
            <p:ph type="body" idx="1"/>
          </p:nvPr>
        </p:nvSpPr>
        <p:spPr>
          <a:xfrm>
            <a:off x="679768" y="4777196"/>
            <a:ext cx="5438140" cy="3908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05" name="Google Shape;305;g70c28b1a9b_1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7317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613c9f9505_0_79:notes"/>
          <p:cNvSpPr txBox="1">
            <a:spLocks noGrp="1"/>
          </p:cNvSpPr>
          <p:nvPr>
            <p:ph type="body" idx="1"/>
          </p:nvPr>
        </p:nvSpPr>
        <p:spPr>
          <a:xfrm>
            <a:off x="679768" y="4777196"/>
            <a:ext cx="5438140" cy="3908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2" name="Google Shape;312;g613c9f9505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8" name="Google Shape;3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70c28b1a9b_1_214:notes"/>
          <p:cNvSpPr txBox="1">
            <a:spLocks noGrp="1"/>
          </p:cNvSpPr>
          <p:nvPr>
            <p:ph type="body" idx="1"/>
          </p:nvPr>
        </p:nvSpPr>
        <p:spPr>
          <a:xfrm>
            <a:off x="679768" y="4777196"/>
            <a:ext cx="5438140" cy="3908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5" name="Google Shape;325;g70c28b1a9b_1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70c28b1a9b_1_214:notes"/>
          <p:cNvSpPr txBox="1">
            <a:spLocks noGrp="1"/>
          </p:cNvSpPr>
          <p:nvPr>
            <p:ph type="body" idx="1"/>
          </p:nvPr>
        </p:nvSpPr>
        <p:spPr>
          <a:xfrm>
            <a:off x="679768" y="4777196"/>
            <a:ext cx="5438140" cy="3908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5" name="Google Shape;325;g70c28b1a9b_1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36009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70c28b1a9b_1_22:notes"/>
          <p:cNvSpPr txBox="1">
            <a:spLocks noGrp="1"/>
          </p:cNvSpPr>
          <p:nvPr>
            <p:ph type="body" idx="1"/>
          </p:nvPr>
        </p:nvSpPr>
        <p:spPr>
          <a:xfrm>
            <a:off x="679768" y="4777196"/>
            <a:ext cx="5438140" cy="3908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7" name="Google Shape;127;g70c28b1a9b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70c28b1a9b_1_220:notes"/>
          <p:cNvSpPr txBox="1">
            <a:spLocks noGrp="1"/>
          </p:cNvSpPr>
          <p:nvPr>
            <p:ph type="body" idx="1"/>
          </p:nvPr>
        </p:nvSpPr>
        <p:spPr>
          <a:xfrm>
            <a:off x="679768" y="4777196"/>
            <a:ext cx="5438140" cy="3908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1" name="Google Shape;331;g70c28b1a9b_1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613c9f9505_0_120:notes"/>
          <p:cNvSpPr txBox="1">
            <a:spLocks noGrp="1"/>
          </p:cNvSpPr>
          <p:nvPr>
            <p:ph type="body" idx="1"/>
          </p:nvPr>
        </p:nvSpPr>
        <p:spPr>
          <a:xfrm>
            <a:off x="679768" y="4777196"/>
            <a:ext cx="5438140" cy="3908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8" name="Google Shape;338;g613c9f9505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70c28b1a9b_1_28:notes"/>
          <p:cNvSpPr txBox="1">
            <a:spLocks noGrp="1"/>
          </p:cNvSpPr>
          <p:nvPr>
            <p:ph type="body" idx="1"/>
          </p:nvPr>
        </p:nvSpPr>
        <p:spPr>
          <a:xfrm>
            <a:off x="679768" y="4777196"/>
            <a:ext cx="5438140" cy="3908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4" name="Google Shape;134;g70c28b1a9b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70c28b1a9b_1_42:notes"/>
          <p:cNvSpPr txBox="1">
            <a:spLocks noGrp="1"/>
          </p:cNvSpPr>
          <p:nvPr>
            <p:ph type="body" idx="1"/>
          </p:nvPr>
        </p:nvSpPr>
        <p:spPr>
          <a:xfrm>
            <a:off x="679768" y="4777196"/>
            <a:ext cx="5438140" cy="3908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8" name="Google Shape;148;g70c28b1a9b_1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70c28b1a9b_1_34:notes"/>
          <p:cNvSpPr txBox="1">
            <a:spLocks noGrp="1"/>
          </p:cNvSpPr>
          <p:nvPr>
            <p:ph type="body" idx="1"/>
          </p:nvPr>
        </p:nvSpPr>
        <p:spPr>
          <a:xfrm>
            <a:off x="679768" y="4777196"/>
            <a:ext cx="5438140" cy="3908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1" name="Google Shape;141;g70c28b1a9b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70c28b1a9b_1_54:notes"/>
          <p:cNvSpPr txBox="1">
            <a:spLocks noGrp="1"/>
          </p:cNvSpPr>
          <p:nvPr>
            <p:ph type="body" idx="1"/>
          </p:nvPr>
        </p:nvSpPr>
        <p:spPr>
          <a:xfrm>
            <a:off x="679768" y="4777196"/>
            <a:ext cx="5438140" cy="3908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2" name="Google Shape;162;g70c28b1a9b_1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70c28b1a9b_1_60:notes"/>
          <p:cNvSpPr txBox="1">
            <a:spLocks noGrp="1"/>
          </p:cNvSpPr>
          <p:nvPr>
            <p:ph type="body" idx="1"/>
          </p:nvPr>
        </p:nvSpPr>
        <p:spPr>
          <a:xfrm>
            <a:off x="679768" y="4777196"/>
            <a:ext cx="5438140" cy="3908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9" name="Google Shape;169;g70c28b1a9b_1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70c28b1a9b_1_66:notes"/>
          <p:cNvSpPr txBox="1">
            <a:spLocks noGrp="1"/>
          </p:cNvSpPr>
          <p:nvPr>
            <p:ph type="body" idx="1"/>
          </p:nvPr>
        </p:nvSpPr>
        <p:spPr>
          <a:xfrm>
            <a:off x="679768" y="4777196"/>
            <a:ext cx="5438140" cy="3908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6" name="Google Shape;176;g70c28b1a9b_1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části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ezdroje.muni.cz/prehled/zdroj.php?lang=cs&amp;id=430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zdroje.muni.cz/prehled/zdroj.php?lang=cs&amp;id=429" TargetMode="External"/><Relationship Id="rId7" Type="http://schemas.openxmlformats.org/officeDocument/2006/relationships/hyperlink" Target="https://knihovna.fss.muni.cz/e-zdroje/e-kniha-na-pockani" TargetMode="External"/><Relationship Id="rId2" Type="http://schemas.openxmlformats.org/officeDocument/2006/relationships/hyperlink" Target="https://ezdroje.muni.cz/prehled/zdroj.php?lang=cs&amp;id=41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zdroje.muni.cz/prehled/zdroj.php?lang=cs&amp;id=568" TargetMode="External"/><Relationship Id="rId5" Type="http://schemas.openxmlformats.org/officeDocument/2006/relationships/hyperlink" Target="https://ezdroje.muni.cz/prehled/zdroj.php?lang=cs&amp;id=586" TargetMode="External"/><Relationship Id="rId4" Type="http://schemas.openxmlformats.org/officeDocument/2006/relationships/hyperlink" Target="https://ezdroje.muni.cz/prehled/zdroj.php?lang=cs&amp;id=534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obe.com/products/digitaleditions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knihovna.fss.muni.cz/e-zdroje/e-kniha-na-pockani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azancov@fss.muni.cz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0702" y="9832"/>
            <a:ext cx="9264702" cy="6857716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567230" y="2595766"/>
            <a:ext cx="7888838" cy="1179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 fontScale="90000"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400"/>
              <a:buFont typeface="Arial"/>
              <a:buNone/>
            </a:pPr>
            <a:r>
              <a:rPr lang="cs-CZ" sz="44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Základy práce s informačními zdroji pro </a:t>
            </a:r>
            <a:r>
              <a:rPr lang="cs-CZ" sz="4400" b="1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bc.</a:t>
            </a:r>
            <a:r>
              <a:rPr lang="cs-CZ" sz="44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studenty MVZ221</a:t>
            </a:r>
            <a:endParaRPr sz="4400" b="1" dirty="0">
              <a:solidFill>
                <a:srgbClr val="0000D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434973" y="5540058"/>
            <a:ext cx="2603649" cy="470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400" dirty="0">
                <a:solidFill>
                  <a:srgbClr val="0000CC"/>
                </a:solidFill>
              </a:rPr>
              <a:t>Brno</a:t>
            </a:r>
            <a:r>
              <a:rPr lang="cs-CZ" sz="2400" b="0" i="0" u="none" strike="noStrike" cap="none" dirty="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, 20</a:t>
            </a:r>
            <a:r>
              <a:rPr lang="cs-CZ" sz="2400" dirty="0">
                <a:solidFill>
                  <a:srgbClr val="0000CC"/>
                </a:solidFill>
              </a:rPr>
              <a:t>. 10. 2022</a:t>
            </a:r>
            <a:endParaRPr sz="2400" dirty="0">
              <a:solidFill>
                <a:srgbClr val="0000CC"/>
              </a:solidFill>
            </a:endParaRPr>
          </a:p>
        </p:txBody>
      </p:sp>
      <p:sp>
        <p:nvSpPr>
          <p:cNvPr id="6" name="Google Shape;91;p1">
            <a:extLst>
              <a:ext uri="{FF2B5EF4-FFF2-40B4-BE49-F238E27FC236}">
                <a16:creationId xmlns:a16="http://schemas.microsoft.com/office/drawing/2014/main" id="{B71B51A8-4A33-4C9F-A007-F30440772464}"/>
              </a:ext>
            </a:extLst>
          </p:cNvPr>
          <p:cNvSpPr txBox="1"/>
          <p:nvPr/>
        </p:nvSpPr>
        <p:spPr>
          <a:xfrm>
            <a:off x="5957181" y="5534154"/>
            <a:ext cx="4052258" cy="845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400" b="0" i="0" u="none" strike="noStrike" cap="none" dirty="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Dana Mazancová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70c28b1a9b_1_54"/>
          <p:cNvSpPr txBox="1">
            <a:spLocks noGrp="1"/>
          </p:cNvSpPr>
          <p:nvPr>
            <p:ph type="title"/>
          </p:nvPr>
        </p:nvSpPr>
        <p:spPr>
          <a:xfrm>
            <a:off x="408622" y="202206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EBSCO Full Text </a:t>
            </a:r>
            <a:r>
              <a:rPr lang="cs-CZ" sz="3200" b="1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Finder</a:t>
            </a:r>
            <a:endParaRPr sz="4000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g70c28b1a9b_1_54"/>
          <p:cNvSpPr txBox="1">
            <a:spLocks noGrp="1"/>
          </p:cNvSpPr>
          <p:nvPr>
            <p:ph type="body" idx="1"/>
          </p:nvPr>
        </p:nvSpPr>
        <p:spPr>
          <a:xfrm>
            <a:off x="352769" y="1066470"/>
            <a:ext cx="7886700" cy="5305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5000"/>
              <a:buChar char="❑"/>
            </a:pPr>
            <a:r>
              <a:rPr lang="cs-CZ" sz="3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000" dirty="0">
                <a:latin typeface="Arial"/>
                <a:ea typeface="Arial"/>
                <a:cs typeface="Arial"/>
                <a:sym typeface="Arial"/>
              </a:rPr>
              <a:t>Pokud v databázi není obsažen plný text dokumentu, tak je prostřednictvím této služby nabídnuto jeho dohledání v jiném zdroji (databázi, katalogu, vyhledávači) → otevře se další záložka v prohlížeči, kde je nabídnut zdroj/zdroje, ve kterých je dostupný plný text.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0A168D30-42EF-4495-97FD-F7EDCE1AD0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38" t="29913" r="6875" b="6423"/>
          <a:stretch/>
        </p:blipFill>
        <p:spPr>
          <a:xfrm>
            <a:off x="408622" y="3143726"/>
            <a:ext cx="7886700" cy="3512068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70E7F1BD-EAEB-49EA-8195-B11BA13C5F1C}"/>
              </a:ext>
            </a:extLst>
          </p:cNvPr>
          <p:cNvSpPr/>
          <p:nvPr/>
        </p:nvSpPr>
        <p:spPr>
          <a:xfrm>
            <a:off x="1716258" y="6129338"/>
            <a:ext cx="1181686" cy="48577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946201C6-0E55-4C99-A188-DFB8BBF068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54" t="25168" r="6462" b="5328"/>
          <a:stretch/>
        </p:blipFill>
        <p:spPr>
          <a:xfrm>
            <a:off x="0" y="154744"/>
            <a:ext cx="8173329" cy="357319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9AFDBF0-7586-48EE-863D-765A1C3EBA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93" t="14222" r="1999" b="5603"/>
          <a:stretch/>
        </p:blipFill>
        <p:spPr>
          <a:xfrm>
            <a:off x="2581421" y="2963059"/>
            <a:ext cx="6428936" cy="3072885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54C28C03-8EB5-4796-8485-DD7EA1E15A7E}"/>
              </a:ext>
            </a:extLst>
          </p:cNvPr>
          <p:cNvSpPr/>
          <p:nvPr/>
        </p:nvSpPr>
        <p:spPr>
          <a:xfrm>
            <a:off x="295422" y="1617785"/>
            <a:ext cx="3362178" cy="33762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723ED086-262A-4D91-AB7A-F5856276B7B4}"/>
              </a:ext>
            </a:extLst>
          </p:cNvPr>
          <p:cNvSpPr/>
          <p:nvPr/>
        </p:nvSpPr>
        <p:spPr>
          <a:xfrm>
            <a:off x="2581421" y="2867196"/>
            <a:ext cx="2152358" cy="48443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002740D1-DC5A-4F63-AF60-001D448815EA}"/>
              </a:ext>
            </a:extLst>
          </p:cNvPr>
          <p:cNvSpPr/>
          <p:nvPr/>
        </p:nvSpPr>
        <p:spPr>
          <a:xfrm>
            <a:off x="7216727" y="4909623"/>
            <a:ext cx="548640" cy="49236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080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g70c28b1a9b_1_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g70c28b1a9b_1_60"/>
          <p:cNvSpPr txBox="1">
            <a:spLocks noGrp="1"/>
          </p:cNvSpPr>
          <p:nvPr>
            <p:ph type="title"/>
          </p:nvPr>
        </p:nvSpPr>
        <p:spPr>
          <a:xfrm>
            <a:off x="450165" y="249966"/>
            <a:ext cx="8612353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Seznam dostupných časopisů a knih na MU</a:t>
            </a:r>
            <a:endParaRPr sz="4000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g70c28b1a9b_1_60"/>
          <p:cNvSpPr txBox="1">
            <a:spLocks noGrp="1"/>
          </p:cNvSpPr>
          <p:nvPr>
            <p:ph type="body" idx="1"/>
          </p:nvPr>
        </p:nvSpPr>
        <p:spPr>
          <a:xfrm>
            <a:off x="450164" y="1379720"/>
            <a:ext cx="8521819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cs-CZ" sz="2400" dirty="0">
                <a:latin typeface="Arial"/>
                <a:ea typeface="Arial"/>
                <a:cs typeface="Arial"/>
                <a:sym typeface="Arial"/>
              </a:rPr>
              <a:t> Umožňuje zjistit, zda má MU přístup k elektronické verzi </a:t>
            </a:r>
          </a:p>
          <a:p>
            <a:pPr marL="508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cs-CZ" sz="2400" dirty="0">
                <a:latin typeface="Arial"/>
                <a:ea typeface="Arial"/>
                <a:cs typeface="Arial"/>
                <a:sym typeface="Arial"/>
              </a:rPr>
              <a:t>     zadaného časopisu nebo knihy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1524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3048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❑"/>
            </a:pPr>
            <a:r>
              <a:rPr lang="cs-CZ" sz="2400" dirty="0">
                <a:latin typeface="Arial"/>
                <a:ea typeface="Arial"/>
                <a:cs typeface="Arial"/>
                <a:sym typeface="Arial"/>
              </a:rPr>
              <a:t> Je propojen s technologií A-to-Z Link </a:t>
            </a:r>
            <a:r>
              <a:rPr lang="cs-CZ" sz="2400" dirty="0" err="1">
                <a:latin typeface="Arial"/>
                <a:ea typeface="Arial"/>
                <a:cs typeface="Arial"/>
                <a:sym typeface="Arial"/>
              </a:rPr>
              <a:t>Resolver</a:t>
            </a:r>
            <a:r>
              <a:rPr lang="cs-CZ" sz="2400" dirty="0">
                <a:latin typeface="Arial"/>
                <a:ea typeface="Arial"/>
                <a:cs typeface="Arial"/>
                <a:sym typeface="Arial"/>
              </a:rPr>
              <a:t>  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cs-CZ" sz="2400" dirty="0">
                <a:latin typeface="Arial"/>
                <a:ea typeface="Arial"/>
                <a:cs typeface="Arial"/>
                <a:sym typeface="Arial"/>
              </a:rPr>
              <a:t>     (EBSCO Full Text </a:t>
            </a:r>
            <a:r>
              <a:rPr lang="cs-CZ" sz="2400" dirty="0" err="1">
                <a:latin typeface="Arial"/>
                <a:ea typeface="Arial"/>
                <a:cs typeface="Arial"/>
                <a:sym typeface="Arial"/>
              </a:rPr>
              <a:t>Finder</a:t>
            </a:r>
            <a:r>
              <a:rPr lang="cs-CZ" sz="2400" dirty="0">
                <a:latin typeface="Arial"/>
                <a:ea typeface="Arial"/>
                <a:cs typeface="Arial"/>
                <a:sym typeface="Arial"/>
              </a:rPr>
              <a:t>)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70c28b1a9b_1_6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EDS - Seznam dostupných časopisů a knih na MU </a:t>
            </a:r>
            <a:endParaRPr sz="4000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8D5BD2B-0CB2-4BD8-96C6-2C2D5154BD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919" r="699" b="10814"/>
          <a:stretch/>
        </p:blipFill>
        <p:spPr>
          <a:xfrm>
            <a:off x="63964" y="1678008"/>
            <a:ext cx="9080036" cy="4497831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29F1B207-E540-446E-A7CA-000239357744}"/>
              </a:ext>
            </a:extLst>
          </p:cNvPr>
          <p:cNvSpPr txBox="1"/>
          <p:nvPr/>
        </p:nvSpPr>
        <p:spPr>
          <a:xfrm>
            <a:off x="6756670" y="2603485"/>
            <a:ext cx="2180491" cy="132343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rgbClr val="C00000"/>
                </a:solidFill>
              </a:rPr>
              <a:t>Tituly lze vyhledávat nebo prohlížet dle oborů</a:t>
            </a:r>
          </a:p>
        </p:txBody>
      </p:sp>
      <p:sp>
        <p:nvSpPr>
          <p:cNvPr id="2" name="Ovál 1">
            <a:extLst>
              <a:ext uri="{FF2B5EF4-FFF2-40B4-BE49-F238E27FC236}">
                <a16:creationId xmlns:a16="http://schemas.microsoft.com/office/drawing/2014/main" id="{1AF8830C-B01C-4E40-B418-78A716AFE54F}"/>
              </a:ext>
            </a:extLst>
          </p:cNvPr>
          <p:cNvSpPr/>
          <p:nvPr/>
        </p:nvSpPr>
        <p:spPr>
          <a:xfrm>
            <a:off x="1982663" y="3430718"/>
            <a:ext cx="2521635" cy="38334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vál 2">
            <a:extLst>
              <a:ext uri="{FF2B5EF4-FFF2-40B4-BE49-F238E27FC236}">
                <a16:creationId xmlns:a16="http://schemas.microsoft.com/office/drawing/2014/main" id="{C2795330-4B8C-4A8B-A5A2-00E38A79C8E8}"/>
              </a:ext>
            </a:extLst>
          </p:cNvPr>
          <p:cNvSpPr/>
          <p:nvPr/>
        </p:nvSpPr>
        <p:spPr>
          <a:xfrm>
            <a:off x="836146" y="1975698"/>
            <a:ext cx="2293034" cy="38334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9B509FAD-1F03-4C3F-95F4-7A4F1C482010}"/>
              </a:ext>
            </a:extLst>
          </p:cNvPr>
          <p:cNvSpPr/>
          <p:nvPr/>
        </p:nvSpPr>
        <p:spPr>
          <a:xfrm>
            <a:off x="63964" y="4484671"/>
            <a:ext cx="1957387" cy="592740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70c28b1a9b_1_73"/>
          <p:cNvSpPr txBox="1">
            <a:spLocks noGrp="1"/>
          </p:cNvSpPr>
          <p:nvPr>
            <p:ph type="title"/>
          </p:nvPr>
        </p:nvSpPr>
        <p:spPr>
          <a:xfrm>
            <a:off x="198100" y="76500"/>
            <a:ext cx="87918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20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Seznam dostupných časopisů a knih na MU - výsledky vyhledávání</a:t>
            </a:r>
            <a:endParaRPr sz="2000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g70c28b1a9b_1_73"/>
          <p:cNvSpPr txBox="1">
            <a:spLocks noGrp="1"/>
          </p:cNvSpPr>
          <p:nvPr>
            <p:ph type="body" idx="1"/>
          </p:nvPr>
        </p:nvSpPr>
        <p:spPr>
          <a:xfrm>
            <a:off x="628650" y="2167371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7252DED-00A1-442F-9138-D0E6BDDDAF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239" y="552261"/>
            <a:ext cx="7521677" cy="630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485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70c28b1a9b_1_82"/>
          <p:cNvSpPr txBox="1">
            <a:spLocks noGrp="1"/>
          </p:cNvSpPr>
          <p:nvPr>
            <p:ph type="title"/>
          </p:nvPr>
        </p:nvSpPr>
        <p:spPr>
          <a:xfrm>
            <a:off x="275688" y="0"/>
            <a:ext cx="87918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Seznam dostupných časopisů a knih na MU</a:t>
            </a:r>
            <a:endParaRPr sz="4000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g70c28b1a9b_1_82"/>
          <p:cNvSpPr txBox="1">
            <a:spLocks noGrp="1"/>
          </p:cNvSpPr>
          <p:nvPr>
            <p:ph type="body" idx="1"/>
          </p:nvPr>
        </p:nvSpPr>
        <p:spPr>
          <a:xfrm>
            <a:off x="628650" y="2167371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1C2C309-AF3C-47DC-B393-383163AEE5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2450"/>
            <a:ext cx="9143999" cy="630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36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70c28b1a9b_1_94"/>
          <p:cNvSpPr txBox="1">
            <a:spLocks noGrp="1"/>
          </p:cNvSpPr>
          <p:nvPr>
            <p:ph type="title"/>
          </p:nvPr>
        </p:nvSpPr>
        <p:spPr>
          <a:xfrm>
            <a:off x="251520" y="76500"/>
            <a:ext cx="8540788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Seznam dostupných časopisů a knih na MU</a:t>
            </a:r>
            <a:endParaRPr sz="4000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8894E35-B0DF-4F59-859D-5A76E863F5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692" y="764700"/>
            <a:ext cx="8439150" cy="4924425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AB7BC8EB-A53B-44AF-9430-FC869364397C}"/>
              </a:ext>
            </a:extLst>
          </p:cNvPr>
          <p:cNvSpPr txBox="1"/>
          <p:nvPr/>
        </p:nvSpPr>
        <p:spPr>
          <a:xfrm>
            <a:off x="351692" y="6111407"/>
            <a:ext cx="871082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>
                <a:solidFill>
                  <a:srgbClr val="C00000"/>
                </a:solidFill>
              </a:rPr>
              <a:t>Prolinkování</a:t>
            </a:r>
            <a:r>
              <a:rPr lang="cs-CZ" sz="2400" b="1" dirty="0">
                <a:solidFill>
                  <a:srgbClr val="C00000"/>
                </a:solidFill>
              </a:rPr>
              <a:t> k časopisu do databáze </a:t>
            </a:r>
            <a:r>
              <a:rPr lang="cs-CZ" sz="2400" b="1" dirty="0" err="1">
                <a:solidFill>
                  <a:srgbClr val="C00000"/>
                </a:solidFill>
              </a:rPr>
              <a:t>Wiley</a:t>
            </a:r>
            <a:r>
              <a:rPr lang="cs-CZ" sz="2400" b="1" dirty="0">
                <a:solidFill>
                  <a:srgbClr val="C00000"/>
                </a:solidFill>
              </a:rPr>
              <a:t> Online </a:t>
            </a:r>
            <a:r>
              <a:rPr lang="cs-CZ" sz="2400" b="1" dirty="0" err="1">
                <a:solidFill>
                  <a:srgbClr val="C00000"/>
                </a:solidFill>
              </a:rPr>
              <a:t>Library</a:t>
            </a:r>
            <a:endParaRPr lang="cs-CZ" sz="2400" b="1" dirty="0">
              <a:solidFill>
                <a:srgbClr val="C0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1289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70c28b1a9b_1_108"/>
          <p:cNvSpPr txBox="1">
            <a:spLocks noGrp="1"/>
          </p:cNvSpPr>
          <p:nvPr>
            <p:ph type="title"/>
          </p:nvPr>
        </p:nvSpPr>
        <p:spPr>
          <a:xfrm>
            <a:off x="1252703" y="64590"/>
            <a:ext cx="87918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25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Seznam dostupných časopisů a knih na MU</a:t>
            </a:r>
            <a:endParaRPr sz="2500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D7A5161-D97E-4B6D-9485-2831E93CF2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78" y="608920"/>
            <a:ext cx="8882244" cy="62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2678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70c28b1a9b_1_108"/>
          <p:cNvSpPr txBox="1">
            <a:spLocks noGrp="1"/>
          </p:cNvSpPr>
          <p:nvPr>
            <p:ph type="title"/>
          </p:nvPr>
        </p:nvSpPr>
        <p:spPr>
          <a:xfrm>
            <a:off x="1288917" y="-56126"/>
            <a:ext cx="87918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25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Seznam dostupných časopisů a knih na MU</a:t>
            </a:r>
            <a:endParaRPr sz="2500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g70c28b1a9b_1_108"/>
          <p:cNvSpPr txBox="1"/>
          <p:nvPr/>
        </p:nvSpPr>
        <p:spPr>
          <a:xfrm>
            <a:off x="369825" y="5786400"/>
            <a:ext cx="8774175" cy="214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dirty="0" err="1">
                <a:solidFill>
                  <a:srgbClr val="C00000"/>
                </a:solidFill>
              </a:rPr>
              <a:t>Prolinkování</a:t>
            </a:r>
            <a:r>
              <a:rPr lang="cs-CZ" sz="2400" b="1" dirty="0">
                <a:solidFill>
                  <a:srgbClr val="C00000"/>
                </a:solidFill>
              </a:rPr>
              <a:t> k plnému textu </a:t>
            </a:r>
            <a:r>
              <a:rPr lang="cs-CZ" sz="2400" b="1" dirty="0" err="1">
                <a:solidFill>
                  <a:srgbClr val="C00000"/>
                </a:solidFill>
              </a:rPr>
              <a:t>eknihy</a:t>
            </a:r>
            <a:r>
              <a:rPr lang="cs-CZ" sz="2400" b="1" dirty="0">
                <a:solidFill>
                  <a:srgbClr val="C00000"/>
                </a:solidFill>
              </a:rPr>
              <a:t> do databáze DOAB </a:t>
            </a:r>
            <a:r>
              <a:rPr lang="cs-CZ" sz="2400" b="1" dirty="0" err="1">
                <a:solidFill>
                  <a:srgbClr val="C00000"/>
                </a:solidFill>
              </a:rPr>
              <a:t>Directory</a:t>
            </a:r>
            <a:r>
              <a:rPr lang="cs-CZ" sz="2400" b="1" dirty="0">
                <a:solidFill>
                  <a:srgbClr val="C00000"/>
                </a:solidFill>
              </a:rPr>
              <a:t> </a:t>
            </a:r>
            <a:r>
              <a:rPr lang="cs-CZ" sz="2400" b="1" dirty="0" err="1">
                <a:solidFill>
                  <a:srgbClr val="C00000"/>
                </a:solidFill>
              </a:rPr>
              <a:t>of</a:t>
            </a:r>
            <a:r>
              <a:rPr lang="cs-CZ" sz="2400" b="1" dirty="0">
                <a:solidFill>
                  <a:srgbClr val="C00000"/>
                </a:solidFill>
              </a:rPr>
              <a:t> Open Access </a:t>
            </a:r>
            <a:r>
              <a:rPr lang="cs-CZ" sz="2400" b="1" dirty="0" err="1">
                <a:solidFill>
                  <a:srgbClr val="C00000"/>
                </a:solidFill>
              </a:rPr>
              <a:t>Books</a:t>
            </a:r>
            <a:endParaRPr sz="2400" b="1" dirty="0">
              <a:solidFill>
                <a:srgbClr val="C0000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1F30A74-C8E2-4CED-ABA5-9ED9A0C1F7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6732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8470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g70c28b1a9b_1_1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" y="0"/>
            <a:ext cx="914377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g70c28b1a9b_1_124"/>
          <p:cNvSpPr txBox="1"/>
          <p:nvPr/>
        </p:nvSpPr>
        <p:spPr>
          <a:xfrm>
            <a:off x="973200" y="1608300"/>
            <a:ext cx="71976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cs-CZ" sz="6000" b="1">
                <a:solidFill>
                  <a:srgbClr val="FFFFFF"/>
                </a:solidFill>
              </a:rPr>
              <a:t>Elektronické knihy</a:t>
            </a:r>
            <a:endParaRPr sz="6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3575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>
            <a:spLocks noGrp="1"/>
          </p:cNvSpPr>
          <p:nvPr>
            <p:ph type="title"/>
          </p:nvPr>
        </p:nvSpPr>
        <p:spPr>
          <a:xfrm>
            <a:off x="384207" y="440089"/>
            <a:ext cx="7886700" cy="688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2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Práce s EIZ II - cíle dnešní lekce</a:t>
            </a:r>
            <a:endParaRPr sz="3200" dirty="0"/>
          </a:p>
        </p:txBody>
      </p:sp>
      <p:sp>
        <p:nvSpPr>
          <p:cNvPr id="98" name="Google Shape;98;p2"/>
          <p:cNvSpPr txBox="1">
            <a:spLocks noGrp="1"/>
          </p:cNvSpPr>
          <p:nvPr>
            <p:ph type="body" idx="1"/>
          </p:nvPr>
        </p:nvSpPr>
        <p:spPr>
          <a:xfrm>
            <a:off x="271606" y="427704"/>
            <a:ext cx="9017250" cy="6287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</a:pPr>
            <a:endParaRPr lang="cs-CZ" sz="3500" b="1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</a:pPr>
            <a:endParaRPr lang="cs-CZ" sz="3500" b="1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342900" lvl="0" indent="-3429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❑"/>
            </a:pPr>
            <a:r>
              <a:rPr lang="cs-CZ" sz="35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naučit se pracovat s vyhledávačem </a:t>
            </a:r>
            <a:r>
              <a:rPr lang="cs-CZ" sz="35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EBSCO  </a:t>
            </a:r>
          </a:p>
          <a:p>
            <a:pPr marL="0" lvl="0" indent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</a:pPr>
            <a:r>
              <a:rPr lang="cs-CZ" sz="35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    Discovery </a:t>
            </a:r>
            <a:r>
              <a:rPr lang="cs-CZ" sz="3500" b="1" dirty="0" err="1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Service</a:t>
            </a:r>
            <a:endParaRPr lang="cs-CZ" sz="3500" b="1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</a:pPr>
            <a:endParaRPr sz="3500" b="1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342900" lvl="0" indent="-3429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❑"/>
            </a:pPr>
            <a:r>
              <a:rPr lang="cs-CZ" sz="35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vyzkoušet si doporučené </a:t>
            </a:r>
            <a:r>
              <a:rPr lang="cs-CZ" sz="35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databáze</a:t>
            </a:r>
            <a:r>
              <a:rPr lang="cs-CZ" sz="35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obsahující   </a:t>
            </a:r>
          </a:p>
          <a:p>
            <a:pPr marL="0" lvl="0" indent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</a:pPr>
            <a:r>
              <a:rPr lang="cs-CZ" sz="35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    elektronické knihy</a:t>
            </a:r>
          </a:p>
          <a:p>
            <a:pPr marL="0" lvl="0" indent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</a:pPr>
            <a:endParaRPr lang="cs-CZ" sz="3500" b="1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lvl="0" indent="-4572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Font typeface="Wingdings" panose="05000000000000000000" pitchFamily="2" charset="2"/>
              <a:buChar char="q"/>
            </a:pPr>
            <a:r>
              <a:rPr lang="cs-CZ" sz="35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seznámit se s mediální databází </a:t>
            </a:r>
            <a:r>
              <a:rPr lang="cs-CZ" sz="3500" b="1" dirty="0" err="1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NewtonOne</a:t>
            </a:r>
            <a:endParaRPr lang="cs-CZ" sz="3500" b="1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</a:pPr>
            <a:endParaRPr lang="cs-CZ" sz="3500" b="1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lvl="0" indent="-457200">
              <a:lnSpc>
                <a:spcPct val="100000"/>
              </a:lnSpc>
              <a:spcBef>
                <a:spcPts val="600"/>
              </a:spcBef>
              <a:buSzPts val="3200"/>
              <a:buFont typeface="Wingdings" panose="05000000000000000000" pitchFamily="2" charset="2"/>
              <a:buChar char="q"/>
            </a:pPr>
            <a:r>
              <a:rPr lang="cs-CZ" sz="3500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projít si </a:t>
            </a:r>
            <a:r>
              <a:rPr lang="cs-CZ" sz="3500" b="1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praktická cvičení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SzPts val="3200"/>
              <a:buNone/>
            </a:pPr>
            <a:endParaRPr lang="cs-CZ" sz="3500" b="1" dirty="0">
              <a:solidFill>
                <a:schemeClr val="tx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lvl="0" indent="-457200">
              <a:lnSpc>
                <a:spcPct val="100000"/>
              </a:lnSpc>
              <a:spcBef>
                <a:spcPts val="600"/>
              </a:spcBef>
              <a:buSzPts val="3200"/>
              <a:buFont typeface="Wingdings" panose="05000000000000000000" pitchFamily="2" charset="2"/>
              <a:buChar char="q"/>
            </a:pPr>
            <a:r>
              <a:rPr lang="cs-CZ" sz="3500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vysvětlit </a:t>
            </a:r>
            <a:r>
              <a:rPr lang="cs-CZ" sz="3500" b="1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zadání rešerše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SzPts val="3200"/>
              <a:buNone/>
            </a:pPr>
            <a:endParaRPr lang="cs-CZ" sz="3000" b="1" dirty="0">
              <a:solidFill>
                <a:schemeClr val="tx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</a:pPr>
            <a:endParaRPr dirty="0">
              <a:solidFill>
                <a:srgbClr val="0000D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A1B7FA-6285-45C8-81F4-731E4FD31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075"/>
            <a:ext cx="7886700" cy="768349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0000FF"/>
                </a:solidFill>
                <a:latin typeface="Arial"/>
                <a:cs typeface="Arial"/>
              </a:rPr>
              <a:t>Mimořádný zkušební přístup</a:t>
            </a:r>
            <a:endParaRPr lang="cs-CZ" sz="4000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2AF8946-526C-44AA-B8FF-6A4970D43B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1604502"/>
            <a:ext cx="8839200" cy="547687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3200" b="1" dirty="0">
                <a:hlinkClick r:id="rId2"/>
              </a:rPr>
              <a:t>Taylor </a:t>
            </a:r>
            <a:r>
              <a:rPr lang="en-US" sz="3200" b="1" dirty="0">
                <a:hlinkClick r:id="rId2"/>
              </a:rPr>
              <a:t>&amp;</a:t>
            </a:r>
            <a:r>
              <a:rPr lang="cs-CZ" sz="3200" b="1" dirty="0">
                <a:hlinkClick r:id="rId2"/>
              </a:rPr>
              <a:t> </a:t>
            </a:r>
            <a:r>
              <a:rPr lang="sk-SK" sz="3200" b="1" dirty="0" err="1">
                <a:hlinkClick r:id="rId2"/>
              </a:rPr>
              <a:t>Francis</a:t>
            </a:r>
            <a:r>
              <a:rPr lang="sk-SK" sz="3200" b="1" dirty="0">
                <a:hlinkClick r:id="rId2"/>
              </a:rPr>
              <a:t> </a:t>
            </a:r>
            <a:r>
              <a:rPr lang="sk-SK" sz="3200" b="1" dirty="0" err="1">
                <a:hlinkClick r:id="rId2"/>
              </a:rPr>
              <a:t>Ebooks</a:t>
            </a:r>
            <a:endParaRPr lang="sk-SK" sz="3200" b="1" dirty="0"/>
          </a:p>
          <a:p>
            <a:pPr marL="114300" indent="0">
              <a:buNone/>
            </a:pPr>
            <a:endParaRPr lang="sk-SK" sz="3200" b="1" dirty="0"/>
          </a:p>
          <a:p>
            <a:pPr>
              <a:buFontTx/>
              <a:buChar char="-"/>
            </a:pPr>
            <a:r>
              <a:rPr lang="sk-SK" b="1" dirty="0"/>
              <a:t>Do 2. 11. </a:t>
            </a:r>
            <a:r>
              <a:rPr lang="sk-SK" dirty="0"/>
              <a:t>obsah knižní platformy </a:t>
            </a:r>
            <a:r>
              <a:rPr lang="sk-SK" dirty="0" err="1"/>
              <a:t>vydavatelství</a:t>
            </a:r>
            <a:endParaRPr lang="sk-SK" dirty="0"/>
          </a:p>
          <a:p>
            <a:pPr>
              <a:buFontTx/>
              <a:buChar char="-"/>
            </a:pPr>
            <a:r>
              <a:rPr lang="sk-SK" dirty="0"/>
              <a:t>Cca 140.000 e-</a:t>
            </a:r>
            <a:r>
              <a:rPr lang="sk-SK" dirty="0" err="1"/>
              <a:t>knih</a:t>
            </a:r>
            <a:endParaRPr lang="sk-SK" dirty="0"/>
          </a:p>
          <a:p>
            <a:pPr>
              <a:buFontTx/>
              <a:buChar char="-"/>
            </a:pPr>
            <a:r>
              <a:rPr lang="sk-SK" dirty="0"/>
              <a:t>R</a:t>
            </a:r>
            <a:r>
              <a:rPr lang="cs-CZ" dirty="0" err="1"/>
              <a:t>ůzné</a:t>
            </a:r>
            <a:r>
              <a:rPr lang="cs-CZ" dirty="0"/>
              <a:t> obory vč. </a:t>
            </a:r>
            <a:r>
              <a:rPr lang="cs-CZ" b="1" dirty="0" err="1"/>
              <a:t>Politics</a:t>
            </a:r>
            <a:r>
              <a:rPr lang="cs-CZ" b="1" dirty="0"/>
              <a:t> and International Relations</a:t>
            </a:r>
          </a:p>
          <a:p>
            <a:pPr>
              <a:buFontTx/>
              <a:buChar char="-"/>
            </a:pPr>
            <a:endParaRPr lang="cs-CZ" dirty="0"/>
          </a:p>
          <a:p>
            <a:pPr marL="11430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41322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A1B7FA-6285-45C8-81F4-731E4FD31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075"/>
            <a:ext cx="7886700" cy="768349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0000FF"/>
                </a:solidFill>
                <a:latin typeface="Arial"/>
                <a:cs typeface="Arial"/>
              </a:rPr>
              <a:t>Doporučené databáze - e-knihy</a:t>
            </a:r>
            <a:endParaRPr lang="cs-CZ" sz="4000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2AF8946-526C-44AA-B8FF-6A4970D43B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0025" y="1162050"/>
            <a:ext cx="8839200" cy="547687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b="1" dirty="0">
                <a:hlinkClick r:id="rId2"/>
              </a:rPr>
              <a:t>EBSCO </a:t>
            </a:r>
            <a:r>
              <a:rPr lang="cs-CZ" b="1" dirty="0" err="1">
                <a:hlinkClick r:id="rId2"/>
              </a:rPr>
              <a:t>eBook</a:t>
            </a:r>
            <a:r>
              <a:rPr lang="cs-CZ" b="1" dirty="0">
                <a:hlinkClick r:id="rId2"/>
              </a:rPr>
              <a:t> </a:t>
            </a:r>
            <a:r>
              <a:rPr lang="cs-CZ" b="1" dirty="0" err="1">
                <a:hlinkClick r:id="rId2"/>
              </a:rPr>
              <a:t>Academic</a:t>
            </a:r>
            <a:r>
              <a:rPr lang="cs-CZ" b="1" dirty="0">
                <a:hlinkClick r:id="rId2"/>
              </a:rPr>
              <a:t> </a:t>
            </a:r>
            <a:r>
              <a:rPr lang="cs-CZ" b="1" dirty="0" err="1">
                <a:hlinkClick r:id="rId2"/>
              </a:rPr>
              <a:t>Colection</a:t>
            </a:r>
            <a:endParaRPr lang="cs-CZ" b="1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b="1" dirty="0" err="1">
                <a:hlinkClick r:id="rId3"/>
              </a:rPr>
              <a:t>Sage</a:t>
            </a:r>
            <a:r>
              <a:rPr lang="cs-CZ" b="1" dirty="0">
                <a:hlinkClick r:id="rId3"/>
              </a:rPr>
              <a:t> </a:t>
            </a:r>
            <a:r>
              <a:rPr lang="cs-CZ" b="1" dirty="0" err="1">
                <a:hlinkClick r:id="rId3"/>
              </a:rPr>
              <a:t>Knowledge</a:t>
            </a:r>
            <a:endParaRPr lang="cs-CZ" b="1" dirty="0"/>
          </a:p>
          <a:p>
            <a:pPr marL="114300" indent="0">
              <a:buNone/>
            </a:pPr>
            <a:endParaRPr lang="cs-CZ" b="1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b="1" dirty="0" err="1">
                <a:hlinkClick r:id="rId4"/>
              </a:rPr>
              <a:t>Bookport</a:t>
            </a:r>
            <a:endParaRPr lang="cs-CZ" b="1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b="1" dirty="0">
                <a:hlinkClick r:id="rId5"/>
              </a:rPr>
              <a:t>E-</a:t>
            </a:r>
            <a:r>
              <a:rPr lang="cs-CZ" b="1" dirty="0" err="1">
                <a:hlinkClick r:id="rId5"/>
              </a:rPr>
              <a:t>prezenčka</a:t>
            </a:r>
            <a:endParaRPr lang="cs-CZ" b="1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b="1" dirty="0">
                <a:hlinkClick r:id="rId6"/>
              </a:rPr>
              <a:t>Národní digitální knihovna – Díla nedostupná na trhu</a:t>
            </a:r>
            <a:endParaRPr lang="cs-CZ" b="1" dirty="0"/>
          </a:p>
          <a:p>
            <a:pPr marL="114300" indent="0">
              <a:buNone/>
            </a:pPr>
            <a:endParaRPr lang="cs-CZ" b="1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b="1" dirty="0">
                <a:hlinkClick r:id="rId7"/>
              </a:rPr>
              <a:t>E-kniha na počkání (</a:t>
            </a:r>
            <a:r>
              <a:rPr lang="cs-CZ" b="1" dirty="0" err="1">
                <a:hlinkClick r:id="rId7"/>
              </a:rPr>
              <a:t>ProQuest</a:t>
            </a:r>
            <a:r>
              <a:rPr lang="cs-CZ" b="1" dirty="0">
                <a:hlinkClick r:id="rId7"/>
              </a:rPr>
              <a:t>)</a:t>
            </a:r>
            <a:endParaRPr lang="cs-CZ" b="1" dirty="0"/>
          </a:p>
          <a:p>
            <a:endParaRPr lang="cs-CZ" dirty="0"/>
          </a:p>
          <a:p>
            <a:pPr marL="11430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16540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g70c28b1a9b_1_1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g70c28b1a9b_1_130"/>
          <p:cNvSpPr txBox="1">
            <a:spLocks noGrp="1"/>
          </p:cNvSpPr>
          <p:nvPr>
            <p:ph type="title"/>
          </p:nvPr>
        </p:nvSpPr>
        <p:spPr>
          <a:xfrm>
            <a:off x="628650" y="62115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EBSCO </a:t>
            </a:r>
            <a:r>
              <a:rPr lang="cs-CZ" sz="3200" b="1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eBook</a:t>
            </a:r>
            <a:r>
              <a:rPr lang="cs-CZ" sz="32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3200" b="1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Academic</a:t>
            </a:r>
            <a:r>
              <a:rPr lang="cs-CZ" sz="32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3200" b="1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Collection</a:t>
            </a:r>
            <a:endParaRPr sz="4000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g70c28b1a9b_1_130"/>
          <p:cNvSpPr txBox="1">
            <a:spLocks noGrp="1"/>
          </p:cNvSpPr>
          <p:nvPr>
            <p:ph type="body" idx="1"/>
          </p:nvPr>
        </p:nvSpPr>
        <p:spPr>
          <a:xfrm>
            <a:off x="628650" y="2167371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073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cs-CZ" sz="2400" dirty="0">
                <a:latin typeface="Arial"/>
                <a:ea typeface="Arial"/>
                <a:cs typeface="Arial"/>
                <a:sym typeface="Arial"/>
              </a:rPr>
              <a:t> Multioborová kolekce e-</a:t>
            </a:r>
            <a:r>
              <a:rPr lang="cs-CZ" sz="2400" dirty="0" err="1">
                <a:latin typeface="Arial"/>
                <a:ea typeface="Arial"/>
                <a:cs typeface="Arial"/>
                <a:sym typeface="Arial"/>
              </a:rPr>
              <a:t>books</a:t>
            </a:r>
            <a:r>
              <a:rPr lang="cs-CZ" sz="2400" dirty="0">
                <a:latin typeface="Arial"/>
                <a:ea typeface="Arial"/>
                <a:cs typeface="Arial"/>
                <a:sym typeface="Arial"/>
              </a:rPr>
              <a:t> pro MU na rok 2022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742950" lvl="1" indent="-261937" algn="l" rtl="0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SzPts val="2400"/>
              <a:buChar char="❖"/>
            </a:pPr>
            <a:r>
              <a:rPr lang="cs-CZ" b="1" dirty="0">
                <a:latin typeface="Arial"/>
                <a:ea typeface="Arial"/>
                <a:cs typeface="Arial"/>
                <a:sym typeface="Arial"/>
              </a:rPr>
              <a:t>Více než 160.000 e-knih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742950" lvl="1" indent="-261937" algn="l" rtl="0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SzPts val="2400"/>
              <a:buChar char="❖"/>
            </a:pPr>
            <a:r>
              <a:rPr lang="cs-CZ" dirty="0">
                <a:latin typeface="Arial"/>
                <a:ea typeface="Arial"/>
                <a:cs typeface="Arial"/>
                <a:sym typeface="Arial"/>
              </a:rPr>
              <a:t>Ukládání do složky (pro trvalé uložení je zapotřebí si založit účet v </a:t>
            </a:r>
            <a:r>
              <a:rPr lang="cs-CZ" dirty="0" err="1">
                <a:latin typeface="Arial"/>
                <a:ea typeface="Arial"/>
                <a:cs typeface="Arial"/>
                <a:sym typeface="Arial"/>
              </a:rPr>
              <a:t>db</a:t>
            </a:r>
            <a:r>
              <a:rPr lang="cs-CZ" dirty="0">
                <a:latin typeface="Arial"/>
                <a:ea typeface="Arial"/>
                <a:cs typeface="Arial"/>
                <a:sym typeface="Arial"/>
              </a:rPr>
              <a:t> EBSCO)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742950" lvl="1" indent="-261937" algn="l" rtl="0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SzPts val="2400"/>
              <a:buChar char="❖"/>
            </a:pPr>
            <a:r>
              <a:rPr lang="cs-CZ" dirty="0" err="1">
                <a:latin typeface="Arial"/>
                <a:ea typeface="Arial"/>
                <a:cs typeface="Arial"/>
                <a:sym typeface="Arial"/>
              </a:rPr>
              <a:t>Offline</a:t>
            </a:r>
            <a:r>
              <a:rPr lang="cs-CZ" dirty="0">
                <a:latin typeface="Arial"/>
                <a:ea typeface="Arial"/>
                <a:cs typeface="Arial"/>
                <a:sym typeface="Arial"/>
              </a:rPr>
              <a:t> čtení přes Adobe Digital </a:t>
            </a:r>
            <a:r>
              <a:rPr lang="cs-CZ" dirty="0" err="1">
                <a:latin typeface="Arial"/>
                <a:ea typeface="Arial"/>
                <a:cs typeface="Arial"/>
                <a:sym typeface="Arial"/>
              </a:rPr>
              <a:t>Editions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742950" lvl="1" indent="-261937" algn="l" rtl="0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SzPts val="2400"/>
              <a:buChar char="❖"/>
            </a:pPr>
            <a:r>
              <a:rPr lang="cs-CZ" dirty="0">
                <a:latin typeface="Arial"/>
                <a:ea typeface="Arial"/>
                <a:cs typeface="Arial"/>
                <a:sym typeface="Arial"/>
              </a:rPr>
              <a:t>Sdílení s dalšími uživateli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742950" lvl="1" indent="-261937" algn="l" rtl="0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SzPts val="2400"/>
              <a:buChar char="❖"/>
            </a:pPr>
            <a:r>
              <a:rPr lang="cs-CZ" dirty="0">
                <a:latin typeface="Arial"/>
                <a:ea typeface="Arial"/>
                <a:cs typeface="Arial"/>
                <a:sym typeface="Arial"/>
              </a:rPr>
              <a:t>Import do Citace.com a </a:t>
            </a:r>
            <a:r>
              <a:rPr lang="cs-CZ" dirty="0" err="1">
                <a:latin typeface="Arial"/>
                <a:ea typeface="Arial"/>
                <a:cs typeface="Arial"/>
                <a:sym typeface="Arial"/>
              </a:rPr>
              <a:t>EndNote</a:t>
            </a:r>
            <a:r>
              <a:rPr lang="cs-CZ" dirty="0">
                <a:latin typeface="Arial"/>
                <a:ea typeface="Arial"/>
                <a:cs typeface="Arial"/>
                <a:sym typeface="Arial"/>
              </a:rPr>
              <a:t> Web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g70c28b1a9b_1_1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g70c28b1a9b_1_136"/>
          <p:cNvSpPr txBox="1">
            <a:spLocks noGrp="1"/>
          </p:cNvSpPr>
          <p:nvPr>
            <p:ph type="title"/>
          </p:nvPr>
        </p:nvSpPr>
        <p:spPr>
          <a:xfrm>
            <a:off x="628650" y="62115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EBSCO eBook Academic Collection</a:t>
            </a:r>
            <a:endParaRPr sz="40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g70c28b1a9b_1_136"/>
          <p:cNvSpPr txBox="1">
            <a:spLocks noGrp="1"/>
          </p:cNvSpPr>
          <p:nvPr>
            <p:ph type="body" idx="1"/>
          </p:nvPr>
        </p:nvSpPr>
        <p:spPr>
          <a:xfrm>
            <a:off x="628650" y="2167371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073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 Multioborová kolekce e-books pro MU na rok 2019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742950" lvl="1" indent="-261937" algn="l" rtl="0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SzPts val="2400"/>
              <a:buChar char="❖"/>
            </a:pPr>
            <a:r>
              <a:rPr lang="cs-CZ" b="1">
                <a:latin typeface="Arial"/>
                <a:ea typeface="Arial"/>
                <a:cs typeface="Arial"/>
                <a:sym typeface="Arial"/>
              </a:rPr>
              <a:t>Více než 160.000 e-knih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261937" algn="l" rtl="0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SzPts val="2400"/>
              <a:buChar char="❖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Ukládání do složky (pro trvalé uložení je zapotřebí si založit účet v db EBSCO)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261937" algn="l" rtl="0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SzPts val="2400"/>
              <a:buChar char="❖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Offline čtení přes Adobe Digital Editions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261937" algn="l" rtl="0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SzPts val="2400"/>
              <a:buChar char="❖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Sdílení s dalšími uživateli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261937" algn="l" rtl="0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SzPts val="2400"/>
              <a:buChar char="❖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Import do Citace.com a EndNote Web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1" name="Google Shape;241;g70c28b1a9b_1_1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vál 1">
            <a:extLst>
              <a:ext uri="{FF2B5EF4-FFF2-40B4-BE49-F238E27FC236}">
                <a16:creationId xmlns:a16="http://schemas.microsoft.com/office/drawing/2014/main" id="{3138BB3E-5AD8-4F0A-BB17-C01AFBCC93E6}"/>
              </a:ext>
            </a:extLst>
          </p:cNvPr>
          <p:cNvSpPr/>
          <p:nvPr/>
        </p:nvSpPr>
        <p:spPr>
          <a:xfrm>
            <a:off x="422031" y="6236842"/>
            <a:ext cx="886264" cy="28172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vál 2">
            <a:extLst>
              <a:ext uri="{FF2B5EF4-FFF2-40B4-BE49-F238E27FC236}">
                <a16:creationId xmlns:a16="http://schemas.microsoft.com/office/drawing/2014/main" id="{09A97114-8A9F-4519-BDC8-9A97A8F41B07}"/>
              </a:ext>
            </a:extLst>
          </p:cNvPr>
          <p:cNvSpPr/>
          <p:nvPr/>
        </p:nvSpPr>
        <p:spPr>
          <a:xfrm>
            <a:off x="267286" y="2167371"/>
            <a:ext cx="1716259" cy="39294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66FE558-B386-42C2-AD83-F1EA4507E2E4}"/>
              </a:ext>
            </a:extLst>
          </p:cNvPr>
          <p:cNvSpPr txBox="1"/>
          <p:nvPr/>
        </p:nvSpPr>
        <p:spPr>
          <a:xfrm>
            <a:off x="6020972" y="621158"/>
            <a:ext cx="27009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C00000"/>
                </a:solidFill>
              </a:rPr>
              <a:t>Listování podle oboru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70c28b1a9b_1_143"/>
          <p:cNvSpPr txBox="1">
            <a:spLocks noGrp="1"/>
          </p:cNvSpPr>
          <p:nvPr>
            <p:ph type="title"/>
          </p:nvPr>
        </p:nvSpPr>
        <p:spPr>
          <a:xfrm>
            <a:off x="628650" y="62115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Výpůjčka e-knih - Adobe Digital Editions</a:t>
            </a:r>
            <a:endParaRPr sz="40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g70c28b1a9b_1_143"/>
          <p:cNvSpPr txBox="1">
            <a:spLocks noGrp="1"/>
          </p:cNvSpPr>
          <p:nvPr>
            <p:ph type="body" idx="1"/>
          </p:nvPr>
        </p:nvSpPr>
        <p:spPr>
          <a:xfrm>
            <a:off x="628650" y="2167371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06387" algn="l" rtl="0"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cs-CZ" sz="2400" dirty="0">
                <a:latin typeface="Arial"/>
                <a:ea typeface="Arial"/>
                <a:cs typeface="Arial"/>
                <a:sym typeface="Arial"/>
              </a:rPr>
              <a:t> Ke stažení (vypůjčení) e-knih je potřebné 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400050" lvl="1" indent="0" algn="l" rtl="0">
              <a:spcBef>
                <a:spcPts val="595"/>
              </a:spcBef>
              <a:spcAft>
                <a:spcPts val="0"/>
              </a:spcAft>
              <a:buClr>
                <a:schemeClr val="dk1"/>
              </a:buClr>
              <a:buSzPts val="2975"/>
              <a:buFont typeface="Arial"/>
              <a:buNone/>
            </a:pPr>
            <a:r>
              <a:rPr lang="cs-CZ" dirty="0">
                <a:latin typeface="Arial"/>
                <a:ea typeface="Arial"/>
                <a:cs typeface="Arial"/>
                <a:sym typeface="Arial"/>
              </a:rPr>
              <a:t> nainstalovat do počítače </a:t>
            </a:r>
            <a:r>
              <a:rPr lang="cs-CZ" u="sng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Adobe® Digital </a:t>
            </a:r>
            <a:r>
              <a:rPr lang="cs-CZ" u="sng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Editions</a:t>
            </a:r>
            <a:r>
              <a:rPr lang="cs-CZ" dirty="0">
                <a:latin typeface="Arial"/>
                <a:ea typeface="Arial"/>
                <a:cs typeface="Arial"/>
                <a:sym typeface="Arial"/>
              </a:rPr>
              <a:t> 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00050" lvl="1" indent="0" algn="l" rtl="0">
              <a:spcBef>
                <a:spcPts val="595"/>
              </a:spcBef>
              <a:spcAft>
                <a:spcPts val="0"/>
              </a:spcAft>
              <a:buClr>
                <a:schemeClr val="dk1"/>
              </a:buClr>
              <a:buSzPts val="2975"/>
              <a:buFont typeface="Arial"/>
              <a:buNone/>
            </a:pPr>
            <a:r>
              <a:rPr lang="cs-CZ" dirty="0">
                <a:latin typeface="Arial"/>
                <a:ea typeface="Arial"/>
                <a:cs typeface="Arial"/>
                <a:sym typeface="Arial"/>
              </a:rPr>
              <a:t> a aktivovat </a:t>
            </a:r>
            <a:r>
              <a:rPr lang="cs-CZ" dirty="0" err="1">
                <a:latin typeface="Arial"/>
                <a:ea typeface="Arial"/>
                <a:cs typeface="Arial"/>
                <a:sym typeface="Arial"/>
              </a:rPr>
              <a:t>AdobeID</a:t>
            </a:r>
            <a:r>
              <a:rPr lang="cs-CZ" dirty="0">
                <a:latin typeface="Arial"/>
                <a:ea typeface="Arial"/>
                <a:cs typeface="Arial"/>
                <a:sym typeface="Arial"/>
              </a:rPr>
              <a:t> 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00050" lvl="1" indent="0" algn="l" rtl="0">
              <a:spcBef>
                <a:spcPts val="595"/>
              </a:spcBef>
              <a:spcAft>
                <a:spcPts val="0"/>
              </a:spcAft>
              <a:buClr>
                <a:schemeClr val="dk1"/>
              </a:buClr>
              <a:buSzPts val="2975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306387" algn="l" rtl="0">
              <a:spcBef>
                <a:spcPts val="595"/>
              </a:spcBef>
              <a:spcAft>
                <a:spcPts val="0"/>
              </a:spcAft>
              <a:buSzPts val="2400"/>
              <a:buChar char="❑"/>
            </a:pPr>
            <a:r>
              <a:rPr lang="cs-CZ" sz="2400" dirty="0">
                <a:latin typeface="Arial"/>
                <a:ea typeface="Arial"/>
                <a:cs typeface="Arial"/>
                <a:sym typeface="Arial"/>
              </a:rPr>
              <a:t> E-knihy lze stáhnout do kteréhokoliv 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400050" lvl="1" indent="0" algn="l" rtl="0">
              <a:spcBef>
                <a:spcPts val="595"/>
              </a:spcBef>
              <a:spcAft>
                <a:spcPts val="0"/>
              </a:spcAft>
              <a:buClr>
                <a:schemeClr val="dk1"/>
              </a:buClr>
              <a:buSzPts val="2975"/>
              <a:buFont typeface="Arial"/>
              <a:buNone/>
            </a:pPr>
            <a:r>
              <a:rPr lang="cs-CZ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zařízení,  které podporuje Adobe® Digital </a:t>
            </a:r>
            <a:r>
              <a:rPr lang="cs-CZ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Editions</a:t>
            </a:r>
            <a:r>
              <a:rPr lang="cs-CZ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00050" lvl="1" indent="0" algn="l" rtl="0">
              <a:spcBef>
                <a:spcPts val="595"/>
              </a:spcBef>
              <a:spcAft>
                <a:spcPts val="0"/>
              </a:spcAft>
              <a:buClr>
                <a:schemeClr val="dk1"/>
              </a:buClr>
              <a:buSzPts val="2975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306387" algn="l" rtl="0">
              <a:spcBef>
                <a:spcPts val="595"/>
              </a:spcBef>
              <a:spcAft>
                <a:spcPts val="0"/>
              </a:spcAft>
              <a:buSzPts val="2400"/>
              <a:buChar char="❑"/>
            </a:pPr>
            <a:r>
              <a:rPr lang="cs-CZ" sz="2400" dirty="0">
                <a:latin typeface="Arial"/>
                <a:ea typeface="Arial"/>
                <a:cs typeface="Arial"/>
                <a:sym typeface="Arial"/>
              </a:rPr>
              <a:t> Možnost číst knihy na zařízení s OS Android  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595"/>
              </a:spcBef>
              <a:spcAft>
                <a:spcPts val="0"/>
              </a:spcAft>
              <a:buClr>
                <a:schemeClr val="dk1"/>
              </a:buClr>
              <a:buSzPts val="2975"/>
              <a:buFont typeface="Arial"/>
              <a:buNone/>
            </a:pPr>
            <a:r>
              <a:rPr lang="cs-CZ" sz="2400" dirty="0">
                <a:latin typeface="Arial"/>
                <a:ea typeface="Arial"/>
                <a:cs typeface="Arial"/>
                <a:sym typeface="Arial"/>
              </a:rPr>
              <a:t>     (Android market) a </a:t>
            </a:r>
            <a:r>
              <a:rPr lang="cs-CZ" sz="2400" dirty="0" err="1">
                <a:latin typeface="Arial"/>
                <a:ea typeface="Arial"/>
                <a:cs typeface="Arial"/>
                <a:sym typeface="Arial"/>
              </a:rPr>
              <a:t>iPad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Font typeface="Arial"/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g70c28b1a9b_1_1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g70c28b1a9b_1_149"/>
          <p:cNvSpPr txBox="1">
            <a:spLocks noGrp="1"/>
          </p:cNvSpPr>
          <p:nvPr>
            <p:ph type="title"/>
          </p:nvPr>
        </p:nvSpPr>
        <p:spPr>
          <a:xfrm>
            <a:off x="628650" y="4325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Výpůjčka e-knih - Adobe Digital Editions</a:t>
            </a:r>
            <a:endParaRPr sz="40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5" name="Google Shape;255;g70c28b1a9b_1_149" descr="ADE verze 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" y="1268760"/>
            <a:ext cx="8003100" cy="55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g70c28b1a9b_1_1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g70c28b1a9b_1_156"/>
          <p:cNvSpPr txBox="1">
            <a:spLocks noGrp="1"/>
          </p:cNvSpPr>
          <p:nvPr>
            <p:ph type="title"/>
          </p:nvPr>
        </p:nvSpPr>
        <p:spPr>
          <a:xfrm>
            <a:off x="628650" y="42305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Výpůjčka e-knih - Adobe Digital Editions</a:t>
            </a:r>
            <a:endParaRPr sz="40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2" name="Google Shape;262;g70c28b1a9b_1_156" descr="ADE verze 2 otevrena kniha (1)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8650" y="1172967"/>
            <a:ext cx="7886700" cy="5685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70c28b1a9b_1_163"/>
          <p:cNvSpPr txBox="1">
            <a:spLocks noGrp="1"/>
          </p:cNvSpPr>
          <p:nvPr>
            <p:ph type="title"/>
          </p:nvPr>
        </p:nvSpPr>
        <p:spPr>
          <a:xfrm>
            <a:off x="487150" y="39475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Sage</a:t>
            </a:r>
            <a:r>
              <a:rPr lang="cs-CZ" sz="32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3200" b="1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Knowledge</a:t>
            </a:r>
            <a:endParaRPr sz="4000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g70c28b1a9b_1_163"/>
          <p:cNvSpPr txBox="1"/>
          <p:nvPr/>
        </p:nvSpPr>
        <p:spPr>
          <a:xfrm>
            <a:off x="433925" y="1082958"/>
            <a:ext cx="8224300" cy="5589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07340" algn="l" rtl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400"/>
              <a:buChar char="❑"/>
            </a:pPr>
            <a:r>
              <a:rPr lang="cs-CZ" sz="2400" dirty="0">
                <a:solidFill>
                  <a:schemeClr val="dk1"/>
                </a:solidFill>
              </a:rPr>
              <a:t> </a:t>
            </a:r>
            <a:r>
              <a:rPr lang="cs-CZ" sz="2200" dirty="0">
                <a:solidFill>
                  <a:schemeClr val="dk1"/>
                </a:solidFill>
              </a:rPr>
              <a:t>Více než 1700 e-knih</a:t>
            </a:r>
          </a:p>
          <a:p>
            <a:pPr marL="742950" indent="-285432">
              <a:lnSpc>
                <a:spcPct val="80000"/>
              </a:lnSpc>
              <a:spcBef>
                <a:spcPts val="481"/>
              </a:spcBef>
              <a:buClr>
                <a:schemeClr val="dk1"/>
              </a:buClr>
              <a:buSzPts val="2400"/>
              <a:buChar char="❖"/>
            </a:pPr>
            <a:r>
              <a:rPr lang="cs-CZ" sz="2400" dirty="0">
                <a:solidFill>
                  <a:schemeClr val="dk1"/>
                </a:solidFill>
              </a:rPr>
              <a:t>Vydavatelství </a:t>
            </a:r>
            <a:r>
              <a:rPr lang="cs-CZ" sz="2400" dirty="0" err="1">
                <a:solidFill>
                  <a:schemeClr val="dk1"/>
                </a:solidFill>
              </a:rPr>
              <a:t>Sage</a:t>
            </a:r>
            <a:r>
              <a:rPr lang="cs-CZ" sz="2400" dirty="0">
                <a:solidFill>
                  <a:schemeClr val="dk1"/>
                </a:solidFill>
              </a:rPr>
              <a:t> </a:t>
            </a:r>
            <a:r>
              <a:rPr lang="cs-CZ" sz="2400" dirty="0" err="1">
                <a:solidFill>
                  <a:schemeClr val="dk1"/>
                </a:solidFill>
              </a:rPr>
              <a:t>Publications</a:t>
            </a:r>
            <a:endParaRPr lang="cs-CZ" sz="2400" dirty="0">
              <a:solidFill>
                <a:schemeClr val="dk1"/>
              </a:solidFill>
            </a:endParaRPr>
          </a:p>
          <a:p>
            <a:pPr marL="742950" lvl="1" indent="-285432">
              <a:lnSpc>
                <a:spcPct val="110000"/>
              </a:lnSpc>
              <a:spcBef>
                <a:spcPts val="481"/>
              </a:spcBef>
              <a:buClr>
                <a:schemeClr val="dk1"/>
              </a:buClr>
              <a:buSzPts val="2400"/>
              <a:buChar char="❖"/>
            </a:pPr>
            <a:r>
              <a:rPr lang="cs-CZ" sz="2400" dirty="0">
                <a:solidFill>
                  <a:schemeClr val="dk1"/>
                </a:solidFill>
              </a:rPr>
              <a:t> </a:t>
            </a:r>
            <a:r>
              <a:rPr lang="cs-CZ" sz="2200" dirty="0">
                <a:solidFill>
                  <a:schemeClr val="dk1"/>
                </a:solidFill>
              </a:rPr>
              <a:t>kolekce:</a:t>
            </a:r>
          </a:p>
          <a:p>
            <a:pPr marL="1227075" lvl="2" indent="-342900">
              <a:lnSpc>
                <a:spcPct val="110000"/>
              </a:lnSpc>
              <a:spcBef>
                <a:spcPts val="481"/>
              </a:spcBef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cs-CZ" sz="2200" i="1" dirty="0">
                <a:solidFill>
                  <a:schemeClr val="dk1"/>
                </a:solidFill>
              </a:rPr>
              <a:t> </a:t>
            </a:r>
            <a:r>
              <a:rPr lang="cs-CZ" sz="2200" i="1" dirty="0" err="1">
                <a:solidFill>
                  <a:schemeClr val="dk1"/>
                </a:solidFill>
              </a:rPr>
              <a:t>Counseling</a:t>
            </a:r>
            <a:r>
              <a:rPr lang="cs-CZ" sz="2200" i="1" dirty="0">
                <a:solidFill>
                  <a:schemeClr val="dk1"/>
                </a:solidFill>
              </a:rPr>
              <a:t> and </a:t>
            </a:r>
            <a:r>
              <a:rPr lang="cs-CZ" sz="2200" i="1" dirty="0" err="1">
                <a:solidFill>
                  <a:schemeClr val="dk1"/>
                </a:solidFill>
              </a:rPr>
              <a:t>Psychotherapy</a:t>
            </a:r>
            <a:endParaRPr lang="cs-CZ" sz="2200" i="1" dirty="0">
              <a:solidFill>
                <a:schemeClr val="dk1"/>
              </a:solidFill>
            </a:endParaRPr>
          </a:p>
          <a:p>
            <a:pPr marL="1227075" lvl="2" indent="-342900">
              <a:lnSpc>
                <a:spcPct val="110000"/>
              </a:lnSpc>
              <a:spcBef>
                <a:spcPts val="481"/>
              </a:spcBef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cs-CZ" sz="2200" i="1" dirty="0">
                <a:solidFill>
                  <a:schemeClr val="dk1"/>
                </a:solidFill>
              </a:rPr>
              <a:t> </a:t>
            </a:r>
            <a:r>
              <a:rPr lang="cs-CZ" sz="2200" i="1" dirty="0" err="1">
                <a:solidFill>
                  <a:schemeClr val="dk1"/>
                </a:solidFill>
              </a:rPr>
              <a:t>Geography</a:t>
            </a:r>
            <a:r>
              <a:rPr lang="cs-CZ" sz="2200" i="1" dirty="0">
                <a:solidFill>
                  <a:schemeClr val="dk1"/>
                </a:solidFill>
              </a:rPr>
              <a:t>, </a:t>
            </a:r>
            <a:r>
              <a:rPr lang="cs-CZ" sz="2200" i="1" dirty="0" err="1">
                <a:solidFill>
                  <a:schemeClr val="dk1"/>
                </a:solidFill>
              </a:rPr>
              <a:t>Earth</a:t>
            </a:r>
            <a:r>
              <a:rPr lang="cs-CZ" sz="2200" i="1" dirty="0">
                <a:solidFill>
                  <a:schemeClr val="dk1"/>
                </a:solidFill>
              </a:rPr>
              <a:t> &amp; </a:t>
            </a:r>
            <a:r>
              <a:rPr lang="cs-CZ" sz="2200" i="1" dirty="0" err="1">
                <a:solidFill>
                  <a:schemeClr val="dk1"/>
                </a:solidFill>
              </a:rPr>
              <a:t>Environmental</a:t>
            </a:r>
            <a:r>
              <a:rPr lang="cs-CZ" sz="2200" i="1" dirty="0">
                <a:solidFill>
                  <a:schemeClr val="dk1"/>
                </a:solidFill>
              </a:rPr>
              <a:t> Science</a:t>
            </a:r>
          </a:p>
          <a:p>
            <a:pPr marL="1227075" lvl="2" indent="-342900">
              <a:lnSpc>
                <a:spcPct val="110000"/>
              </a:lnSpc>
              <a:spcBef>
                <a:spcPts val="481"/>
              </a:spcBef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cs-CZ" sz="2200" i="1" dirty="0">
                <a:solidFill>
                  <a:schemeClr val="dk1"/>
                </a:solidFill>
              </a:rPr>
              <a:t> </a:t>
            </a:r>
            <a:r>
              <a:rPr lang="cs-CZ" sz="2200" i="1" dirty="0" err="1">
                <a:solidFill>
                  <a:schemeClr val="dk1"/>
                </a:solidFill>
              </a:rPr>
              <a:t>Health</a:t>
            </a:r>
            <a:r>
              <a:rPr lang="cs-CZ" sz="2200" i="1" dirty="0">
                <a:solidFill>
                  <a:schemeClr val="dk1"/>
                </a:solidFill>
              </a:rPr>
              <a:t> and </a:t>
            </a:r>
            <a:r>
              <a:rPr lang="cs-CZ" sz="2200" i="1" dirty="0" err="1">
                <a:solidFill>
                  <a:schemeClr val="dk1"/>
                </a:solidFill>
              </a:rPr>
              <a:t>Social</a:t>
            </a:r>
            <a:r>
              <a:rPr lang="cs-CZ" sz="2200" i="1" dirty="0">
                <a:solidFill>
                  <a:schemeClr val="dk1"/>
                </a:solidFill>
              </a:rPr>
              <a:t> Care</a:t>
            </a:r>
          </a:p>
          <a:p>
            <a:pPr marL="1227075" lvl="2" indent="-342900">
              <a:lnSpc>
                <a:spcPct val="110000"/>
              </a:lnSpc>
              <a:spcBef>
                <a:spcPts val="481"/>
              </a:spcBef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cs-CZ" sz="2200" i="1" dirty="0">
                <a:solidFill>
                  <a:schemeClr val="dk1"/>
                </a:solidFill>
              </a:rPr>
              <a:t> Media, </a:t>
            </a:r>
            <a:r>
              <a:rPr lang="cs-CZ" sz="2200" i="1" dirty="0" err="1">
                <a:solidFill>
                  <a:schemeClr val="dk1"/>
                </a:solidFill>
              </a:rPr>
              <a:t>Communication</a:t>
            </a:r>
            <a:r>
              <a:rPr lang="cs-CZ" sz="2200" i="1" dirty="0">
                <a:solidFill>
                  <a:schemeClr val="dk1"/>
                </a:solidFill>
              </a:rPr>
              <a:t> &amp; </a:t>
            </a:r>
            <a:r>
              <a:rPr lang="cs-CZ" sz="2200" i="1" dirty="0" err="1">
                <a:solidFill>
                  <a:schemeClr val="dk1"/>
                </a:solidFill>
              </a:rPr>
              <a:t>Cultural</a:t>
            </a:r>
            <a:r>
              <a:rPr lang="cs-CZ" sz="2200" i="1" dirty="0">
                <a:solidFill>
                  <a:schemeClr val="dk1"/>
                </a:solidFill>
              </a:rPr>
              <a:t> </a:t>
            </a:r>
            <a:r>
              <a:rPr lang="cs-CZ" sz="2200" i="1" dirty="0" err="1">
                <a:solidFill>
                  <a:schemeClr val="dk1"/>
                </a:solidFill>
              </a:rPr>
              <a:t>Studies</a:t>
            </a:r>
            <a:endParaRPr lang="cs-CZ" sz="2200" i="1" dirty="0">
              <a:solidFill>
                <a:schemeClr val="dk1"/>
              </a:solidFill>
            </a:endParaRPr>
          </a:p>
          <a:p>
            <a:pPr marL="1227075" lvl="2" indent="-342900">
              <a:lnSpc>
                <a:spcPct val="110000"/>
              </a:lnSpc>
              <a:spcBef>
                <a:spcPts val="481"/>
              </a:spcBef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cs-CZ" sz="2200" b="1" i="1" dirty="0">
                <a:solidFill>
                  <a:schemeClr val="dk1"/>
                </a:solidFill>
              </a:rPr>
              <a:t> </a:t>
            </a:r>
            <a:r>
              <a:rPr lang="cs-CZ" sz="2200" b="1" i="1" dirty="0" err="1">
                <a:solidFill>
                  <a:schemeClr val="dk1"/>
                </a:solidFill>
              </a:rPr>
              <a:t>Politics</a:t>
            </a:r>
            <a:r>
              <a:rPr lang="cs-CZ" sz="2200" b="1" i="1" dirty="0">
                <a:solidFill>
                  <a:schemeClr val="dk1"/>
                </a:solidFill>
              </a:rPr>
              <a:t> and International Relations</a:t>
            </a:r>
          </a:p>
          <a:p>
            <a:pPr marL="1227075" lvl="2" indent="-342900">
              <a:lnSpc>
                <a:spcPct val="110000"/>
              </a:lnSpc>
              <a:spcBef>
                <a:spcPts val="481"/>
              </a:spcBef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cs-CZ" sz="2200" i="1" dirty="0">
                <a:solidFill>
                  <a:schemeClr val="dk1"/>
                </a:solidFill>
              </a:rPr>
              <a:t> Psychology</a:t>
            </a:r>
          </a:p>
          <a:p>
            <a:pPr marL="1227075" lvl="2" indent="-342900">
              <a:lnSpc>
                <a:spcPct val="110000"/>
              </a:lnSpc>
              <a:spcBef>
                <a:spcPts val="481"/>
              </a:spcBef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cs-CZ" sz="2200" i="1" dirty="0">
                <a:solidFill>
                  <a:schemeClr val="dk1"/>
                </a:solidFill>
              </a:rPr>
              <a:t> Sociology</a:t>
            </a:r>
          </a:p>
          <a:p>
            <a:pPr marL="884175" lvl="2" algn="l" rtl="0">
              <a:lnSpc>
                <a:spcPct val="11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sz="24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2C650A29-2690-4347-83B1-9519BAABF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94552"/>
            <a:ext cx="9144000" cy="4068896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g70c28b1a9b_1_2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" y="-394929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g70c28b1a9b_1_208"/>
          <p:cNvSpPr txBox="1">
            <a:spLocks noGrp="1"/>
          </p:cNvSpPr>
          <p:nvPr>
            <p:ph type="title"/>
          </p:nvPr>
        </p:nvSpPr>
        <p:spPr>
          <a:xfrm>
            <a:off x="487150" y="39475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E-kniha na počkání</a:t>
            </a:r>
            <a:endParaRPr sz="4000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g70c28b1a9b_1_208"/>
          <p:cNvSpPr txBox="1"/>
          <p:nvPr/>
        </p:nvSpPr>
        <p:spPr>
          <a:xfrm>
            <a:off x="487150" y="1858375"/>
            <a:ext cx="84804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0734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lang="cs-CZ" sz="2400" dirty="0">
                <a:solidFill>
                  <a:schemeClr val="dk1"/>
                </a:solidFill>
              </a:rPr>
              <a:t> kolekce e-knih (cca 500 000 titulů)</a:t>
            </a:r>
            <a:endParaRPr sz="2400" dirty="0">
              <a:solidFill>
                <a:schemeClr val="dk1"/>
              </a:solidFill>
            </a:endParaRPr>
          </a:p>
          <a:p>
            <a:pPr marL="342900" lvl="0" indent="-30734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lang="cs-CZ" sz="2400" dirty="0">
                <a:solidFill>
                  <a:schemeClr val="dk1"/>
                </a:solidFill>
              </a:rPr>
              <a:t> uživatelé si vybírají na základě vlastních požadavků</a:t>
            </a:r>
            <a:endParaRPr sz="2400" dirty="0">
              <a:solidFill>
                <a:schemeClr val="dk1"/>
              </a:solidFill>
            </a:endParaRPr>
          </a:p>
          <a:p>
            <a:pPr marL="342900" lvl="0" indent="-30734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lang="cs-CZ" sz="2400" dirty="0">
                <a:solidFill>
                  <a:schemeClr val="dk1"/>
                </a:solidFill>
              </a:rPr>
              <a:t> po 5 minutách mohou poslat knihovníkům požadavek na nákup</a:t>
            </a:r>
            <a:endParaRPr sz="2400" dirty="0">
              <a:solidFill>
                <a:schemeClr val="dk1"/>
              </a:solidFill>
            </a:endParaRPr>
          </a:p>
          <a:p>
            <a:pPr marL="342900" lvl="0" indent="-30734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lang="cs-CZ" sz="2400" dirty="0">
                <a:solidFill>
                  <a:schemeClr val="dk1"/>
                </a:solidFill>
              </a:rPr>
              <a:t> výhodou je téměř okamžitá dostupnost knihy (pokud je daný požadavek schválen)</a:t>
            </a:r>
            <a:endParaRPr sz="2400" dirty="0">
              <a:solidFill>
                <a:schemeClr val="dk1"/>
              </a:solidFill>
            </a:endParaRPr>
          </a:p>
          <a:p>
            <a:pPr marL="342900" lvl="0" indent="-30734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lang="cs-CZ" sz="2400" dirty="0">
                <a:solidFill>
                  <a:schemeClr val="dk1"/>
                </a:solidFill>
              </a:rPr>
              <a:t> Více na webu knihovny v sekci </a:t>
            </a:r>
            <a:r>
              <a:rPr lang="cs-CZ" sz="2400" u="sng" dirty="0">
                <a:solidFill>
                  <a:srgbClr val="0000FF"/>
                </a:solidFill>
                <a:hlinkClick r:id="rId4"/>
              </a:rPr>
              <a:t>E-kniha na počkání</a:t>
            </a:r>
            <a:endParaRPr sz="24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g70c28b1a9b_1_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" y="0"/>
            <a:ext cx="914377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g70c28b1a9b_1_22"/>
          <p:cNvSpPr txBox="1"/>
          <p:nvPr/>
        </p:nvSpPr>
        <p:spPr>
          <a:xfrm>
            <a:off x="1141425" y="3957175"/>
            <a:ext cx="71976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cs-CZ" sz="6000" b="1">
                <a:solidFill>
                  <a:srgbClr val="FFFFFF"/>
                </a:solidFill>
              </a:rPr>
              <a:t>discovery.muni.cz</a:t>
            </a:r>
            <a:endParaRPr sz="6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" name="Google Shape;131;g70c28b1a9b_1_22" descr="EDS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23800" y="1056813"/>
            <a:ext cx="3296400" cy="334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18633195-36A5-4348-9924-31656E20E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777" y="509180"/>
            <a:ext cx="8583223" cy="583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8766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g70c28b1a9b_1_1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" y="0"/>
            <a:ext cx="914377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g70c28b1a9b_1_124"/>
          <p:cNvSpPr txBox="1"/>
          <p:nvPr/>
        </p:nvSpPr>
        <p:spPr>
          <a:xfrm>
            <a:off x="973200" y="1608300"/>
            <a:ext cx="71976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cs-CZ" sz="6000" b="1" dirty="0" err="1">
                <a:solidFill>
                  <a:srgbClr val="FFFFFF"/>
                </a:solidFill>
              </a:rPr>
              <a:t>NewtonOne</a:t>
            </a:r>
            <a:endParaRPr sz="60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89722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g70c28b1a9b_1_2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" y="-394929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g70c28b1a9b_1_208"/>
          <p:cNvSpPr txBox="1">
            <a:spLocks noGrp="1"/>
          </p:cNvSpPr>
          <p:nvPr>
            <p:ph type="title"/>
          </p:nvPr>
        </p:nvSpPr>
        <p:spPr>
          <a:xfrm>
            <a:off x="487150" y="-283610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NewtonOne</a:t>
            </a:r>
            <a:endParaRPr sz="4000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g70c28b1a9b_1_208"/>
          <p:cNvSpPr txBox="1"/>
          <p:nvPr/>
        </p:nvSpPr>
        <p:spPr>
          <a:xfrm>
            <a:off x="487150" y="515909"/>
            <a:ext cx="84804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/>
              <a:t>Databáze </a:t>
            </a:r>
            <a:r>
              <a:rPr lang="cs-CZ" sz="2400" b="1" dirty="0"/>
              <a:t>českých mediálních zdrojů</a:t>
            </a:r>
            <a:r>
              <a:rPr lang="cs-CZ" sz="2400" dirty="0"/>
              <a:t> - tisk, televize, rozhlas, internet (plné texty novinových a časopiseckých článků, doslovné přepisy televizních a rozhlasových relací a zprávy z internetových serverů)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cs-CZ" sz="2400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b="1" dirty="0"/>
              <a:t>Hluboká retrospektiva </a:t>
            </a:r>
            <a:r>
              <a:rPr lang="cs-CZ" sz="2400" dirty="0"/>
              <a:t>- u některých zdrojů až do roku 1996</a:t>
            </a:r>
          </a:p>
          <a:p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>
                <a:solidFill>
                  <a:schemeClr val="tx1"/>
                </a:solidFill>
                <a:effectLst/>
              </a:rPr>
              <a:t>Databáze je dostupná </a:t>
            </a:r>
            <a:r>
              <a:rPr lang="cs-CZ" sz="2400" b="1" dirty="0">
                <a:solidFill>
                  <a:schemeClr val="tx1"/>
                </a:solidFill>
                <a:effectLst/>
              </a:rPr>
              <a:t>pouze pro studenty a zaměstnance FSS </a:t>
            </a:r>
            <a:r>
              <a:rPr lang="cs-CZ" sz="2400" dirty="0">
                <a:solidFill>
                  <a:schemeClr val="tx1"/>
                </a:solidFill>
                <a:effectLst/>
              </a:rPr>
              <a:t>(včetně vzdáleného přístupu)</a:t>
            </a:r>
          </a:p>
          <a:p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b="1" dirty="0">
                <a:solidFill>
                  <a:schemeClr val="tx1"/>
                </a:solidFill>
              </a:rPr>
              <a:t>O</a:t>
            </a:r>
            <a:r>
              <a:rPr lang="cs-CZ" sz="2400" b="1" dirty="0">
                <a:solidFill>
                  <a:schemeClr val="tx1"/>
                </a:solidFill>
                <a:effectLst/>
              </a:rPr>
              <a:t>mezen měsíční objem stažených článků</a:t>
            </a:r>
            <a:endParaRPr lang="cs-CZ" sz="2400" dirty="0">
              <a:solidFill>
                <a:schemeClr val="tx1"/>
              </a:solidFill>
            </a:endParaRPr>
          </a:p>
          <a:p>
            <a:pPr lvl="5"/>
            <a:r>
              <a:rPr lang="cs-CZ" sz="2000" b="1" dirty="0"/>
              <a:t>       </a:t>
            </a:r>
            <a:r>
              <a:rPr lang="cs-CZ" sz="2000" dirty="0"/>
              <a:t>Stažením článku se rozumí jeho uložení na disk v zařízení uživatele,   </a:t>
            </a:r>
          </a:p>
          <a:p>
            <a:pPr lvl="5"/>
            <a:r>
              <a:rPr lang="cs-CZ" sz="2000" dirty="0"/>
              <a:t>       exportování e-mailem nebo zobrazení v prohlížeči.  </a:t>
            </a:r>
          </a:p>
          <a:p>
            <a:pPr marL="35560" lvl="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sz="24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9761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606CFE63-0D94-4B4E-916F-8B07BBEEE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5192"/>
            <a:ext cx="9144000" cy="600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549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g613c9f9505_0_7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3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g613c9f9505_0_79"/>
          <p:cNvSpPr txBox="1"/>
          <p:nvPr/>
        </p:nvSpPr>
        <p:spPr>
          <a:xfrm>
            <a:off x="2210350" y="2516250"/>
            <a:ext cx="4489800" cy="25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cs-CZ" sz="7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Shrnutí</a:t>
            </a:r>
            <a:endParaRPr sz="7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"/>
          <p:cNvSpPr txBox="1">
            <a:spLocks noGrp="1"/>
          </p:cNvSpPr>
          <p:nvPr>
            <p:ph type="title"/>
          </p:nvPr>
        </p:nvSpPr>
        <p:spPr>
          <a:xfrm>
            <a:off x="460875" y="611283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EBSCO </a:t>
            </a:r>
            <a:r>
              <a:rPr lang="cs-CZ" sz="4000" b="1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Discovery</a:t>
            </a: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4000" b="1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Service</a:t>
            </a:r>
            <a:endParaRPr sz="4000" dirty="0"/>
          </a:p>
        </p:txBody>
      </p:sp>
      <p:sp>
        <p:nvSpPr>
          <p:cNvPr id="322" name="Google Shape;322;p3"/>
          <p:cNvSpPr txBox="1"/>
          <p:nvPr/>
        </p:nvSpPr>
        <p:spPr>
          <a:xfrm>
            <a:off x="251125" y="1766208"/>
            <a:ext cx="8641749" cy="5326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292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lang="cs-CZ" sz="2400" dirty="0">
                <a:solidFill>
                  <a:schemeClr val="dk1"/>
                </a:solidFill>
              </a:rPr>
              <a:t> Umožňuje vyhledávat ve více zdrojích současně</a:t>
            </a:r>
            <a:endParaRPr sz="2400" dirty="0">
              <a:solidFill>
                <a:schemeClr val="dk1"/>
              </a:solidFill>
            </a:endParaRPr>
          </a:p>
          <a:p>
            <a:pPr marL="742950" lvl="1" indent="-952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342900" lvl="0" indent="-2921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cs-CZ" sz="2400" b="1" dirty="0">
                <a:solidFill>
                  <a:schemeClr val="dk1"/>
                </a:solidFill>
              </a:rPr>
              <a:t> Seznam dostupných časopisů a knih na MU </a:t>
            </a:r>
            <a:r>
              <a:rPr lang="cs-CZ" sz="2400" dirty="0">
                <a:solidFill>
                  <a:schemeClr val="dk1"/>
                </a:solidFill>
              </a:rPr>
              <a:t>-   </a:t>
            </a:r>
            <a:endParaRPr sz="24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cs-CZ" sz="2400" dirty="0">
                <a:solidFill>
                  <a:schemeClr val="dk1"/>
                </a:solidFill>
              </a:rPr>
              <a:t>     ověření, zda MU má přístup k zadanému titulu časopisu           </a:t>
            </a:r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cs-CZ" sz="2400" dirty="0">
                <a:solidFill>
                  <a:schemeClr val="dk1"/>
                </a:solidFill>
              </a:rPr>
              <a:t>     nebo knihy</a:t>
            </a:r>
            <a:endParaRPr sz="2400" dirty="0">
              <a:solidFill>
                <a:schemeClr val="dk1"/>
              </a:solidFill>
            </a:endParaRPr>
          </a:p>
          <a:p>
            <a:pPr marL="34290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342900" lvl="0" indent="-2921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cs-CZ" sz="2400" b="1" dirty="0">
                <a:solidFill>
                  <a:schemeClr val="dk1"/>
                </a:solidFill>
              </a:rPr>
              <a:t> EBSCO Full Text </a:t>
            </a:r>
            <a:r>
              <a:rPr lang="cs-CZ" sz="2400" b="1" dirty="0" err="1">
                <a:solidFill>
                  <a:schemeClr val="dk1"/>
                </a:solidFill>
              </a:rPr>
              <a:t>Finder</a:t>
            </a:r>
            <a:r>
              <a:rPr lang="cs-CZ" sz="2400" b="1" dirty="0">
                <a:solidFill>
                  <a:schemeClr val="dk1"/>
                </a:solidFill>
              </a:rPr>
              <a:t> </a:t>
            </a:r>
            <a:r>
              <a:rPr lang="cs-CZ" sz="2400" dirty="0">
                <a:solidFill>
                  <a:schemeClr val="dk1"/>
                </a:solidFill>
              </a:rPr>
              <a:t>- umožňuje </a:t>
            </a:r>
            <a:r>
              <a:rPr lang="cs-CZ" sz="2400" dirty="0" err="1">
                <a:solidFill>
                  <a:schemeClr val="dk1"/>
                </a:solidFill>
              </a:rPr>
              <a:t>prolinkování</a:t>
            </a:r>
            <a:r>
              <a:rPr lang="cs-CZ" sz="2400" dirty="0">
                <a:solidFill>
                  <a:schemeClr val="dk1"/>
                </a:solidFill>
              </a:rPr>
              <a:t> k plnému textu</a:t>
            </a:r>
          </a:p>
          <a:p>
            <a:pPr marL="342900" lvl="0" indent="-2921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endParaRPr sz="24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70c28b1a9b_1_214"/>
          <p:cNvSpPr txBox="1"/>
          <p:nvPr/>
        </p:nvSpPr>
        <p:spPr>
          <a:xfrm>
            <a:off x="363667" y="1149129"/>
            <a:ext cx="8416666" cy="4543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lang="cs-CZ" sz="2400" b="1" dirty="0">
              <a:solidFill>
                <a:schemeClr val="dk1"/>
              </a:solidFill>
            </a:endParaRPr>
          </a:p>
          <a:p>
            <a:pPr marL="3429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lang="cs-CZ" sz="2400" b="1" dirty="0">
                <a:solidFill>
                  <a:schemeClr val="dk1"/>
                </a:solidFill>
              </a:rPr>
              <a:t>EBSCO </a:t>
            </a:r>
            <a:r>
              <a:rPr lang="cs-CZ" sz="2400" b="1" dirty="0" err="1">
                <a:solidFill>
                  <a:schemeClr val="dk1"/>
                </a:solidFill>
              </a:rPr>
              <a:t>eBook</a:t>
            </a:r>
            <a:r>
              <a:rPr lang="cs-CZ" sz="2400" b="1" dirty="0">
                <a:solidFill>
                  <a:schemeClr val="dk1"/>
                </a:solidFill>
              </a:rPr>
              <a:t> </a:t>
            </a:r>
            <a:r>
              <a:rPr lang="cs-CZ" sz="2400" b="1" dirty="0" err="1">
                <a:solidFill>
                  <a:schemeClr val="dk1"/>
                </a:solidFill>
              </a:rPr>
              <a:t>Academic</a:t>
            </a:r>
            <a:r>
              <a:rPr lang="cs-CZ" sz="2400" b="1" dirty="0">
                <a:solidFill>
                  <a:schemeClr val="dk1"/>
                </a:solidFill>
              </a:rPr>
              <a:t> </a:t>
            </a:r>
            <a:r>
              <a:rPr lang="cs-CZ" sz="2400" b="1" dirty="0" err="1">
                <a:solidFill>
                  <a:schemeClr val="dk1"/>
                </a:solidFill>
              </a:rPr>
              <a:t>Collection</a:t>
            </a:r>
            <a:endParaRPr sz="2400" b="1" dirty="0">
              <a:solidFill>
                <a:schemeClr val="dk1"/>
              </a:solidFill>
            </a:endParaRPr>
          </a:p>
          <a:p>
            <a:pPr marL="742950" lvl="1" indent="-27305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sz="2400" dirty="0">
                <a:solidFill>
                  <a:schemeClr val="dk1"/>
                </a:solidFill>
              </a:rPr>
              <a:t> Multioborová databáze, více jak 160.000 e-knih</a:t>
            </a:r>
            <a:endParaRPr sz="2400" dirty="0">
              <a:solidFill>
                <a:schemeClr val="dk1"/>
              </a:solidFill>
            </a:endParaRPr>
          </a:p>
          <a:p>
            <a:pPr marL="709612" lvl="1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342900" lvl="0" indent="-3302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lang="cs-CZ" sz="2400" b="1" dirty="0" err="1">
                <a:solidFill>
                  <a:schemeClr val="dk1"/>
                </a:solidFill>
              </a:rPr>
              <a:t>Sage</a:t>
            </a:r>
            <a:r>
              <a:rPr lang="cs-CZ" sz="2400" b="1" dirty="0">
                <a:solidFill>
                  <a:schemeClr val="dk1"/>
                </a:solidFill>
              </a:rPr>
              <a:t> </a:t>
            </a:r>
            <a:r>
              <a:rPr lang="cs-CZ" sz="2400" b="1" dirty="0" err="1">
                <a:solidFill>
                  <a:schemeClr val="dk1"/>
                </a:solidFill>
              </a:rPr>
              <a:t>Knowledge</a:t>
            </a:r>
            <a:endParaRPr sz="2400" b="1" dirty="0">
              <a:solidFill>
                <a:schemeClr val="dk1"/>
              </a:solidFill>
            </a:endParaRPr>
          </a:p>
          <a:p>
            <a:pPr marL="742950" lvl="1" indent="-27305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sz="2400" dirty="0">
                <a:solidFill>
                  <a:schemeClr val="dk1"/>
                </a:solidFill>
              </a:rPr>
              <a:t> Více než 1700 e-knih od vydavatele </a:t>
            </a:r>
            <a:r>
              <a:rPr lang="cs-CZ" sz="2400" dirty="0" err="1">
                <a:solidFill>
                  <a:schemeClr val="dk1"/>
                </a:solidFill>
              </a:rPr>
              <a:t>Sage</a:t>
            </a:r>
            <a:r>
              <a:rPr lang="cs-CZ" sz="2400" dirty="0">
                <a:solidFill>
                  <a:schemeClr val="dk1"/>
                </a:solidFill>
              </a:rPr>
              <a:t> </a:t>
            </a:r>
            <a:r>
              <a:rPr lang="cs-CZ" sz="2400" dirty="0" err="1">
                <a:solidFill>
                  <a:schemeClr val="dk1"/>
                </a:solidFill>
              </a:rPr>
              <a:t>Publications</a:t>
            </a:r>
            <a:endParaRPr sz="2400" dirty="0">
              <a:solidFill>
                <a:schemeClr val="dk1"/>
              </a:solidFill>
            </a:endParaRPr>
          </a:p>
          <a:p>
            <a:pPr marL="742950" lvl="1" indent="-12065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342900" lvl="0" indent="-330200">
              <a:spcBef>
                <a:spcPts val="520"/>
              </a:spcBef>
              <a:buClr>
                <a:schemeClr val="dk1"/>
              </a:buClr>
              <a:buSzPts val="2400"/>
              <a:buChar char="❑"/>
            </a:pPr>
            <a:r>
              <a:rPr lang="cs-CZ" sz="2400" b="1" dirty="0">
                <a:solidFill>
                  <a:schemeClr val="dk1"/>
                </a:solidFill>
              </a:rPr>
              <a:t>DDA - služba e-kniha na počkání</a:t>
            </a:r>
          </a:p>
          <a:p>
            <a:pPr marL="742950" lvl="1" indent="-273050">
              <a:spcBef>
                <a:spcPts val="520"/>
              </a:spcBef>
              <a:buClr>
                <a:schemeClr val="dk1"/>
              </a:buClr>
              <a:buSzPts val="2400"/>
              <a:buChar char="❖"/>
            </a:pPr>
            <a:r>
              <a:rPr lang="cs-CZ" sz="2400" dirty="0">
                <a:solidFill>
                  <a:schemeClr val="dk1"/>
                </a:solidFill>
              </a:rPr>
              <a:t> obsahuje přes 500 000 titulů, lze zadat požadavek na nákup</a:t>
            </a: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400" dirty="0">
              <a:solidFill>
                <a:schemeClr val="dk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889C4DF-90DD-48E6-BFF2-2FA9D92F2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8400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0000DC"/>
                </a:solidFill>
                <a:latin typeface="Arial"/>
                <a:cs typeface="Arial"/>
              </a:rPr>
              <a:t>E-knihy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70c28b1a9b_1_214"/>
          <p:cNvSpPr txBox="1"/>
          <p:nvPr/>
        </p:nvSpPr>
        <p:spPr>
          <a:xfrm>
            <a:off x="363667" y="1149129"/>
            <a:ext cx="8416666" cy="4543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lang="cs-CZ" sz="2400" b="1" dirty="0">
              <a:solidFill>
                <a:schemeClr val="dk1"/>
              </a:solidFill>
            </a:endParaRPr>
          </a:p>
          <a:p>
            <a:pPr marL="3429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lang="cs-CZ" sz="2400" dirty="0">
                <a:solidFill>
                  <a:schemeClr val="dk1"/>
                </a:solidFill>
              </a:rPr>
              <a:t>Databáze českých mediálních zdrojů</a:t>
            </a:r>
            <a:endParaRPr sz="2400" dirty="0">
              <a:solidFill>
                <a:schemeClr val="dk1"/>
              </a:solidFill>
            </a:endParaRPr>
          </a:p>
          <a:p>
            <a:pPr marL="709612" lvl="1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342900" lvl="0" indent="-3302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lang="cs-CZ" sz="2400" dirty="0">
                <a:solidFill>
                  <a:schemeClr val="dk1"/>
                </a:solidFill>
              </a:rPr>
              <a:t>U některých retrospektiva až do roku 1996</a:t>
            </a:r>
          </a:p>
          <a:p>
            <a:pPr marL="12700" lvl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lang="cs-CZ" sz="2400" dirty="0">
              <a:solidFill>
                <a:schemeClr val="dk1"/>
              </a:solidFill>
            </a:endParaRPr>
          </a:p>
          <a:p>
            <a:pPr marL="342900" lvl="0" indent="-3302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lang="cs-CZ" sz="2400" dirty="0">
                <a:solidFill>
                  <a:schemeClr val="dk1"/>
                </a:solidFill>
              </a:rPr>
              <a:t>Pouze pro FSS</a:t>
            </a:r>
          </a:p>
          <a:p>
            <a:pPr marL="12700" lvl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lang="cs-CZ" sz="2400" dirty="0">
              <a:solidFill>
                <a:schemeClr val="dk1"/>
              </a:solidFill>
            </a:endParaRPr>
          </a:p>
          <a:p>
            <a:pPr marL="342900" lvl="0" indent="-3302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lang="cs-CZ" sz="2400" dirty="0">
                <a:solidFill>
                  <a:schemeClr val="dk1"/>
                </a:solidFill>
              </a:rPr>
              <a:t>Omezen měsíční objem stažených článků</a:t>
            </a:r>
            <a:endParaRPr sz="24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400" dirty="0">
              <a:solidFill>
                <a:schemeClr val="dk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889C4DF-90DD-48E6-BFF2-2FA9D92F2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84003"/>
          </a:xfrm>
        </p:spPr>
        <p:txBody>
          <a:bodyPr>
            <a:normAutofit/>
          </a:bodyPr>
          <a:lstStyle/>
          <a:p>
            <a:r>
              <a:rPr lang="cs-CZ" b="1" dirty="0" err="1">
                <a:solidFill>
                  <a:srgbClr val="0000DC"/>
                </a:solidFill>
                <a:latin typeface="Arial"/>
                <a:cs typeface="Arial"/>
              </a:rPr>
              <a:t>NewtonOne</a:t>
            </a:r>
            <a:endParaRPr lang="cs-CZ" b="1" dirty="0">
              <a:solidFill>
                <a:srgbClr val="0000D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34785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Google Shape;333;g70c28b1a9b_1_2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g70c28b1a9b_1_220"/>
          <p:cNvSpPr txBox="1">
            <a:spLocks noGrp="1"/>
          </p:cNvSpPr>
          <p:nvPr>
            <p:ph type="title"/>
          </p:nvPr>
        </p:nvSpPr>
        <p:spPr>
          <a:xfrm>
            <a:off x="460875" y="611283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Použité zdroje</a:t>
            </a:r>
            <a:endParaRPr sz="4000" dirty="0"/>
          </a:p>
        </p:txBody>
      </p:sp>
      <p:sp>
        <p:nvSpPr>
          <p:cNvPr id="335" name="Google Shape;335;g70c28b1a9b_1_220"/>
          <p:cNvSpPr txBox="1"/>
          <p:nvPr/>
        </p:nvSpPr>
        <p:spPr>
          <a:xfrm>
            <a:off x="460875" y="1756500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❑"/>
            </a:pPr>
            <a:r>
              <a:rPr lang="cs-CZ" sz="3200">
                <a:solidFill>
                  <a:schemeClr val="dk1"/>
                </a:solidFill>
              </a:rPr>
              <a:t> Informace z portálu ezdroje.muni.cz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4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4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Google Shape;340;g613c9f9505_0_1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9828" y="0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g613c9f9505_0_120"/>
          <p:cNvSpPr txBox="1">
            <a:spLocks noGrp="1"/>
          </p:cNvSpPr>
          <p:nvPr>
            <p:ph type="title"/>
          </p:nvPr>
        </p:nvSpPr>
        <p:spPr>
          <a:xfrm>
            <a:off x="689110" y="2258221"/>
            <a:ext cx="8152625" cy="259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lvl="0" algn="ctr">
              <a:buClr>
                <a:srgbClr val="0000DC"/>
              </a:buClr>
              <a:buSzPts val="4000"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Děkuji za pozornost </a:t>
            </a: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Wingdings" panose="05000000000000000000" pitchFamily="2" charset="2"/>
              </a:rPr>
              <a:t></a:t>
            </a:r>
            <a:b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</a:br>
            <a:endParaRPr sz="4000" dirty="0"/>
          </a:p>
        </p:txBody>
      </p:sp>
      <p:sp>
        <p:nvSpPr>
          <p:cNvPr id="342" name="Google Shape;342;g613c9f9505_0_120"/>
          <p:cNvSpPr txBox="1"/>
          <p:nvPr/>
        </p:nvSpPr>
        <p:spPr>
          <a:xfrm>
            <a:off x="131550" y="3000701"/>
            <a:ext cx="8880900" cy="226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cs-CZ" sz="35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Dana Mazancová</a:t>
            </a:r>
            <a:endParaRPr sz="35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cs-CZ" sz="35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mazancov@fss.muni.cz</a:t>
            </a:r>
            <a:endParaRPr lang="cs-CZ" sz="3500" b="1" i="0" u="sng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70c28b1a9b_1_28"/>
          <p:cNvSpPr txBox="1">
            <a:spLocks noGrp="1"/>
          </p:cNvSpPr>
          <p:nvPr>
            <p:ph type="title"/>
          </p:nvPr>
        </p:nvSpPr>
        <p:spPr>
          <a:xfrm>
            <a:off x="628650" y="62115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EBSCO </a:t>
            </a:r>
            <a:r>
              <a:rPr lang="cs-CZ" sz="3200" b="1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Discovery</a:t>
            </a:r>
            <a:r>
              <a:rPr lang="cs-CZ" sz="32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3200" b="1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Service</a:t>
            </a:r>
            <a:endParaRPr sz="4000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g70c28b1a9b_1_28"/>
          <p:cNvSpPr txBox="1">
            <a:spLocks noGrp="1"/>
          </p:cNvSpPr>
          <p:nvPr>
            <p:ph type="body" idx="1"/>
          </p:nvPr>
        </p:nvSpPr>
        <p:spPr>
          <a:xfrm>
            <a:off x="628649" y="1865496"/>
            <a:ext cx="8121455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92100" algn="just" rtl="0"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cs-CZ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dirty="0">
                <a:latin typeface="Arial"/>
                <a:ea typeface="Arial"/>
                <a:cs typeface="Arial"/>
                <a:sym typeface="Arial"/>
              </a:rPr>
              <a:t>Na základě jednoho vyhledávacího  dotazu  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cs-CZ" dirty="0">
                <a:latin typeface="Arial"/>
                <a:ea typeface="Arial"/>
                <a:cs typeface="Arial"/>
                <a:sym typeface="Arial"/>
              </a:rPr>
              <a:t>     umožňuje prohledávat více zdrojů současně v  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cs-CZ" dirty="0">
                <a:latin typeface="Arial"/>
                <a:ea typeface="Arial"/>
                <a:cs typeface="Arial"/>
                <a:sym typeface="Arial"/>
              </a:rPr>
              <a:t>     rámci jednoho rozhraní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13970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292100" algn="just" rtl="0">
              <a:spcBef>
                <a:spcPts val="640"/>
              </a:spcBef>
              <a:spcAft>
                <a:spcPts val="0"/>
              </a:spcAft>
              <a:buSzPts val="2400"/>
              <a:buChar char="❑"/>
            </a:pPr>
            <a:r>
              <a:rPr lang="cs-CZ" dirty="0">
                <a:latin typeface="Arial"/>
                <a:ea typeface="Arial"/>
                <a:cs typeface="Arial"/>
                <a:sym typeface="Arial"/>
              </a:rPr>
              <a:t> Podpora vzdáleného přístupu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13970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292100" algn="just" rtl="0">
              <a:spcBef>
                <a:spcPts val="640"/>
              </a:spcBef>
              <a:spcAft>
                <a:spcPts val="0"/>
              </a:spcAft>
              <a:buSzPts val="2400"/>
              <a:buChar char="❑"/>
            </a:pPr>
            <a:r>
              <a:rPr lang="cs-CZ" dirty="0">
                <a:latin typeface="Arial"/>
                <a:ea typeface="Arial"/>
                <a:cs typeface="Arial"/>
                <a:sym typeface="Arial"/>
              </a:rPr>
              <a:t> Producent fa EBSCO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g70c28b1a9b_1_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g70c28b1a9b_1_42"/>
          <p:cNvSpPr txBox="1">
            <a:spLocks noGrp="1"/>
          </p:cNvSpPr>
          <p:nvPr>
            <p:ph type="title"/>
          </p:nvPr>
        </p:nvSpPr>
        <p:spPr>
          <a:xfrm>
            <a:off x="628650" y="62115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EBSCO </a:t>
            </a:r>
            <a:r>
              <a:rPr lang="cs-CZ" sz="3200" b="1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Discovery</a:t>
            </a:r>
            <a:r>
              <a:rPr lang="cs-CZ" sz="32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3200" b="1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Service</a:t>
            </a:r>
            <a:endParaRPr sz="4000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g70c28b1a9b_1_42"/>
          <p:cNvSpPr txBox="1">
            <a:spLocks noGrp="1"/>
          </p:cNvSpPr>
          <p:nvPr>
            <p:ph type="body" idx="1"/>
          </p:nvPr>
        </p:nvSpPr>
        <p:spPr>
          <a:xfrm>
            <a:off x="628650" y="1865496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 dirty="0">
                <a:latin typeface="Arial"/>
                <a:ea typeface="Arial"/>
                <a:cs typeface="Arial"/>
                <a:sym typeface="Arial"/>
              </a:rPr>
              <a:t>Umožňuje prohledávání:</a:t>
            </a: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838200" lvl="1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Font typeface="Wingdings" panose="05000000000000000000" pitchFamily="2" charset="2"/>
              <a:buChar char="v"/>
            </a:pPr>
            <a:r>
              <a:rPr lang="cs-CZ" sz="3000" dirty="0">
                <a:latin typeface="Arial"/>
                <a:ea typeface="Arial"/>
                <a:cs typeface="Arial"/>
                <a:sym typeface="Arial"/>
              </a:rPr>
              <a:t> Souborného katalogu knihoven MU</a:t>
            </a: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838200" lvl="1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Font typeface="Wingdings" panose="05000000000000000000" pitchFamily="2" charset="2"/>
              <a:buChar char="v"/>
            </a:pPr>
            <a:r>
              <a:rPr lang="cs-CZ" sz="3000" dirty="0">
                <a:latin typeface="Arial"/>
                <a:ea typeface="Arial"/>
                <a:cs typeface="Arial"/>
                <a:sym typeface="Arial"/>
              </a:rPr>
              <a:t> Univerzitních databází</a:t>
            </a: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838200" lvl="1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Font typeface="Wingdings" panose="05000000000000000000" pitchFamily="2" charset="2"/>
              <a:buChar char="v"/>
            </a:pPr>
            <a:r>
              <a:rPr lang="cs-CZ" sz="3000" dirty="0">
                <a:latin typeface="Arial"/>
                <a:ea typeface="Arial"/>
                <a:cs typeface="Arial"/>
                <a:sym typeface="Arial"/>
              </a:rPr>
              <a:t> Databází elektronických knih</a:t>
            </a: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838200" lvl="1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Font typeface="Wingdings" panose="05000000000000000000" pitchFamily="2" charset="2"/>
              <a:buChar char="v"/>
            </a:pPr>
            <a:r>
              <a:rPr lang="cs-CZ" sz="3000" dirty="0">
                <a:latin typeface="Arial"/>
                <a:ea typeface="Arial"/>
                <a:cs typeface="Arial"/>
                <a:sym typeface="Arial"/>
              </a:rPr>
              <a:t> Závěrečných prací MU</a:t>
            </a: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838200" lvl="1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Font typeface="Wingdings" panose="05000000000000000000" pitchFamily="2" charset="2"/>
              <a:buChar char="v"/>
            </a:pPr>
            <a:r>
              <a:rPr lang="cs-CZ" sz="3000" dirty="0">
                <a:latin typeface="Arial"/>
                <a:ea typeface="Arial"/>
                <a:cs typeface="Arial"/>
                <a:sym typeface="Arial"/>
              </a:rPr>
              <a:t> Volně dostupných zdrojů</a:t>
            </a: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30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E7742B-9ADF-494C-9F6A-F6E462BCB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>
                <a:solidFill>
                  <a:srgbClr val="0000FF"/>
                </a:solidFill>
                <a:latin typeface="Arial"/>
                <a:cs typeface="Arial"/>
              </a:rPr>
              <a:t>Vyhledávání v EDS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BAA0008-C844-485F-80A4-A21B3EFBC0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690688"/>
            <a:ext cx="7886700" cy="4802185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Jednoduché vyhledávání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Rozšířené vyhledávání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Možnost uložit a znovu zobrazit historii hledání (vytvoření vlastního účtu)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Ukládání výsledků hledání do složky a další práce s nimi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Export citací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Zobrazení plného textu článků, možnost ho uložit, tisknout, odeslat emailem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Dohledání plného textu přes Full Text </a:t>
            </a:r>
            <a:r>
              <a:rPr lang="cs-CZ" dirty="0" err="1"/>
              <a:t>Finder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6485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6E89ED51-DDF2-486B-8D67-4DC990E1B2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7" t="13949" b="19832"/>
          <a:stretch/>
        </p:blipFill>
        <p:spPr>
          <a:xfrm>
            <a:off x="0" y="1311203"/>
            <a:ext cx="9144000" cy="385164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BD1C761D-609D-49BD-B173-AE8A57244F32}"/>
              </a:ext>
            </a:extLst>
          </p:cNvPr>
          <p:cNvSpPr txBox="1"/>
          <p:nvPr/>
        </p:nvSpPr>
        <p:spPr>
          <a:xfrm>
            <a:off x="182879" y="344658"/>
            <a:ext cx="8750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0000CC"/>
                </a:solidFill>
              </a:rPr>
              <a:t>EDS - Jednoduché vyhledávání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11F9C4-1442-468D-888F-BFBA73F66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672" y="193110"/>
            <a:ext cx="7886700" cy="639809"/>
          </a:xfrm>
        </p:spPr>
        <p:txBody>
          <a:bodyPr>
            <a:normAutofit/>
          </a:bodyPr>
          <a:lstStyle/>
          <a:p>
            <a:r>
              <a:rPr lang="cs-CZ" sz="3200" b="1" dirty="0" err="1">
                <a:solidFill>
                  <a:srgbClr val="0000FF"/>
                </a:solidFill>
                <a:latin typeface="Arial"/>
                <a:cs typeface="Arial"/>
              </a:rPr>
              <a:t>Research</a:t>
            </a:r>
            <a:r>
              <a:rPr lang="cs-CZ" sz="3200" b="1" dirty="0">
                <a:solidFill>
                  <a:srgbClr val="0000FF"/>
                </a:solidFill>
                <a:latin typeface="Arial"/>
                <a:cs typeface="Arial"/>
              </a:rPr>
              <a:t>  </a:t>
            </a:r>
            <a:r>
              <a:rPr lang="cs-CZ" sz="3200" b="1" dirty="0" err="1">
                <a:solidFill>
                  <a:srgbClr val="0000FF"/>
                </a:solidFill>
                <a:latin typeface="Arial"/>
                <a:cs typeface="Arial"/>
              </a:rPr>
              <a:t>Starters</a:t>
            </a:r>
            <a:endParaRPr lang="cs-CZ" sz="32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629008F-E8BD-4467-9DEA-AB6833193F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8624" y="897655"/>
            <a:ext cx="8619234" cy="375582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funkce v EDS (objevuje se jako 1. výsledek mezi vyhledanými záznamy)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poskytuje souhrnné články či výklad hesel z různých tematických oblastí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obsah pochází z kvalitních zdrojů jako jsou publikace z nakladatelství </a:t>
            </a:r>
            <a:r>
              <a:rPr lang="cs-CZ" b="1" dirty="0" err="1"/>
              <a:t>Salem</a:t>
            </a:r>
            <a:r>
              <a:rPr lang="cs-CZ" b="1" dirty="0"/>
              <a:t> </a:t>
            </a:r>
            <a:r>
              <a:rPr lang="cs-CZ" b="1" dirty="0" err="1"/>
              <a:t>Press</a:t>
            </a:r>
            <a:r>
              <a:rPr lang="cs-CZ" dirty="0"/>
              <a:t> či </a:t>
            </a:r>
            <a:r>
              <a:rPr lang="cs-CZ" b="1" dirty="0" err="1"/>
              <a:t>Encyklopedica</a:t>
            </a:r>
            <a:r>
              <a:rPr lang="cs-CZ" b="1" dirty="0"/>
              <a:t> </a:t>
            </a:r>
            <a:r>
              <a:rPr lang="cs-CZ" b="1" dirty="0" err="1"/>
              <a:t>Britannica</a:t>
            </a:r>
            <a:endParaRPr lang="cs-CZ" b="1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záznamy doplněny použitou literaturou</a:t>
            </a:r>
          </a:p>
          <a:p>
            <a:endParaRPr lang="cs-CZ" dirty="0"/>
          </a:p>
          <a:p>
            <a:endParaRPr lang="cs-CZ" dirty="0"/>
          </a:p>
          <a:p>
            <a:pPr marL="11430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4A63C01-5A5F-4AE9-83D1-67D256E180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06" t="32213" r="5469" b="31102"/>
          <a:stretch/>
        </p:blipFill>
        <p:spPr>
          <a:xfrm>
            <a:off x="1581880" y="4535787"/>
            <a:ext cx="6729201" cy="212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743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E37F38BC-66B9-4A00-8931-6BCCC843A8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127" r="1231" b="5876"/>
          <a:stretch/>
        </p:blipFill>
        <p:spPr>
          <a:xfrm>
            <a:off x="0" y="1039968"/>
            <a:ext cx="6745339" cy="2969324"/>
          </a:xfrm>
          <a:prstGeom prst="rect">
            <a:avLst/>
          </a:prstGeom>
        </p:spPr>
      </p:pic>
      <p:sp>
        <p:nvSpPr>
          <p:cNvPr id="5" name="Nadpis 4">
            <a:extLst>
              <a:ext uri="{FF2B5EF4-FFF2-40B4-BE49-F238E27FC236}">
                <a16:creationId xmlns:a16="http://schemas.microsoft.com/office/drawing/2014/main" id="{0247191A-910E-4F0B-9883-4E82C639D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457" y="262063"/>
            <a:ext cx="7886700" cy="44132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SzPts val="3200"/>
            </a:pPr>
            <a:r>
              <a:rPr lang="cs-CZ" sz="3200" b="1" dirty="0" err="1">
                <a:solidFill>
                  <a:srgbClr val="0000FF"/>
                </a:solidFill>
                <a:latin typeface="Arial"/>
                <a:cs typeface="Arial"/>
              </a:rPr>
              <a:t>Research</a:t>
            </a:r>
            <a:r>
              <a:rPr lang="cs-CZ" sz="3200" b="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cs-CZ" sz="3200" b="1" dirty="0" err="1">
                <a:solidFill>
                  <a:srgbClr val="0000FF"/>
                </a:solidFill>
                <a:latin typeface="Arial"/>
                <a:cs typeface="Arial"/>
              </a:rPr>
              <a:t>Starters</a:t>
            </a:r>
            <a:r>
              <a:rPr lang="cs-CZ" sz="3200" b="1" dirty="0">
                <a:solidFill>
                  <a:srgbClr val="0000FF"/>
                </a:solidFill>
                <a:latin typeface="Arial"/>
                <a:cs typeface="Arial"/>
              </a:rPr>
              <a:t> - detail záznamu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39AE2B7-A3C8-49D4-AAF3-AA1833BB54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69" t="31187" r="9539" b="12032"/>
          <a:stretch/>
        </p:blipFill>
        <p:spPr>
          <a:xfrm>
            <a:off x="3474718" y="3073285"/>
            <a:ext cx="5507384" cy="226293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4DDE473-3210-445D-8CE9-808310B0C2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154" t="12033" r="8308"/>
          <a:stretch/>
        </p:blipFill>
        <p:spPr>
          <a:xfrm>
            <a:off x="7153" y="4050454"/>
            <a:ext cx="4093698" cy="2545483"/>
          </a:xfrm>
          <a:prstGeom prst="rect">
            <a:avLst/>
          </a:prstGeom>
        </p:spPr>
      </p:pic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7BCF4B78-4720-4338-B35B-BFF0B979FA20}"/>
              </a:ext>
            </a:extLst>
          </p:cNvPr>
          <p:cNvCxnSpPr/>
          <p:nvPr/>
        </p:nvCxnSpPr>
        <p:spPr>
          <a:xfrm>
            <a:off x="2208628" y="2433711"/>
            <a:ext cx="4192172" cy="128016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C3E58D26-3B0D-4B9B-897D-54A062A0811D}"/>
              </a:ext>
            </a:extLst>
          </p:cNvPr>
          <p:cNvCxnSpPr/>
          <p:nvPr/>
        </p:nvCxnSpPr>
        <p:spPr>
          <a:xfrm>
            <a:off x="2138289" y="2447778"/>
            <a:ext cx="0" cy="2096087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219541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1469</TotalTime>
  <Words>938</Words>
  <Application>Microsoft Office PowerPoint</Application>
  <PresentationFormat>Předvádění na obrazovce (4:3)</PresentationFormat>
  <Paragraphs>186</Paragraphs>
  <Slides>39</Slides>
  <Notes>31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4" baseType="lpstr">
      <vt:lpstr>Arial</vt:lpstr>
      <vt:lpstr>Calibri</vt:lpstr>
      <vt:lpstr>Noto Sans Symbols</vt:lpstr>
      <vt:lpstr>Wingdings</vt:lpstr>
      <vt:lpstr>Motiv Office</vt:lpstr>
      <vt:lpstr>Základy práce s informačními zdroji pro bc. studenty MVZ221</vt:lpstr>
      <vt:lpstr>Práce s EIZ II - cíle dnešní lekce</vt:lpstr>
      <vt:lpstr>Prezentace aplikace PowerPoint</vt:lpstr>
      <vt:lpstr>EBSCO Discovery Service</vt:lpstr>
      <vt:lpstr>EBSCO Discovery Service</vt:lpstr>
      <vt:lpstr>Vyhledávání v EDS</vt:lpstr>
      <vt:lpstr>Prezentace aplikace PowerPoint</vt:lpstr>
      <vt:lpstr>Research  Starters</vt:lpstr>
      <vt:lpstr>Research Starters - detail záznamu</vt:lpstr>
      <vt:lpstr>EBSCO Full Text Finder</vt:lpstr>
      <vt:lpstr>Prezentace aplikace PowerPoint</vt:lpstr>
      <vt:lpstr>Seznam dostupných časopisů a knih na MU</vt:lpstr>
      <vt:lpstr>EDS - Seznam dostupných časopisů a knih na MU </vt:lpstr>
      <vt:lpstr>Seznam dostupných časopisů a knih na MU - výsledky vyhledávání</vt:lpstr>
      <vt:lpstr>Seznam dostupných časopisů a knih na MU</vt:lpstr>
      <vt:lpstr>Seznam dostupných časopisů a knih na MU</vt:lpstr>
      <vt:lpstr>Seznam dostupných časopisů a knih na MU</vt:lpstr>
      <vt:lpstr>Seznam dostupných časopisů a knih na MU</vt:lpstr>
      <vt:lpstr>Prezentace aplikace PowerPoint</vt:lpstr>
      <vt:lpstr>Mimořádný zkušební přístup</vt:lpstr>
      <vt:lpstr>Doporučené databáze - e-knihy</vt:lpstr>
      <vt:lpstr>EBSCO eBook Academic Collection</vt:lpstr>
      <vt:lpstr>EBSCO eBook Academic Collection</vt:lpstr>
      <vt:lpstr>Výpůjčka e-knih - Adobe Digital Editions</vt:lpstr>
      <vt:lpstr>Výpůjčka e-knih - Adobe Digital Editions</vt:lpstr>
      <vt:lpstr>Výpůjčka e-knih - Adobe Digital Editions</vt:lpstr>
      <vt:lpstr>Sage Knowledge</vt:lpstr>
      <vt:lpstr>Prezentace aplikace PowerPoint</vt:lpstr>
      <vt:lpstr>E-kniha na počkání</vt:lpstr>
      <vt:lpstr>Prezentace aplikace PowerPoint</vt:lpstr>
      <vt:lpstr>Prezentace aplikace PowerPoint</vt:lpstr>
      <vt:lpstr>NewtonOne</vt:lpstr>
      <vt:lpstr>Prezentace aplikace PowerPoint</vt:lpstr>
      <vt:lpstr>Prezentace aplikace PowerPoint</vt:lpstr>
      <vt:lpstr>EBSCO Discovery Service</vt:lpstr>
      <vt:lpstr>E-knihy</vt:lpstr>
      <vt:lpstr>NewtonOne</vt:lpstr>
      <vt:lpstr>Použité zdroje</vt:lpstr>
      <vt:lpstr>Děkuji za pozornost 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práce s informačními zdroji pro bc. studenty MVZ221</dc:title>
  <dc:creator>Aneta Pilátová</dc:creator>
  <cp:lastModifiedBy>Dana Mazancová</cp:lastModifiedBy>
  <cp:revision>102</cp:revision>
  <cp:lastPrinted>2022-10-14T09:11:48Z</cp:lastPrinted>
  <dcterms:created xsi:type="dcterms:W3CDTF">2019-07-22T10:37:01Z</dcterms:created>
  <dcterms:modified xsi:type="dcterms:W3CDTF">2022-10-20T13:32:09Z</dcterms:modified>
</cp:coreProperties>
</file>