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89"/>
  </p:notesMasterIdLst>
  <p:sldIdLst>
    <p:sldId id="256" r:id="rId4"/>
    <p:sldId id="261" r:id="rId5"/>
    <p:sldId id="265" r:id="rId6"/>
    <p:sldId id="267" r:id="rId7"/>
    <p:sldId id="394" r:id="rId8"/>
    <p:sldId id="284" r:id="rId9"/>
    <p:sldId id="395" r:id="rId10"/>
    <p:sldId id="272" r:id="rId11"/>
    <p:sldId id="336" r:id="rId12"/>
    <p:sldId id="337" r:id="rId13"/>
    <p:sldId id="280" r:id="rId14"/>
    <p:sldId id="274" r:id="rId15"/>
    <p:sldId id="273" r:id="rId16"/>
    <p:sldId id="412" r:id="rId17"/>
    <p:sldId id="338" r:id="rId18"/>
    <p:sldId id="339" r:id="rId19"/>
    <p:sldId id="281" r:id="rId20"/>
    <p:sldId id="341" r:id="rId21"/>
    <p:sldId id="342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285" r:id="rId40"/>
    <p:sldId id="363" r:id="rId41"/>
    <p:sldId id="365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2" r:id="rId57"/>
    <p:sldId id="383" r:id="rId58"/>
    <p:sldId id="384" r:id="rId59"/>
    <p:sldId id="385" r:id="rId60"/>
    <p:sldId id="386" r:id="rId61"/>
    <p:sldId id="387" r:id="rId62"/>
    <p:sldId id="388" r:id="rId63"/>
    <p:sldId id="389" r:id="rId64"/>
    <p:sldId id="390" r:id="rId65"/>
    <p:sldId id="391" r:id="rId66"/>
    <p:sldId id="362" r:id="rId67"/>
    <p:sldId id="393" r:id="rId68"/>
    <p:sldId id="403" r:id="rId69"/>
    <p:sldId id="392" r:id="rId70"/>
    <p:sldId id="398" r:id="rId71"/>
    <p:sldId id="287" r:id="rId72"/>
    <p:sldId id="404" r:id="rId73"/>
    <p:sldId id="293" r:id="rId74"/>
    <p:sldId id="294" r:id="rId75"/>
    <p:sldId id="295" r:id="rId76"/>
    <p:sldId id="296" r:id="rId77"/>
    <p:sldId id="297" r:id="rId78"/>
    <p:sldId id="298" r:id="rId79"/>
    <p:sldId id="299" r:id="rId80"/>
    <p:sldId id="300" r:id="rId81"/>
    <p:sldId id="405" r:id="rId82"/>
    <p:sldId id="402" r:id="rId83"/>
    <p:sldId id="304" r:id="rId84"/>
    <p:sldId id="400" r:id="rId85"/>
    <p:sldId id="401" r:id="rId86"/>
    <p:sldId id="340" r:id="rId87"/>
    <p:sldId id="306" r:id="rId8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4" autoAdjust="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8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12.10.2022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12.10.2022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12.10.2022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38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06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887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076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12.10.2022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74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12.10.2022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754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12.10.2022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7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940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68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819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9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9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demickaetika.cz/prirucka-pro-studenty/" TargetMode="External"/><Relationship Id="rId2" Type="http://schemas.openxmlformats.org/officeDocument/2006/relationships/hyperlink" Target="https://www.niu.edu/academic-integrity/faculty/committing/examples/index.shtml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review.soc.cas.cz/cs/page/3-formalni-stranka-rukopisu" TargetMode="External"/><Relationship Id="rId3" Type="http://schemas.openxmlformats.org/officeDocument/2006/relationships/hyperlink" Target="http://iva.k.utb.cz/prehled-kurzu/" TargetMode="External"/><Relationship Id="rId7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pastyle.org/" TargetMode="External"/><Relationship Id="rId5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s://www.chicagomanualofstyle.org/home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2.png"/><Relationship Id="rId7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10" Type="http://schemas.openxmlformats.org/officeDocument/2006/relationships/slide" Target="slide82.xml"/><Relationship Id="rId4" Type="http://schemas.openxmlformats.org/officeDocument/2006/relationships/slide" Target="slide15.xml"/><Relationship Id="rId9" Type="http://schemas.openxmlformats.org/officeDocument/2006/relationships/slide" Target="slide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8.jfif"/><Relationship Id="rId5" Type="http://schemas.openxmlformats.org/officeDocument/2006/relationships/image" Target="../media/image25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o-univerzite/uredni-deska/plagiatorstvi" TargetMode="External"/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is.muni.cz/do/sukb/kuk/materialy/cze/Zotero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10" Type="http://schemas.openxmlformats.org/officeDocument/2006/relationships/hyperlink" Target="https://www.youtube.com/watch?v=ziG9LtIjRUU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Relationship Id="rId9" Type="http://schemas.openxmlformats.org/officeDocument/2006/relationships/hyperlink" Target="https://www.youtube.com/watch?v=IPxLEjckIh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MVZb2021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13. 10. 2022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je něco nutné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1478"/>
            <a:ext cx="8123464" cy="47492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Příručka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4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9394" y="1917451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možné metody,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styl)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0691" y="1309421"/>
            <a:ext cx="8402617" cy="515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citační styly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styl normy ČSN ISO 690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7" action="ppaction://hlinksldjump"/>
              </a:rPr>
              <a:t>seznam použité literatury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1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příklady bibliografických citací</a:t>
            </a:r>
            <a:endParaRPr lang="cs-CZ" sz="3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citační manažery, 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Úkol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– povinné online cvičení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vždy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2-3 autoři – uvádíme zpravidla příjmení všech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4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korporace (organizace), uvedeme její název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stejného autora/autorů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na standardní místě (za nakladatele nebo za názvem časopisu apod.)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na standardním místě,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[online].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FCB8F40-C78E-456F-93DE-A49A8B03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83" y="1394246"/>
            <a:ext cx="6098633" cy="5354898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E3F1883-47D3-44AA-BCA4-18F9BD0E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471613"/>
            <a:ext cx="6462379" cy="5386606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DEB61C-2D2C-4474-8B96-C6C8E89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471612"/>
            <a:ext cx="5083549" cy="5249719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04016" y="1235535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340453" y="3266690"/>
            <a:ext cx="6463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Why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and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When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Need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to Cite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Your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Sources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(Video, U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niversity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Jak citovat v diplomce a vyhnout se plagiátu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2189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(popis dokumentu)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69121" cy="55485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  ale jméno prvního autora je v invertované podobě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„a kol.“: PŘÍJMENÍ, Jméno et al.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 (popis dokumentu, nebo můžeme použít první slova z textu)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(článků, příspěvků atd.) nepíšeme kurzívou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978AF8-55C0-48DD-B1B7-C1856BFD6450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1122044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 za názvem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nebo zkráceně  2005,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= datum stažení nebo čtení dokumentu na webu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uvádíme URL odkaz nebo název databáze, kde je dokument dostupný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63972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r>
              <a:rPr lang="cs-CZ" dirty="0">
                <a:latin typeface="Arial" panose="020B0604020202020204" pitchFamily="34" charset="0"/>
              </a:rPr>
              <a:t>, zdrojový dokument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informace v sekci „O nás“ nebo „Kontakt“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HOLZER, Jan.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 (CDK), 2004. Politologická řada. ISBN 8073250322.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700" dirty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en-US" sz="3700" dirty="0" err="1">
                <a:latin typeface="Arial" panose="020B0604020202020204" pitchFamily="34" charset="0"/>
              </a:rPr>
              <a:t>nosi</a:t>
            </a:r>
            <a:r>
              <a:rPr lang="cs-CZ" sz="3700" dirty="0">
                <a:latin typeface="Arial" panose="020B0604020202020204" pitchFamily="34" charset="0"/>
              </a:rPr>
              <a:t>č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37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Edice: </a:t>
            </a:r>
            <a:r>
              <a:rPr lang="cs-CZ" sz="3700" dirty="0" err="1">
                <a:latin typeface="Arial" panose="020B0604020202020204" pitchFamily="34" charset="0"/>
              </a:rPr>
              <a:t>subedice</a:t>
            </a:r>
            <a:r>
              <a:rPr lang="cs-CZ" sz="3700" dirty="0">
                <a:latin typeface="Arial" panose="020B0604020202020204" pitchFamily="34" charset="0"/>
              </a:rPr>
              <a:t>, číslo edice. ISBN.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HURD, Elizabeth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Shakman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secularism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c2008 [cit. 2016-10-12]. ISBN 978-0-691-13466-6. Dostupné 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471749"/>
            <a:ext cx="8140823" cy="5115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sborníku, 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/</a:t>
            </a:r>
            <a:r>
              <a:rPr lang="cs-CZ" sz="2600" dirty="0" err="1">
                <a:latin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ISBN.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6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HLOUŠEK,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Mezinárodní politologický ústav, 2005. ISBN 80-210-3865-9.</a:t>
            </a:r>
          </a:p>
          <a:p>
            <a:pPr>
              <a:lnSpc>
                <a:spcPct val="110000"/>
              </a:lnSpc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FAWN, Rick, ed. Managing security threats along the EU's eastern flanks. Cham: Palgrave Macmillan, 2020. New security challenges. ISBN 978-3-030-26936-4.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3582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Editor/editoři sborníku,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eds</a:t>
            </a:r>
            <a:r>
              <a:rPr lang="cs-CZ" dirty="0">
                <a:latin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</a:rPr>
              <a:t>Název sborníku: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dirty="0">
                <a:latin typeface="Arial" panose="020B0604020202020204" pitchFamily="34" charset="0"/>
              </a:rPr>
              <a:t>[online]. Vydání.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dirty="0" err="1">
                <a:latin typeface="Arial" panose="020B0604020202020204" pitchFamily="34" charset="0"/>
              </a:rPr>
              <a:t>subedice</a:t>
            </a:r>
            <a:r>
              <a:rPr lang="cs-CZ" dirty="0">
                <a:latin typeface="Arial" panose="020B0604020202020204" pitchFamily="34" charset="0"/>
              </a:rPr>
              <a:t>, číslo edice. ISBN.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BAIASU, Sorin a Sylvie LORIAUX, eds.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Sincerity in politics and international relations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 [cit. 2019-10-19]. ISBN 978-020-3762-257.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650030.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upon Tyne: Cambridge Scholars, 2013 [cit. 2016-10-21]. ISBN 14-438-4896-4.Dostupné z: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příspěvku.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500" dirty="0">
                <a:latin typeface="Arial" panose="020B0604020202020204" pitchFamily="34" charset="0"/>
              </a:rPr>
              <a:t>. In: Editor/editoři sborníku. </a:t>
            </a:r>
            <a:r>
              <a:rPr lang="cs-CZ" sz="3500" i="1" dirty="0">
                <a:latin typeface="Arial" panose="020B0604020202020204" pitchFamily="34" charset="0"/>
              </a:rPr>
              <a:t>Název sborníku: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35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3500" dirty="0" err="1">
                <a:latin typeface="Arial" panose="020B0604020202020204" pitchFamily="34" charset="0"/>
              </a:rPr>
              <a:t>subedice</a:t>
            </a:r>
            <a:r>
              <a:rPr lang="cs-CZ" sz="3500" dirty="0">
                <a:latin typeface="Arial" panose="020B0604020202020204" pitchFamily="34" charset="0"/>
              </a:rPr>
              <a:t>, číslo edice. ISBN. Dostupnost.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HAVLÍK, Vlastimil. Euroskeptické politické strany v Dánsku. In: DANČÁK, Břetislav, Petr FIALA a Vít HLOUŠEK,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Evropeizace: nové téma politologického výzkumu. Brno: Masarykova univerzita, Mezinárodní politologický ústav, 2005, s. 96-104. ISBN 80-210-3865-9.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MARAZIS, Andreas.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Euromaidan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In: FAWN,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Rick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EU's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flanks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Cham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Palgrave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Macmillan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2020, s. 153-176. New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ISBN 978-3-030-26936-4.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21" y="1567543"/>
            <a:ext cx="8271511" cy="540039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příspěvku. Název: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800" dirty="0">
                <a:latin typeface="Arial" panose="020B0604020202020204" pitchFamily="34" charset="0"/>
              </a:rPr>
              <a:t>. In: Editor/editoři sborníku. </a:t>
            </a:r>
            <a:r>
              <a:rPr lang="cs-CZ" sz="3800" i="1" dirty="0">
                <a:latin typeface="Arial" panose="020B0604020202020204" pitchFamily="34" charset="0"/>
              </a:rPr>
              <a:t>Název sborníku: </a:t>
            </a:r>
            <a:r>
              <a:rPr lang="cs-CZ" sz="3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3800" dirty="0">
                <a:latin typeface="Arial" panose="020B0604020202020204" pitchFamily="34" charset="0"/>
              </a:rPr>
              <a:t>[nosič]. Vydání.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38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3800" dirty="0" err="1">
                <a:latin typeface="Arial" panose="020B0604020202020204" pitchFamily="34" charset="0"/>
              </a:rPr>
              <a:t>subedice</a:t>
            </a:r>
            <a:r>
              <a:rPr lang="cs-CZ" sz="3800" dirty="0">
                <a:latin typeface="Arial" panose="020B0604020202020204" pitchFamily="34" charset="0"/>
              </a:rPr>
              <a:t>, číslo edice. ISBN. Dostupnost.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ABIN, Esther. Making sense: the possibility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truthfulness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politics. In: BAIASU, Sorin a Sylvie LORIAUX, eds.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Sincerity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 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and international relations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2017, s. 109-121 [cit. 2019-10-19]. ISBN 978-020-3762-257.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http://www.oapen.org/search?identifier=650030.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VARON, Ari. Islamic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identity politics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European polity. In: ADIONG,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[online]. Newcastle upon Tyne: Cambridge Scholars, 2013, s. 111-138 [cit. 2016-1021]. ISBN 14-438-4896-4.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3164"/>
            <a:ext cx="8271510" cy="533794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3700" dirty="0">
                <a:latin typeface="Arial" panose="020B0604020202020204" pitchFamily="34" charset="0"/>
              </a:rPr>
              <a:t>. </a:t>
            </a:r>
            <a:r>
              <a:rPr lang="cs-CZ" sz="3700" i="1" dirty="0">
                <a:latin typeface="Arial" panose="020B0604020202020204" pitchFamily="34" charset="0"/>
              </a:rPr>
              <a:t>Název časopisu: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3700" dirty="0">
                <a:latin typeface="Arial" panose="020B0604020202020204" pitchFamily="34" charset="0"/>
              </a:rPr>
              <a:t>. Rok vydání, ročník, číslo, rozsah stran*. Identifikátor.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sz="2000" b="1" dirty="0">
                <a:latin typeface="Arial" panose="020B0604020202020204" pitchFamily="34" charset="0"/>
              </a:rPr>
              <a:t>ročník</a:t>
            </a:r>
            <a:r>
              <a:rPr lang="cs-CZ" sz="2000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PANKE, Diana a Ulrich PETERSOHN.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disappear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International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2011, vol. 18, no. 4, s. 719-742. ISSN 1354-0661.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2015,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(3), 24-40. ISSN 0323-1844.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089465" cy="529179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en-US" sz="4400" dirty="0" err="1">
                <a:latin typeface="Arial" panose="020B0604020202020204" pitchFamily="34" charset="0"/>
              </a:rPr>
              <a:t>nosi</a:t>
            </a:r>
            <a:r>
              <a:rPr lang="cs-CZ" sz="4400" dirty="0">
                <a:latin typeface="Arial" panose="020B0604020202020204" pitchFamily="34" charset="0"/>
              </a:rPr>
              <a:t>č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Rok/datum vydání, ročník, číslo, rozsah stran*, datum aktualizace </a:t>
            </a:r>
            <a:r>
              <a:rPr lang="en-US" sz="4400" dirty="0">
                <a:latin typeface="Arial" panose="020B0604020202020204" pitchFamily="34" charset="0"/>
              </a:rPr>
              <a:t>[datum </a:t>
            </a:r>
            <a:r>
              <a:rPr lang="en-US" sz="4400" dirty="0" err="1">
                <a:latin typeface="Arial" panose="020B0604020202020204" pitchFamily="34" charset="0"/>
              </a:rPr>
              <a:t>citov</a:t>
            </a:r>
            <a:r>
              <a:rPr lang="cs-CZ" sz="4400" dirty="0" err="1">
                <a:latin typeface="Arial" panose="020B0604020202020204" pitchFamily="34" charset="0"/>
              </a:rPr>
              <a:t>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Identifikátor.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b="1" dirty="0">
                <a:latin typeface="Arial" panose="020B0604020202020204" pitchFamily="34" charset="0"/>
              </a:rPr>
              <a:t>ročník</a:t>
            </a:r>
            <a:r>
              <a:rPr lang="cs-CZ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WRIGHT, Michelle et al. Face-to-face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Victimization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Adolescent Trauma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2018, vol. 11, no. 1, s. 99-112 [cit. 2019-10-26]. ISSN 1936-1521. Dostupné z: https://link.springer.com/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/10.1007/s40653-018-0210-3.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ČERNOHOUS, Tomáš a Zdeněk KŘÍŽ.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Union as 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Management.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Obrana a strategie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(2), 5-15 [cit. 2015-10-07]. DOI: 10.3849/1802-7199.14.2014.02.005-016. Dostupné z: http://www.defenceandstrategy.eu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5100" dirty="0">
                <a:latin typeface="Arial" panose="020B0604020202020204" pitchFamily="34" charset="0"/>
              </a:rPr>
              <a:t>. </a:t>
            </a:r>
            <a:r>
              <a:rPr lang="cs-CZ" sz="5100" i="1" dirty="0">
                <a:latin typeface="Arial" panose="020B0604020202020204" pitchFamily="34" charset="0"/>
              </a:rPr>
              <a:t>Název novin: </a:t>
            </a:r>
            <a:r>
              <a:rPr lang="cs-CZ" sz="5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novin </a:t>
            </a:r>
            <a:r>
              <a:rPr lang="cs-CZ" sz="51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3800" i="1" dirty="0">
                <a:latin typeface="Arial" panose="020B0604020202020204" pitchFamily="34" charset="0"/>
              </a:rPr>
              <a:t>Lidové noviny </a:t>
            </a:r>
            <a:r>
              <a:rPr lang="cs-CZ" sz="3800" dirty="0">
                <a:latin typeface="Arial" panose="020B0604020202020204" pitchFamily="34" charset="0"/>
              </a:rPr>
              <a:t>[online]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 [cit. 2020-02-29]. Dostupné z: databáze Anopress.cz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[online]. 1. 10. 2019 [cit. 2019-10-02]. Dostupné z: https://www.idnes.cz/mobil/tech-trendy/cina-sledovaci-aplikace-tezba-dat-analyza-lupa-cz.A190930_122702_mob_tech_vok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1309422"/>
            <a:ext cx="8374067" cy="55485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 časopisu: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1994-. ISSN 1211-3247. 4 čísla ročně.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2013,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(3). ISSN 1211-3247.</a:t>
            </a: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 periodika: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74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  <a:endParaRPr lang="cs-CZ" sz="55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4000" indent="-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2019-02-20]. ISSN 1802–9736. Dostupné z: http://www.inflow.cz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2019-02-20].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Akademická práce / e-práce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1748"/>
            <a:ext cx="8177147" cy="499168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54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4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občanské války.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Brno, 2006. Bakalářská práce, vedoucí práce Vít Hloušek. Masarykova univerzita, Fakulta sociálních studií, Katedra mezinárodních vztahů a evropských studií.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SAX, Ondřej.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Senátní volby 2014: prostorová analýza vybraných senátních obvodů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[online]. Brno, 2016 [cit. 2019-09-23]. Dostupné z: https://is.muni.cz/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/syd2i/. Diplomová práce. Masarykova univerzita, Fakulta sociálních studí. Vedoucí práce Michal Pink.</a:t>
            </a:r>
            <a:endParaRPr lang="cs-CZ" sz="4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748" y="41292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48" y="1309421"/>
            <a:ext cx="8407312" cy="5467000"/>
          </a:xfrm>
        </p:spPr>
        <p:txBody>
          <a:bodyPr>
            <a:normAutofit fontScale="25000" lnSpcReduction="2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76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76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>
                <a:latin typeface="Arial" panose="020B0604020202020204" pitchFamily="34" charset="0"/>
              </a:rPr>
              <a:t>Název zdrojového dokumentu: </a:t>
            </a:r>
            <a:r>
              <a:rPr lang="cs-CZ" sz="7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i="1" dirty="0">
                <a:latin typeface="Arial" panose="020B0604020202020204" pitchFamily="34" charset="0"/>
              </a:rPr>
              <a:t>.</a:t>
            </a:r>
            <a:r>
              <a:rPr lang="cs-CZ" sz="76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* </a:t>
            </a:r>
            <a:r>
              <a:rPr lang="cs-CZ" sz="6400" i="1" dirty="0">
                <a:latin typeface="Arial" panose="020B0604020202020204" pitchFamily="34" charset="0"/>
              </a:rPr>
              <a:t>knižní vydání zákonů s komentáři se cituje dle vzoru kniha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56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56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ČESKO. MINISTERSTVO ŠKOLSTVÍ, MLÁDEŽE A TĚLOVÝCHOVY. Vyhláška č.317 ze dne 27. července2005o dalším vzdělávání pedagogických pracovníků,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akreditačníkomisi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a kariérním systému pedagogických pracovníků.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In:Sbírka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zákonů, Česká republika. 2005, částka 111, s. 5654-5674.ISSN 1211-1244. Dostupný také z: http://aplikace.mvcr.cz/archiv2008/sbirka/2005/sb111-05.pdf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In: </a:t>
            </a:r>
            <a:r>
              <a:rPr lang="cs-CZ" sz="5600" i="1" dirty="0">
                <a:latin typeface="Arial" panose="020B0604020202020204" pitchFamily="34" charset="0"/>
                <a:cs typeface="Arial" panose="020B0604020202020204" pitchFamily="34" charset="0"/>
              </a:rPr>
              <a:t>EUR-Lex 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[právní informační systém online]. Úřad pro publikace Evropské unie [cit. 25. 4. 2019]. Dostupné z: https://eur-lex.europa.eu/legal-content/cs/TXT/?uri=CELEX:32009L0024</a:t>
            </a:r>
            <a:endParaRPr lang="cs-CZ" sz="56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64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640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Označení.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ČSN EN 62270</a:t>
            </a:r>
            <a:r>
              <a:rPr lang="cs-CZ" sz="50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50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6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6600" dirty="0">
                <a:latin typeface="Arial" panose="020B0604020202020204" pitchFamily="34" charset="0"/>
              </a:rPr>
              <a:t>. Edice: </a:t>
            </a:r>
            <a:r>
              <a:rPr lang="cs-CZ" sz="6600" dirty="0" err="1">
                <a:latin typeface="Arial" panose="020B0604020202020204" pitchFamily="34" charset="0"/>
              </a:rPr>
              <a:t>Subedice</a:t>
            </a:r>
            <a:r>
              <a:rPr lang="cs-CZ" sz="6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Třeboňsko: velká cykloturistická mapa</a:t>
            </a:r>
            <a:r>
              <a:rPr lang="cs-CZ" sz="6000" dirty="0">
                <a:latin typeface="Arial" panose="020B0604020202020204" pitchFamily="34" charset="0"/>
              </a:rPr>
              <a:t>. [1:60 000]. Vizovice: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 / e-obrázky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45536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[online]. In: Autor/autoři zdrojového dokumentu. 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6000" dirty="0" err="1">
                <a:latin typeface="Arial" panose="020B0604020202020204" pitchFamily="34" charset="0"/>
              </a:rPr>
              <a:t>sest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r>
              <a:rPr lang="cs-CZ" sz="6000" i="1" dirty="0">
                <a:latin typeface="Arial" panose="020B0604020202020204" pitchFamily="34" charset="0"/>
              </a:rPr>
              <a:t>Rousínov v proměnách času. </a:t>
            </a:r>
            <a:r>
              <a:rPr lang="cs-CZ" sz="6000" dirty="0">
                <a:latin typeface="Arial" panose="020B0604020202020204" pitchFamily="34" charset="0"/>
              </a:rPr>
              <a:t>Brno: F.R.Z. </a:t>
            </a:r>
            <a:r>
              <a:rPr lang="cs-CZ" sz="6000" dirty="0" err="1">
                <a:latin typeface="Arial" panose="020B0604020202020204" pitchFamily="34" charset="0"/>
              </a:rPr>
              <a:t>agency</a:t>
            </a:r>
            <a:r>
              <a:rPr lang="cs-CZ" sz="600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3600787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</a:t>
            </a:r>
            <a:r>
              <a:rPr lang="cs-CZ" sz="7200" dirty="0">
                <a:latin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online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[online]. Brno: Masarykova univerzita, 2014 [cit. 2019-11-05]. Dostupné z: https://www.muni.cz/media/24153/knihovni-rad-2014.pdf.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webu*.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online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Identifikátor. Dostupnost.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4500" i="1" dirty="0">
                <a:latin typeface="Arial" panose="020B0604020202020204" pitchFamily="34" charset="0"/>
              </a:rPr>
              <a:t>* v případě, že je autor stejný jako název, je možné autora vynechat</a:t>
            </a:r>
            <a:br>
              <a:rPr lang="cs-CZ" sz="6600" i="1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i="1" dirty="0">
                <a:latin typeface="Arial" panose="020B0604020202020204" pitchFamily="34" charset="0"/>
              </a:rPr>
              <a:t>Masarykova univerzita</a:t>
            </a:r>
            <a:r>
              <a:rPr lang="cs-CZ" sz="62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6200" dirty="0">
                <a:latin typeface="Arial" panose="020B0604020202020204" pitchFamily="34" charset="0"/>
              </a:rPr>
              <a:t>]</a:t>
            </a:r>
            <a:r>
              <a:rPr lang="cs-CZ" sz="6200" dirty="0">
                <a:latin typeface="Arial" panose="020B0604020202020204" pitchFamily="34" charset="0"/>
              </a:rPr>
              <a:t>. Dostupné z: http://www.muni.cz.</a:t>
            </a:r>
            <a:br>
              <a:rPr lang="cs-CZ" sz="6200" dirty="0">
                <a:latin typeface="Arial" panose="020B0604020202020204" pitchFamily="34" charset="0"/>
              </a:rPr>
            </a:br>
            <a:endParaRPr lang="cs-CZ" sz="6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62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 [online]. Praha: Rada pro výzkum, vývoj a inovace, ©2015 [cit. 2019-10-17]. Dostupné z: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http://www.vyzkum.cz</a:t>
            </a: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dirty="0">
                <a:latin typeface="Arial" panose="020B0604020202020204" pitchFamily="34" charset="0"/>
              </a:rPr>
              <a:t>. Autor/autoři celého webu. </a:t>
            </a:r>
            <a:r>
              <a:rPr lang="cs-CZ" sz="8800" i="1" dirty="0">
                <a:latin typeface="Arial" panose="020B0604020202020204" pitchFamily="34" charset="0"/>
              </a:rPr>
              <a:t>Název webu: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online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8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8800" dirty="0">
                <a:latin typeface="Arial" panose="020B0604020202020204" pitchFamily="34" charset="0"/>
              </a:rPr>
              <a:t>MASARYKOVA UNIVERZITA. Absolventi. </a:t>
            </a:r>
            <a:r>
              <a:rPr lang="cs-CZ" sz="8800" i="1" dirty="0">
                <a:latin typeface="Arial" panose="020B0604020202020204" pitchFamily="34" charset="0"/>
              </a:rPr>
              <a:t>Masarykova univerzita</a:t>
            </a:r>
            <a:r>
              <a:rPr lang="cs-CZ" sz="88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271511" cy="5274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 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en-US" sz="8800" dirty="0" err="1">
                <a:latin typeface="Arial" panose="020B0604020202020204" pitchFamily="34" charset="0"/>
              </a:rPr>
              <a:t>nosi</a:t>
            </a:r>
            <a:r>
              <a:rPr lang="cs-CZ" sz="8800" dirty="0">
                <a:latin typeface="Arial" panose="020B0604020202020204" pitchFamily="34" charset="0"/>
              </a:rPr>
              <a:t>č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poslední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7600" i="1" dirty="0">
                <a:latin typeface="Arial" panose="020B0604020202020204" pitchFamily="34" charset="0"/>
              </a:rPr>
              <a:t>Masarykova univerzita </a:t>
            </a:r>
            <a:r>
              <a:rPr lang="cs-CZ" sz="7600" dirty="0">
                <a:latin typeface="Arial" panose="020B0604020202020204" pitchFamily="34" charset="0"/>
              </a:rPr>
              <a:t>[online]. Brno: Masarykova univerzita, c2020 </a:t>
            </a:r>
            <a:br>
              <a:rPr lang="cs-CZ" sz="7600" dirty="0">
                <a:latin typeface="Arial" panose="020B0604020202020204" pitchFamily="34" charset="0"/>
              </a:rPr>
            </a:br>
            <a:r>
              <a:rPr lang="cs-CZ" sz="7600" dirty="0">
                <a:latin typeface="Arial" panose="020B0604020202020204" pitchFamily="34" charset="0"/>
              </a:rPr>
              <a:t>[cit. 2020-02-29]. Dostupné z: https://www.muni.cz/o-univerzite/uredni-deska/plagiatorstvi</a:t>
            </a:r>
            <a:br>
              <a:rPr lang="cs-CZ" sz="80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8000" b="1" dirty="0">
                <a:latin typeface="Arial" panose="020B0604020202020204" pitchFamily="34" charset="0"/>
              </a:rPr>
              <a:t>Příspěvek na Wikipedii: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Henry </a:t>
            </a:r>
            <a:r>
              <a:rPr lang="cs-CZ" sz="7600" dirty="0" err="1">
                <a:latin typeface="Arial" panose="020B0604020202020204" pitchFamily="34" charset="0"/>
              </a:rPr>
              <a:t>Kissinger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 err="1">
                <a:latin typeface="Arial" panose="020B0604020202020204" pitchFamily="34" charset="0"/>
              </a:rPr>
              <a:t>Wikipedia</a:t>
            </a:r>
            <a:r>
              <a:rPr lang="cs-CZ" sz="7600" i="1" dirty="0">
                <a:latin typeface="Arial" panose="020B0604020202020204" pitchFamily="34" charset="0"/>
              </a:rPr>
              <a:t>: </a:t>
            </a:r>
            <a:r>
              <a:rPr lang="cs-CZ" sz="7600" i="1" dirty="0" err="1">
                <a:latin typeface="Arial" panose="020B0604020202020204" pitchFamily="34" charset="0"/>
              </a:rPr>
              <a:t>the</a:t>
            </a:r>
            <a:r>
              <a:rPr lang="cs-CZ" sz="7600" i="1" dirty="0">
                <a:latin typeface="Arial" panose="020B0604020202020204" pitchFamily="34" charset="0"/>
              </a:rPr>
              <a:t> free </a:t>
            </a:r>
            <a:r>
              <a:rPr lang="cs-CZ" sz="7600" i="1" dirty="0" err="1">
                <a:latin typeface="Arial" panose="020B0604020202020204" pitchFamily="34" charset="0"/>
              </a:rPr>
              <a:t>encyclopedia</a:t>
            </a:r>
            <a:r>
              <a:rPr lang="cs-CZ" sz="7600" dirty="0">
                <a:latin typeface="Arial" panose="020B0604020202020204" pitchFamily="34" charset="0"/>
              </a:rPr>
              <a:t> [online]. 19. 10. 2019, last </a:t>
            </a:r>
            <a:r>
              <a:rPr lang="cs-CZ" sz="7600" dirty="0" err="1">
                <a:latin typeface="Arial" panose="020B0604020202020204" pitchFamily="34" charset="0"/>
              </a:rPr>
              <a:t>modified</a:t>
            </a:r>
            <a:r>
              <a:rPr lang="cs-CZ" sz="7600" dirty="0">
                <a:latin typeface="Arial" panose="020B0604020202020204" pitchFamily="34" charset="0"/>
              </a:rPr>
              <a:t> 10 </a:t>
            </a:r>
            <a:r>
              <a:rPr lang="cs-CZ" sz="7600" dirty="0" err="1">
                <a:latin typeface="Arial" panose="020B0604020202020204" pitchFamily="34" charset="0"/>
              </a:rPr>
              <a:t>October</a:t>
            </a:r>
            <a:r>
              <a:rPr lang="cs-CZ" sz="7600" dirty="0">
                <a:latin typeface="Arial" panose="020B0604020202020204" pitchFamily="34" charset="0"/>
              </a:rPr>
              <a:t> 2019 [cit. 2019-10-19]. Dostupné z: https://en.wikipedia.org/wiki/Henry_Kissinger</a:t>
            </a: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888"/>
            <a:ext cx="7886700" cy="5537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</a:rPr>
              <a:t>Příspěvek na blogu</a:t>
            </a:r>
            <a:r>
              <a:rPr lang="cs-CZ" sz="2000" b="1" i="1" dirty="0">
                <a:latin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Impakt faktor pod palbou kritiky. In: 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[blog]. 27. července 2019 [cit. 2019-10-29].Dostupné z: http://metodikahodnoceni.blogspot.com/2019/07/impakt-faktor-pod-palbou-kritiky.html.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Twitter</a:t>
            </a:r>
            <a:r>
              <a:rPr lang="cs-CZ" sz="2000" b="1" dirty="0">
                <a:latin typeface="Arial" panose="020B0604020202020204" pitchFamily="34" charset="0"/>
              </a:rPr>
              <a:t> – příspěvek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  <a:endParaRPr lang="cs-CZ" sz="17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OVČÁČEK, Jiří. [Mohou se tisíckrát ohánět morálkou…].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[cit. 2016-10-20]. Dostupné z: https://www.facebook.com/knihovnafss/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</a:t>
            </a:r>
            <a:r>
              <a:rPr lang="cs-CZ" sz="2100" b="1" dirty="0">
                <a:latin typeface="Arial" panose="020B0604020202020204" pitchFamily="34" charset="0"/>
              </a:rPr>
              <a:t> status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MU. [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21. 9. 2019 [cit. 2019-10-20]. Dostupné z: https://www.facebook.com/FSS.MUNI.CZ/posts/10162256008745024</a:t>
            </a: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776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356732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 v TV nebo rozhlasu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25497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2020, každou sobotu15:04. Dostupné také z: https://dvojka.rozhlas.cz/expedice-8130965/o-poradu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1008466"/>
          </a:xfrm>
        </p:spPr>
        <p:txBody>
          <a:bodyPr lIns="0" anchor="t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pořadu (</a:t>
            </a:r>
            <a:r>
              <a:rPr lang="cs-CZ" sz="36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epizoda,rozhovor</a:t>
            </a:r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jedna zpráva)</a:t>
            </a:r>
            <a:endParaRPr lang="cs-CZ" sz="3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852"/>
            <a:ext cx="7886700" cy="493413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17:16. Dostupné z: http://www.ceskatelevize.cz/porady/10101491767-studio-ct24/212411058361130/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J. A. Komenský: Kdo byl učitelem Učitele národů? 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28. 3. 2020, 15:04. Dostupné také z: https://dvojka.rozhlas.cz/j-a-komensky-kdo-byl-ucitelem-ucitele-narodu-8172121</a:t>
            </a:r>
          </a:p>
        </p:txBody>
      </p:sp>
    </p:spTree>
    <p:extLst>
      <p:ext uri="{BB962C8B-B14F-4D97-AF65-F5344CB8AC3E}">
        <p14:creationId xmlns:p14="http://schemas.microsoft.com/office/powerpoint/2010/main" val="24127812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filmu: http://www.vestinufilm.cz.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listopadu 2012, 20:00. Dostupné také z: https://www.ceskatelevize.cz/ivysilani/879131-zdivocela-zeme/209512120730012-zdivocela-zeme-iv</a:t>
            </a: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nakladatelství, 2007. POST.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nakladatelství, 2018. Post.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 a Rainer WINTER.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Press, 2003. Studies in social and political thought.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Edgar GRANDE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CRONIN.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BLOK, David TYFIELD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1-21. DOI: 10.1111/glob.12001.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- příklad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3"/>
            <a:ext cx="3751761" cy="5148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nebo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(např. vložíme ISBN knihy do příslušného pole a zvolíme „dohledat“, potvrdíme volbu a formulář se vyplní, my už jen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zkontrolujeme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úplnost a správnost údajů a příp.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doupravíme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přenesení záznamu z knihovního katalogu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17188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321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1995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505097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6F3696-6CCB-4B6B-9BB6-B6286838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7" y="1309421"/>
            <a:ext cx="8678486" cy="51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3419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 na online cvičení ve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Studijní materiály k předmětu –&gt;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 otázek (celkem 46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termín vyhotovení 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30. 11. 2022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32 bodů (70%)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05123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[ppt,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Citování informačních zdrojů a tvorba bibliografických referencí podle mezi. normy ISO 690: 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jak správně citovat a odkazovat na citace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AE732-CA71-444B-A131-EFB8F7B23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055829"/>
            <a:ext cx="1276538" cy="18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89" y="406005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835" y="1094267"/>
            <a:ext cx="8431306" cy="592509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 - slovník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Citování informačních zdrojů a tvorba bibliografických referencí podle mezinárodní normy ISO 690:2010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[online]. Praha: UISK, FF UK, 2011 [cit. 2019-11-15].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https://uisk.ff.cuni.cz/wp-content/uploads/sites/62/2016/01/Citov%C3%A1n%C3%AD-informa%C4%8Dn%C3%ADch-zdroj%C5%AF-a-tvorba-bibliografick%C3%BDch-referenc%C3%AD-podle-mezin%C3%A1rodn%C3%AD-normy-ISO-6902010_Bratkova.pdf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UTB.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UTB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http://iva.k.utb.cz/kurzy/jak-spravne-citovat-a-odkazovat-na-citace/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https://kuk.muni.cz/animace/eiz/pdf.php?file=publikacni_etika/citace.pdf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en-GB" dirty="0">
                <a:hlinkClick r:id="rId7"/>
              </a:rPr>
              <a:t>https://is.muni.cz/do/sukb/kuk/materialy/cze/Zotero/index.html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i="1" dirty="0">
                <a:latin typeface="Arial" panose="020B0604020202020204" pitchFamily="34" charset="0"/>
              </a:rPr>
              <a:t>Masarykova univerzita </a:t>
            </a:r>
            <a:r>
              <a:rPr lang="cs-CZ" dirty="0">
                <a:latin typeface="Arial" panose="020B0604020202020204" pitchFamily="34" charset="0"/>
              </a:rPr>
              <a:t>[online]. Brno: Masarykova univerzita, c2019 [cit. 2019-10-17]. Dostupné z: </a:t>
            </a:r>
            <a:r>
              <a:rPr lang="cs-CZ" dirty="0">
                <a:latin typeface="Arial" panose="020B0604020202020204" pitchFamily="34" charset="0"/>
                <a:hlinkClick r:id="rId8"/>
              </a:rPr>
              <a:t>https://www.muni.cz/o-univerzite/uredni-deska/plagiatorstvi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SEMERÁD, Pavel. Jak citovat v diplomce a vyhnout se plagiátu?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 [cit. 2020-03-15].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https://www.youtube.com/watch?v=IPxLEjckIhA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2019-04-09].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2651886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7422</Words>
  <Application>Microsoft Office PowerPoint</Application>
  <PresentationFormat>Předvádění na obrazovce (4:3)</PresentationFormat>
  <Paragraphs>532</Paragraphs>
  <Slides>85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85</vt:i4>
      </vt:variant>
    </vt:vector>
  </HeadingPairs>
  <TitlesOfParts>
    <vt:vector size="93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MVZb2021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Prezentace aplikace PowerPoint</vt:lpstr>
      <vt:lpstr>Základní zásady citování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Sborník (editovaná kniha)</vt:lpstr>
      <vt:lpstr>E-sborník (editovaná kniha)</vt:lpstr>
      <vt:lpstr>Příspěvek ze sborníku /  kapitola z editované knihy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Akademická práce / e-práce</vt:lpstr>
      <vt:lpstr>Legislativa</vt:lpstr>
      <vt:lpstr>Normy</vt:lpstr>
      <vt:lpstr>Mapy</vt:lpstr>
      <vt:lpstr>Obrázky / e-obrázky</vt:lpstr>
      <vt:lpstr>Samostatné dokumenty online</vt:lpstr>
      <vt:lpstr>Webová sídla</vt:lpstr>
      <vt:lpstr>Webové stránky</vt:lpstr>
      <vt:lpstr>Příspěvky na webu</vt:lpstr>
      <vt:lpstr>Příspěvky na webu</vt:lpstr>
      <vt:lpstr>Příspěvky na webu</vt:lpstr>
      <vt:lpstr>Pořad v TV nebo rozhlasu</vt:lpstr>
      <vt:lpstr>Část pořadu (epizoda,rozhovor, jedna zpráva)</vt:lpstr>
      <vt:lpstr>Film</vt:lpstr>
      <vt:lpstr>Seriál</vt:lpstr>
      <vt:lpstr>Prezentace aplikace PowerPoint</vt:lpstr>
      <vt:lpstr>Seznam použité literatury</vt:lpstr>
      <vt:lpstr>Seznam použité literatury - příklad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222</cp:revision>
  <dcterms:created xsi:type="dcterms:W3CDTF">2019-07-22T10:37:01Z</dcterms:created>
  <dcterms:modified xsi:type="dcterms:W3CDTF">2022-10-12T13:12:29Z</dcterms:modified>
</cp:coreProperties>
</file>