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2"/>
  </p:notesMasterIdLst>
  <p:sldIdLst>
    <p:sldId id="256" r:id="rId2"/>
    <p:sldId id="360" r:id="rId3"/>
    <p:sldId id="361" r:id="rId4"/>
    <p:sldId id="362" r:id="rId5"/>
    <p:sldId id="363" r:id="rId6"/>
    <p:sldId id="545" r:id="rId7"/>
    <p:sldId id="546" r:id="rId8"/>
    <p:sldId id="538" r:id="rId9"/>
    <p:sldId id="258" r:id="rId10"/>
    <p:sldId id="366" r:id="rId11"/>
    <p:sldId id="367" r:id="rId12"/>
    <p:sldId id="368" r:id="rId13"/>
    <p:sldId id="369" r:id="rId14"/>
    <p:sldId id="370" r:id="rId15"/>
    <p:sldId id="371" r:id="rId16"/>
    <p:sldId id="373" r:id="rId17"/>
    <p:sldId id="547" r:id="rId18"/>
    <p:sldId id="259" r:id="rId19"/>
    <p:sldId id="374" r:id="rId20"/>
    <p:sldId id="375" r:id="rId21"/>
    <p:sldId id="377" r:id="rId22"/>
    <p:sldId id="261" r:id="rId23"/>
    <p:sldId id="378" r:id="rId24"/>
    <p:sldId id="548" r:id="rId25"/>
    <p:sldId id="642" r:id="rId26"/>
    <p:sldId id="549" r:id="rId27"/>
    <p:sldId id="262" r:id="rId28"/>
    <p:sldId id="379" r:id="rId29"/>
    <p:sldId id="550" r:id="rId30"/>
    <p:sldId id="380" r:id="rId31"/>
    <p:sldId id="381" r:id="rId32"/>
    <p:sldId id="643" r:id="rId33"/>
    <p:sldId id="644" r:id="rId34"/>
    <p:sldId id="645" r:id="rId35"/>
    <p:sldId id="646" r:id="rId36"/>
    <p:sldId id="647" r:id="rId37"/>
    <p:sldId id="648" r:id="rId38"/>
    <p:sldId id="649" r:id="rId39"/>
    <p:sldId id="650" r:id="rId40"/>
    <p:sldId id="263" r:id="rId41"/>
    <p:sldId id="382" r:id="rId42"/>
    <p:sldId id="383" r:id="rId43"/>
    <p:sldId id="385" r:id="rId44"/>
    <p:sldId id="384" r:id="rId45"/>
    <p:sldId id="396" r:id="rId46"/>
    <p:sldId id="395" r:id="rId47"/>
    <p:sldId id="397" r:id="rId48"/>
    <p:sldId id="398" r:id="rId49"/>
    <p:sldId id="400" r:id="rId50"/>
    <p:sldId id="281" r:id="rId51"/>
    <p:sldId id="401" r:id="rId52"/>
    <p:sldId id="402" r:id="rId53"/>
    <p:sldId id="405" r:id="rId54"/>
    <p:sldId id="404" r:id="rId55"/>
    <p:sldId id="403" r:id="rId56"/>
    <p:sldId id="282" r:id="rId57"/>
    <p:sldId id="406" r:id="rId58"/>
    <p:sldId id="283" r:id="rId59"/>
    <p:sldId id="408" r:id="rId60"/>
    <p:sldId id="407" r:id="rId61"/>
    <p:sldId id="409" r:id="rId62"/>
    <p:sldId id="284" r:id="rId63"/>
    <p:sldId id="410" r:id="rId64"/>
    <p:sldId id="411" r:id="rId65"/>
    <p:sldId id="412" r:id="rId66"/>
    <p:sldId id="413" r:id="rId67"/>
    <p:sldId id="415" r:id="rId68"/>
    <p:sldId id="414" r:id="rId69"/>
    <p:sldId id="286" r:id="rId70"/>
    <p:sldId id="285" r:id="rId71"/>
    <p:sldId id="416" r:id="rId72"/>
    <p:sldId id="417" r:id="rId73"/>
    <p:sldId id="551" r:id="rId74"/>
    <p:sldId id="287" r:id="rId75"/>
    <p:sldId id="418" r:id="rId76"/>
    <p:sldId id="419" r:id="rId77"/>
    <p:sldId id="631" r:id="rId78"/>
    <p:sldId id="632" r:id="rId79"/>
    <p:sldId id="635" r:id="rId80"/>
    <p:sldId id="651" r:id="rId81"/>
    <p:sldId id="633" r:id="rId82"/>
    <p:sldId id="634" r:id="rId83"/>
    <p:sldId id="636" r:id="rId84"/>
    <p:sldId id="637" r:id="rId85"/>
    <p:sldId id="652" r:id="rId86"/>
    <p:sldId id="654" r:id="rId87"/>
    <p:sldId id="655" r:id="rId88"/>
    <p:sldId id="653" r:id="rId89"/>
    <p:sldId id="656" r:id="rId90"/>
    <p:sldId id="657" r:id="rId91"/>
    <p:sldId id="658" r:id="rId92"/>
    <p:sldId id="659" r:id="rId93"/>
    <p:sldId id="660" r:id="rId94"/>
    <p:sldId id="664" r:id="rId95"/>
    <p:sldId id="666" r:id="rId96"/>
    <p:sldId id="661" r:id="rId97"/>
    <p:sldId id="662" r:id="rId98"/>
    <p:sldId id="663" r:id="rId99"/>
    <p:sldId id="264" r:id="rId100"/>
    <p:sldId id="265" r:id="rId101"/>
    <p:sldId id="386" r:id="rId102"/>
    <p:sldId id="552" r:id="rId103"/>
    <p:sldId id="387" r:id="rId104"/>
    <p:sldId id="390" r:id="rId105"/>
    <p:sldId id="389" r:id="rId106"/>
    <p:sldId id="391" r:id="rId107"/>
    <p:sldId id="388" r:id="rId108"/>
    <p:sldId id="392" r:id="rId109"/>
    <p:sldId id="266" r:id="rId110"/>
    <p:sldId id="393" r:id="rId111"/>
    <p:sldId id="394" r:id="rId112"/>
    <p:sldId id="267" r:id="rId113"/>
    <p:sldId id="288" r:id="rId114"/>
    <p:sldId id="420" r:id="rId115"/>
    <p:sldId id="421" r:id="rId116"/>
    <p:sldId id="422" r:id="rId117"/>
    <p:sldId id="424" r:id="rId118"/>
    <p:sldId id="268" r:id="rId119"/>
    <p:sldId id="423" r:id="rId120"/>
    <p:sldId id="553" r:id="rId121"/>
    <p:sldId id="302" r:id="rId122"/>
    <p:sldId id="303" r:id="rId123"/>
    <p:sldId id="305" r:id="rId124"/>
    <p:sldId id="273" r:id="rId125"/>
    <p:sldId id="449" r:id="rId126"/>
    <p:sldId id="450" r:id="rId127"/>
    <p:sldId id="324" r:id="rId128"/>
    <p:sldId id="452" r:id="rId129"/>
    <p:sldId id="451" r:id="rId130"/>
    <p:sldId id="277" r:id="rId131"/>
    <p:sldId id="453" r:id="rId132"/>
    <p:sldId id="279" r:id="rId133"/>
    <p:sldId id="484" r:id="rId134"/>
    <p:sldId id="485" r:id="rId135"/>
    <p:sldId id="561" r:id="rId136"/>
    <p:sldId id="562" r:id="rId137"/>
    <p:sldId id="564" r:id="rId138"/>
    <p:sldId id="565" r:id="rId139"/>
    <p:sldId id="667" r:id="rId140"/>
    <p:sldId id="625" r:id="rId141"/>
    <p:sldId id="627" r:id="rId142"/>
    <p:sldId id="668" r:id="rId143"/>
    <p:sldId id="626" r:id="rId144"/>
    <p:sldId id="628" r:id="rId145"/>
    <p:sldId id="566" r:id="rId146"/>
    <p:sldId id="567" r:id="rId147"/>
    <p:sldId id="568" r:id="rId148"/>
    <p:sldId id="569" r:id="rId149"/>
    <p:sldId id="570" r:id="rId150"/>
    <p:sldId id="571" r:id="rId151"/>
    <p:sldId id="572" r:id="rId152"/>
    <p:sldId id="574" r:id="rId153"/>
    <p:sldId id="573" r:id="rId154"/>
    <p:sldId id="575" r:id="rId155"/>
    <p:sldId id="577" r:id="rId156"/>
    <p:sldId id="578" r:id="rId157"/>
    <p:sldId id="576" r:id="rId158"/>
    <p:sldId id="579" r:id="rId159"/>
    <p:sldId id="580" r:id="rId160"/>
    <p:sldId id="581" r:id="rId161"/>
    <p:sldId id="582" r:id="rId162"/>
    <p:sldId id="583" r:id="rId163"/>
    <p:sldId id="584" r:id="rId164"/>
    <p:sldId id="585" r:id="rId165"/>
    <p:sldId id="591" r:id="rId166"/>
    <p:sldId id="592" r:id="rId167"/>
    <p:sldId id="593" r:id="rId168"/>
    <p:sldId id="586" r:id="rId169"/>
    <p:sldId id="669" r:id="rId170"/>
    <p:sldId id="595" r:id="rId171"/>
    <p:sldId id="596" r:id="rId172"/>
    <p:sldId id="670" r:id="rId173"/>
    <p:sldId id="598" r:id="rId174"/>
    <p:sldId id="601" r:id="rId175"/>
    <p:sldId id="602" r:id="rId176"/>
    <p:sldId id="600" r:id="rId177"/>
    <p:sldId id="603" r:id="rId178"/>
    <p:sldId id="604" r:id="rId179"/>
    <p:sldId id="606" r:id="rId180"/>
    <p:sldId id="640" r:id="rId181"/>
    <p:sldId id="641" r:id="rId182"/>
    <p:sldId id="599" r:id="rId183"/>
    <p:sldId id="607" r:id="rId184"/>
    <p:sldId id="610" r:id="rId185"/>
    <p:sldId id="611" r:id="rId186"/>
    <p:sldId id="612" r:id="rId187"/>
    <p:sldId id="613" r:id="rId188"/>
    <p:sldId id="618" r:id="rId189"/>
    <p:sldId id="615" r:id="rId190"/>
    <p:sldId id="619" r:id="rId191"/>
    <p:sldId id="620" r:id="rId192"/>
    <p:sldId id="621" r:id="rId193"/>
    <p:sldId id="617" r:id="rId194"/>
    <p:sldId id="622" r:id="rId195"/>
    <p:sldId id="623" r:id="rId196"/>
    <p:sldId id="671" r:id="rId197"/>
    <p:sldId id="672" r:id="rId198"/>
    <p:sldId id="624" r:id="rId199"/>
    <p:sldId id="629" r:id="rId200"/>
    <p:sldId id="630" r:id="rId2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tableStyles" Target="tableStyle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notesMaster" Target="notesMasters/notesMaster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A1E7B-30A3-4E5A-8721-72FC66058922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87CC4-26A3-45E4-8AFB-6E2237E9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4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87CC4-26A3-45E4-8AFB-6E2237E9906D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1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87CC4-26A3-45E4-8AFB-6E2237E9906D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9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87CC4-26A3-45E4-8AFB-6E2237E9906D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0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87CC4-26A3-45E4-8AFB-6E2237E9906D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5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87CC4-26A3-45E4-8AFB-6E2237E9906D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CB478-AC2A-450C-B1F2-AD4107074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7C9CB6-BD2D-4043-8994-F0D0466A4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B0C881-81A8-48EF-B3CB-0E84F7F0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781-6F97-4A44-B4C5-D55B42EDFE95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741FE0-F8CD-4F25-A731-5113D03A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F79A27-0D8B-457F-9457-47BAE9E8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CE02-CBA5-4AAB-B0E2-CC3419671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2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A67D5-A519-42FB-A2F1-490129E5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8FD009-10F7-4317-8D44-BFE3C29A1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1F55AE-E46B-49C8-A780-874DBC37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781-6F97-4A44-B4C5-D55B42EDFE95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3F5DCC-F0C0-4A78-A306-96BFA598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684865-1F19-431C-9957-D587C321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CE02-CBA5-4AAB-B0E2-CC3419671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1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3D7114D-9386-4B0C-B023-19FBDF32A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F31BF3-62E5-47A2-9BFA-9D54088DE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19BB68-1E1C-4C8E-B779-9D3385B3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781-6F97-4A44-B4C5-D55B42EDFE95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6F7BD5-F2B2-46A9-B5E7-4B7E51F3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13E69C-4A62-4281-B4F5-E7BC36CA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CE02-CBA5-4AAB-B0E2-CC3419671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5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43F6D-BC89-4B0D-ACD6-E57D16B6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6118BB-34C1-4F48-812B-02751119B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4396E1-A509-4E99-B359-4EF1D21A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781-6F97-4A44-B4C5-D55B42EDFE95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3425B0-7E39-4FC3-A99F-0763FB44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A4A79C-9792-4247-B664-40E66F25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CE02-CBA5-4AAB-B0E2-CC3419671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80C3C-8790-4EA2-BC49-2B881625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B53713-0A4F-4FBB-92C1-03C73E87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5CCE9F-8B8C-43F9-9268-873254F3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781-6F97-4A44-B4C5-D55B42EDFE95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1F3806-0FC2-440B-98A9-483AA4E7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A5F1EC-7356-4788-ABB8-C1D1AC2B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CE02-CBA5-4AAB-B0E2-CC3419671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6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D080D-61FE-405F-85C2-4743A6CA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9F6BE-2D8C-43FE-B4CF-CCDF47E20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A3A1E9-854B-4D0D-A2F3-88497F47B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15CB90-19E6-420B-9265-18B6B1F9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781-6F97-4A44-B4C5-D55B42EDFE95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7AD9D0-1470-4108-A3B0-114CA3EE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E05702-3BBA-47A3-92E0-D954D9EB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CE02-CBA5-4AAB-B0E2-CC3419671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8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1DC78-2D4E-4F08-81AC-7135AE12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D9429-5B4D-4BD0-9560-A415D73AC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FA437C-01EB-43E0-887B-55CFCEACA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B408DB-8D47-4DCF-9162-F4F0C23A6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B90B591-B1B1-4010-B1C5-03D07FD26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AA782F1-A682-4119-9740-73DB5BD4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781-6F97-4A44-B4C5-D55B42EDFE95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18C6C8-5F73-4658-B020-1910513B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90014A-8BAC-418E-B518-4B5081F5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CE02-CBA5-4AAB-B0E2-CC3419671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9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FF5CA-01AD-43C6-8E1D-41A9F50F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E863FD-E04E-441D-809A-17A02162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781-6F97-4A44-B4C5-D55B42EDFE95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9E94AF-9849-4116-A338-3B2F6A52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3BE83D-4750-4E2D-8E86-D3B7BEEB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CE02-CBA5-4AAB-B0E2-CC3419671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3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CA83FD-5056-4BF0-8331-7FDCB248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781-6F97-4A44-B4C5-D55B42EDFE95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3D65BC-D05F-47A4-A478-D8F08568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A28F24-3FAF-4E9B-AF25-4043ED8B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CE02-CBA5-4AAB-B0E2-CC3419671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6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4690B-3E89-4F71-8F34-682548EE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08DE9-41B9-4F90-9FD6-55E0185CA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43D62B-BDDF-41E1-9C7A-19C98A6AD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A93AC1-B0B2-4DB3-B3E7-B245E949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781-6F97-4A44-B4C5-D55B42EDFE95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BB0DC2-0ED6-401F-8F4D-D12DD352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351E5C-7B98-4F81-8323-A85A1EBA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CE02-CBA5-4AAB-B0E2-CC3419671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5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24F94-6E19-4AFC-A622-4D3527A7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29F7EF0-3DE1-420D-8E60-B90304355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C5F31E-30ED-41FF-838A-291D14F9A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0E3E35-FB57-4DEE-8EFF-AC5C0D00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1781-6F97-4A44-B4C5-D55B42EDFE95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FDB09C-F114-4CFA-858E-F7601918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44144A-C88C-4B8B-88B9-C60F6F6C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CE02-CBA5-4AAB-B0E2-CC3419671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8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A4CD11C-3AA8-4BDC-978D-D1FAF46A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EE9413-8DE6-45A0-9CA9-986470B02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84B94-F3AA-4876-9ECA-9B178E83C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1781-6F97-4A44-B4C5-D55B42EDFE95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CFDDEC-12F3-4D8A-981A-9103B1A1B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3CE358-A48D-4671-B6C0-455482044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CE02-CBA5-4AAB-B0E2-CC3419671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32386-5A5B-490C-9466-4772AB9AE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international monetary and financial system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CD75A6-9A09-4D03-8DC1-B9DB16EEF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China in the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2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17C84-788B-460A-827D-98428B7A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4F41FF-65DD-46F3-97A7-46ED41E70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International monetary system </a:t>
            </a:r>
            <a:r>
              <a:rPr lang="en-US" dirty="0"/>
              <a:t>= money as a unit of account and a mean of exchange</a:t>
            </a:r>
          </a:p>
          <a:p>
            <a:r>
              <a:rPr lang="en-US" dirty="0"/>
              <a:t>How are </a:t>
            </a:r>
            <a:r>
              <a:rPr lang="en-US" b="1" dirty="0"/>
              <a:t>exchange rates </a:t>
            </a:r>
            <a:r>
              <a:rPr lang="en-US" dirty="0"/>
              <a:t>between currencies defined and regulated?</a:t>
            </a:r>
          </a:p>
        </p:txBody>
      </p:sp>
    </p:spTree>
    <p:extLst>
      <p:ext uri="{BB962C8B-B14F-4D97-AF65-F5344CB8AC3E}">
        <p14:creationId xmlns:p14="http://schemas.microsoft.com/office/powerpoint/2010/main" val="30383003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BB6C0-BC57-4507-B628-2BB66833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„Mundell-Fleming trilemma“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34189-821D-42D9-AB4E-05E987FB7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pick only one side of the triangle!</a:t>
            </a:r>
          </a:p>
        </p:txBody>
      </p:sp>
    </p:spTree>
    <p:extLst>
      <p:ext uri="{BB962C8B-B14F-4D97-AF65-F5344CB8AC3E}">
        <p14:creationId xmlns:p14="http://schemas.microsoft.com/office/powerpoint/2010/main" val="11546631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BB6C0-BC57-4507-B628-2BB66833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„Mundell-Fleming trilemma“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34189-821D-42D9-AB4E-05E987FB7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pick only one side of the triangle!</a:t>
            </a:r>
          </a:p>
          <a:p>
            <a:r>
              <a:rPr lang="en-US" dirty="0"/>
              <a:t>Historical monetary systems always represent one choice</a:t>
            </a:r>
          </a:p>
        </p:txBody>
      </p:sp>
    </p:spTree>
    <p:extLst>
      <p:ext uri="{BB962C8B-B14F-4D97-AF65-F5344CB8AC3E}">
        <p14:creationId xmlns:p14="http://schemas.microsoft.com/office/powerpoint/2010/main" val="340961030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BBDFD-BDF4-474A-ABD8-BB159380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„Mundell-Fleming trilemma“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F439AF3-0DB2-48E5-AD09-111CE75B2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18389277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BB6C0-BC57-4507-B628-2BB66833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„Mundell-Fleming trilemma“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34189-821D-42D9-AB4E-05E987FB7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pick only one side of the triangle!</a:t>
            </a:r>
          </a:p>
          <a:p>
            <a:r>
              <a:rPr lang="en-US" dirty="0"/>
              <a:t>Historical monetary systems always represent one choice</a:t>
            </a:r>
          </a:p>
          <a:p>
            <a:r>
              <a:rPr lang="en-US" b="1" dirty="0">
                <a:solidFill>
                  <a:srgbClr val="FF0000"/>
                </a:solidFill>
              </a:rPr>
              <a:t>Gold standard – A</a:t>
            </a:r>
          </a:p>
        </p:txBody>
      </p:sp>
    </p:spTree>
    <p:extLst>
      <p:ext uri="{BB962C8B-B14F-4D97-AF65-F5344CB8AC3E}">
        <p14:creationId xmlns:p14="http://schemas.microsoft.com/office/powerpoint/2010/main" val="344648567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BBDFD-BDF4-474A-ABD8-BB159380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„Mundell-Fleming trilemma“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F439AF3-0DB2-48E5-AD09-111CE75B2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120257256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BB6C0-BC57-4507-B628-2BB66833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„Mundell-Fleming trilemma“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34189-821D-42D9-AB4E-05E987FB7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pick only one side of the triangle!</a:t>
            </a:r>
          </a:p>
          <a:p>
            <a:r>
              <a:rPr lang="en-US" dirty="0"/>
              <a:t>Historical monetary systems always represent one choice</a:t>
            </a:r>
          </a:p>
          <a:p>
            <a:r>
              <a:rPr lang="en-US" b="1" dirty="0">
                <a:solidFill>
                  <a:srgbClr val="FF0000"/>
                </a:solidFill>
              </a:rPr>
              <a:t>Gold standard – A</a:t>
            </a:r>
          </a:p>
          <a:p>
            <a:r>
              <a:rPr lang="en-US" b="1" dirty="0">
                <a:solidFill>
                  <a:srgbClr val="0070C0"/>
                </a:solidFill>
              </a:rPr>
              <a:t>Bretton Woods – C</a:t>
            </a:r>
          </a:p>
        </p:txBody>
      </p:sp>
    </p:spTree>
    <p:extLst>
      <p:ext uri="{BB962C8B-B14F-4D97-AF65-F5344CB8AC3E}">
        <p14:creationId xmlns:p14="http://schemas.microsoft.com/office/powerpoint/2010/main" val="29311619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BBDFD-BDF4-474A-ABD8-BB159380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„Mundell-Fleming trilemma“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F439AF3-0DB2-48E5-AD09-111CE75B2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358521672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BB6C0-BC57-4507-B628-2BB66833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„Mundell-Fleming trilemma“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34189-821D-42D9-AB4E-05E987FB7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pick only one side of the triangle!</a:t>
            </a:r>
          </a:p>
          <a:p>
            <a:r>
              <a:rPr lang="en-US" dirty="0"/>
              <a:t>Historical monetary systems always represent one choice</a:t>
            </a:r>
          </a:p>
          <a:p>
            <a:r>
              <a:rPr lang="en-US" b="1" dirty="0">
                <a:solidFill>
                  <a:srgbClr val="FF0000"/>
                </a:solidFill>
              </a:rPr>
              <a:t>Gold standard – A</a:t>
            </a:r>
          </a:p>
          <a:p>
            <a:r>
              <a:rPr lang="en-US" b="1" dirty="0">
                <a:solidFill>
                  <a:srgbClr val="0070C0"/>
                </a:solidFill>
              </a:rPr>
              <a:t>Bretton Woods – C</a:t>
            </a:r>
          </a:p>
          <a:p>
            <a:r>
              <a:rPr lang="en-US" b="1" dirty="0">
                <a:solidFill>
                  <a:srgbClr val="00B050"/>
                </a:solidFill>
              </a:rPr>
              <a:t>Post-Bretton Woods (= Jamaica system) - B</a:t>
            </a:r>
          </a:p>
        </p:txBody>
      </p:sp>
    </p:spTree>
    <p:extLst>
      <p:ext uri="{BB962C8B-B14F-4D97-AF65-F5344CB8AC3E}">
        <p14:creationId xmlns:p14="http://schemas.microsoft.com/office/powerpoint/2010/main" val="10235903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BBDFD-BDF4-474A-ABD8-BB159380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„Mundell-Fleming trilemma“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F439AF3-0DB2-48E5-AD09-111CE75B2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39458330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D98CD-530B-4869-AFD8-8F694A31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C6889-152F-4B17-BA2B-C782E2720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Fixed exchange rates</a:t>
            </a:r>
          </a:p>
        </p:txBody>
      </p:sp>
    </p:spTree>
    <p:extLst>
      <p:ext uri="{BB962C8B-B14F-4D97-AF65-F5344CB8AC3E}">
        <p14:creationId xmlns:p14="http://schemas.microsoft.com/office/powerpoint/2010/main" val="367989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17C84-788B-460A-827D-98428B7A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4F41FF-65DD-46F3-97A7-46ED41E70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International monetary system </a:t>
            </a:r>
            <a:r>
              <a:rPr lang="en-US" dirty="0"/>
              <a:t>= money as a unit of account and a mean of exchange</a:t>
            </a:r>
          </a:p>
          <a:p>
            <a:r>
              <a:rPr lang="en-US" dirty="0"/>
              <a:t>How are </a:t>
            </a:r>
            <a:r>
              <a:rPr lang="en-US" b="1" dirty="0"/>
              <a:t>exchange rates </a:t>
            </a:r>
            <a:r>
              <a:rPr lang="en-US" dirty="0"/>
              <a:t>between currencies defined and regulated?</a:t>
            </a:r>
          </a:p>
          <a:p>
            <a:r>
              <a:rPr lang="en-US" dirty="0"/>
              <a:t>Which currencies serve as </a:t>
            </a:r>
            <a:r>
              <a:rPr lang="en-US" b="1" dirty="0"/>
              <a:t>means of international exchange</a:t>
            </a:r>
            <a:r>
              <a:rPr lang="en-US" dirty="0"/>
              <a:t>? (= for trade)</a:t>
            </a:r>
          </a:p>
        </p:txBody>
      </p:sp>
    </p:spTree>
    <p:extLst>
      <p:ext uri="{BB962C8B-B14F-4D97-AF65-F5344CB8AC3E}">
        <p14:creationId xmlns:p14="http://schemas.microsoft.com/office/powerpoint/2010/main" val="27070338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D98CD-530B-4869-AFD8-8F694A31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C6889-152F-4B17-BA2B-C782E2720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Fixed exchange rates</a:t>
            </a:r>
          </a:p>
          <a:p>
            <a:r>
              <a:rPr lang="en-US" b="1" dirty="0"/>
              <a:t>US dollar was explicitly put in the center – all currencies had a set rate to the dollar</a:t>
            </a:r>
          </a:p>
        </p:txBody>
      </p:sp>
    </p:spTree>
    <p:extLst>
      <p:ext uri="{BB962C8B-B14F-4D97-AF65-F5344CB8AC3E}">
        <p14:creationId xmlns:p14="http://schemas.microsoft.com/office/powerpoint/2010/main" val="26454295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D98CD-530B-4869-AFD8-8F694A31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C6889-152F-4B17-BA2B-C782E2720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Fixed exchange rates</a:t>
            </a:r>
          </a:p>
          <a:p>
            <a:r>
              <a:rPr lang="en-US" b="1" dirty="0"/>
              <a:t>US dollar was explicitly put in the center – all currencies had a set rate to the dollar</a:t>
            </a:r>
          </a:p>
          <a:p>
            <a:r>
              <a:rPr lang="en-US" dirty="0"/>
              <a:t>Exchange rates between other currencies were derived from their relation to the dollar</a:t>
            </a:r>
          </a:p>
        </p:txBody>
      </p:sp>
    </p:spTree>
    <p:extLst>
      <p:ext uri="{BB962C8B-B14F-4D97-AF65-F5344CB8AC3E}">
        <p14:creationId xmlns:p14="http://schemas.microsoft.com/office/powerpoint/2010/main" val="25332086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3CBF0-12DA-4E4E-804C-D4F2141F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Bretton Woods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1CDC1D-6533-43F1-88F0-2CA6D593F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94" y="1767155"/>
            <a:ext cx="6122875" cy="4592156"/>
          </a:xfrm>
        </p:spPr>
      </p:pic>
    </p:spTree>
    <p:extLst>
      <p:ext uri="{BB962C8B-B14F-4D97-AF65-F5344CB8AC3E}">
        <p14:creationId xmlns:p14="http://schemas.microsoft.com/office/powerpoint/2010/main" val="38550261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D4F8B-DD88-478C-9800-54B5871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CECE5-A0D0-4B0C-B81D-02916917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/>
              <a:t>Bretton Woods, </a:t>
            </a:r>
            <a:r>
              <a:rPr lang="en-US" b="1" dirty="0"/>
              <a:t>currencies were freely convertible for current account transactions</a:t>
            </a:r>
          </a:p>
        </p:txBody>
      </p:sp>
    </p:spTree>
    <p:extLst>
      <p:ext uri="{BB962C8B-B14F-4D97-AF65-F5344CB8AC3E}">
        <p14:creationId xmlns:p14="http://schemas.microsoft.com/office/powerpoint/2010/main" val="41979509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D4F8B-DD88-478C-9800-54B5871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CECE5-A0D0-4B0C-B81D-02916917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/>
              <a:t>Bretton Woods, </a:t>
            </a:r>
            <a:r>
              <a:rPr lang="en-US" b="1" dirty="0"/>
              <a:t>currencies were freely convertible for current account transactions</a:t>
            </a:r>
          </a:p>
          <a:p>
            <a:r>
              <a:rPr lang="en-US" dirty="0"/>
              <a:t>But they remained </a:t>
            </a:r>
            <a:r>
              <a:rPr lang="en-US" b="1" dirty="0"/>
              <a:t>tightly controlled for financial account transactions</a:t>
            </a:r>
          </a:p>
        </p:txBody>
      </p:sp>
    </p:spTree>
    <p:extLst>
      <p:ext uri="{BB962C8B-B14F-4D97-AF65-F5344CB8AC3E}">
        <p14:creationId xmlns:p14="http://schemas.microsoft.com/office/powerpoint/2010/main" val="351061728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D4F8B-DD88-478C-9800-54B5871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CECE5-A0D0-4B0C-B81D-02916917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/>
              <a:t>Bretton Woods, </a:t>
            </a:r>
            <a:r>
              <a:rPr lang="en-US" b="1" dirty="0"/>
              <a:t>currencies were freely convertible for current account transactions</a:t>
            </a:r>
          </a:p>
          <a:p>
            <a:r>
              <a:rPr lang="en-US" dirty="0"/>
              <a:t>But they remained </a:t>
            </a:r>
            <a:r>
              <a:rPr lang="en-US" b="1" dirty="0"/>
              <a:t>tightly controlled for financial account transactions</a:t>
            </a:r>
          </a:p>
          <a:p>
            <a:r>
              <a:rPr lang="en-US" dirty="0"/>
              <a:t>= countries introduced „</a:t>
            </a:r>
            <a:r>
              <a:rPr lang="en-US" b="1" dirty="0">
                <a:solidFill>
                  <a:srgbClr val="FF0000"/>
                </a:solidFill>
              </a:rPr>
              <a:t>capital controls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endParaRPr lang="cs-CZ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7082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D4F8B-DD88-478C-9800-54B5871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CECE5-A0D0-4B0C-B81D-02916917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en-US" dirty="0"/>
              <a:t>Bretton Woods, </a:t>
            </a:r>
            <a:r>
              <a:rPr lang="en-US" b="1" dirty="0"/>
              <a:t>currencies were freely convertible for current account transactions</a:t>
            </a:r>
          </a:p>
          <a:p>
            <a:r>
              <a:rPr lang="en-US" dirty="0"/>
              <a:t>But they remained </a:t>
            </a:r>
            <a:r>
              <a:rPr lang="en-US" b="1" dirty="0"/>
              <a:t>tightly controlled for financial account transactions</a:t>
            </a:r>
          </a:p>
          <a:p>
            <a:r>
              <a:rPr lang="en-US" dirty="0"/>
              <a:t>= countries introduced „</a:t>
            </a:r>
            <a:r>
              <a:rPr lang="en-US" b="1" dirty="0">
                <a:solidFill>
                  <a:srgbClr val="FF0000"/>
                </a:solidFill>
              </a:rPr>
              <a:t>capital controls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endParaRPr lang="cs-CZ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If investment was allowed, it was FDI, not portfolio investment – because it is much less volatile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9944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C3DA4-FDCF-468C-B0E7-5343C139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D06A9-CA2E-4990-9312-455B4BD6B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US dollar alone remained tied to gold</a:t>
            </a:r>
          </a:p>
        </p:txBody>
      </p:sp>
    </p:spTree>
    <p:extLst>
      <p:ext uri="{BB962C8B-B14F-4D97-AF65-F5344CB8AC3E}">
        <p14:creationId xmlns:p14="http://schemas.microsoft.com/office/powerpoint/2010/main" val="250550724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C3DA4-FDCF-468C-B0E7-5343C139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D06A9-CA2E-4990-9312-455B4BD6B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US dollar alone remained tied to gold</a:t>
            </a:r>
          </a:p>
          <a:p>
            <a:r>
              <a:rPr lang="en-US" dirty="0"/>
              <a:t>Why only the US dollar?</a:t>
            </a:r>
          </a:p>
        </p:txBody>
      </p:sp>
    </p:spTree>
    <p:extLst>
      <p:ext uri="{BB962C8B-B14F-4D97-AF65-F5344CB8AC3E}">
        <p14:creationId xmlns:p14="http://schemas.microsoft.com/office/powerpoint/2010/main" val="84942008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C3DA4-FDCF-468C-B0E7-5343C139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D06A9-CA2E-4990-9312-455B4BD6B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US dollar alone remained tied to gold</a:t>
            </a:r>
          </a:p>
          <a:p>
            <a:r>
              <a:rPr lang="en-US" dirty="0"/>
              <a:t>Why only the US dollar?</a:t>
            </a:r>
          </a:p>
          <a:p>
            <a:r>
              <a:rPr lang="en-US" dirty="0"/>
              <a:t>Wartime debts and import + Nazi plunder depleted the reserves of other advanced countries</a:t>
            </a:r>
          </a:p>
        </p:txBody>
      </p:sp>
    </p:spTree>
    <p:extLst>
      <p:ext uri="{BB962C8B-B14F-4D97-AF65-F5344CB8AC3E}">
        <p14:creationId xmlns:p14="http://schemas.microsoft.com/office/powerpoint/2010/main" val="319529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17C84-788B-460A-827D-98428B7A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4F41FF-65DD-46F3-97A7-46ED41E70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International monetary system </a:t>
            </a:r>
            <a:r>
              <a:rPr lang="en-US" dirty="0"/>
              <a:t>= money as a unit of account and a mean of exchange</a:t>
            </a:r>
          </a:p>
          <a:p>
            <a:r>
              <a:rPr lang="en-US" dirty="0"/>
              <a:t>How are </a:t>
            </a:r>
            <a:r>
              <a:rPr lang="en-US" b="1" dirty="0"/>
              <a:t>exchange rates </a:t>
            </a:r>
            <a:r>
              <a:rPr lang="en-US" dirty="0"/>
              <a:t>between currencies defined and regulated?</a:t>
            </a:r>
          </a:p>
          <a:p>
            <a:r>
              <a:rPr lang="en-US" dirty="0"/>
              <a:t>Which currencies serve as </a:t>
            </a:r>
            <a:r>
              <a:rPr lang="en-US" b="1" dirty="0"/>
              <a:t>means of international exchange</a:t>
            </a:r>
            <a:r>
              <a:rPr lang="en-US" dirty="0"/>
              <a:t>? (= for trade)</a:t>
            </a:r>
          </a:p>
          <a:p>
            <a:r>
              <a:rPr lang="en-US" dirty="0"/>
              <a:t>In which currencies are </a:t>
            </a:r>
            <a:r>
              <a:rPr lang="en-US" b="1" dirty="0"/>
              <a:t>international debts denominated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376615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C17E-F5CF-41C6-AE1C-C7E9A3D4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 </a:t>
            </a:r>
            <a:r>
              <a:rPr lang="cs-CZ" dirty="0" err="1"/>
              <a:t>for</a:t>
            </a:r>
            <a:r>
              <a:rPr lang="cs-CZ" dirty="0"/>
              <a:t> International </a:t>
            </a:r>
            <a:r>
              <a:rPr lang="cs-CZ" dirty="0" err="1"/>
              <a:t>Settlements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D3C616-C874-4760-B506-DF2627FBC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38" y="2979495"/>
            <a:ext cx="3792175" cy="2275305"/>
          </a:xfrm>
        </p:spPr>
      </p:pic>
    </p:spTree>
    <p:extLst>
      <p:ext uri="{BB962C8B-B14F-4D97-AF65-F5344CB8AC3E}">
        <p14:creationId xmlns:p14="http://schemas.microsoft.com/office/powerpoint/2010/main" val="59882038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1A8EC-5F4D-4D5A-B957-97A10357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4C2EE4-2A6F-4288-8731-2BAE4430D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Overseen by „Bretton Woods Institutions“ = „</a:t>
            </a:r>
            <a:r>
              <a:rPr lang="en-US" b="1" dirty="0"/>
              <a:t>International Financial Institutions</a:t>
            </a:r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41853308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C72F4-27BD-495C-A1B1-C66704D2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Bretton Woods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758EFD0D-D0E5-46A7-8456-FECC8E17C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8271"/>
            <a:ext cx="10515600" cy="3586045"/>
          </a:xfrm>
        </p:spPr>
      </p:pic>
    </p:spTree>
    <p:extLst>
      <p:ext uri="{BB962C8B-B14F-4D97-AF65-F5344CB8AC3E}">
        <p14:creationId xmlns:p14="http://schemas.microsoft.com/office/powerpoint/2010/main" val="12858240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B2B93-DBA6-434C-B7F1-2D737C7C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DF7A1-0956-4CC4-A696-3C282BFB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International Monetary Fund and the World Bank Group</a:t>
            </a:r>
          </a:p>
        </p:txBody>
      </p:sp>
    </p:spTree>
    <p:extLst>
      <p:ext uri="{BB962C8B-B14F-4D97-AF65-F5344CB8AC3E}">
        <p14:creationId xmlns:p14="http://schemas.microsoft.com/office/powerpoint/2010/main" val="89893545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F4CCB-C9BA-42E4-B54F-5A2A04F7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9F81B-07D2-4813-870F-30216F5D5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1971, the US went off the gold</a:t>
            </a:r>
            <a:r>
              <a:rPr lang="cs-CZ" b="1" dirty="0"/>
              <a:t> </a:t>
            </a:r>
            <a:r>
              <a:rPr lang="en-US" b="1" dirty="0"/>
              <a:t>and devalued the dollar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17910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F4CCB-C9BA-42E4-B54F-5A2A04F7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9F81B-07D2-4813-870F-30216F5D5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1971, the US went off the gold</a:t>
            </a:r>
            <a:r>
              <a:rPr lang="cs-CZ" b="1" dirty="0"/>
              <a:t> </a:t>
            </a:r>
            <a:r>
              <a:rPr lang="en-US" b="1" dirty="0"/>
              <a:t>and devalued the dollar</a:t>
            </a:r>
          </a:p>
          <a:p>
            <a:endParaRPr lang="cs-CZ" dirty="0"/>
          </a:p>
          <a:p>
            <a:r>
              <a:rPr lang="en-US" dirty="0"/>
              <a:t>Because</a:t>
            </a:r>
            <a:r>
              <a:rPr lang="cs-CZ" dirty="0"/>
              <a:t>:</a:t>
            </a:r>
          </a:p>
          <a:p>
            <a:r>
              <a:rPr lang="en-US" dirty="0"/>
              <a:t>Too many countries tried to exchange their dollars for gold</a:t>
            </a:r>
            <a:r>
              <a:rPr lang="cs-CZ" dirty="0"/>
              <a:t> </a:t>
            </a:r>
          </a:p>
          <a:p>
            <a:r>
              <a:rPr lang="cs-CZ" dirty="0"/>
              <a:t>+</a:t>
            </a:r>
            <a:r>
              <a:rPr lang="en-US" dirty="0"/>
              <a:t> the US had a trade deficit and needed to devalue the dollar</a:t>
            </a:r>
          </a:p>
        </p:txBody>
      </p:sp>
    </p:spTree>
    <p:extLst>
      <p:ext uri="{BB962C8B-B14F-4D97-AF65-F5344CB8AC3E}">
        <p14:creationId xmlns:p14="http://schemas.microsoft.com/office/powerpoint/2010/main" val="17957672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F4CCB-C9BA-42E4-B54F-5A2A04F7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9F81B-07D2-4813-870F-30216F5D5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1971, the US went off the gold</a:t>
            </a:r>
            <a:r>
              <a:rPr lang="cs-CZ" b="1" dirty="0"/>
              <a:t> </a:t>
            </a:r>
            <a:r>
              <a:rPr lang="en-US" b="1" dirty="0"/>
              <a:t>and devalued the dollar</a:t>
            </a:r>
          </a:p>
          <a:p>
            <a:endParaRPr lang="cs-CZ" dirty="0"/>
          </a:p>
          <a:p>
            <a:r>
              <a:rPr lang="en-US" dirty="0"/>
              <a:t>Because</a:t>
            </a:r>
            <a:r>
              <a:rPr lang="cs-CZ" dirty="0"/>
              <a:t>:</a:t>
            </a:r>
          </a:p>
          <a:p>
            <a:r>
              <a:rPr lang="en-US" dirty="0"/>
              <a:t>Too many countries tried to exchange their dollars for gold</a:t>
            </a:r>
            <a:r>
              <a:rPr lang="cs-CZ" dirty="0"/>
              <a:t> </a:t>
            </a:r>
          </a:p>
          <a:p>
            <a:r>
              <a:rPr lang="cs-CZ" dirty="0"/>
              <a:t>+</a:t>
            </a:r>
            <a:r>
              <a:rPr lang="en-US" dirty="0"/>
              <a:t> the US had a trade deficit and needed to devalue the dollar</a:t>
            </a:r>
          </a:p>
          <a:p>
            <a:endParaRPr lang="cs-CZ" dirty="0"/>
          </a:p>
          <a:p>
            <a:r>
              <a:rPr lang="en-US" b="1" dirty="0">
                <a:solidFill>
                  <a:srgbClr val="FF0000"/>
                </a:solidFill>
              </a:rPr>
              <a:t>This destabilized the monetary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system and Bretton Woods collapsed</a:t>
            </a:r>
          </a:p>
        </p:txBody>
      </p:sp>
    </p:spTree>
    <p:extLst>
      <p:ext uri="{BB962C8B-B14F-4D97-AF65-F5344CB8AC3E}">
        <p14:creationId xmlns:p14="http://schemas.microsoft.com/office/powerpoint/2010/main" val="388779712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63752-56E3-43AF-99EE-38A3CE83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6504D-DFAE-4329-BD33-72CF7E822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1976 </a:t>
            </a:r>
            <a:r>
              <a:rPr lang="en-US" dirty="0"/>
              <a:t>– formal decision at an </a:t>
            </a:r>
            <a:r>
              <a:rPr lang="en-US" b="1" dirty="0"/>
              <a:t>IMF meeting in Jamaica </a:t>
            </a:r>
            <a:r>
              <a:rPr lang="en-US" dirty="0"/>
              <a:t>that countries can have </a:t>
            </a:r>
            <a:r>
              <a:rPr lang="en-US" b="1" dirty="0"/>
              <a:t>whatever exchange rate régime they choose</a:t>
            </a:r>
          </a:p>
        </p:txBody>
      </p:sp>
    </p:spTree>
    <p:extLst>
      <p:ext uri="{BB962C8B-B14F-4D97-AF65-F5344CB8AC3E}">
        <p14:creationId xmlns:p14="http://schemas.microsoft.com/office/powerpoint/2010/main" val="211773093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63752-56E3-43AF-99EE-38A3CE83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6504D-DFAE-4329-BD33-72CF7E822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1976 </a:t>
            </a:r>
            <a:r>
              <a:rPr lang="en-US" dirty="0"/>
              <a:t>– formal decision at an </a:t>
            </a:r>
            <a:r>
              <a:rPr lang="en-US" b="1" dirty="0"/>
              <a:t>IMF meeting in Jamaica </a:t>
            </a:r>
            <a:r>
              <a:rPr lang="en-US" dirty="0"/>
              <a:t>that countries can have </a:t>
            </a:r>
            <a:r>
              <a:rPr lang="en-US" b="1" dirty="0"/>
              <a:t>whatever exchange rate régime they choose</a:t>
            </a:r>
          </a:p>
          <a:p>
            <a:r>
              <a:rPr lang="en-US" dirty="0"/>
              <a:t>&gt; </a:t>
            </a:r>
            <a:r>
              <a:rPr lang="en-US" b="1" dirty="0">
                <a:solidFill>
                  <a:srgbClr val="FF0000"/>
                </a:solidFill>
              </a:rPr>
              <a:t>floating exchange rates spread</a:t>
            </a:r>
          </a:p>
        </p:txBody>
      </p:sp>
    </p:spTree>
    <p:extLst>
      <p:ext uri="{BB962C8B-B14F-4D97-AF65-F5344CB8AC3E}">
        <p14:creationId xmlns:p14="http://schemas.microsoft.com/office/powerpoint/2010/main" val="194839047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63752-56E3-43AF-99EE-38A3CE83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6504D-DFAE-4329-BD33-72CF7E822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1976 </a:t>
            </a:r>
            <a:r>
              <a:rPr lang="en-US" dirty="0"/>
              <a:t>– formal decision at an </a:t>
            </a:r>
            <a:r>
              <a:rPr lang="en-US" b="1" dirty="0"/>
              <a:t>IMF meeting in Jamaica </a:t>
            </a:r>
            <a:r>
              <a:rPr lang="en-US" dirty="0"/>
              <a:t>that countries can have </a:t>
            </a:r>
            <a:r>
              <a:rPr lang="en-US" b="1" dirty="0"/>
              <a:t>whatever exchange rate régime they choose</a:t>
            </a:r>
          </a:p>
          <a:p>
            <a:r>
              <a:rPr lang="en-US" dirty="0"/>
              <a:t>&gt; </a:t>
            </a:r>
            <a:r>
              <a:rPr lang="en-US" b="1" dirty="0">
                <a:solidFill>
                  <a:srgbClr val="FF0000"/>
                </a:solidFill>
              </a:rPr>
              <a:t>floating exchange rates spread</a:t>
            </a:r>
          </a:p>
          <a:p>
            <a:endParaRPr lang="cs-CZ" dirty="0"/>
          </a:p>
          <a:p>
            <a:r>
              <a:rPr lang="en-US" b="1" dirty="0"/>
              <a:t>Capital controls were gradually abolished &gt; free movement of money</a:t>
            </a:r>
          </a:p>
        </p:txBody>
      </p:sp>
    </p:spTree>
    <p:extLst>
      <p:ext uri="{BB962C8B-B14F-4D97-AF65-F5344CB8AC3E}">
        <p14:creationId xmlns:p14="http://schemas.microsoft.com/office/powerpoint/2010/main" val="201121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17C84-788B-460A-827D-98428B7A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4F41FF-65DD-46F3-97A7-46ED41E70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International monetary system </a:t>
            </a:r>
            <a:r>
              <a:rPr lang="en-US" dirty="0"/>
              <a:t>= money as a unit of account and a mean of exchange</a:t>
            </a:r>
          </a:p>
          <a:p>
            <a:r>
              <a:rPr lang="en-US" dirty="0"/>
              <a:t>How are </a:t>
            </a:r>
            <a:r>
              <a:rPr lang="en-US" b="1" dirty="0"/>
              <a:t>exchange rates </a:t>
            </a:r>
            <a:r>
              <a:rPr lang="en-US" dirty="0"/>
              <a:t>between currencies defined and regulated?</a:t>
            </a:r>
          </a:p>
          <a:p>
            <a:r>
              <a:rPr lang="en-US" dirty="0"/>
              <a:t>Which currencies serve as </a:t>
            </a:r>
            <a:r>
              <a:rPr lang="en-US" b="1" dirty="0"/>
              <a:t>means of international exchange</a:t>
            </a:r>
            <a:r>
              <a:rPr lang="en-US" dirty="0"/>
              <a:t>? (= for trade)</a:t>
            </a:r>
          </a:p>
          <a:p>
            <a:r>
              <a:rPr lang="en-US" dirty="0"/>
              <a:t>In which currencies are </a:t>
            </a:r>
            <a:r>
              <a:rPr lang="en-US" b="1" dirty="0"/>
              <a:t>international debts denominated</a:t>
            </a:r>
            <a:r>
              <a:rPr lang="en-US" dirty="0"/>
              <a:t>?</a:t>
            </a:r>
          </a:p>
          <a:p>
            <a:r>
              <a:rPr lang="en-US" dirty="0"/>
              <a:t>Which currencies serve as </a:t>
            </a:r>
            <a:r>
              <a:rPr lang="en-US" b="1" dirty="0"/>
              <a:t>foreign exchange reserves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88013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2F333-9BE8-49DF-B724-CF666F21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FD5B666-3307-453A-A763-FEBBAEB6F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18396627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63752-56E3-43AF-99EE-38A3CE83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6504D-DFAE-4329-BD33-72CF7E822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1976 </a:t>
            </a:r>
            <a:r>
              <a:rPr lang="en-US" dirty="0"/>
              <a:t>– formal decision at an </a:t>
            </a:r>
            <a:r>
              <a:rPr lang="en-US" b="1" dirty="0"/>
              <a:t>IMF meeting in Jamaica </a:t>
            </a:r>
            <a:r>
              <a:rPr lang="en-US" dirty="0"/>
              <a:t>that countries can have </a:t>
            </a:r>
            <a:r>
              <a:rPr lang="en-US" b="1" dirty="0"/>
              <a:t>whatever exchange rate régime they choose</a:t>
            </a:r>
          </a:p>
          <a:p>
            <a:r>
              <a:rPr lang="en-US" dirty="0"/>
              <a:t>&gt; </a:t>
            </a:r>
            <a:r>
              <a:rPr lang="en-US" b="1" dirty="0">
                <a:solidFill>
                  <a:srgbClr val="FF0000"/>
                </a:solidFill>
              </a:rPr>
              <a:t>floating exchange rates spread</a:t>
            </a:r>
          </a:p>
          <a:p>
            <a:endParaRPr lang="cs-CZ" dirty="0"/>
          </a:p>
          <a:p>
            <a:r>
              <a:rPr lang="en-US" b="1" dirty="0"/>
              <a:t>Capital controls were gradually abolished &gt; free movement of money</a:t>
            </a:r>
          </a:p>
          <a:p>
            <a:endParaRPr lang="cs-CZ" dirty="0"/>
          </a:p>
          <a:p>
            <a:r>
              <a:rPr lang="en-US" dirty="0"/>
              <a:t>With floating, this is no longer a problem – we don‘t mind if exchange rates adjust</a:t>
            </a:r>
          </a:p>
        </p:txBody>
      </p:sp>
    </p:spTree>
    <p:extLst>
      <p:ext uri="{BB962C8B-B14F-4D97-AF65-F5344CB8AC3E}">
        <p14:creationId xmlns:p14="http://schemas.microsoft.com/office/powerpoint/2010/main" val="418645808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58726-711C-4B82-BA3A-1B8D3F90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EB5E4-5F65-4CF2-A49D-A6A75CFAB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 dollar remains as the main international currency</a:t>
            </a:r>
            <a:r>
              <a:rPr lang="en-US" dirty="0"/>
              <a:t>, though </a:t>
            </a:r>
            <a:r>
              <a:rPr lang="en-US" b="1" dirty="0"/>
              <a:t>its position is no longer official and it is slowly</a:t>
            </a:r>
            <a:r>
              <a:rPr lang="cs-CZ" b="1" dirty="0"/>
              <a:t> </a:t>
            </a:r>
            <a:r>
              <a:rPr lang="cs-CZ" b="1" dirty="0" err="1"/>
              <a:t>being</a:t>
            </a:r>
            <a:r>
              <a:rPr lang="en-US" b="1" dirty="0"/>
              <a:t> challenged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9719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58726-711C-4B82-BA3A-1B8D3F90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EB5E4-5F65-4CF2-A49D-A6A75CFAB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 dollar remains as the main international currency</a:t>
            </a:r>
            <a:r>
              <a:rPr lang="en-US" dirty="0"/>
              <a:t>, though </a:t>
            </a:r>
            <a:r>
              <a:rPr lang="en-US" b="1" dirty="0"/>
              <a:t>its position is no longer official and it is slowly</a:t>
            </a:r>
            <a:r>
              <a:rPr lang="cs-CZ" b="1" dirty="0"/>
              <a:t> </a:t>
            </a:r>
            <a:r>
              <a:rPr lang="cs-CZ" b="1" dirty="0" err="1"/>
              <a:t>being</a:t>
            </a:r>
            <a:r>
              <a:rPr lang="en-US" b="1" dirty="0"/>
              <a:t> challenged</a:t>
            </a:r>
          </a:p>
          <a:p>
            <a:endParaRPr lang="cs-CZ" dirty="0"/>
          </a:p>
          <a:p>
            <a:r>
              <a:rPr lang="en-US" dirty="0"/>
              <a:t>Exception – Europe – European Monetary System (Mini Bretton Woods) in 1978 &gt; the Euro in 2001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048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58726-711C-4B82-BA3A-1B8D3F90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Post-Bretton Woods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EB5E4-5F65-4CF2-A49D-A6A75CFAB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 dollar remains as the main international currency</a:t>
            </a:r>
            <a:r>
              <a:rPr lang="en-US" dirty="0"/>
              <a:t>, though </a:t>
            </a:r>
            <a:r>
              <a:rPr lang="en-US" b="1" dirty="0"/>
              <a:t>its position is no longer official and it is slowly</a:t>
            </a:r>
            <a:r>
              <a:rPr lang="cs-CZ" b="1" dirty="0"/>
              <a:t> </a:t>
            </a:r>
            <a:r>
              <a:rPr lang="cs-CZ" b="1" dirty="0" err="1"/>
              <a:t>being</a:t>
            </a:r>
            <a:r>
              <a:rPr lang="en-US" b="1" dirty="0"/>
              <a:t> challenged</a:t>
            </a:r>
          </a:p>
          <a:p>
            <a:endParaRPr lang="cs-CZ" dirty="0"/>
          </a:p>
          <a:p>
            <a:r>
              <a:rPr lang="en-US" dirty="0"/>
              <a:t>Exception – Europe – European Monetary System (Mini Bretton Woods) in 1978 &gt; the Euro in 2001</a:t>
            </a:r>
            <a:endParaRPr lang="cs-CZ" dirty="0"/>
          </a:p>
          <a:p>
            <a:endParaRPr lang="en-US" dirty="0"/>
          </a:p>
          <a:p>
            <a:r>
              <a:rPr lang="en-US" b="1" dirty="0"/>
              <a:t>China today – fixed exchange rate with partially opened financial account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8252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7CA8-6C6E-4EB4-8F14-80EC35B9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Post-Bretton Woods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904C-248B-4A47-8925-8D4FCD832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Debt</a:t>
            </a:r>
            <a:r>
              <a:rPr lang="cs-CZ" b="1" dirty="0"/>
              <a:t> </a:t>
            </a:r>
            <a:r>
              <a:rPr lang="cs-CZ" b="1" dirty="0" err="1"/>
              <a:t>crises</a:t>
            </a:r>
            <a:r>
              <a:rPr lang="cs-CZ" b="1" dirty="0"/>
              <a:t> + </a:t>
            </a:r>
            <a:r>
              <a:rPr lang="cs-CZ" b="1" dirty="0" err="1"/>
              <a:t>monetary</a:t>
            </a:r>
            <a:r>
              <a:rPr lang="cs-CZ" b="1" dirty="0"/>
              <a:t> </a:t>
            </a:r>
            <a:r>
              <a:rPr lang="cs-CZ" b="1" dirty="0" err="1"/>
              <a:t>crises</a:t>
            </a:r>
            <a:endParaRPr lang="cs-CZ" b="1" dirty="0"/>
          </a:p>
          <a:p>
            <a:r>
              <a:rPr lang="cs-CZ" dirty="0"/>
              <a:t>= </a:t>
            </a:r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not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</a:t>
            </a:r>
            <a:r>
              <a:rPr lang="cs-CZ" dirty="0"/>
              <a:t>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34803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7CA8-6C6E-4EB4-8F14-80EC35B9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Post-Bretton Woods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904C-248B-4A47-8925-8D4FCD832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Debt</a:t>
            </a:r>
            <a:r>
              <a:rPr lang="cs-CZ" b="1" dirty="0"/>
              <a:t> </a:t>
            </a:r>
            <a:r>
              <a:rPr lang="cs-CZ" b="1" dirty="0" err="1"/>
              <a:t>crises</a:t>
            </a:r>
            <a:r>
              <a:rPr lang="cs-CZ" b="1" dirty="0"/>
              <a:t> + </a:t>
            </a:r>
            <a:r>
              <a:rPr lang="cs-CZ" b="1" dirty="0" err="1"/>
              <a:t>monetary</a:t>
            </a:r>
            <a:r>
              <a:rPr lang="cs-CZ" b="1" dirty="0"/>
              <a:t> </a:t>
            </a:r>
            <a:r>
              <a:rPr lang="cs-CZ" b="1" dirty="0" err="1"/>
              <a:t>crises</a:t>
            </a:r>
            <a:endParaRPr lang="cs-CZ" b="1" dirty="0"/>
          </a:p>
          <a:p>
            <a:r>
              <a:rPr lang="cs-CZ" dirty="0"/>
              <a:t>= </a:t>
            </a:r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not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</a:t>
            </a:r>
            <a:r>
              <a:rPr lang="cs-CZ" dirty="0"/>
              <a:t>!</a:t>
            </a:r>
          </a:p>
          <a:p>
            <a:endParaRPr lang="cs-CZ" dirty="0"/>
          </a:p>
          <a:p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place in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b="1" dirty="0" err="1"/>
              <a:t>an</a:t>
            </a:r>
            <a:r>
              <a:rPr lang="cs-CZ" b="1" dirty="0"/>
              <a:t> open </a:t>
            </a:r>
            <a:r>
              <a:rPr lang="cs-CZ" b="1" dirty="0" err="1"/>
              <a:t>financial</a:t>
            </a:r>
            <a:r>
              <a:rPr lang="cs-CZ" b="1" dirty="0"/>
              <a:t> </a:t>
            </a:r>
            <a:r>
              <a:rPr lang="cs-CZ" b="1" dirty="0" err="1"/>
              <a:t>account</a:t>
            </a:r>
            <a:r>
              <a:rPr lang="cs-CZ" b="1" dirty="0"/>
              <a:t> + </a:t>
            </a:r>
            <a:r>
              <a:rPr lang="cs-CZ" b="1" dirty="0" err="1"/>
              <a:t>fixed</a:t>
            </a:r>
            <a:r>
              <a:rPr lang="cs-CZ" b="1" dirty="0"/>
              <a:t> </a:t>
            </a:r>
            <a:r>
              <a:rPr lang="cs-CZ" b="1" dirty="0" err="1"/>
              <a:t>exchange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0940108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CC8C-E4BE-4A3C-91DD-EF7497D1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8D3F24-0592-4D0E-8D58-84A3DDA6B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79" y="1672986"/>
            <a:ext cx="5922587" cy="4335334"/>
          </a:xfrm>
        </p:spPr>
      </p:pic>
    </p:spTree>
    <p:extLst>
      <p:ext uri="{BB962C8B-B14F-4D97-AF65-F5344CB8AC3E}">
        <p14:creationId xmlns:p14="http://schemas.microsoft.com/office/powerpoint/2010/main" val="221474702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ACDA-A523-483E-9F45-531E50BD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48212D-3466-4170-A655-014ADEE9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65" y="1825625"/>
            <a:ext cx="5399470" cy="4351338"/>
          </a:xfrm>
        </p:spPr>
      </p:pic>
    </p:spTree>
    <p:extLst>
      <p:ext uri="{BB962C8B-B14F-4D97-AF65-F5344CB8AC3E}">
        <p14:creationId xmlns:p14="http://schemas.microsoft.com/office/powerpoint/2010/main" val="421987514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1420-8941-485E-BE38-A5825934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study - mid-1990s </a:t>
            </a:r>
            <a:r>
              <a:rPr lang="cs-CZ" dirty="0" err="1"/>
              <a:t>Czechia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0E915-74BC-4D56-A818-52A60CB7D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91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90458-CA81-4F51-80AF-8723F4C6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702D3-2BD8-4D5F-B65E-CD76764E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</a:t>
            </a:r>
            <a:r>
              <a:rPr lang="en-US" b="1" dirty="0"/>
              <a:t>dominant role of the US dollar</a:t>
            </a:r>
            <a:endParaRPr lang="cs-CZ" b="1" dirty="0"/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8328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1420-8941-485E-BE38-A5825934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study - mid-1990s </a:t>
            </a:r>
            <a:r>
              <a:rPr lang="cs-CZ" dirty="0" err="1"/>
              <a:t>Czechia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0E915-74BC-4D56-A818-52A60CB7D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succesful</a:t>
            </a:r>
            <a:r>
              <a:rPr lang="cs-CZ" dirty="0"/>
              <a:t> post-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nation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poster </a:t>
            </a: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neoliberalism</a:t>
            </a:r>
            <a:r>
              <a:rPr lang="cs-CZ" dirty="0"/>
              <a:t>!“</a:t>
            </a:r>
          </a:p>
        </p:txBody>
      </p:sp>
    </p:spTree>
    <p:extLst>
      <p:ext uri="{BB962C8B-B14F-4D97-AF65-F5344CB8AC3E}">
        <p14:creationId xmlns:p14="http://schemas.microsoft.com/office/powerpoint/2010/main" val="265996111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1420-8941-485E-BE38-A5825934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study - mid-1990s </a:t>
            </a:r>
            <a:r>
              <a:rPr lang="cs-CZ" dirty="0" err="1"/>
              <a:t>Czechia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0E915-74BC-4D56-A818-52A60CB7D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succesful</a:t>
            </a:r>
            <a:r>
              <a:rPr lang="cs-CZ" dirty="0"/>
              <a:t> post-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nation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poster </a:t>
            </a: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neoliberalism</a:t>
            </a:r>
            <a:r>
              <a:rPr lang="cs-CZ" dirty="0"/>
              <a:t>!“</a:t>
            </a:r>
          </a:p>
          <a:p>
            <a:r>
              <a:rPr lang="cs-CZ" dirty="0"/>
              <a:t>1995 – </a:t>
            </a:r>
            <a:r>
              <a:rPr lang="cs-CZ" dirty="0" err="1"/>
              <a:t>entry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OECD – „</a:t>
            </a:r>
            <a:r>
              <a:rPr lang="cs-CZ" dirty="0" err="1"/>
              <a:t>Let‘s</a:t>
            </a:r>
            <a:r>
              <a:rPr lang="cs-CZ" dirty="0"/>
              <a:t> </a:t>
            </a:r>
            <a:r>
              <a:rPr lang="cs-CZ" dirty="0" err="1"/>
              <a:t>abolish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controls</a:t>
            </a:r>
            <a:r>
              <a:rPr lang="cs-CZ" dirty="0"/>
              <a:t>,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, and to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cool“</a:t>
            </a:r>
          </a:p>
        </p:txBody>
      </p:sp>
    </p:spTree>
    <p:extLst>
      <p:ext uri="{BB962C8B-B14F-4D97-AF65-F5344CB8AC3E}">
        <p14:creationId xmlns:p14="http://schemas.microsoft.com/office/powerpoint/2010/main" val="199211234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1420-8941-485E-BE38-A5825934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study - mid-1990s </a:t>
            </a:r>
            <a:r>
              <a:rPr lang="cs-CZ" dirty="0" err="1"/>
              <a:t>Czechia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0E915-74BC-4D56-A818-52A60CB7D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succesful</a:t>
            </a:r>
            <a:r>
              <a:rPr lang="cs-CZ" dirty="0"/>
              <a:t> post-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nation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poster </a:t>
            </a:r>
            <a:r>
              <a:rPr lang="cs-CZ" dirty="0" err="1"/>
              <a:t>child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neoliberalism</a:t>
            </a:r>
            <a:r>
              <a:rPr lang="cs-CZ" dirty="0"/>
              <a:t>!“</a:t>
            </a:r>
          </a:p>
          <a:p>
            <a:r>
              <a:rPr lang="cs-CZ" dirty="0"/>
              <a:t>1995 – </a:t>
            </a:r>
            <a:r>
              <a:rPr lang="cs-CZ" dirty="0" err="1"/>
              <a:t>entry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OECD – „</a:t>
            </a:r>
            <a:r>
              <a:rPr lang="cs-CZ" dirty="0" err="1"/>
              <a:t>Let‘s</a:t>
            </a:r>
            <a:r>
              <a:rPr lang="cs-CZ" dirty="0"/>
              <a:t> </a:t>
            </a:r>
            <a:r>
              <a:rPr lang="cs-CZ" dirty="0" err="1"/>
              <a:t>abolish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controls</a:t>
            </a:r>
            <a:r>
              <a:rPr lang="cs-CZ" dirty="0"/>
              <a:t>,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, and to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cool“</a:t>
            </a:r>
          </a:p>
          <a:p>
            <a:r>
              <a:rPr lang="cs-CZ" dirty="0"/>
              <a:t>„</a:t>
            </a:r>
            <a:r>
              <a:rPr lang="cs-CZ" dirty="0" err="1"/>
              <a:t>Let‘s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everyone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 </a:t>
            </a:r>
            <a:r>
              <a:rPr lang="cs-CZ" dirty="0" err="1"/>
              <a:t>envies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!“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1934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357AB-FFD4-44F3-A0CB-9CEC5265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94E2DD-CDFC-49FF-B6B6-6A1682028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06" y="220106"/>
            <a:ext cx="4284772" cy="6427158"/>
          </a:xfrm>
        </p:spPr>
      </p:pic>
    </p:spTree>
    <p:extLst>
      <p:ext uri="{BB962C8B-B14F-4D97-AF65-F5344CB8AC3E}">
        <p14:creationId xmlns:p14="http://schemas.microsoft.com/office/powerpoint/2010/main" val="62908413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1420-8941-485E-BE38-A5825934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study - mid-1990s </a:t>
            </a:r>
            <a:r>
              <a:rPr lang="cs-CZ" dirty="0" err="1"/>
              <a:t>Czechia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0E915-74BC-4D56-A818-52A60CB7D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</a:t>
            </a:r>
            <a:r>
              <a:rPr lang="cs-CZ" dirty="0" err="1"/>
              <a:t>textbook</a:t>
            </a:r>
            <a:r>
              <a:rPr lang="cs-CZ" dirty="0"/>
              <a:t> </a:t>
            </a:r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in 1997, </a:t>
            </a:r>
            <a:r>
              <a:rPr lang="cs-CZ" dirty="0" err="1"/>
              <a:t>fall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government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73684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5DE6-656D-451A-8340-50B58009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A605-32C8-4884-AD5A-129D0052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acquired debt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b="1" dirty="0"/>
              <a:t>a foreign currency</a:t>
            </a:r>
            <a:r>
              <a:rPr lang="en-US" dirty="0"/>
              <a:t>, now you can‘t pay it back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</p:txBody>
      </p:sp>
    </p:spTree>
    <p:extLst>
      <p:ext uri="{BB962C8B-B14F-4D97-AF65-F5344CB8AC3E}">
        <p14:creationId xmlns:p14="http://schemas.microsoft.com/office/powerpoint/2010/main" val="58528793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5DE6-656D-451A-8340-50B58009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A605-32C8-4884-AD5A-129D0052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acquired debt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b="1" dirty="0"/>
              <a:t>a foreign currency</a:t>
            </a:r>
            <a:r>
              <a:rPr lang="en-US" dirty="0"/>
              <a:t>, now you can‘t pay it back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r>
              <a:rPr lang="en-US" dirty="0">
                <a:sym typeface="Wingdings" panose="05000000000000000000" pitchFamily="2" charset="2"/>
              </a:rPr>
              <a:t>Why </a:t>
            </a:r>
            <a:r>
              <a:rPr lang="cs-CZ" dirty="0" err="1">
                <a:sym typeface="Wingdings" panose="05000000000000000000" pitchFamily="2" charset="2"/>
              </a:rPr>
              <a:t>is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it</a:t>
            </a:r>
            <a:r>
              <a:rPr lang="cs-CZ" dirty="0">
                <a:sym typeface="Wingdings" panose="05000000000000000000" pitchFamily="2" charset="2"/>
              </a:rPr>
              <a:t> not </a:t>
            </a:r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problem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debts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en-US" dirty="0">
                <a:sym typeface="Wingdings" panose="05000000000000000000" pitchFamily="2" charset="2"/>
              </a:rPr>
              <a:t> domestic currency?</a:t>
            </a:r>
          </a:p>
        </p:txBody>
      </p:sp>
    </p:spTree>
    <p:extLst>
      <p:ext uri="{BB962C8B-B14F-4D97-AF65-F5344CB8AC3E}">
        <p14:creationId xmlns:p14="http://schemas.microsoft.com/office/powerpoint/2010/main" val="370914023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5DE6-656D-451A-8340-50B58009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A605-32C8-4884-AD5A-129D0052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acquired debt </a:t>
            </a:r>
            <a:r>
              <a:rPr lang="en-US" b="1" dirty="0"/>
              <a:t>in</a:t>
            </a:r>
            <a:r>
              <a:rPr lang="en-US" dirty="0"/>
              <a:t> </a:t>
            </a:r>
            <a:r>
              <a:rPr lang="en-US" b="1" dirty="0"/>
              <a:t>a foreign currency</a:t>
            </a:r>
            <a:r>
              <a:rPr lang="en-US" dirty="0"/>
              <a:t>, now you can‘t pay it back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r>
              <a:rPr lang="en-US" dirty="0">
                <a:sym typeface="Wingdings" panose="05000000000000000000" pitchFamily="2" charset="2"/>
              </a:rPr>
              <a:t>Why </a:t>
            </a:r>
            <a:r>
              <a:rPr lang="cs-CZ" dirty="0" err="1">
                <a:sym typeface="Wingdings" panose="05000000000000000000" pitchFamily="2" charset="2"/>
              </a:rPr>
              <a:t>is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it</a:t>
            </a:r>
            <a:r>
              <a:rPr lang="cs-CZ" dirty="0">
                <a:sym typeface="Wingdings" panose="05000000000000000000" pitchFamily="2" charset="2"/>
              </a:rPr>
              <a:t> not </a:t>
            </a:r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problem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debts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en-US" dirty="0">
                <a:sym typeface="Wingdings" panose="05000000000000000000" pitchFamily="2" charset="2"/>
              </a:rPr>
              <a:t> domestic currency?</a:t>
            </a:r>
          </a:p>
          <a:p>
            <a:r>
              <a:rPr lang="en-US" dirty="0">
                <a:sym typeface="Wingdings" panose="05000000000000000000" pitchFamily="2" charset="2"/>
              </a:rPr>
              <a:t>Because you can print money and </a:t>
            </a:r>
            <a:r>
              <a:rPr lang="en-US" b="1" dirty="0">
                <a:sym typeface="Wingdings" panose="05000000000000000000" pitchFamily="2" charset="2"/>
              </a:rPr>
              <a:t>monetize</a:t>
            </a:r>
            <a:r>
              <a:rPr lang="en-US" dirty="0">
                <a:sym typeface="Wingdings" panose="05000000000000000000" pitchFamily="2" charset="2"/>
              </a:rPr>
              <a:t> the debt!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b="1" dirty="0">
                <a:sym typeface="Wingdings" panose="05000000000000000000" pitchFamily="2" charset="2"/>
              </a:rPr>
              <a:t>so </a:t>
            </a:r>
            <a:r>
              <a:rPr lang="cs-CZ" b="1" dirty="0" err="1">
                <a:sym typeface="Wingdings" panose="05000000000000000000" pitchFamily="2" charset="2"/>
              </a:rPr>
              <a:t>you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never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technically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become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insolvent</a:t>
            </a:r>
            <a:r>
              <a:rPr lang="cs-CZ" b="1" dirty="0">
                <a:sym typeface="Wingdings" panose="05000000000000000000" pitchFamily="2" charset="2"/>
              </a:rPr>
              <a:t>!</a:t>
            </a:r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053719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5DE6-656D-451A-8340-50B58009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A605-32C8-4884-AD5A-129D0052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</a:t>
            </a:r>
            <a:r>
              <a:rPr lang="en-US" b="1" dirty="0"/>
              <a:t>tied to an overvalued </a:t>
            </a:r>
            <a:r>
              <a:rPr lang="cs-CZ" b="1" dirty="0">
                <a:solidFill>
                  <a:srgbClr val="FF0000"/>
                </a:solidFill>
              </a:rPr>
              <a:t>(= </a:t>
            </a:r>
            <a:r>
              <a:rPr lang="cs-CZ" b="1" dirty="0" err="1">
                <a:solidFill>
                  <a:srgbClr val="FF0000"/>
                </a:solidFill>
              </a:rPr>
              <a:t>fixed</a:t>
            </a:r>
            <a:r>
              <a:rPr lang="cs-CZ" b="1" dirty="0">
                <a:solidFill>
                  <a:srgbClr val="FF0000"/>
                </a:solidFill>
              </a:rPr>
              <a:t>!) </a:t>
            </a:r>
            <a:r>
              <a:rPr lang="en-US" b="1" dirty="0"/>
              <a:t>currency and trade deficit</a:t>
            </a:r>
          </a:p>
        </p:txBody>
      </p:sp>
    </p:spTree>
    <p:extLst>
      <p:ext uri="{BB962C8B-B14F-4D97-AF65-F5344CB8AC3E}">
        <p14:creationId xmlns:p14="http://schemas.microsoft.com/office/powerpoint/2010/main" val="52774971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5DE6-656D-451A-8340-50B58009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A605-32C8-4884-AD5A-129D0052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</a:t>
            </a:r>
            <a:r>
              <a:rPr lang="en-US" b="1" dirty="0"/>
              <a:t>tied to an overvalued </a:t>
            </a:r>
            <a:r>
              <a:rPr lang="cs-CZ" b="1" dirty="0">
                <a:solidFill>
                  <a:srgbClr val="FF0000"/>
                </a:solidFill>
              </a:rPr>
              <a:t>(= </a:t>
            </a:r>
            <a:r>
              <a:rPr lang="cs-CZ" b="1" dirty="0" err="1">
                <a:solidFill>
                  <a:srgbClr val="FF0000"/>
                </a:solidFill>
              </a:rPr>
              <a:t>fixed</a:t>
            </a:r>
            <a:r>
              <a:rPr lang="cs-CZ" b="1" dirty="0">
                <a:solidFill>
                  <a:srgbClr val="FF0000"/>
                </a:solidFill>
              </a:rPr>
              <a:t>!) </a:t>
            </a:r>
            <a:r>
              <a:rPr lang="en-US" b="1" dirty="0"/>
              <a:t>currency and trade deficit</a:t>
            </a:r>
          </a:p>
          <a:p>
            <a:r>
              <a:rPr lang="en-US" dirty="0"/>
              <a:t>= you can‘t export, but </a:t>
            </a:r>
            <a:r>
              <a:rPr lang="en-US" b="1" dirty="0"/>
              <a:t>you can borrow, and your strong currency enables you to pay back the debts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419452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90458-CA81-4F51-80AF-8723F4C6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702D3-2BD8-4D5F-B65E-CD76764E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role – </a:t>
            </a:r>
            <a:r>
              <a:rPr lang="en-US" b="1" dirty="0"/>
              <a:t>central banks</a:t>
            </a:r>
          </a:p>
          <a:p>
            <a:r>
              <a:rPr lang="en-US" dirty="0"/>
              <a:t>&gt; this system is mostly state-led</a:t>
            </a:r>
          </a:p>
        </p:txBody>
      </p:sp>
    </p:spTree>
    <p:extLst>
      <p:ext uri="{BB962C8B-B14F-4D97-AF65-F5344CB8AC3E}">
        <p14:creationId xmlns:p14="http://schemas.microsoft.com/office/powerpoint/2010/main" val="32112678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5DE6-656D-451A-8340-50B58009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A605-32C8-4884-AD5A-129D0052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</a:t>
            </a:r>
            <a:r>
              <a:rPr lang="en-US" b="1" dirty="0"/>
              <a:t>tied to an overvalued </a:t>
            </a:r>
            <a:r>
              <a:rPr lang="cs-CZ" b="1" dirty="0">
                <a:solidFill>
                  <a:srgbClr val="FF0000"/>
                </a:solidFill>
              </a:rPr>
              <a:t>(= </a:t>
            </a:r>
            <a:r>
              <a:rPr lang="cs-CZ" b="1" dirty="0" err="1">
                <a:solidFill>
                  <a:srgbClr val="FF0000"/>
                </a:solidFill>
              </a:rPr>
              <a:t>fixed</a:t>
            </a:r>
            <a:r>
              <a:rPr lang="cs-CZ" b="1" dirty="0">
                <a:solidFill>
                  <a:srgbClr val="FF0000"/>
                </a:solidFill>
              </a:rPr>
              <a:t>!) </a:t>
            </a:r>
            <a:r>
              <a:rPr lang="en-US" b="1" dirty="0"/>
              <a:t>currency and trade deficit</a:t>
            </a:r>
          </a:p>
          <a:p>
            <a:r>
              <a:rPr lang="en-US" dirty="0"/>
              <a:t>= you can‘t export, but you can borrow, and your strong currency enables you to pay back the debts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Latin America in the 1970s &gt; Latin debt crisis in the 1980s</a:t>
            </a:r>
            <a:endParaRPr lang="cs-CZ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3885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5DE6-656D-451A-8340-50B58009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A605-32C8-4884-AD5A-129D0052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</a:t>
            </a:r>
            <a:r>
              <a:rPr lang="en-US" b="1" dirty="0"/>
              <a:t>tied to an overvalued </a:t>
            </a:r>
            <a:r>
              <a:rPr lang="cs-CZ" b="1" dirty="0">
                <a:solidFill>
                  <a:srgbClr val="FF0000"/>
                </a:solidFill>
              </a:rPr>
              <a:t>(= </a:t>
            </a:r>
            <a:r>
              <a:rPr lang="cs-CZ" b="1" dirty="0" err="1">
                <a:solidFill>
                  <a:srgbClr val="FF0000"/>
                </a:solidFill>
              </a:rPr>
              <a:t>fixed</a:t>
            </a:r>
            <a:r>
              <a:rPr lang="cs-CZ" b="1" dirty="0">
                <a:solidFill>
                  <a:srgbClr val="FF0000"/>
                </a:solidFill>
              </a:rPr>
              <a:t>!) </a:t>
            </a:r>
            <a:r>
              <a:rPr lang="en-US" b="1" dirty="0"/>
              <a:t>currency and trade deficit</a:t>
            </a:r>
          </a:p>
          <a:p>
            <a:r>
              <a:rPr lang="en-US" dirty="0"/>
              <a:t>= you can‘t export, but you can borrow, and your strong currency enables you to pay back the debts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Latin America in the 1970s &gt; Latin debt crisis in the 1980s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What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happened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1970s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money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flows</a:t>
            </a:r>
            <a:r>
              <a:rPr lang="cs-CZ" dirty="0">
                <a:sym typeface="Wingdings" panose="05000000000000000000" pitchFamily="2" charset="2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5097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5DE6-656D-451A-8340-50B58009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A605-32C8-4884-AD5A-129D0052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</a:t>
            </a:r>
            <a:r>
              <a:rPr lang="en-US" b="1" dirty="0"/>
              <a:t>tied to an overvalued </a:t>
            </a:r>
            <a:r>
              <a:rPr lang="cs-CZ" b="1" dirty="0">
                <a:solidFill>
                  <a:srgbClr val="FF0000"/>
                </a:solidFill>
              </a:rPr>
              <a:t>(= </a:t>
            </a:r>
            <a:r>
              <a:rPr lang="cs-CZ" b="1" dirty="0" err="1">
                <a:solidFill>
                  <a:srgbClr val="FF0000"/>
                </a:solidFill>
              </a:rPr>
              <a:t>fixed</a:t>
            </a:r>
            <a:r>
              <a:rPr lang="cs-CZ" b="1" dirty="0">
                <a:solidFill>
                  <a:srgbClr val="FF0000"/>
                </a:solidFill>
              </a:rPr>
              <a:t>!) </a:t>
            </a:r>
            <a:r>
              <a:rPr lang="en-US" b="1" dirty="0"/>
              <a:t>currency and trade deficit</a:t>
            </a:r>
          </a:p>
          <a:p>
            <a:r>
              <a:rPr lang="en-US" dirty="0"/>
              <a:t>= you can‘t export, but you can borrow, and your strong currency enables you to pay back the debts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Latin America in the 1970s &gt; Latin debt crisis in the 1980s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What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happened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1970s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money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flows</a:t>
            </a:r>
            <a:r>
              <a:rPr lang="cs-CZ" dirty="0">
                <a:sym typeface="Wingdings" panose="05000000000000000000" pitchFamily="2" charset="2"/>
              </a:rPr>
              <a:t>?</a:t>
            </a:r>
          </a:p>
          <a:p>
            <a:r>
              <a:rPr lang="cs-CZ" dirty="0" err="1">
                <a:sym typeface="Wingdings" panose="05000000000000000000" pitchFamily="2" charset="2"/>
              </a:rPr>
              <a:t>Rich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countries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abolished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capital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controls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dirty="0" err="1">
                <a:sym typeface="Wingdings" panose="05000000000000000000" pitchFamily="2" charset="2"/>
              </a:rPr>
              <a:t>money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could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flow</a:t>
            </a:r>
            <a:r>
              <a:rPr lang="cs-CZ" dirty="0">
                <a:sym typeface="Wingdings" panose="05000000000000000000" pitchFamily="2" charset="2"/>
              </a:rPr>
              <a:t> to Latin America!</a:t>
            </a:r>
          </a:p>
        </p:txBody>
      </p:sp>
    </p:spTree>
    <p:extLst>
      <p:ext uri="{BB962C8B-B14F-4D97-AF65-F5344CB8AC3E}">
        <p14:creationId xmlns:p14="http://schemas.microsoft.com/office/powerpoint/2010/main" val="416824937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5DE6-656D-451A-8340-50B58009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A605-32C8-4884-AD5A-129D0052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</a:t>
            </a:r>
            <a:r>
              <a:rPr lang="en-US" b="1" dirty="0"/>
              <a:t>tied to an overvalued </a:t>
            </a:r>
            <a:r>
              <a:rPr lang="cs-CZ" b="1" dirty="0">
                <a:solidFill>
                  <a:srgbClr val="FF0000"/>
                </a:solidFill>
              </a:rPr>
              <a:t>(= </a:t>
            </a:r>
            <a:r>
              <a:rPr lang="cs-CZ" b="1" dirty="0" err="1">
                <a:solidFill>
                  <a:srgbClr val="FF0000"/>
                </a:solidFill>
              </a:rPr>
              <a:t>fixed</a:t>
            </a:r>
            <a:r>
              <a:rPr lang="cs-CZ" b="1" dirty="0">
                <a:solidFill>
                  <a:srgbClr val="FF0000"/>
                </a:solidFill>
              </a:rPr>
              <a:t>!) </a:t>
            </a:r>
            <a:r>
              <a:rPr lang="en-US" b="1" dirty="0"/>
              <a:t>currency and trade deficit</a:t>
            </a:r>
          </a:p>
          <a:p>
            <a:r>
              <a:rPr lang="en-US" dirty="0"/>
              <a:t>= you can‘t export, but you can borrow, and your strong currency enables you to pay back the debts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Latin America in the 1970s &gt; Latin debt crisis in the 1980s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What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happened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1970s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money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flows</a:t>
            </a:r>
            <a:r>
              <a:rPr lang="cs-CZ" dirty="0">
                <a:sym typeface="Wingdings" panose="05000000000000000000" pitchFamily="2" charset="2"/>
              </a:rPr>
              <a:t>?</a:t>
            </a:r>
          </a:p>
          <a:p>
            <a:r>
              <a:rPr lang="cs-CZ" dirty="0" err="1">
                <a:sym typeface="Wingdings" panose="05000000000000000000" pitchFamily="2" charset="2"/>
              </a:rPr>
              <a:t>Rich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countries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abolished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capital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controls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dirty="0" err="1">
                <a:sym typeface="Wingdings" panose="05000000000000000000" pitchFamily="2" charset="2"/>
              </a:rPr>
              <a:t>money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could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flow</a:t>
            </a:r>
            <a:r>
              <a:rPr lang="cs-CZ" dirty="0">
                <a:sym typeface="Wingdings" panose="05000000000000000000" pitchFamily="2" charset="2"/>
              </a:rPr>
              <a:t> to Latin America!</a:t>
            </a:r>
          </a:p>
          <a:p>
            <a:r>
              <a:rPr lang="cs-CZ" b="1" dirty="0">
                <a:sym typeface="Wingdings" panose="05000000000000000000" pitchFamily="2" charset="2"/>
              </a:rPr>
              <a:t>&gt; much </a:t>
            </a:r>
            <a:r>
              <a:rPr lang="cs-CZ" b="1" dirty="0" err="1">
                <a:sym typeface="Wingdings" panose="05000000000000000000" pitchFamily="2" charset="2"/>
              </a:rPr>
              <a:t>bigger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debts</a:t>
            </a:r>
            <a:r>
              <a:rPr lang="cs-CZ" b="1" dirty="0">
                <a:sym typeface="Wingdings" panose="05000000000000000000" pitchFamily="2" charset="2"/>
              </a:rPr>
              <a:t> and </a:t>
            </a:r>
            <a:r>
              <a:rPr lang="cs-CZ" b="1" dirty="0" err="1">
                <a:sym typeface="Wingdings" panose="05000000000000000000" pitchFamily="2" charset="2"/>
              </a:rPr>
              <a:t>trade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deficits</a:t>
            </a:r>
            <a:r>
              <a:rPr lang="cs-CZ" b="1" dirty="0">
                <a:sym typeface="Wingdings" panose="05000000000000000000" pitchFamily="2" charset="2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862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654D-F29B-4CDE-99BA-346FB946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2AEC-ACD6-41BB-874C-0499B420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currency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debt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denominated</a:t>
            </a:r>
            <a:r>
              <a:rPr lang="cs-CZ" b="1" dirty="0"/>
              <a:t> in </a:t>
            </a:r>
            <a:r>
              <a:rPr lang="cs-CZ" b="1" dirty="0" err="1"/>
              <a:t>might</a:t>
            </a:r>
            <a:r>
              <a:rPr lang="cs-CZ" b="1" dirty="0"/>
              <a:t> </a:t>
            </a:r>
            <a:r>
              <a:rPr lang="cs-CZ" b="1" dirty="0" err="1"/>
              <a:t>gain</a:t>
            </a:r>
            <a:r>
              <a:rPr lang="cs-CZ" b="1" dirty="0"/>
              <a:t> </a:t>
            </a:r>
            <a:r>
              <a:rPr lang="cs-CZ" b="1" dirty="0" err="1"/>
              <a:t>strength</a:t>
            </a:r>
            <a:r>
              <a:rPr lang="cs-CZ" dirty="0"/>
              <a:t>! &gt;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paying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15688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654D-F29B-4CDE-99BA-346FB946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2AEC-ACD6-41BB-874C-0499B420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currency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debt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denominated</a:t>
            </a:r>
            <a:r>
              <a:rPr lang="cs-CZ" b="1" dirty="0"/>
              <a:t> in </a:t>
            </a:r>
            <a:r>
              <a:rPr lang="cs-CZ" b="1" dirty="0" err="1"/>
              <a:t>might</a:t>
            </a:r>
            <a:r>
              <a:rPr lang="cs-CZ" b="1" dirty="0"/>
              <a:t> </a:t>
            </a:r>
            <a:r>
              <a:rPr lang="cs-CZ" b="1" dirty="0" err="1"/>
              <a:t>gain</a:t>
            </a:r>
            <a:r>
              <a:rPr lang="cs-CZ" b="1" dirty="0"/>
              <a:t> </a:t>
            </a:r>
            <a:r>
              <a:rPr lang="cs-CZ" b="1" dirty="0" err="1"/>
              <a:t>strength</a:t>
            </a:r>
            <a:r>
              <a:rPr lang="cs-CZ" dirty="0"/>
              <a:t>! &gt;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paying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</a:t>
            </a:r>
            <a:endParaRPr lang="cs-CZ" dirty="0"/>
          </a:p>
          <a:p>
            <a:r>
              <a:rPr lang="cs-CZ" dirty="0"/>
              <a:t>US „Volker </a:t>
            </a:r>
            <a:r>
              <a:rPr lang="cs-CZ" dirty="0" err="1"/>
              <a:t>shock</a:t>
            </a:r>
            <a:r>
              <a:rPr lang="cs-CZ" dirty="0"/>
              <a:t>“ in 1979 &gt; </a:t>
            </a:r>
            <a:r>
              <a:rPr lang="cs-CZ" dirty="0" err="1"/>
              <a:t>stronger</a:t>
            </a:r>
            <a:r>
              <a:rPr lang="cs-CZ" dirty="0"/>
              <a:t> </a:t>
            </a:r>
            <a:r>
              <a:rPr lang="cs-CZ" dirty="0" err="1"/>
              <a:t>dollar</a:t>
            </a:r>
            <a:r>
              <a:rPr lang="cs-CZ" dirty="0"/>
              <a:t> &gt;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debtors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699924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654D-F29B-4CDE-99BA-346FB946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A2AEC-ACD6-41BB-874C-0499B420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currency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debt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denominated</a:t>
            </a:r>
            <a:r>
              <a:rPr lang="cs-CZ" b="1" dirty="0"/>
              <a:t> in </a:t>
            </a:r>
            <a:r>
              <a:rPr lang="cs-CZ" b="1" dirty="0" err="1"/>
              <a:t>might</a:t>
            </a:r>
            <a:r>
              <a:rPr lang="cs-CZ" b="1" dirty="0"/>
              <a:t> </a:t>
            </a:r>
            <a:r>
              <a:rPr lang="cs-CZ" b="1" dirty="0" err="1"/>
              <a:t>gain</a:t>
            </a:r>
            <a:r>
              <a:rPr lang="cs-CZ" b="1" dirty="0"/>
              <a:t> </a:t>
            </a:r>
            <a:r>
              <a:rPr lang="cs-CZ" b="1" dirty="0" err="1"/>
              <a:t>strength</a:t>
            </a:r>
            <a:r>
              <a:rPr lang="cs-CZ" dirty="0"/>
              <a:t>! &gt;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paying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</a:t>
            </a:r>
            <a:endParaRPr lang="cs-CZ" dirty="0"/>
          </a:p>
          <a:p>
            <a:r>
              <a:rPr lang="cs-CZ" dirty="0"/>
              <a:t>US „Volker </a:t>
            </a:r>
            <a:r>
              <a:rPr lang="cs-CZ" dirty="0" err="1"/>
              <a:t>shock</a:t>
            </a:r>
            <a:r>
              <a:rPr lang="cs-CZ" dirty="0"/>
              <a:t>“ in 1979 &gt; </a:t>
            </a:r>
            <a:r>
              <a:rPr lang="cs-CZ" dirty="0" err="1"/>
              <a:t>stronger</a:t>
            </a:r>
            <a:r>
              <a:rPr lang="cs-CZ" dirty="0"/>
              <a:t> </a:t>
            </a:r>
            <a:r>
              <a:rPr lang="cs-CZ" dirty="0" err="1"/>
              <a:t>dollar</a:t>
            </a:r>
            <a:r>
              <a:rPr lang="cs-CZ" dirty="0"/>
              <a:t> &gt;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debtors</a:t>
            </a:r>
            <a:r>
              <a:rPr lang="cs-CZ" dirty="0"/>
              <a:t>!</a:t>
            </a:r>
          </a:p>
          <a:p>
            <a:endParaRPr lang="cs-CZ" dirty="0"/>
          </a:p>
          <a:p>
            <a:r>
              <a:rPr lang="cs-CZ" dirty="0" err="1"/>
              <a:t>Also</a:t>
            </a:r>
            <a:r>
              <a:rPr lang="cs-CZ" dirty="0"/>
              <a:t>,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might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unable</a:t>
            </a:r>
            <a:r>
              <a:rPr lang="cs-CZ" b="1" dirty="0"/>
              <a:t> to </a:t>
            </a:r>
            <a:r>
              <a:rPr lang="cs-CZ" b="1" dirty="0" err="1"/>
              <a:t>maintain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overvalued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r>
              <a:rPr lang="cs-CZ" b="1" dirty="0"/>
              <a:t> </a:t>
            </a:r>
            <a:r>
              <a:rPr lang="cs-CZ" dirty="0"/>
              <a:t>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–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suffer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1278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=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can‘t</a:t>
            </a:r>
            <a:r>
              <a:rPr lang="cs-CZ" b="1" dirty="0"/>
              <a:t> </a:t>
            </a:r>
            <a:r>
              <a:rPr lang="cs-CZ" b="1" dirty="0" err="1"/>
              <a:t>defend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strong</a:t>
            </a:r>
            <a:r>
              <a:rPr lang="cs-CZ" b="1" dirty="0"/>
              <a:t> </a:t>
            </a:r>
            <a:r>
              <a:rPr lang="cs-CZ" b="1" dirty="0" err="1"/>
              <a:t>fixed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2885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=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can‘t</a:t>
            </a:r>
            <a:r>
              <a:rPr lang="cs-CZ" b="1" dirty="0"/>
              <a:t> </a:t>
            </a:r>
            <a:r>
              <a:rPr lang="cs-CZ" b="1" dirty="0" err="1"/>
              <a:t>defend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strong</a:t>
            </a:r>
            <a:r>
              <a:rPr lang="cs-CZ" b="1" dirty="0"/>
              <a:t> </a:t>
            </a:r>
            <a:r>
              <a:rPr lang="cs-CZ" b="1" dirty="0" err="1"/>
              <a:t>fixed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endParaRPr lang="cs-CZ" b="1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need</a:t>
            </a:r>
            <a:r>
              <a:rPr lang="cs-CZ" b="1" dirty="0"/>
              <a:t> </a:t>
            </a:r>
            <a:r>
              <a:rPr lang="cs-CZ" b="1" dirty="0" err="1"/>
              <a:t>currency</a:t>
            </a:r>
            <a:r>
              <a:rPr lang="cs-CZ" b="1" dirty="0"/>
              <a:t> </a:t>
            </a:r>
            <a:r>
              <a:rPr lang="cs-CZ" b="1" dirty="0" err="1"/>
              <a:t>reserves</a:t>
            </a:r>
            <a:r>
              <a:rPr lang="cs-CZ" b="1" dirty="0"/>
              <a:t> to do</a:t>
            </a:r>
            <a:r>
              <a:rPr lang="cs-CZ" dirty="0"/>
              <a:t>, and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run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178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=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can‘t</a:t>
            </a:r>
            <a:r>
              <a:rPr lang="cs-CZ" b="1" dirty="0"/>
              <a:t> </a:t>
            </a:r>
            <a:r>
              <a:rPr lang="cs-CZ" b="1" dirty="0" err="1"/>
              <a:t>defend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strong</a:t>
            </a:r>
            <a:r>
              <a:rPr lang="cs-CZ" b="1" dirty="0"/>
              <a:t> </a:t>
            </a:r>
            <a:r>
              <a:rPr lang="cs-CZ" b="1" dirty="0" err="1"/>
              <a:t>fixed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endParaRPr lang="cs-CZ" b="1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need</a:t>
            </a:r>
            <a:r>
              <a:rPr lang="cs-CZ" b="1" dirty="0"/>
              <a:t> </a:t>
            </a:r>
            <a:r>
              <a:rPr lang="cs-CZ" b="1" dirty="0" err="1"/>
              <a:t>currency</a:t>
            </a:r>
            <a:r>
              <a:rPr lang="cs-CZ" b="1" dirty="0"/>
              <a:t> </a:t>
            </a:r>
            <a:r>
              <a:rPr lang="cs-CZ" b="1" dirty="0" err="1"/>
              <a:t>reserves</a:t>
            </a:r>
            <a:r>
              <a:rPr lang="cs-CZ" b="1" dirty="0"/>
              <a:t> to do</a:t>
            </a:r>
            <a:r>
              <a:rPr lang="cs-CZ" dirty="0"/>
              <a:t>, and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run out</a:t>
            </a:r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b="1" dirty="0" err="1"/>
              <a:t>trade</a:t>
            </a:r>
            <a:r>
              <a:rPr lang="cs-CZ" b="1" dirty="0"/>
              <a:t> deficit</a:t>
            </a:r>
            <a:r>
              <a:rPr lang="cs-CZ" dirty="0"/>
              <a:t>,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puts</a:t>
            </a:r>
            <a:r>
              <a:rPr lang="cs-CZ" dirty="0"/>
              <a:t> a </a:t>
            </a:r>
            <a:r>
              <a:rPr lang="cs-CZ" dirty="0" err="1"/>
              <a:t>constant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 +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losing</a:t>
            </a:r>
            <a:r>
              <a:rPr lang="cs-CZ" dirty="0"/>
              <a:t> </a:t>
            </a:r>
            <a:r>
              <a:rPr lang="cs-CZ" dirty="0" err="1"/>
              <a:t>reserves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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7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90458-CA81-4F51-80AF-8723F4C6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702D3-2BD8-4D5F-B65E-CD76764E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role – </a:t>
            </a:r>
            <a:r>
              <a:rPr lang="en-US" b="1" dirty="0"/>
              <a:t>central banks</a:t>
            </a:r>
          </a:p>
          <a:p>
            <a:r>
              <a:rPr lang="en-US" dirty="0"/>
              <a:t>&gt; this system is mostly state-led</a:t>
            </a:r>
          </a:p>
          <a:p>
            <a:r>
              <a:rPr lang="en-US" dirty="0"/>
              <a:t>Commercial banks – take part in the creation of money, but are subordinate to their respective central banks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8292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=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can‘t</a:t>
            </a:r>
            <a:r>
              <a:rPr lang="cs-CZ" b="1" dirty="0"/>
              <a:t> </a:t>
            </a:r>
            <a:r>
              <a:rPr lang="cs-CZ" b="1" dirty="0" err="1"/>
              <a:t>defend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strong</a:t>
            </a:r>
            <a:r>
              <a:rPr lang="cs-CZ" b="1" dirty="0"/>
              <a:t> </a:t>
            </a:r>
            <a:r>
              <a:rPr lang="cs-CZ" b="1" dirty="0" err="1"/>
              <a:t>fixed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endParaRPr lang="cs-CZ" b="1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need</a:t>
            </a:r>
            <a:r>
              <a:rPr lang="cs-CZ" b="1" dirty="0"/>
              <a:t> </a:t>
            </a:r>
            <a:r>
              <a:rPr lang="cs-CZ" b="1" dirty="0" err="1"/>
              <a:t>currency</a:t>
            </a:r>
            <a:r>
              <a:rPr lang="cs-CZ" b="1" dirty="0"/>
              <a:t> </a:t>
            </a:r>
            <a:r>
              <a:rPr lang="cs-CZ" b="1" dirty="0" err="1"/>
              <a:t>reserves</a:t>
            </a:r>
            <a:r>
              <a:rPr lang="cs-CZ" b="1" dirty="0"/>
              <a:t> to do</a:t>
            </a:r>
            <a:r>
              <a:rPr lang="cs-CZ" dirty="0"/>
              <a:t>, and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run out</a:t>
            </a:r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b="1" dirty="0" err="1"/>
              <a:t>trade</a:t>
            </a:r>
            <a:r>
              <a:rPr lang="cs-CZ" b="1" dirty="0"/>
              <a:t> deficit</a:t>
            </a:r>
            <a:r>
              <a:rPr lang="cs-CZ" dirty="0"/>
              <a:t>,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puts</a:t>
            </a:r>
            <a:r>
              <a:rPr lang="cs-CZ" dirty="0"/>
              <a:t> a </a:t>
            </a:r>
            <a:r>
              <a:rPr lang="cs-CZ" dirty="0" err="1"/>
              <a:t>constant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 +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losing</a:t>
            </a:r>
            <a:r>
              <a:rPr lang="cs-CZ" dirty="0"/>
              <a:t> </a:t>
            </a:r>
            <a:r>
              <a:rPr lang="cs-CZ" dirty="0" err="1"/>
              <a:t>reserves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 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But </a:t>
            </a:r>
            <a:r>
              <a:rPr lang="cs-CZ" dirty="0" err="1">
                <a:sym typeface="Wingdings" panose="05000000000000000000" pitchFamily="2" charset="2"/>
              </a:rPr>
              <a:t>it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really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becomes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unmanagable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when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this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is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joined</a:t>
            </a:r>
            <a:r>
              <a:rPr lang="cs-CZ" b="1" dirty="0">
                <a:sym typeface="Wingdings" panose="05000000000000000000" pitchFamily="2" charset="2"/>
              </a:rPr>
              <a:t> by a </a:t>
            </a:r>
            <a:r>
              <a:rPr lang="cs-CZ" b="1" dirty="0" err="1">
                <a:sym typeface="Wingdings" panose="05000000000000000000" pitchFamily="2" charset="2"/>
              </a:rPr>
              <a:t>quick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outflow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of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capital</a:t>
            </a:r>
            <a:endParaRPr lang="cs-CZ" b="1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4741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But </a:t>
            </a:r>
            <a:r>
              <a:rPr lang="cs-CZ" dirty="0" err="1">
                <a:sym typeface="Wingdings" panose="05000000000000000000" pitchFamily="2" charset="2"/>
              </a:rPr>
              <a:t>it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really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becomes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unmanagable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this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joined</a:t>
            </a:r>
            <a:r>
              <a:rPr lang="cs-CZ" dirty="0">
                <a:sym typeface="Wingdings" panose="05000000000000000000" pitchFamily="2" charset="2"/>
              </a:rPr>
              <a:t> by a </a:t>
            </a:r>
            <a:r>
              <a:rPr lang="cs-CZ" b="1" dirty="0" err="1">
                <a:sym typeface="Wingdings" panose="05000000000000000000" pitchFamily="2" charset="2"/>
              </a:rPr>
              <a:t>quick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outflow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of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capital</a:t>
            </a:r>
            <a:endParaRPr lang="cs-CZ" b="1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= </a:t>
            </a:r>
            <a:r>
              <a:rPr lang="cs-CZ" b="1" dirty="0" err="1">
                <a:sym typeface="Wingdings" panose="05000000000000000000" pitchFamily="2" charset="2"/>
              </a:rPr>
              <a:t>markets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realize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sooner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later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will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to </a:t>
            </a:r>
            <a:r>
              <a:rPr lang="cs-CZ" dirty="0" err="1">
                <a:sym typeface="Wingdings" panose="05000000000000000000" pitchFamily="2" charset="2"/>
              </a:rPr>
              <a:t>devaluate</a:t>
            </a:r>
            <a:endParaRPr lang="cs-CZ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0808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But </a:t>
            </a:r>
            <a:r>
              <a:rPr lang="cs-CZ" dirty="0" err="1">
                <a:sym typeface="Wingdings" panose="05000000000000000000" pitchFamily="2" charset="2"/>
              </a:rPr>
              <a:t>it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really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becomes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unmanagable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this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joined</a:t>
            </a:r>
            <a:r>
              <a:rPr lang="cs-CZ" dirty="0">
                <a:sym typeface="Wingdings" panose="05000000000000000000" pitchFamily="2" charset="2"/>
              </a:rPr>
              <a:t> by a </a:t>
            </a:r>
            <a:r>
              <a:rPr lang="cs-CZ" b="1" dirty="0" err="1">
                <a:sym typeface="Wingdings" panose="05000000000000000000" pitchFamily="2" charset="2"/>
              </a:rPr>
              <a:t>quick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outflow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of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capital</a:t>
            </a:r>
            <a:endParaRPr lang="cs-CZ" b="1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= </a:t>
            </a:r>
            <a:r>
              <a:rPr lang="cs-CZ" b="1" dirty="0" err="1">
                <a:sym typeface="Wingdings" panose="05000000000000000000" pitchFamily="2" charset="2"/>
              </a:rPr>
              <a:t>markets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realize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sooner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later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will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to </a:t>
            </a:r>
            <a:r>
              <a:rPr lang="cs-CZ" dirty="0" err="1">
                <a:sym typeface="Wingdings" panose="05000000000000000000" pitchFamily="2" charset="2"/>
              </a:rPr>
              <a:t>devaluate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&gt; so </a:t>
            </a:r>
            <a:r>
              <a:rPr lang="cs-CZ" dirty="0" err="1">
                <a:sym typeface="Wingdings" panose="05000000000000000000" pitchFamily="2" charset="2"/>
              </a:rPr>
              <a:t>some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them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withdraw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their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money</a:t>
            </a:r>
            <a:r>
              <a:rPr lang="cs-CZ" dirty="0">
                <a:sym typeface="Wingdings" panose="05000000000000000000" pitchFamily="2" charset="2"/>
              </a:rPr>
              <a:t> and </a:t>
            </a:r>
            <a:r>
              <a:rPr lang="cs-CZ" dirty="0" err="1">
                <a:sym typeface="Wingdings" panose="05000000000000000000" pitchFamily="2" charset="2"/>
              </a:rPr>
              <a:t>change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them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into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another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currency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b="1" dirty="0" err="1">
                <a:sym typeface="Wingdings" panose="05000000000000000000" pitchFamily="2" charset="2"/>
              </a:rPr>
              <a:t>everybody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else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starts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doing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this</a:t>
            </a:r>
            <a:endParaRPr lang="cs-CZ" b="1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3885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But </a:t>
            </a:r>
            <a:r>
              <a:rPr lang="cs-CZ" dirty="0" err="1">
                <a:sym typeface="Wingdings" panose="05000000000000000000" pitchFamily="2" charset="2"/>
              </a:rPr>
              <a:t>it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really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becomes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unmanagable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this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joined</a:t>
            </a:r>
            <a:r>
              <a:rPr lang="cs-CZ" dirty="0">
                <a:sym typeface="Wingdings" panose="05000000000000000000" pitchFamily="2" charset="2"/>
              </a:rPr>
              <a:t> by a </a:t>
            </a:r>
            <a:r>
              <a:rPr lang="cs-CZ" b="1" dirty="0" err="1">
                <a:sym typeface="Wingdings" panose="05000000000000000000" pitchFamily="2" charset="2"/>
              </a:rPr>
              <a:t>quick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outflow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of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capital</a:t>
            </a:r>
            <a:endParaRPr lang="cs-CZ" b="1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= </a:t>
            </a:r>
            <a:r>
              <a:rPr lang="cs-CZ" b="1" dirty="0" err="1">
                <a:sym typeface="Wingdings" panose="05000000000000000000" pitchFamily="2" charset="2"/>
              </a:rPr>
              <a:t>markets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realize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sooner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later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will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to </a:t>
            </a:r>
            <a:r>
              <a:rPr lang="cs-CZ" dirty="0" err="1">
                <a:sym typeface="Wingdings" panose="05000000000000000000" pitchFamily="2" charset="2"/>
              </a:rPr>
              <a:t>devaluate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&gt; so </a:t>
            </a:r>
            <a:r>
              <a:rPr lang="cs-CZ" dirty="0" err="1">
                <a:sym typeface="Wingdings" panose="05000000000000000000" pitchFamily="2" charset="2"/>
              </a:rPr>
              <a:t>some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them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withdraw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their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money</a:t>
            </a:r>
            <a:r>
              <a:rPr lang="cs-CZ" dirty="0">
                <a:sym typeface="Wingdings" panose="05000000000000000000" pitchFamily="2" charset="2"/>
              </a:rPr>
              <a:t> and </a:t>
            </a:r>
            <a:r>
              <a:rPr lang="cs-CZ" dirty="0" err="1">
                <a:sym typeface="Wingdings" panose="05000000000000000000" pitchFamily="2" charset="2"/>
              </a:rPr>
              <a:t>change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them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into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another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currency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b="1" dirty="0" err="1">
                <a:sym typeface="Wingdings" panose="05000000000000000000" pitchFamily="2" charset="2"/>
              </a:rPr>
              <a:t>everybody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else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starts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doing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this</a:t>
            </a:r>
            <a:endParaRPr lang="cs-CZ" b="1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dirty="0" err="1">
                <a:sym typeface="Wingdings" panose="05000000000000000000" pitchFamily="2" charset="2"/>
              </a:rPr>
              <a:t>this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puts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even</a:t>
            </a:r>
            <a:r>
              <a:rPr lang="cs-CZ" b="1" dirty="0">
                <a:sym typeface="Wingdings" panose="05000000000000000000" pitchFamily="2" charset="2"/>
              </a:rPr>
              <a:t> more </a:t>
            </a:r>
            <a:r>
              <a:rPr lang="cs-CZ" b="1" dirty="0" err="1">
                <a:sym typeface="Wingdings" panose="05000000000000000000" pitchFamily="2" charset="2"/>
              </a:rPr>
              <a:t>pressure</a:t>
            </a:r>
            <a:r>
              <a:rPr lang="cs-CZ" b="1" dirty="0">
                <a:sym typeface="Wingdings" panose="05000000000000000000" pitchFamily="2" charset="2"/>
              </a:rPr>
              <a:t> on </a:t>
            </a:r>
            <a:r>
              <a:rPr lang="cs-CZ" b="1" dirty="0" err="1">
                <a:sym typeface="Wingdings" panose="05000000000000000000" pitchFamily="2" charset="2"/>
              </a:rPr>
              <a:t>the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exchange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rate</a:t>
            </a:r>
            <a:r>
              <a:rPr lang="cs-CZ" b="1" dirty="0">
                <a:sym typeface="Wingdings" panose="05000000000000000000" pitchFamily="2" charset="2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3613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burn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through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your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reserves</a:t>
            </a:r>
            <a:r>
              <a:rPr lang="cs-CZ" b="1" dirty="0">
                <a:sym typeface="Wingdings" panose="05000000000000000000" pitchFamily="2" charset="2"/>
              </a:rPr>
              <a:t> in </a:t>
            </a:r>
            <a:r>
              <a:rPr lang="cs-CZ" b="1" dirty="0" err="1">
                <a:sym typeface="Wingdings" panose="05000000000000000000" pitchFamily="2" charset="2"/>
              </a:rPr>
              <a:t>the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matter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of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days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and </a:t>
            </a:r>
            <a:r>
              <a:rPr lang="cs-CZ" dirty="0" err="1">
                <a:sym typeface="Wingdings" panose="05000000000000000000" pitchFamily="2" charset="2"/>
              </a:rPr>
              <a:t>then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capitulate</a:t>
            </a:r>
            <a:endParaRPr lang="cs-CZ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14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burn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through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your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reserves</a:t>
            </a:r>
            <a:r>
              <a:rPr lang="cs-CZ" b="1" dirty="0">
                <a:sym typeface="Wingdings" panose="05000000000000000000" pitchFamily="2" charset="2"/>
              </a:rPr>
              <a:t> in </a:t>
            </a:r>
            <a:r>
              <a:rPr lang="cs-CZ" b="1" dirty="0" err="1">
                <a:sym typeface="Wingdings" panose="05000000000000000000" pitchFamily="2" charset="2"/>
              </a:rPr>
              <a:t>the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matter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of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days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and </a:t>
            </a:r>
            <a:r>
              <a:rPr lang="cs-CZ" dirty="0" err="1">
                <a:sym typeface="Wingdings" panose="05000000000000000000" pitchFamily="2" charset="2"/>
              </a:rPr>
              <a:t>then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capitulate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b="1" dirty="0" err="1">
                <a:sym typeface="Wingdings" panose="05000000000000000000" pitchFamily="2" charset="2"/>
              </a:rPr>
              <a:t>you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devaluate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+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raise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interest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rates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b="1" dirty="0">
                <a:sym typeface="Wingdings" panose="05000000000000000000" pitchFamily="2" charset="2"/>
              </a:rPr>
              <a:t>to stop </a:t>
            </a:r>
            <a:r>
              <a:rPr lang="cs-CZ" b="1" dirty="0" err="1">
                <a:sym typeface="Wingdings" panose="05000000000000000000" pitchFamily="2" charset="2"/>
              </a:rPr>
              <a:t>the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outflow</a:t>
            </a:r>
            <a:r>
              <a:rPr lang="cs-CZ" b="1" dirty="0">
                <a:sym typeface="Wingdings" panose="05000000000000000000" pitchFamily="2" charset="2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6391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burn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through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your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reserves</a:t>
            </a:r>
            <a:r>
              <a:rPr lang="cs-CZ" b="1" dirty="0">
                <a:sym typeface="Wingdings" panose="05000000000000000000" pitchFamily="2" charset="2"/>
              </a:rPr>
              <a:t> in </a:t>
            </a:r>
            <a:r>
              <a:rPr lang="cs-CZ" b="1" dirty="0" err="1">
                <a:sym typeface="Wingdings" panose="05000000000000000000" pitchFamily="2" charset="2"/>
              </a:rPr>
              <a:t>the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matter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of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days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and </a:t>
            </a:r>
            <a:r>
              <a:rPr lang="cs-CZ" dirty="0" err="1">
                <a:sym typeface="Wingdings" panose="05000000000000000000" pitchFamily="2" charset="2"/>
              </a:rPr>
              <a:t>then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capitulate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b="1" dirty="0" err="1">
                <a:sym typeface="Wingdings" panose="05000000000000000000" pitchFamily="2" charset="2"/>
              </a:rPr>
              <a:t>you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devaluate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+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raise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interest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rates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b="1" dirty="0">
                <a:sym typeface="Wingdings" panose="05000000000000000000" pitchFamily="2" charset="2"/>
              </a:rPr>
              <a:t>to stop </a:t>
            </a:r>
            <a:r>
              <a:rPr lang="cs-CZ" b="1" dirty="0" err="1">
                <a:sym typeface="Wingdings" panose="05000000000000000000" pitchFamily="2" charset="2"/>
              </a:rPr>
              <a:t>the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outflow</a:t>
            </a:r>
            <a:r>
              <a:rPr lang="cs-CZ" b="1" dirty="0">
                <a:sym typeface="Wingdings" panose="05000000000000000000" pitchFamily="2" charset="2"/>
              </a:rPr>
              <a:t> </a:t>
            </a:r>
          </a:p>
          <a:p>
            <a:r>
              <a:rPr lang="cs-CZ" dirty="0" err="1">
                <a:sym typeface="Wingdings" panose="05000000000000000000" pitchFamily="2" charset="2"/>
              </a:rPr>
              <a:t>High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domestic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interest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rates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b="1" dirty="0" err="1">
                <a:sym typeface="Wingdings" panose="05000000000000000000" pitchFamily="2" charset="2"/>
              </a:rPr>
              <a:t>recession</a:t>
            </a:r>
            <a:r>
              <a:rPr lang="cs-CZ" b="1" dirty="0">
                <a:sym typeface="Wingdings" panose="05000000000000000000" pitchFamily="2" charset="2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3694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burn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through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your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reserves</a:t>
            </a:r>
            <a:r>
              <a:rPr lang="cs-CZ" b="1" dirty="0">
                <a:sym typeface="Wingdings" panose="05000000000000000000" pitchFamily="2" charset="2"/>
              </a:rPr>
              <a:t> in </a:t>
            </a:r>
            <a:r>
              <a:rPr lang="cs-CZ" b="1" dirty="0" err="1">
                <a:sym typeface="Wingdings" panose="05000000000000000000" pitchFamily="2" charset="2"/>
              </a:rPr>
              <a:t>the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matter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of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days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and </a:t>
            </a:r>
            <a:r>
              <a:rPr lang="cs-CZ" dirty="0" err="1">
                <a:sym typeface="Wingdings" panose="05000000000000000000" pitchFamily="2" charset="2"/>
              </a:rPr>
              <a:t>then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capitulate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b="1" dirty="0" err="1">
                <a:sym typeface="Wingdings" panose="05000000000000000000" pitchFamily="2" charset="2"/>
              </a:rPr>
              <a:t>you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devaluate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+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raise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interest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rates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b="1" dirty="0">
                <a:sym typeface="Wingdings" panose="05000000000000000000" pitchFamily="2" charset="2"/>
              </a:rPr>
              <a:t>to stop </a:t>
            </a:r>
            <a:r>
              <a:rPr lang="cs-CZ" b="1" dirty="0" err="1">
                <a:sym typeface="Wingdings" panose="05000000000000000000" pitchFamily="2" charset="2"/>
              </a:rPr>
              <a:t>the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outflow</a:t>
            </a:r>
            <a:r>
              <a:rPr lang="cs-CZ" b="1" dirty="0">
                <a:sym typeface="Wingdings" panose="05000000000000000000" pitchFamily="2" charset="2"/>
              </a:rPr>
              <a:t> </a:t>
            </a:r>
          </a:p>
          <a:p>
            <a:r>
              <a:rPr lang="cs-CZ" dirty="0" err="1">
                <a:sym typeface="Wingdings" panose="05000000000000000000" pitchFamily="2" charset="2"/>
              </a:rPr>
              <a:t>High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domestic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interest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rates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b="1" dirty="0" err="1">
                <a:sym typeface="Wingdings" panose="05000000000000000000" pitchFamily="2" charset="2"/>
              </a:rPr>
              <a:t>recession</a:t>
            </a:r>
            <a:r>
              <a:rPr lang="cs-CZ" b="1" dirty="0">
                <a:sym typeface="Wingdings" panose="05000000000000000000" pitchFamily="2" charset="2"/>
              </a:rPr>
              <a:t>!</a:t>
            </a:r>
          </a:p>
          <a:p>
            <a:r>
              <a:rPr lang="cs-CZ" dirty="0" err="1">
                <a:sym typeface="Wingdings" panose="05000000000000000000" pitchFamily="2" charset="2"/>
              </a:rPr>
              <a:t>Devaluation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dirty="0" err="1">
                <a:sym typeface="Wingdings" panose="05000000000000000000" pitchFamily="2" charset="2"/>
              </a:rPr>
              <a:t>high</a:t>
            </a:r>
            <a:r>
              <a:rPr lang="cs-CZ" dirty="0">
                <a:sym typeface="Wingdings" panose="05000000000000000000" pitchFamily="2" charset="2"/>
              </a:rPr>
              <a:t> import </a:t>
            </a:r>
            <a:r>
              <a:rPr lang="cs-CZ" dirty="0" err="1">
                <a:sym typeface="Wingdings" panose="05000000000000000000" pitchFamily="2" charset="2"/>
              </a:rPr>
              <a:t>prices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b="1" dirty="0" err="1">
                <a:sym typeface="Wingdings" panose="05000000000000000000" pitchFamily="2" charset="2"/>
              </a:rPr>
              <a:t>inflation</a:t>
            </a:r>
            <a:endParaRPr lang="cs-CZ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307112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ym typeface="Wingdings" panose="05000000000000000000" pitchFamily="2" charset="2"/>
              </a:rPr>
              <a:t>Also</a:t>
            </a:r>
            <a:r>
              <a:rPr lang="cs-CZ" dirty="0">
                <a:sym typeface="Wingdings" panose="05000000000000000000" pitchFamily="2" charset="2"/>
              </a:rPr>
              <a:t>: </a:t>
            </a:r>
            <a:r>
              <a:rPr lang="cs-CZ" b="1" dirty="0" err="1">
                <a:sym typeface="Wingdings" panose="05000000000000000000" pitchFamily="2" charset="2"/>
              </a:rPr>
              <a:t>devaluation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dirty="0" err="1">
                <a:sym typeface="Wingdings" panose="05000000000000000000" pitchFamily="2" charset="2"/>
              </a:rPr>
              <a:t>if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owed</a:t>
            </a:r>
            <a:r>
              <a:rPr lang="cs-CZ" dirty="0">
                <a:sym typeface="Wingdings" panose="05000000000000000000" pitchFamily="2" charset="2"/>
              </a:rPr>
              <a:t> a lot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money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foreign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currencies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then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now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also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b="1" dirty="0" err="1">
                <a:sym typeface="Wingdings" panose="05000000000000000000" pitchFamily="2" charset="2"/>
              </a:rPr>
              <a:t>debt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crisis</a:t>
            </a:r>
            <a:r>
              <a:rPr lang="cs-CZ" dirty="0">
                <a:sym typeface="Wingdings" panose="05000000000000000000" pitchFamily="2" charset="2"/>
              </a:rPr>
              <a:t>!</a:t>
            </a:r>
          </a:p>
          <a:p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227779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ym typeface="Wingdings" panose="05000000000000000000" pitchFamily="2" charset="2"/>
              </a:rPr>
              <a:t>Also</a:t>
            </a:r>
            <a:r>
              <a:rPr lang="cs-CZ" dirty="0">
                <a:sym typeface="Wingdings" panose="05000000000000000000" pitchFamily="2" charset="2"/>
              </a:rPr>
              <a:t>: </a:t>
            </a:r>
            <a:r>
              <a:rPr lang="cs-CZ" b="1" dirty="0" err="1">
                <a:sym typeface="Wingdings" panose="05000000000000000000" pitchFamily="2" charset="2"/>
              </a:rPr>
              <a:t>devaluation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dirty="0" err="1">
                <a:sym typeface="Wingdings" panose="05000000000000000000" pitchFamily="2" charset="2"/>
              </a:rPr>
              <a:t>if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owed</a:t>
            </a:r>
            <a:r>
              <a:rPr lang="cs-CZ" dirty="0">
                <a:sym typeface="Wingdings" panose="05000000000000000000" pitchFamily="2" charset="2"/>
              </a:rPr>
              <a:t> a lot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money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foreign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currencies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then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now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also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b="1" dirty="0" err="1">
                <a:sym typeface="Wingdings" panose="05000000000000000000" pitchFamily="2" charset="2"/>
              </a:rPr>
              <a:t>debt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crisis</a:t>
            </a:r>
            <a:r>
              <a:rPr lang="cs-CZ" dirty="0">
                <a:sym typeface="Wingdings" panose="05000000000000000000" pitchFamily="2" charset="2"/>
              </a:rPr>
              <a:t>!</a:t>
            </a:r>
          </a:p>
          <a:p>
            <a:r>
              <a:rPr lang="cs-CZ" dirty="0">
                <a:sym typeface="Wingdings" panose="05000000000000000000" pitchFamily="2" charset="2"/>
              </a:rPr>
              <a:t>And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cannot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pay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for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imports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all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dirty="0" err="1">
                <a:sym typeface="Wingdings" panose="05000000000000000000" pitchFamily="2" charset="2"/>
              </a:rPr>
              <a:t>even</a:t>
            </a:r>
            <a:r>
              <a:rPr lang="cs-CZ" dirty="0">
                <a:sym typeface="Wingdings" panose="05000000000000000000" pitchFamily="2" charset="2"/>
              </a:rPr>
              <a:t> more </a:t>
            </a:r>
            <a:r>
              <a:rPr lang="cs-CZ" dirty="0" err="1">
                <a:sym typeface="Wingdings" panose="05000000000000000000" pitchFamily="2" charset="2"/>
              </a:rPr>
              <a:t>inflation</a:t>
            </a:r>
            <a:r>
              <a:rPr lang="cs-CZ" dirty="0">
                <a:sym typeface="Wingdings" panose="05000000000000000000" pitchFamily="2" charset="2"/>
              </a:rPr>
              <a:t>!</a:t>
            </a:r>
          </a:p>
          <a:p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049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90458-CA81-4F51-80AF-8723F4C6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702D3-2BD8-4D5F-B65E-CD76764E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role – </a:t>
            </a:r>
            <a:r>
              <a:rPr lang="en-US" b="1" dirty="0"/>
              <a:t>central banks</a:t>
            </a:r>
          </a:p>
          <a:p>
            <a:r>
              <a:rPr lang="en-US" dirty="0"/>
              <a:t>&gt; this system is mostly state-led</a:t>
            </a:r>
          </a:p>
          <a:p>
            <a:r>
              <a:rPr lang="en-US" dirty="0"/>
              <a:t>Commercial banks – take part in the creation of money, but are subordinate to their respective central banks</a:t>
            </a:r>
            <a:endParaRPr lang="cs-CZ" dirty="0"/>
          </a:p>
          <a:p>
            <a:r>
              <a:rPr lang="cs-CZ" b="1" dirty="0" err="1"/>
              <a:t>Private</a:t>
            </a:r>
            <a:r>
              <a:rPr lang="cs-CZ" b="1" dirty="0"/>
              <a:t> </a:t>
            </a:r>
            <a:r>
              <a:rPr lang="cs-CZ" b="1" dirty="0" err="1"/>
              <a:t>entities</a:t>
            </a:r>
            <a:r>
              <a:rPr lang="cs-CZ" b="1" dirty="0"/>
              <a:t> </a:t>
            </a:r>
            <a:r>
              <a:rPr lang="cs-CZ" b="1" dirty="0" err="1"/>
              <a:t>decide</a:t>
            </a:r>
            <a:r>
              <a:rPr lang="cs-CZ" b="1" dirty="0"/>
              <a:t> in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currency</a:t>
            </a:r>
            <a:r>
              <a:rPr lang="cs-CZ" b="1" dirty="0"/>
              <a:t> to do business </a:t>
            </a:r>
            <a:r>
              <a:rPr lang="cs-CZ" dirty="0"/>
              <a:t>&gt;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influences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banks</a:t>
            </a:r>
            <a:r>
              <a:rPr lang="cs-CZ" dirty="0"/>
              <a:t>‘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reseves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</a:p>
          <a:p>
            <a:r>
              <a:rPr lang="cs-CZ" dirty="0"/>
              <a:t>– „</a:t>
            </a:r>
            <a:r>
              <a:rPr lang="cs-CZ" dirty="0" err="1"/>
              <a:t>Hmmm</a:t>
            </a:r>
            <a:r>
              <a:rPr lang="cs-CZ" dirty="0"/>
              <a:t>, I </a:t>
            </a:r>
            <a:r>
              <a:rPr lang="cs-CZ" dirty="0" err="1"/>
              <a:t>guess</a:t>
            </a:r>
            <a:r>
              <a:rPr lang="cs-CZ" dirty="0"/>
              <a:t> </a:t>
            </a:r>
            <a:r>
              <a:rPr lang="cs-CZ" dirty="0" err="1"/>
              <a:t>euros</a:t>
            </a:r>
            <a:r>
              <a:rPr lang="cs-CZ" dirty="0"/>
              <a:t> are </a:t>
            </a:r>
            <a:r>
              <a:rPr lang="cs-CZ" dirty="0" err="1"/>
              <a:t>useful</a:t>
            </a:r>
            <a:r>
              <a:rPr lang="cs-CZ" dirty="0"/>
              <a:t>, I </a:t>
            </a:r>
            <a:r>
              <a:rPr lang="cs-CZ" dirty="0" err="1"/>
              <a:t>should</a:t>
            </a:r>
            <a:r>
              <a:rPr lang="cs-CZ" dirty="0"/>
              <a:t> hold more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!“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6203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ym typeface="Wingdings" panose="05000000000000000000" pitchFamily="2" charset="2"/>
              </a:rPr>
              <a:t>Also</a:t>
            </a:r>
            <a:r>
              <a:rPr lang="cs-CZ" dirty="0">
                <a:sym typeface="Wingdings" panose="05000000000000000000" pitchFamily="2" charset="2"/>
              </a:rPr>
              <a:t>: </a:t>
            </a:r>
            <a:r>
              <a:rPr lang="cs-CZ" b="1" dirty="0" err="1">
                <a:sym typeface="Wingdings" panose="05000000000000000000" pitchFamily="2" charset="2"/>
              </a:rPr>
              <a:t>devaluation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dirty="0" err="1">
                <a:sym typeface="Wingdings" panose="05000000000000000000" pitchFamily="2" charset="2"/>
              </a:rPr>
              <a:t>if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owed</a:t>
            </a:r>
            <a:r>
              <a:rPr lang="cs-CZ" dirty="0">
                <a:sym typeface="Wingdings" panose="05000000000000000000" pitchFamily="2" charset="2"/>
              </a:rPr>
              <a:t> a lot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money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foreign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currencies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then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now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also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b="1" dirty="0" err="1">
                <a:sym typeface="Wingdings" panose="05000000000000000000" pitchFamily="2" charset="2"/>
              </a:rPr>
              <a:t>debt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crisis</a:t>
            </a:r>
            <a:r>
              <a:rPr lang="cs-CZ" dirty="0">
                <a:sym typeface="Wingdings" panose="05000000000000000000" pitchFamily="2" charset="2"/>
              </a:rPr>
              <a:t>!</a:t>
            </a:r>
          </a:p>
          <a:p>
            <a:r>
              <a:rPr lang="cs-CZ" dirty="0">
                <a:sym typeface="Wingdings" panose="05000000000000000000" pitchFamily="2" charset="2"/>
              </a:rPr>
              <a:t>And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cannot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pay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for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imports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all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dirty="0" err="1">
                <a:sym typeface="Wingdings" panose="05000000000000000000" pitchFamily="2" charset="2"/>
              </a:rPr>
              <a:t>even</a:t>
            </a:r>
            <a:r>
              <a:rPr lang="cs-CZ" dirty="0">
                <a:sym typeface="Wingdings" panose="05000000000000000000" pitchFamily="2" charset="2"/>
              </a:rPr>
              <a:t> more </a:t>
            </a:r>
            <a:r>
              <a:rPr lang="cs-CZ" dirty="0" err="1">
                <a:sym typeface="Wingdings" panose="05000000000000000000" pitchFamily="2" charset="2"/>
              </a:rPr>
              <a:t>inflation</a:t>
            </a:r>
            <a:r>
              <a:rPr lang="cs-CZ" dirty="0">
                <a:sym typeface="Wingdings" panose="05000000000000000000" pitchFamily="2" charset="2"/>
              </a:rPr>
              <a:t>!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=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Tripple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punch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balance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payments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+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debt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+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monetary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crisis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= „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emerging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market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crisis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6237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ym typeface="Wingdings" panose="05000000000000000000" pitchFamily="2" charset="2"/>
              </a:rPr>
              <a:t>Also</a:t>
            </a:r>
            <a:r>
              <a:rPr lang="cs-CZ" dirty="0">
                <a:sym typeface="Wingdings" panose="05000000000000000000" pitchFamily="2" charset="2"/>
              </a:rPr>
              <a:t>: </a:t>
            </a:r>
            <a:r>
              <a:rPr lang="cs-CZ" b="1" dirty="0" err="1">
                <a:sym typeface="Wingdings" panose="05000000000000000000" pitchFamily="2" charset="2"/>
              </a:rPr>
              <a:t>devaluation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dirty="0" err="1">
                <a:sym typeface="Wingdings" panose="05000000000000000000" pitchFamily="2" charset="2"/>
              </a:rPr>
              <a:t>if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owed</a:t>
            </a:r>
            <a:r>
              <a:rPr lang="cs-CZ" dirty="0">
                <a:sym typeface="Wingdings" panose="05000000000000000000" pitchFamily="2" charset="2"/>
              </a:rPr>
              <a:t> a lot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money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foreign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currencies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then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now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also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b="1" dirty="0" err="1">
                <a:sym typeface="Wingdings" panose="05000000000000000000" pitchFamily="2" charset="2"/>
              </a:rPr>
              <a:t>debt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crisis</a:t>
            </a:r>
            <a:r>
              <a:rPr lang="cs-CZ" dirty="0">
                <a:sym typeface="Wingdings" panose="05000000000000000000" pitchFamily="2" charset="2"/>
              </a:rPr>
              <a:t>!</a:t>
            </a:r>
          </a:p>
          <a:p>
            <a:r>
              <a:rPr lang="cs-CZ" dirty="0">
                <a:sym typeface="Wingdings" panose="05000000000000000000" pitchFamily="2" charset="2"/>
              </a:rPr>
              <a:t>And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cannot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pay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for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imports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all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dirty="0" err="1">
                <a:sym typeface="Wingdings" panose="05000000000000000000" pitchFamily="2" charset="2"/>
              </a:rPr>
              <a:t>even</a:t>
            </a:r>
            <a:r>
              <a:rPr lang="cs-CZ" dirty="0">
                <a:sym typeface="Wingdings" panose="05000000000000000000" pitchFamily="2" charset="2"/>
              </a:rPr>
              <a:t> more </a:t>
            </a:r>
            <a:r>
              <a:rPr lang="cs-CZ" dirty="0" err="1">
                <a:sym typeface="Wingdings" panose="05000000000000000000" pitchFamily="2" charset="2"/>
              </a:rPr>
              <a:t>inflation</a:t>
            </a:r>
            <a:r>
              <a:rPr lang="cs-CZ" dirty="0">
                <a:sym typeface="Wingdings" panose="05000000000000000000" pitchFamily="2" charset="2"/>
              </a:rPr>
              <a:t>!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=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Tripple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punch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balance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payments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+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debt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+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monetary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crisis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= „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emerging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market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crisis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“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Some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version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this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happens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frequently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Global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South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3036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7291-2E9F-49BF-90E4-CC306D74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B031-498C-4953-9154-688B55C7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ym typeface="Wingdings" panose="05000000000000000000" pitchFamily="2" charset="2"/>
              </a:rPr>
              <a:t>Also</a:t>
            </a:r>
            <a:r>
              <a:rPr lang="cs-CZ" dirty="0">
                <a:sym typeface="Wingdings" panose="05000000000000000000" pitchFamily="2" charset="2"/>
              </a:rPr>
              <a:t>: </a:t>
            </a:r>
            <a:r>
              <a:rPr lang="cs-CZ" b="1" dirty="0" err="1">
                <a:sym typeface="Wingdings" panose="05000000000000000000" pitchFamily="2" charset="2"/>
              </a:rPr>
              <a:t>devaluation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dirty="0" err="1">
                <a:sym typeface="Wingdings" panose="05000000000000000000" pitchFamily="2" charset="2"/>
              </a:rPr>
              <a:t>if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owed</a:t>
            </a:r>
            <a:r>
              <a:rPr lang="cs-CZ" dirty="0">
                <a:sym typeface="Wingdings" panose="05000000000000000000" pitchFamily="2" charset="2"/>
              </a:rPr>
              <a:t> a lot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money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foreign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currencies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then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now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also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a </a:t>
            </a:r>
            <a:r>
              <a:rPr lang="cs-CZ" b="1" dirty="0" err="1">
                <a:sym typeface="Wingdings" panose="05000000000000000000" pitchFamily="2" charset="2"/>
              </a:rPr>
              <a:t>debt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crisis</a:t>
            </a:r>
            <a:r>
              <a:rPr lang="cs-CZ" dirty="0">
                <a:sym typeface="Wingdings" panose="05000000000000000000" pitchFamily="2" charset="2"/>
              </a:rPr>
              <a:t>!</a:t>
            </a:r>
          </a:p>
          <a:p>
            <a:r>
              <a:rPr lang="cs-CZ" dirty="0">
                <a:sym typeface="Wingdings" panose="05000000000000000000" pitchFamily="2" charset="2"/>
              </a:rPr>
              <a:t>And </a:t>
            </a: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cannot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pay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for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imports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all</a:t>
            </a:r>
            <a:r>
              <a:rPr lang="cs-CZ" dirty="0">
                <a:sym typeface="Wingdings" panose="05000000000000000000" pitchFamily="2" charset="2"/>
              </a:rPr>
              <a:t> &gt; </a:t>
            </a:r>
            <a:r>
              <a:rPr lang="cs-CZ" dirty="0" err="1">
                <a:sym typeface="Wingdings" panose="05000000000000000000" pitchFamily="2" charset="2"/>
              </a:rPr>
              <a:t>even</a:t>
            </a:r>
            <a:r>
              <a:rPr lang="cs-CZ" dirty="0">
                <a:sym typeface="Wingdings" panose="05000000000000000000" pitchFamily="2" charset="2"/>
              </a:rPr>
              <a:t> more </a:t>
            </a:r>
            <a:r>
              <a:rPr lang="cs-CZ" dirty="0" err="1">
                <a:sym typeface="Wingdings" panose="05000000000000000000" pitchFamily="2" charset="2"/>
              </a:rPr>
              <a:t>inflation</a:t>
            </a:r>
            <a:r>
              <a:rPr lang="cs-CZ" dirty="0">
                <a:sym typeface="Wingdings" panose="05000000000000000000" pitchFamily="2" charset="2"/>
              </a:rPr>
              <a:t>!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=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Tripple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punch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balance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of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payments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+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debt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+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monetary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rgbClr val="FF0000"/>
                </a:solidFill>
                <a:sym typeface="Wingdings" panose="05000000000000000000" pitchFamily="2" charset="2"/>
              </a:rPr>
              <a:t>crisis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 = „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emerging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 market </a:t>
            </a:r>
            <a:r>
              <a:rPr lang="cs-CZ" b="1" dirty="0" err="1">
                <a:solidFill>
                  <a:srgbClr val="FF0000"/>
                </a:solidFill>
                <a:sym typeface="Wingdings" panose="05000000000000000000" pitchFamily="2" charset="2"/>
              </a:rPr>
              <a:t>crisis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“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Some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version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this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happens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frequently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Global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South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All </a:t>
            </a:r>
            <a:r>
              <a:rPr lang="cs-CZ" dirty="0" err="1">
                <a:sym typeface="Wingdings" panose="05000000000000000000" pitchFamily="2" charset="2"/>
              </a:rPr>
              <a:t>three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aspects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b="1" dirty="0">
                <a:sym typeface="Wingdings" panose="05000000000000000000" pitchFamily="2" charset="2"/>
              </a:rPr>
              <a:t>are </a:t>
            </a:r>
            <a:r>
              <a:rPr lang="cs-CZ" b="1" dirty="0" err="1">
                <a:sym typeface="Wingdings" panose="05000000000000000000" pitchFamily="2" charset="2"/>
              </a:rPr>
              <a:t>ultimately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about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the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lack</a:t>
            </a:r>
            <a:r>
              <a:rPr lang="cs-CZ" b="1" dirty="0">
                <a:sym typeface="Wingdings" panose="05000000000000000000" pitchFamily="2" charset="2"/>
              </a:rPr>
              <a:t> </a:t>
            </a:r>
            <a:r>
              <a:rPr lang="cs-CZ" b="1" dirty="0" err="1">
                <a:sym typeface="Wingdings" panose="05000000000000000000" pitchFamily="2" charset="2"/>
              </a:rPr>
              <a:t>of</a:t>
            </a:r>
            <a:r>
              <a:rPr lang="cs-CZ" b="1" dirty="0">
                <a:sym typeface="Wingdings" panose="05000000000000000000" pitchFamily="2" charset="2"/>
              </a:rPr>
              <a:t> hard </a:t>
            </a:r>
            <a:r>
              <a:rPr lang="cs-CZ" b="1" dirty="0" err="1">
                <a:sym typeface="Wingdings" panose="05000000000000000000" pitchFamily="2" charset="2"/>
              </a:rPr>
              <a:t>currency</a:t>
            </a:r>
            <a:r>
              <a:rPr lang="cs-CZ" b="1" dirty="0">
                <a:sym typeface="Wingdings" panose="05000000000000000000" pitchFamily="2" charset="2"/>
              </a:rPr>
              <a:t>!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020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9981-305C-4233-99AD-E304782F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7D2E-EE70-484C-BF4C-26650CB9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do to </a:t>
            </a:r>
            <a:r>
              <a:rPr lang="cs-CZ" dirty="0" err="1"/>
              <a:t>overcome</a:t>
            </a:r>
            <a:r>
              <a:rPr lang="cs-CZ" dirty="0"/>
              <a:t> such a </a:t>
            </a:r>
            <a:r>
              <a:rPr lang="cs-CZ" dirty="0" err="1"/>
              <a:t>crisis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482608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9981-305C-4233-99AD-E304782F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7D2E-EE70-484C-BF4C-26650CB9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do to </a:t>
            </a:r>
            <a:r>
              <a:rPr lang="cs-CZ" dirty="0" err="1"/>
              <a:t>overcome</a:t>
            </a:r>
            <a:r>
              <a:rPr lang="cs-CZ" dirty="0"/>
              <a:t> such a </a:t>
            </a:r>
            <a:r>
              <a:rPr lang="cs-CZ" dirty="0" err="1"/>
              <a:t>crisis</a:t>
            </a:r>
            <a:r>
              <a:rPr lang="cs-CZ" dirty="0"/>
              <a:t>?</a:t>
            </a:r>
          </a:p>
          <a:p>
            <a:r>
              <a:rPr lang="cs-CZ" b="1" dirty="0" err="1"/>
              <a:t>Devaluation</a:t>
            </a:r>
            <a:r>
              <a:rPr lang="cs-CZ" b="1" dirty="0"/>
              <a:t> and </a:t>
            </a:r>
            <a:r>
              <a:rPr lang="cs-CZ" b="1" dirty="0" err="1"/>
              <a:t>fiscal</a:t>
            </a:r>
            <a:r>
              <a:rPr lang="cs-CZ" b="1" dirty="0"/>
              <a:t> </a:t>
            </a:r>
            <a:r>
              <a:rPr lang="cs-CZ" b="1" dirty="0" err="1"/>
              <a:t>austerity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6420899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9981-305C-4233-99AD-E304782F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7D2E-EE70-484C-BF4C-26650CB9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do to </a:t>
            </a:r>
            <a:r>
              <a:rPr lang="cs-CZ" dirty="0" err="1"/>
              <a:t>overcome</a:t>
            </a:r>
            <a:r>
              <a:rPr lang="cs-CZ" dirty="0"/>
              <a:t> such a </a:t>
            </a:r>
            <a:r>
              <a:rPr lang="cs-CZ" dirty="0" err="1"/>
              <a:t>crisis</a:t>
            </a:r>
            <a:r>
              <a:rPr lang="cs-CZ" dirty="0"/>
              <a:t>?</a:t>
            </a:r>
          </a:p>
          <a:p>
            <a:r>
              <a:rPr lang="cs-CZ" b="1" dirty="0" err="1"/>
              <a:t>Devaluation</a:t>
            </a:r>
            <a:r>
              <a:rPr lang="cs-CZ" b="1" dirty="0"/>
              <a:t> and </a:t>
            </a:r>
            <a:r>
              <a:rPr lang="cs-CZ" b="1" dirty="0" err="1"/>
              <a:t>fiscal</a:t>
            </a:r>
            <a:r>
              <a:rPr lang="cs-CZ" b="1" dirty="0"/>
              <a:t> </a:t>
            </a:r>
            <a:r>
              <a:rPr lang="cs-CZ" b="1" dirty="0" err="1"/>
              <a:t>austerity</a:t>
            </a:r>
            <a:endParaRPr lang="cs-CZ" b="1" dirty="0"/>
          </a:p>
          <a:p>
            <a:r>
              <a:rPr lang="cs-CZ" dirty="0"/>
              <a:t>&gt; </a:t>
            </a:r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, </a:t>
            </a:r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budgets</a:t>
            </a:r>
            <a:r>
              <a:rPr lang="cs-CZ" dirty="0"/>
              <a:t>; no more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6774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2D71-2D55-4E51-ADDF-A51B6DD4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IMF in </a:t>
            </a:r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C618-21F5-4080-8C37-EE68F557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The</a:t>
            </a:r>
            <a:r>
              <a:rPr lang="cs-CZ" b="1" dirty="0"/>
              <a:t> IMF – a </a:t>
            </a:r>
            <a:r>
              <a:rPr lang="cs-CZ" b="1" dirty="0" err="1">
                <a:solidFill>
                  <a:srgbClr val="FF0000"/>
                </a:solidFill>
              </a:rPr>
              <a:t>fund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hard </a:t>
            </a:r>
            <a:r>
              <a:rPr lang="cs-CZ" b="1" dirty="0" err="1"/>
              <a:t>currencies</a:t>
            </a:r>
            <a:endParaRPr lang="cs-CZ" b="1" dirty="0"/>
          </a:p>
          <a:p>
            <a:r>
              <a:rPr lang="cs-CZ" dirty="0"/>
              <a:t>All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aspects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are </a:t>
            </a:r>
            <a:r>
              <a:rPr lang="cs-CZ" dirty="0" err="1"/>
              <a:t>about</a:t>
            </a:r>
            <a:r>
              <a:rPr lang="cs-CZ" dirty="0"/>
              <a:t> not </a:t>
            </a:r>
            <a:r>
              <a:rPr lang="cs-CZ" dirty="0" err="1"/>
              <a:t>having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hard </a:t>
            </a:r>
            <a:r>
              <a:rPr lang="cs-CZ" dirty="0" err="1"/>
              <a:t>currencies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86197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2D71-2D55-4E51-ADDF-A51B6DD4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IMF in </a:t>
            </a:r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C618-21F5-4080-8C37-EE68F557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– not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dollars</a:t>
            </a:r>
            <a:r>
              <a:rPr lang="cs-CZ" dirty="0"/>
              <a:t> to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imports</a:t>
            </a:r>
            <a:endParaRPr lang="cs-CZ" dirty="0"/>
          </a:p>
          <a:p>
            <a:r>
              <a:rPr lang="cs-CZ" dirty="0" err="1"/>
              <a:t>Debt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– not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dollars</a:t>
            </a:r>
            <a:r>
              <a:rPr lang="cs-CZ" dirty="0"/>
              <a:t> to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debts</a:t>
            </a:r>
            <a:endParaRPr lang="cs-CZ" dirty="0"/>
          </a:p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– not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dollars</a:t>
            </a:r>
            <a:r>
              <a:rPr lang="cs-CZ" dirty="0"/>
              <a:t> to support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49915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2D71-2D55-4E51-ADDF-A51B6DD4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IMF in </a:t>
            </a:r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C618-21F5-4080-8C37-EE68F557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The</a:t>
            </a:r>
            <a:r>
              <a:rPr lang="cs-CZ" b="1" dirty="0"/>
              <a:t> IMF – a </a:t>
            </a:r>
            <a:r>
              <a:rPr lang="cs-CZ" b="1" dirty="0" err="1">
                <a:solidFill>
                  <a:srgbClr val="FF0000"/>
                </a:solidFill>
              </a:rPr>
              <a:t>fund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hard </a:t>
            </a:r>
            <a:r>
              <a:rPr lang="cs-CZ" b="1" dirty="0" err="1"/>
              <a:t>currencies</a:t>
            </a:r>
            <a:endParaRPr lang="cs-CZ" b="1" dirty="0"/>
          </a:p>
          <a:p>
            <a:r>
              <a:rPr lang="cs-CZ" dirty="0"/>
              <a:t>All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aspects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are </a:t>
            </a:r>
            <a:r>
              <a:rPr lang="cs-CZ" dirty="0" err="1"/>
              <a:t>about</a:t>
            </a:r>
            <a:r>
              <a:rPr lang="cs-CZ" dirty="0"/>
              <a:t> not </a:t>
            </a:r>
            <a:r>
              <a:rPr lang="cs-CZ" dirty="0" err="1"/>
              <a:t>having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hard </a:t>
            </a:r>
            <a:r>
              <a:rPr lang="cs-CZ" dirty="0" err="1"/>
              <a:t>currencies</a:t>
            </a:r>
            <a:endParaRPr lang="cs-CZ" dirty="0"/>
          </a:p>
          <a:p>
            <a:r>
              <a:rPr lang="cs-CZ" dirty="0"/>
              <a:t>IMF = </a:t>
            </a:r>
            <a:r>
              <a:rPr lang="cs-CZ" b="1" dirty="0" err="1">
                <a:solidFill>
                  <a:srgbClr val="FF0000"/>
                </a:solidFill>
              </a:rPr>
              <a:t>lender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last resort </a:t>
            </a:r>
            <a:r>
              <a:rPr lang="cs-CZ" b="1" dirty="0"/>
              <a:t>– </a:t>
            </a:r>
            <a:r>
              <a:rPr lang="cs-CZ" b="1" dirty="0" err="1"/>
              <a:t>they</a:t>
            </a:r>
            <a:r>
              <a:rPr lang="cs-CZ" b="1" dirty="0"/>
              <a:t> </a:t>
            </a:r>
            <a:r>
              <a:rPr lang="cs-CZ" b="1" dirty="0" err="1"/>
              <a:t>will</a:t>
            </a:r>
            <a:r>
              <a:rPr lang="cs-CZ" b="1" dirty="0"/>
              <a:t> </a:t>
            </a:r>
            <a:r>
              <a:rPr lang="cs-CZ" b="1" dirty="0" err="1"/>
              <a:t>give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more hard </a:t>
            </a:r>
            <a:r>
              <a:rPr lang="cs-CZ" b="1" dirty="0" err="1"/>
              <a:t>currency</a:t>
            </a:r>
            <a:r>
              <a:rPr lang="cs-CZ" b="1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when</a:t>
            </a:r>
            <a:r>
              <a:rPr lang="cs-CZ" b="1" dirty="0">
                <a:solidFill>
                  <a:srgbClr val="FF0000"/>
                </a:solidFill>
              </a:rPr>
              <a:t> no </a:t>
            </a:r>
            <a:r>
              <a:rPr lang="cs-CZ" b="1" dirty="0" err="1">
                <a:solidFill>
                  <a:srgbClr val="FF0000"/>
                </a:solidFill>
              </a:rPr>
              <a:t>one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else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will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1245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2D71-2D55-4E51-ADDF-A51B6DD4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IMF in </a:t>
            </a:r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C618-21F5-4080-8C37-EE68F557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The</a:t>
            </a:r>
            <a:r>
              <a:rPr lang="cs-CZ" b="1" dirty="0"/>
              <a:t> IMF – a </a:t>
            </a:r>
            <a:r>
              <a:rPr lang="cs-CZ" b="1" dirty="0" err="1">
                <a:solidFill>
                  <a:srgbClr val="FF0000"/>
                </a:solidFill>
              </a:rPr>
              <a:t>fund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hard </a:t>
            </a:r>
            <a:r>
              <a:rPr lang="cs-CZ" b="1" dirty="0" err="1"/>
              <a:t>currencies</a:t>
            </a:r>
            <a:endParaRPr lang="cs-CZ" b="1" dirty="0"/>
          </a:p>
          <a:p>
            <a:r>
              <a:rPr lang="cs-CZ" dirty="0"/>
              <a:t>All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aspects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are </a:t>
            </a:r>
            <a:r>
              <a:rPr lang="cs-CZ" dirty="0" err="1"/>
              <a:t>about</a:t>
            </a:r>
            <a:r>
              <a:rPr lang="cs-CZ" dirty="0"/>
              <a:t> not </a:t>
            </a:r>
            <a:r>
              <a:rPr lang="cs-CZ" dirty="0" err="1"/>
              <a:t>having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hard </a:t>
            </a:r>
            <a:r>
              <a:rPr lang="cs-CZ" dirty="0" err="1"/>
              <a:t>currencies</a:t>
            </a:r>
            <a:endParaRPr lang="cs-CZ" dirty="0"/>
          </a:p>
          <a:p>
            <a:r>
              <a:rPr lang="cs-CZ" dirty="0"/>
              <a:t>IMF = </a:t>
            </a:r>
            <a:r>
              <a:rPr lang="cs-CZ" b="1" dirty="0" err="1">
                <a:solidFill>
                  <a:srgbClr val="FF0000"/>
                </a:solidFill>
              </a:rPr>
              <a:t>lender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last resort </a:t>
            </a:r>
            <a:r>
              <a:rPr lang="cs-CZ" b="1" dirty="0"/>
              <a:t>– </a:t>
            </a:r>
            <a:r>
              <a:rPr lang="cs-CZ" b="1" dirty="0" err="1"/>
              <a:t>they</a:t>
            </a:r>
            <a:r>
              <a:rPr lang="cs-CZ" b="1" dirty="0"/>
              <a:t> </a:t>
            </a:r>
            <a:r>
              <a:rPr lang="cs-CZ" b="1" dirty="0" err="1"/>
              <a:t>will</a:t>
            </a:r>
            <a:r>
              <a:rPr lang="cs-CZ" b="1" dirty="0"/>
              <a:t> </a:t>
            </a:r>
            <a:r>
              <a:rPr lang="cs-CZ" b="1" dirty="0" err="1"/>
              <a:t>give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more hard </a:t>
            </a:r>
            <a:r>
              <a:rPr lang="cs-CZ" b="1" dirty="0" err="1"/>
              <a:t>currency</a:t>
            </a:r>
            <a:r>
              <a:rPr lang="cs-CZ" b="1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when</a:t>
            </a:r>
            <a:r>
              <a:rPr lang="cs-CZ" b="1" dirty="0">
                <a:solidFill>
                  <a:srgbClr val="FF0000"/>
                </a:solidFill>
              </a:rPr>
              <a:t> no </a:t>
            </a:r>
            <a:r>
              <a:rPr lang="cs-CZ" b="1" dirty="0" err="1">
                <a:solidFill>
                  <a:srgbClr val="FF0000"/>
                </a:solidFill>
              </a:rPr>
              <a:t>one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else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will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b="1" dirty="0"/>
          </a:p>
          <a:p>
            <a:r>
              <a:rPr lang="cs-CZ" dirty="0"/>
              <a:t>New role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embraced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collapse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42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021F1-A5EC-4783-A003-F4214AA1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financial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B4819-A84E-4568-9357-04DB7FE31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1"/>
              <a:t>International</a:t>
            </a:r>
            <a:r>
              <a:rPr lang="cs-CZ" b="1" noProof="1"/>
              <a:t> financial system </a:t>
            </a:r>
            <a:r>
              <a:rPr lang="cs-CZ" noProof="1"/>
              <a:t>– </a:t>
            </a:r>
            <a:r>
              <a:rPr lang="cs-CZ" b="1" noProof="1"/>
              <a:t>supply of credit and equity investment</a:t>
            </a:r>
          </a:p>
        </p:txBody>
      </p:sp>
    </p:spTree>
    <p:extLst>
      <p:ext uri="{BB962C8B-B14F-4D97-AF65-F5344CB8AC3E}">
        <p14:creationId xmlns:p14="http://schemas.microsoft.com/office/powerpoint/2010/main" val="373999566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9981-305C-4233-99AD-E304782F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IMF in </a:t>
            </a:r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7D2E-EE70-484C-BF4C-26650CB9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IMF </a:t>
            </a:r>
            <a:r>
              <a:rPr lang="cs-CZ" b="1" dirty="0" err="1"/>
              <a:t>conditional</a:t>
            </a:r>
            <a:r>
              <a:rPr lang="cs-CZ" b="1" dirty="0"/>
              <a:t> </a:t>
            </a:r>
            <a:r>
              <a:rPr lang="cs-CZ" b="1" dirty="0" err="1"/>
              <a:t>aid</a:t>
            </a:r>
            <a:r>
              <a:rPr lang="cs-CZ" b="1" dirty="0"/>
              <a:t> </a:t>
            </a:r>
            <a:r>
              <a:rPr lang="cs-CZ" b="1" dirty="0" err="1"/>
              <a:t>packages</a:t>
            </a:r>
            <a:r>
              <a:rPr lang="cs-CZ" b="1" dirty="0"/>
              <a:t> – </a:t>
            </a:r>
            <a:r>
              <a:rPr lang="cs-CZ" b="1" dirty="0" err="1"/>
              <a:t>extremely</a:t>
            </a:r>
            <a:r>
              <a:rPr lang="cs-CZ" b="1" dirty="0"/>
              <a:t> </a:t>
            </a:r>
            <a:r>
              <a:rPr lang="cs-CZ" b="1" dirty="0" err="1"/>
              <a:t>controversial</a:t>
            </a:r>
            <a:endParaRPr lang="cs-CZ" b="1" dirty="0"/>
          </a:p>
          <a:p>
            <a:r>
              <a:rPr lang="cs-CZ" dirty="0"/>
              <a:t>Many </a:t>
            </a:r>
            <a:r>
              <a:rPr lang="cs-CZ" dirty="0" err="1"/>
              <a:t>Marxists</a:t>
            </a:r>
            <a:r>
              <a:rPr lang="cs-CZ" dirty="0"/>
              <a:t> &gt;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as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evil</a:t>
            </a:r>
            <a:r>
              <a:rPr lang="cs-CZ" dirty="0"/>
              <a:t> and </a:t>
            </a:r>
            <a:r>
              <a:rPr lang="cs-CZ" dirty="0" err="1"/>
              <a:t>poverty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South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5804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9981-305C-4233-99AD-E304782F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IMF in </a:t>
            </a:r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7D2E-EE70-484C-BF4C-26650CB9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IMF </a:t>
            </a:r>
            <a:r>
              <a:rPr lang="cs-CZ" b="1" dirty="0" err="1"/>
              <a:t>conditional</a:t>
            </a:r>
            <a:r>
              <a:rPr lang="cs-CZ" b="1" dirty="0"/>
              <a:t> </a:t>
            </a:r>
            <a:r>
              <a:rPr lang="cs-CZ" b="1" dirty="0" err="1"/>
              <a:t>aid</a:t>
            </a:r>
            <a:r>
              <a:rPr lang="cs-CZ" b="1" dirty="0"/>
              <a:t> </a:t>
            </a:r>
            <a:r>
              <a:rPr lang="cs-CZ" b="1" dirty="0" err="1"/>
              <a:t>packages</a:t>
            </a:r>
            <a:r>
              <a:rPr lang="cs-CZ" b="1" dirty="0"/>
              <a:t> – </a:t>
            </a:r>
            <a:r>
              <a:rPr lang="cs-CZ" b="1" dirty="0" err="1"/>
              <a:t>extremely</a:t>
            </a:r>
            <a:r>
              <a:rPr lang="cs-CZ" b="1" dirty="0"/>
              <a:t> </a:t>
            </a:r>
            <a:r>
              <a:rPr lang="cs-CZ" b="1" dirty="0" err="1"/>
              <a:t>controversial</a:t>
            </a:r>
            <a:endParaRPr lang="cs-CZ" b="1" dirty="0"/>
          </a:p>
          <a:p>
            <a:r>
              <a:rPr lang="cs-CZ" dirty="0"/>
              <a:t>Many </a:t>
            </a:r>
            <a:r>
              <a:rPr lang="cs-CZ" dirty="0" err="1"/>
              <a:t>Marxists</a:t>
            </a:r>
            <a:r>
              <a:rPr lang="cs-CZ" dirty="0"/>
              <a:t> &gt;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as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evil</a:t>
            </a:r>
            <a:r>
              <a:rPr lang="cs-CZ" dirty="0"/>
              <a:t> and </a:t>
            </a:r>
            <a:r>
              <a:rPr lang="cs-CZ" dirty="0" err="1"/>
              <a:t>poverty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South</a:t>
            </a:r>
            <a:endParaRPr lang="cs-CZ" dirty="0"/>
          </a:p>
          <a:p>
            <a:r>
              <a:rPr lang="cs-CZ" i="1" dirty="0"/>
              <a:t>„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West</a:t>
            </a:r>
            <a:r>
              <a:rPr lang="cs-CZ" i="1" dirty="0"/>
              <a:t> </a:t>
            </a:r>
            <a:r>
              <a:rPr lang="cs-CZ" i="1" dirty="0" err="1"/>
              <a:t>imposed</a:t>
            </a:r>
            <a:r>
              <a:rPr lang="cs-CZ" i="1" dirty="0"/>
              <a:t> </a:t>
            </a:r>
            <a:r>
              <a:rPr lang="cs-CZ" i="1" dirty="0" err="1"/>
              <a:t>neoliberalism</a:t>
            </a:r>
            <a:r>
              <a:rPr lang="cs-CZ" i="1" dirty="0"/>
              <a:t> on Latin America/</a:t>
            </a:r>
            <a:r>
              <a:rPr lang="cs-CZ" i="1" dirty="0" err="1"/>
              <a:t>Russia</a:t>
            </a:r>
            <a:r>
              <a:rPr lang="cs-CZ" i="1" dirty="0"/>
              <a:t>/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Moon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horrible</a:t>
            </a:r>
            <a:r>
              <a:rPr lang="cs-CZ" i="1" dirty="0"/>
              <a:t> </a:t>
            </a:r>
            <a:r>
              <a:rPr lang="cs-CZ" i="1" dirty="0" err="1"/>
              <a:t>consequences</a:t>
            </a:r>
            <a:r>
              <a:rPr lang="cs-CZ" i="1" dirty="0"/>
              <a:t> in </a:t>
            </a:r>
            <a:r>
              <a:rPr lang="cs-CZ" i="1" dirty="0" err="1"/>
              <a:t>order</a:t>
            </a:r>
            <a:r>
              <a:rPr lang="cs-CZ" i="1" dirty="0"/>
              <a:t> to </a:t>
            </a:r>
            <a:r>
              <a:rPr lang="cs-CZ" i="1" dirty="0" err="1"/>
              <a:t>further</a:t>
            </a:r>
            <a:r>
              <a:rPr lang="cs-CZ" i="1" dirty="0"/>
              <a:t>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corporate</a:t>
            </a:r>
            <a:r>
              <a:rPr lang="cs-CZ" i="1" dirty="0"/>
              <a:t> </a:t>
            </a:r>
            <a:r>
              <a:rPr lang="cs-CZ" i="1" dirty="0" err="1"/>
              <a:t>profits</a:t>
            </a:r>
            <a:r>
              <a:rPr lang="cs-CZ" i="1" dirty="0"/>
              <a:t>“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255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9981-305C-4233-99AD-E304782F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IMF in </a:t>
            </a:r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7D2E-EE70-484C-BF4C-26650CB9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IMF </a:t>
            </a:r>
            <a:r>
              <a:rPr lang="cs-CZ" b="1" dirty="0" err="1"/>
              <a:t>conditional</a:t>
            </a:r>
            <a:r>
              <a:rPr lang="cs-CZ" b="1" dirty="0"/>
              <a:t> </a:t>
            </a:r>
            <a:r>
              <a:rPr lang="cs-CZ" b="1" dirty="0" err="1"/>
              <a:t>aid</a:t>
            </a:r>
            <a:r>
              <a:rPr lang="cs-CZ" b="1" dirty="0"/>
              <a:t> </a:t>
            </a:r>
            <a:r>
              <a:rPr lang="cs-CZ" b="1" dirty="0" err="1"/>
              <a:t>packages</a:t>
            </a:r>
            <a:r>
              <a:rPr lang="cs-CZ" b="1" dirty="0"/>
              <a:t> – </a:t>
            </a:r>
            <a:r>
              <a:rPr lang="cs-CZ" b="1" dirty="0" err="1"/>
              <a:t>extremely</a:t>
            </a:r>
            <a:r>
              <a:rPr lang="cs-CZ" b="1" dirty="0"/>
              <a:t> </a:t>
            </a:r>
            <a:r>
              <a:rPr lang="cs-CZ" b="1" dirty="0" err="1"/>
              <a:t>controversial</a:t>
            </a:r>
            <a:endParaRPr lang="cs-CZ" b="1" dirty="0"/>
          </a:p>
          <a:p>
            <a:r>
              <a:rPr lang="cs-CZ" dirty="0"/>
              <a:t>Many </a:t>
            </a:r>
            <a:r>
              <a:rPr lang="cs-CZ" dirty="0" err="1"/>
              <a:t>Marxists</a:t>
            </a:r>
            <a:r>
              <a:rPr lang="cs-CZ" dirty="0"/>
              <a:t> &gt;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as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evil</a:t>
            </a:r>
            <a:r>
              <a:rPr lang="cs-CZ" dirty="0"/>
              <a:t> and </a:t>
            </a:r>
            <a:r>
              <a:rPr lang="cs-CZ" dirty="0" err="1"/>
              <a:t>poverty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South</a:t>
            </a:r>
            <a:endParaRPr lang="cs-CZ" dirty="0"/>
          </a:p>
          <a:p>
            <a:r>
              <a:rPr lang="cs-CZ" i="1" dirty="0"/>
              <a:t>„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West</a:t>
            </a:r>
            <a:r>
              <a:rPr lang="cs-CZ" i="1" dirty="0"/>
              <a:t> </a:t>
            </a:r>
            <a:r>
              <a:rPr lang="cs-CZ" i="1" dirty="0" err="1"/>
              <a:t>imposed</a:t>
            </a:r>
            <a:r>
              <a:rPr lang="cs-CZ" i="1" dirty="0"/>
              <a:t> </a:t>
            </a:r>
            <a:r>
              <a:rPr lang="cs-CZ" i="1" dirty="0" err="1"/>
              <a:t>neoliberalism</a:t>
            </a:r>
            <a:r>
              <a:rPr lang="cs-CZ" i="1" dirty="0"/>
              <a:t> on Latin America/</a:t>
            </a:r>
            <a:r>
              <a:rPr lang="cs-CZ" i="1" dirty="0" err="1"/>
              <a:t>Russia</a:t>
            </a:r>
            <a:r>
              <a:rPr lang="cs-CZ" i="1" dirty="0"/>
              <a:t>/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Moon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horrible</a:t>
            </a:r>
            <a:r>
              <a:rPr lang="cs-CZ" i="1" dirty="0"/>
              <a:t> </a:t>
            </a:r>
            <a:r>
              <a:rPr lang="cs-CZ" i="1" dirty="0" err="1"/>
              <a:t>consequences</a:t>
            </a:r>
            <a:r>
              <a:rPr lang="cs-CZ" i="1" dirty="0"/>
              <a:t> in </a:t>
            </a:r>
            <a:r>
              <a:rPr lang="cs-CZ" i="1" dirty="0" err="1"/>
              <a:t>order</a:t>
            </a:r>
            <a:r>
              <a:rPr lang="cs-CZ" i="1" dirty="0"/>
              <a:t> to </a:t>
            </a:r>
            <a:r>
              <a:rPr lang="cs-CZ" i="1" dirty="0" err="1"/>
              <a:t>further</a:t>
            </a:r>
            <a:r>
              <a:rPr lang="cs-CZ" i="1" dirty="0"/>
              <a:t> </a:t>
            </a:r>
            <a:r>
              <a:rPr lang="cs-CZ" i="1" dirty="0" err="1"/>
              <a:t>its</a:t>
            </a:r>
            <a:r>
              <a:rPr lang="cs-CZ" i="1" dirty="0"/>
              <a:t> </a:t>
            </a:r>
            <a:r>
              <a:rPr lang="cs-CZ" i="1" dirty="0" err="1"/>
              <a:t>corporate</a:t>
            </a:r>
            <a:r>
              <a:rPr lang="cs-CZ" i="1" dirty="0"/>
              <a:t> </a:t>
            </a:r>
            <a:r>
              <a:rPr lang="cs-CZ" i="1" dirty="0" err="1"/>
              <a:t>profits</a:t>
            </a:r>
            <a:r>
              <a:rPr lang="cs-CZ" i="1" dirty="0"/>
              <a:t>“</a:t>
            </a:r>
          </a:p>
          <a:p>
            <a:r>
              <a:rPr lang="cs-CZ" dirty="0"/>
              <a:t>De facto – </a:t>
            </a:r>
            <a:r>
              <a:rPr lang="cs-CZ" b="1" dirty="0" err="1"/>
              <a:t>include</a:t>
            </a:r>
            <a:r>
              <a:rPr lang="cs-CZ" b="1" dirty="0"/>
              <a:t> a lot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same</a:t>
            </a:r>
            <a:r>
              <a:rPr lang="cs-CZ" b="1" dirty="0"/>
              <a:t> </a:t>
            </a:r>
            <a:r>
              <a:rPr lang="cs-CZ" b="1" dirty="0" err="1"/>
              <a:t>stuff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devaluation</a:t>
            </a:r>
            <a:r>
              <a:rPr lang="cs-CZ" dirty="0"/>
              <a:t> +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taxes</a:t>
            </a:r>
            <a:r>
              <a:rPr lang="cs-CZ" dirty="0"/>
              <a:t> and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expenditures</a:t>
            </a:r>
            <a:r>
              <a:rPr lang="cs-CZ" dirty="0"/>
              <a:t>)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countries</a:t>
            </a:r>
            <a:r>
              <a:rPr lang="cs-CZ" b="1" dirty="0"/>
              <a:t>‘ </a:t>
            </a:r>
            <a:r>
              <a:rPr lang="cs-CZ" b="1" dirty="0" err="1"/>
              <a:t>would</a:t>
            </a:r>
            <a:r>
              <a:rPr lang="cs-CZ" b="1" dirty="0"/>
              <a:t> </a:t>
            </a:r>
            <a:r>
              <a:rPr lang="cs-CZ" b="1" dirty="0" err="1"/>
              <a:t>have</a:t>
            </a:r>
            <a:r>
              <a:rPr lang="cs-CZ" b="1" dirty="0"/>
              <a:t> to do </a:t>
            </a:r>
            <a:r>
              <a:rPr lang="cs-CZ" b="1" dirty="0" err="1"/>
              <a:t>anyway</a:t>
            </a:r>
            <a:r>
              <a:rPr lang="cs-CZ" b="1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4677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9981-305C-4233-99AD-E304782F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IMF in </a:t>
            </a:r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7D2E-EE70-484C-BF4C-26650CB9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IMF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acting</a:t>
            </a:r>
            <a:r>
              <a:rPr lang="cs-CZ" dirty="0"/>
              <a:t> as charity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money</a:t>
            </a:r>
            <a:r>
              <a:rPr lang="cs-CZ" dirty="0"/>
              <a:t> are </a:t>
            </a:r>
            <a:r>
              <a:rPr lang="cs-CZ" b="1" dirty="0" err="1"/>
              <a:t>emergency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loans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are not </a:t>
            </a:r>
            <a:r>
              <a:rPr lang="cs-CZ" dirty="0" err="1"/>
              <a:t>grants</a:t>
            </a:r>
            <a:r>
              <a:rPr lang="cs-CZ" dirty="0"/>
              <a:t>!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1241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9981-305C-4233-99AD-E304782F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IMF in </a:t>
            </a:r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7D2E-EE70-484C-BF4C-26650CB9C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IMF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acting</a:t>
            </a:r>
            <a:r>
              <a:rPr lang="cs-CZ" dirty="0"/>
              <a:t> as charity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money</a:t>
            </a:r>
            <a:r>
              <a:rPr lang="cs-CZ" dirty="0"/>
              <a:t> are </a:t>
            </a:r>
            <a:r>
              <a:rPr lang="cs-CZ" b="1" dirty="0" err="1"/>
              <a:t>emergency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loans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are not </a:t>
            </a:r>
            <a:r>
              <a:rPr lang="cs-CZ" dirty="0" err="1"/>
              <a:t>grants</a:t>
            </a:r>
            <a:r>
              <a:rPr lang="cs-CZ" dirty="0"/>
              <a:t>!</a:t>
            </a:r>
          </a:p>
          <a:p>
            <a:r>
              <a:rPr lang="cs-CZ" dirty="0"/>
              <a:t>It </a:t>
            </a:r>
            <a:r>
              <a:rPr lang="cs-CZ" dirty="0" err="1"/>
              <a:t>wants</a:t>
            </a:r>
            <a:r>
              <a:rPr lang="cs-CZ" dirty="0"/>
              <a:t> to make </a:t>
            </a:r>
            <a:r>
              <a:rPr lang="cs-CZ" dirty="0" err="1"/>
              <a:t>sure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unreliable</a:t>
            </a:r>
            <a:r>
              <a:rPr lang="cs-CZ" dirty="0"/>
              <a:t> </a:t>
            </a:r>
            <a:r>
              <a:rPr lang="cs-CZ" dirty="0" err="1"/>
              <a:t>debtors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to </a:t>
            </a:r>
            <a:r>
              <a:rPr lang="cs-CZ" dirty="0" err="1"/>
              <a:t>protect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funds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5385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FD2E-164F-44A1-AEE8-86EB4E8A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IMF in </a:t>
            </a:r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F8BC4-D99F-4CF2-A01E-FA696815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developing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accept</a:t>
            </a:r>
            <a:r>
              <a:rPr lang="cs-CZ" dirty="0"/>
              <a:t> „IMF </a:t>
            </a:r>
            <a:r>
              <a:rPr lang="cs-CZ" dirty="0" err="1"/>
              <a:t>imposed</a:t>
            </a:r>
            <a:r>
              <a:rPr lang="cs-CZ" dirty="0"/>
              <a:t> </a:t>
            </a:r>
            <a:r>
              <a:rPr lang="cs-CZ" dirty="0" err="1"/>
              <a:t>austerity</a:t>
            </a:r>
            <a:r>
              <a:rPr lang="cs-CZ" dirty="0"/>
              <a:t>“?</a:t>
            </a:r>
          </a:p>
        </p:txBody>
      </p:sp>
    </p:spTree>
    <p:extLst>
      <p:ext uri="{BB962C8B-B14F-4D97-AF65-F5344CB8AC3E}">
        <p14:creationId xmlns:p14="http://schemas.microsoft.com/office/powerpoint/2010/main" val="295742145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FD2E-164F-44A1-AEE8-86EB4E8A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IMF in </a:t>
            </a:r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F8BC4-D99F-4CF2-A01E-FA696815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developing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accept</a:t>
            </a:r>
            <a:r>
              <a:rPr lang="cs-CZ" dirty="0"/>
              <a:t> „IMF </a:t>
            </a:r>
            <a:r>
              <a:rPr lang="cs-CZ" dirty="0" err="1"/>
              <a:t>imposed</a:t>
            </a:r>
            <a:r>
              <a:rPr lang="cs-CZ" dirty="0"/>
              <a:t> </a:t>
            </a:r>
            <a:r>
              <a:rPr lang="cs-CZ" dirty="0" err="1"/>
              <a:t>austerity</a:t>
            </a:r>
            <a:r>
              <a:rPr lang="cs-CZ" dirty="0"/>
              <a:t>“?</a:t>
            </a:r>
          </a:p>
          <a:p>
            <a:r>
              <a:rPr lang="cs-CZ" dirty="0"/>
              <a:t>They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do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stuff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; </a:t>
            </a:r>
            <a:r>
              <a:rPr lang="cs-CZ" b="1" dirty="0" err="1"/>
              <a:t>here</a:t>
            </a:r>
            <a:r>
              <a:rPr lang="cs-CZ" b="1" dirty="0"/>
              <a:t> </a:t>
            </a:r>
            <a:r>
              <a:rPr lang="cs-CZ" b="1" dirty="0" err="1"/>
              <a:t>they</a:t>
            </a:r>
            <a:r>
              <a:rPr lang="cs-CZ" b="1" dirty="0"/>
              <a:t> </a:t>
            </a:r>
            <a:r>
              <a:rPr lang="cs-CZ" b="1" dirty="0" err="1"/>
              <a:t>get</a:t>
            </a:r>
            <a:r>
              <a:rPr lang="cs-CZ" b="1" dirty="0"/>
              <a:t> a </a:t>
            </a:r>
            <a:r>
              <a:rPr lang="cs-CZ" b="1" dirty="0" err="1"/>
              <a:t>transitional</a:t>
            </a:r>
            <a:r>
              <a:rPr lang="cs-CZ" b="1" dirty="0"/>
              <a:t> period </a:t>
            </a:r>
            <a:r>
              <a:rPr lang="cs-CZ" b="1" dirty="0" err="1"/>
              <a:t>covered</a:t>
            </a:r>
            <a:r>
              <a:rPr lang="cs-CZ" b="1" dirty="0"/>
              <a:t> by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loan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2956007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FD2E-164F-44A1-AEE8-86EB4E8A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IMF in </a:t>
            </a:r>
            <a:r>
              <a:rPr lang="cs-CZ" dirty="0" err="1"/>
              <a:t>emerging</a:t>
            </a:r>
            <a:r>
              <a:rPr lang="cs-CZ" dirty="0"/>
              <a:t> market </a:t>
            </a:r>
            <a:r>
              <a:rPr lang="cs-CZ" dirty="0" err="1"/>
              <a:t>crises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F8BC4-D99F-4CF2-A01E-FA696815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developing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accept</a:t>
            </a:r>
            <a:r>
              <a:rPr lang="cs-CZ" dirty="0"/>
              <a:t> „IMF </a:t>
            </a:r>
            <a:r>
              <a:rPr lang="cs-CZ" dirty="0" err="1"/>
              <a:t>imposed</a:t>
            </a:r>
            <a:r>
              <a:rPr lang="cs-CZ" dirty="0"/>
              <a:t> </a:t>
            </a:r>
            <a:r>
              <a:rPr lang="cs-CZ" dirty="0" err="1"/>
              <a:t>austerity</a:t>
            </a:r>
            <a:r>
              <a:rPr lang="cs-CZ" dirty="0"/>
              <a:t>“?</a:t>
            </a:r>
          </a:p>
          <a:p>
            <a:r>
              <a:rPr lang="cs-CZ" dirty="0"/>
              <a:t>They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do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stuff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; </a:t>
            </a:r>
            <a:r>
              <a:rPr lang="cs-CZ" b="1" dirty="0" err="1"/>
              <a:t>here</a:t>
            </a:r>
            <a:r>
              <a:rPr lang="cs-CZ" b="1" dirty="0"/>
              <a:t> </a:t>
            </a:r>
            <a:r>
              <a:rPr lang="cs-CZ" b="1" dirty="0" err="1"/>
              <a:t>they</a:t>
            </a:r>
            <a:r>
              <a:rPr lang="cs-CZ" b="1" dirty="0"/>
              <a:t> </a:t>
            </a:r>
            <a:r>
              <a:rPr lang="cs-CZ" b="1" dirty="0" err="1"/>
              <a:t>get</a:t>
            </a:r>
            <a:r>
              <a:rPr lang="cs-CZ" b="1" dirty="0"/>
              <a:t> a </a:t>
            </a:r>
            <a:r>
              <a:rPr lang="cs-CZ" b="1" dirty="0" err="1"/>
              <a:t>transitional</a:t>
            </a:r>
            <a:r>
              <a:rPr lang="cs-CZ" b="1" dirty="0"/>
              <a:t> period </a:t>
            </a:r>
            <a:r>
              <a:rPr lang="cs-CZ" b="1" dirty="0" err="1"/>
              <a:t>covered</a:t>
            </a:r>
            <a:r>
              <a:rPr lang="cs-CZ" b="1" dirty="0"/>
              <a:t> by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loan</a:t>
            </a:r>
            <a:endParaRPr lang="cs-CZ" b="1" dirty="0"/>
          </a:p>
          <a:p>
            <a:endParaRPr lang="cs-CZ" dirty="0"/>
          </a:p>
          <a:p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motivation</a:t>
            </a:r>
            <a:r>
              <a:rPr lang="cs-CZ" dirty="0"/>
              <a:t>: face </a:t>
            </a:r>
            <a:r>
              <a:rPr lang="cs-CZ" dirty="0" err="1"/>
              <a:t>saving</a:t>
            </a:r>
            <a:r>
              <a:rPr lang="cs-CZ" dirty="0"/>
              <a:t> </a:t>
            </a:r>
            <a:r>
              <a:rPr lang="cs-CZ" dirty="0" err="1"/>
              <a:t>mechanism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to </a:t>
            </a:r>
            <a:r>
              <a:rPr lang="cs-CZ" dirty="0" err="1"/>
              <a:t>justify</a:t>
            </a:r>
            <a:r>
              <a:rPr lang="cs-CZ" dirty="0"/>
              <a:t> </a:t>
            </a:r>
            <a:r>
              <a:rPr lang="cs-CZ" dirty="0" err="1"/>
              <a:t>reforms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public</a:t>
            </a:r>
          </a:p>
          <a:p>
            <a:r>
              <a:rPr lang="cs-CZ" dirty="0"/>
              <a:t>„THEY made </a:t>
            </a:r>
            <a:r>
              <a:rPr lang="cs-CZ" dirty="0" err="1"/>
              <a:t>us</a:t>
            </a:r>
            <a:r>
              <a:rPr lang="cs-CZ" dirty="0"/>
              <a:t> do </a:t>
            </a:r>
            <a:r>
              <a:rPr lang="cs-CZ" dirty="0" err="1"/>
              <a:t>it</a:t>
            </a:r>
            <a:r>
              <a:rPr lang="cs-CZ" dirty="0"/>
              <a:t>!“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0037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7557-5D9C-494D-ABCC-67716C28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cure</a:t>
            </a:r>
            <a:r>
              <a:rPr lang="cs-CZ" dirty="0"/>
              <a:t>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870B-6141-47AE-AD02-ECBC65B04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6375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7557-5D9C-494D-ABCC-67716C28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cure</a:t>
            </a:r>
            <a:r>
              <a:rPr lang="cs-CZ" dirty="0"/>
              <a:t>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870B-6141-47AE-AD02-ECBC65B04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Debatable</a:t>
            </a:r>
            <a:r>
              <a:rPr lang="cs-CZ" dirty="0"/>
              <a:t>!</a:t>
            </a:r>
          </a:p>
          <a:p>
            <a:r>
              <a:rPr lang="cs-CZ" dirty="0"/>
              <a:t>Pro argument –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 in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IMF </a:t>
            </a:r>
            <a:r>
              <a:rPr lang="cs-CZ" dirty="0" err="1"/>
              <a:t>programs</a:t>
            </a:r>
            <a:endParaRPr lang="cs-CZ" dirty="0"/>
          </a:p>
          <a:p>
            <a:r>
              <a:rPr lang="cs-CZ" dirty="0" err="1"/>
              <a:t>Counter</a:t>
            </a:r>
            <a:r>
              <a:rPr lang="cs-CZ" dirty="0"/>
              <a:t> argument –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otherwise</a:t>
            </a:r>
            <a:r>
              <a:rPr lang="cs-CZ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49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021F1-A5EC-4783-A003-F4214AA1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financial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B4819-A84E-4568-9357-04DB7FE31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1"/>
              <a:t>International</a:t>
            </a:r>
            <a:r>
              <a:rPr lang="cs-CZ" b="1" noProof="1"/>
              <a:t> financial system </a:t>
            </a:r>
            <a:r>
              <a:rPr lang="cs-CZ" noProof="1"/>
              <a:t>– supply of credit and equity investment</a:t>
            </a:r>
          </a:p>
          <a:p>
            <a:r>
              <a:rPr lang="cs-CZ" b="1" noProof="1"/>
              <a:t>Much larger and more complex than the IMS </a:t>
            </a:r>
            <a:r>
              <a:rPr lang="cs-CZ" noProof="1"/>
              <a:t>– dominated by commercial banks, investment funds, hedge funds, stock exchanges, etc etc</a:t>
            </a:r>
          </a:p>
        </p:txBody>
      </p:sp>
    </p:spTree>
    <p:extLst>
      <p:ext uri="{BB962C8B-B14F-4D97-AF65-F5344CB8AC3E}">
        <p14:creationId xmlns:p14="http://schemas.microsoft.com/office/powerpoint/2010/main" val="3627764464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A3FE-8BC7-45B3-99B0-F73382E9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cure</a:t>
            </a:r>
            <a:r>
              <a:rPr lang="cs-CZ" dirty="0"/>
              <a:t>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3884-C231-4703-B3E7-1F42C807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problematic</a:t>
            </a:r>
            <a:r>
              <a:rPr lang="cs-CZ" dirty="0"/>
              <a:t> – </a:t>
            </a:r>
            <a:r>
              <a:rPr lang="cs-CZ" dirty="0" err="1"/>
              <a:t>attempts</a:t>
            </a:r>
            <a:r>
              <a:rPr lang="cs-CZ" dirty="0"/>
              <a:t> to </a:t>
            </a:r>
            <a:r>
              <a:rPr lang="cs-CZ" dirty="0" err="1"/>
              <a:t>persuade</a:t>
            </a:r>
            <a:r>
              <a:rPr lang="cs-CZ" dirty="0"/>
              <a:t>/</a:t>
            </a:r>
            <a:r>
              <a:rPr lang="cs-CZ" dirty="0" err="1"/>
              <a:t>force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b="1" dirty="0" err="1"/>
              <a:t>wider</a:t>
            </a:r>
            <a:r>
              <a:rPr lang="cs-CZ" b="1" dirty="0"/>
              <a:t> </a:t>
            </a:r>
            <a:r>
              <a:rPr lang="cs-CZ" b="1" dirty="0" err="1"/>
              <a:t>liberalization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economy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6449890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A3FE-8BC7-45B3-99B0-F73382E9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cure</a:t>
            </a:r>
            <a:r>
              <a:rPr lang="cs-CZ" dirty="0"/>
              <a:t>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3884-C231-4703-B3E7-1F42C807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problematic</a:t>
            </a:r>
            <a:r>
              <a:rPr lang="cs-CZ" dirty="0"/>
              <a:t> – </a:t>
            </a:r>
            <a:r>
              <a:rPr lang="cs-CZ" dirty="0" err="1"/>
              <a:t>attempts</a:t>
            </a:r>
            <a:r>
              <a:rPr lang="cs-CZ" dirty="0"/>
              <a:t> to </a:t>
            </a:r>
            <a:r>
              <a:rPr lang="cs-CZ" dirty="0" err="1"/>
              <a:t>persuade</a:t>
            </a:r>
            <a:r>
              <a:rPr lang="cs-CZ" dirty="0"/>
              <a:t>/</a:t>
            </a:r>
            <a:r>
              <a:rPr lang="cs-CZ" dirty="0" err="1"/>
              <a:t>force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b="1" dirty="0" err="1"/>
              <a:t>wider</a:t>
            </a:r>
            <a:r>
              <a:rPr lang="cs-CZ" b="1" dirty="0"/>
              <a:t> </a:t>
            </a:r>
            <a:r>
              <a:rPr lang="cs-CZ" b="1" dirty="0" err="1"/>
              <a:t>liberalization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economy</a:t>
            </a:r>
            <a:endParaRPr lang="cs-CZ" b="1" dirty="0"/>
          </a:p>
          <a:p>
            <a:r>
              <a:rPr lang="cs-CZ" dirty="0"/>
              <a:t>= free </a:t>
            </a:r>
            <a:r>
              <a:rPr lang="cs-CZ" dirty="0" err="1"/>
              <a:t>trade</a:t>
            </a:r>
            <a:r>
              <a:rPr lang="cs-CZ" dirty="0"/>
              <a:t>, </a:t>
            </a:r>
            <a:r>
              <a:rPr lang="cs-CZ" dirty="0" err="1"/>
              <a:t>privatization</a:t>
            </a:r>
            <a:r>
              <a:rPr lang="cs-CZ" dirty="0"/>
              <a:t>, free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flows</a:t>
            </a:r>
            <a:endParaRPr lang="cs-CZ" dirty="0"/>
          </a:p>
          <a:p>
            <a:r>
              <a:rPr lang="cs-CZ" dirty="0"/>
              <a:t>= not </a:t>
            </a:r>
            <a:r>
              <a:rPr lang="cs-CZ" dirty="0" err="1"/>
              <a:t>immediately</a:t>
            </a:r>
            <a:r>
              <a:rPr lang="cs-CZ" dirty="0"/>
              <a:t> </a:t>
            </a:r>
            <a:r>
              <a:rPr lang="cs-CZ" dirty="0" err="1"/>
              <a:t>tied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89196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A3FE-8BC7-45B3-99B0-F73382E9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cure</a:t>
            </a:r>
            <a:r>
              <a:rPr lang="cs-CZ" dirty="0"/>
              <a:t>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3884-C231-4703-B3E7-1F42C807E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problematic</a:t>
            </a:r>
            <a:r>
              <a:rPr lang="cs-CZ" dirty="0"/>
              <a:t> – </a:t>
            </a:r>
            <a:r>
              <a:rPr lang="cs-CZ" dirty="0" err="1"/>
              <a:t>attempts</a:t>
            </a:r>
            <a:r>
              <a:rPr lang="cs-CZ" dirty="0"/>
              <a:t> to </a:t>
            </a:r>
            <a:r>
              <a:rPr lang="cs-CZ" dirty="0" err="1"/>
              <a:t>persuade</a:t>
            </a:r>
            <a:r>
              <a:rPr lang="cs-CZ" dirty="0"/>
              <a:t>/</a:t>
            </a:r>
            <a:r>
              <a:rPr lang="cs-CZ" dirty="0" err="1"/>
              <a:t>force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b="1" dirty="0" err="1"/>
              <a:t>wider</a:t>
            </a:r>
            <a:r>
              <a:rPr lang="cs-CZ" b="1" dirty="0"/>
              <a:t> </a:t>
            </a:r>
            <a:r>
              <a:rPr lang="cs-CZ" b="1" dirty="0" err="1"/>
              <a:t>liberalization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economy</a:t>
            </a:r>
            <a:endParaRPr lang="cs-CZ" b="1" dirty="0"/>
          </a:p>
          <a:p>
            <a:r>
              <a:rPr lang="cs-CZ" dirty="0"/>
              <a:t>= free </a:t>
            </a:r>
            <a:r>
              <a:rPr lang="cs-CZ" dirty="0" err="1"/>
              <a:t>trade</a:t>
            </a:r>
            <a:r>
              <a:rPr lang="cs-CZ" dirty="0"/>
              <a:t>, </a:t>
            </a:r>
            <a:r>
              <a:rPr lang="cs-CZ" dirty="0" err="1"/>
              <a:t>privatization</a:t>
            </a:r>
            <a:r>
              <a:rPr lang="cs-CZ" dirty="0"/>
              <a:t>, free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flows</a:t>
            </a:r>
            <a:endParaRPr lang="cs-CZ" dirty="0"/>
          </a:p>
          <a:p>
            <a:r>
              <a:rPr lang="cs-CZ" dirty="0"/>
              <a:t>= not </a:t>
            </a:r>
            <a:r>
              <a:rPr lang="cs-CZ" dirty="0" err="1"/>
              <a:t>immediately</a:t>
            </a:r>
            <a:r>
              <a:rPr lang="cs-CZ" dirty="0"/>
              <a:t> </a:t>
            </a:r>
            <a:r>
              <a:rPr lang="cs-CZ" dirty="0" err="1"/>
              <a:t>tied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!</a:t>
            </a:r>
          </a:p>
          <a:p>
            <a:r>
              <a:rPr lang="cs-CZ" dirty="0"/>
              <a:t>1980s – Latin America + 1990s - </a:t>
            </a:r>
            <a:r>
              <a:rPr lang="cs-CZ" dirty="0" err="1"/>
              <a:t>Eastern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+ </a:t>
            </a:r>
            <a:r>
              <a:rPr lang="cs-CZ" b="1" dirty="0"/>
              <a:t>1997 East </a:t>
            </a:r>
            <a:r>
              <a:rPr lang="cs-CZ" b="1" dirty="0" err="1"/>
              <a:t>Asia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9332301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8C2C-39BE-4F22-B6CB-990163FD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cure</a:t>
            </a:r>
            <a:r>
              <a:rPr lang="cs-CZ" dirty="0"/>
              <a:t>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1E3A2-3594-464E-B165-CD313E76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Arguably</a:t>
            </a:r>
            <a:r>
              <a:rPr lang="cs-CZ" dirty="0"/>
              <a:t> </a:t>
            </a:r>
            <a:r>
              <a:rPr lang="cs-CZ" dirty="0" err="1"/>
              <a:t>went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trend in </a:t>
            </a:r>
            <a:r>
              <a:rPr lang="cs-CZ" b="1" dirty="0" err="1"/>
              <a:t>succesful</a:t>
            </a:r>
            <a:r>
              <a:rPr lang="cs-CZ" b="1" dirty="0"/>
              <a:t> development,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achieved</a:t>
            </a:r>
            <a:r>
              <a:rPr lang="cs-CZ" b="1" dirty="0"/>
              <a:t> </a:t>
            </a:r>
            <a:r>
              <a:rPr lang="cs-CZ" b="1" dirty="0" err="1"/>
              <a:t>through</a:t>
            </a:r>
            <a:r>
              <a:rPr lang="cs-CZ" b="1" dirty="0"/>
              <a:t> </a:t>
            </a: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/>
              <a:t>form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protectionism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3110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8C2C-39BE-4F22-B6CB-990163FD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cure</a:t>
            </a:r>
            <a:r>
              <a:rPr lang="cs-CZ" dirty="0"/>
              <a:t>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1E3A2-3594-464E-B165-CD313E76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Arguably</a:t>
            </a:r>
            <a:r>
              <a:rPr lang="cs-CZ" dirty="0"/>
              <a:t> </a:t>
            </a:r>
            <a:r>
              <a:rPr lang="cs-CZ" dirty="0" err="1"/>
              <a:t>went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trend in </a:t>
            </a:r>
            <a:r>
              <a:rPr lang="cs-CZ" b="1" dirty="0" err="1"/>
              <a:t>succesful</a:t>
            </a:r>
            <a:r>
              <a:rPr lang="cs-CZ" b="1" dirty="0"/>
              <a:t> development,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achieved</a:t>
            </a:r>
            <a:r>
              <a:rPr lang="cs-CZ" b="1" dirty="0"/>
              <a:t> </a:t>
            </a:r>
            <a:r>
              <a:rPr lang="cs-CZ" b="1" dirty="0" err="1"/>
              <a:t>through</a:t>
            </a:r>
            <a:r>
              <a:rPr lang="cs-CZ" b="1" dirty="0"/>
              <a:t> </a:t>
            </a: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/>
              <a:t>form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protectionism</a:t>
            </a:r>
            <a:endParaRPr lang="cs-CZ" b="1" dirty="0"/>
          </a:p>
          <a:p>
            <a:r>
              <a:rPr lang="cs-CZ" dirty="0"/>
              <a:t>But – </a:t>
            </a:r>
            <a:r>
              <a:rPr lang="cs-CZ" dirty="0" err="1"/>
              <a:t>narrative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forced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overstated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0604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8C2C-39BE-4F22-B6CB-990163FD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cure</a:t>
            </a:r>
            <a:r>
              <a:rPr lang="cs-CZ" dirty="0"/>
              <a:t>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1E3A2-3594-464E-B165-CD313E76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Arguably</a:t>
            </a:r>
            <a:r>
              <a:rPr lang="cs-CZ" dirty="0"/>
              <a:t> </a:t>
            </a:r>
            <a:r>
              <a:rPr lang="cs-CZ" dirty="0" err="1"/>
              <a:t>went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trend in </a:t>
            </a:r>
            <a:r>
              <a:rPr lang="cs-CZ" b="1" dirty="0" err="1"/>
              <a:t>succesful</a:t>
            </a:r>
            <a:r>
              <a:rPr lang="cs-CZ" b="1" dirty="0"/>
              <a:t> development,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achieved</a:t>
            </a:r>
            <a:r>
              <a:rPr lang="cs-CZ" b="1" dirty="0"/>
              <a:t> </a:t>
            </a:r>
            <a:r>
              <a:rPr lang="cs-CZ" b="1" dirty="0" err="1"/>
              <a:t>through</a:t>
            </a:r>
            <a:r>
              <a:rPr lang="cs-CZ" b="1" dirty="0"/>
              <a:t> </a:t>
            </a: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/>
              <a:t>form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protectionism</a:t>
            </a:r>
            <a:endParaRPr lang="cs-CZ" b="1" dirty="0"/>
          </a:p>
          <a:p>
            <a:r>
              <a:rPr lang="cs-CZ" dirty="0"/>
              <a:t>But – </a:t>
            </a:r>
            <a:r>
              <a:rPr lang="cs-CZ" dirty="0" err="1"/>
              <a:t>narrative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forced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overstated</a:t>
            </a:r>
            <a:endParaRPr lang="cs-CZ" dirty="0"/>
          </a:p>
          <a:p>
            <a:r>
              <a:rPr lang="cs-CZ" dirty="0" err="1"/>
              <a:t>Achieved</a:t>
            </a:r>
            <a:r>
              <a:rPr lang="cs-CZ" dirty="0"/>
              <a:t>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b="1" dirty="0"/>
              <a:t> soft </a:t>
            </a:r>
            <a:r>
              <a:rPr lang="cs-CZ" b="1" dirty="0" err="1"/>
              <a:t>power</a:t>
            </a:r>
            <a:r>
              <a:rPr lang="cs-CZ" dirty="0"/>
              <a:t> – </a:t>
            </a:r>
            <a:r>
              <a:rPr lang="cs-CZ" dirty="0" err="1"/>
              <a:t>recommendations</a:t>
            </a:r>
            <a:r>
              <a:rPr lang="cs-CZ" dirty="0"/>
              <a:t>, „Chicago </a:t>
            </a:r>
            <a:r>
              <a:rPr lang="cs-CZ" dirty="0" err="1"/>
              <a:t>boys</a:t>
            </a:r>
            <a:r>
              <a:rPr lang="cs-CZ" dirty="0"/>
              <a:t>“,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1813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8C2C-39BE-4F22-B6CB-990163FD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cure</a:t>
            </a:r>
            <a:r>
              <a:rPr lang="cs-CZ" dirty="0"/>
              <a:t>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1E3A2-3594-464E-B165-CD313E76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Arguably</a:t>
            </a:r>
            <a:r>
              <a:rPr lang="cs-CZ" dirty="0"/>
              <a:t> </a:t>
            </a:r>
            <a:r>
              <a:rPr lang="cs-CZ" dirty="0" err="1"/>
              <a:t>went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trend in </a:t>
            </a:r>
            <a:r>
              <a:rPr lang="cs-CZ" b="1" dirty="0" err="1"/>
              <a:t>succesful</a:t>
            </a:r>
            <a:r>
              <a:rPr lang="cs-CZ" b="1" dirty="0"/>
              <a:t> development,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achieved</a:t>
            </a:r>
            <a:r>
              <a:rPr lang="cs-CZ" b="1" dirty="0"/>
              <a:t> </a:t>
            </a:r>
            <a:r>
              <a:rPr lang="cs-CZ" b="1" dirty="0" err="1"/>
              <a:t>through</a:t>
            </a:r>
            <a:r>
              <a:rPr lang="cs-CZ" b="1" dirty="0"/>
              <a:t> </a:t>
            </a: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/>
              <a:t>form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protectionism</a:t>
            </a:r>
            <a:endParaRPr lang="cs-CZ" b="1" dirty="0"/>
          </a:p>
          <a:p>
            <a:r>
              <a:rPr lang="cs-CZ" dirty="0"/>
              <a:t>But – </a:t>
            </a:r>
            <a:r>
              <a:rPr lang="cs-CZ" dirty="0" err="1"/>
              <a:t>narrative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forced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overstated</a:t>
            </a:r>
            <a:endParaRPr lang="cs-CZ" dirty="0"/>
          </a:p>
          <a:p>
            <a:r>
              <a:rPr lang="cs-CZ" dirty="0" err="1"/>
              <a:t>Achieved</a:t>
            </a:r>
            <a:r>
              <a:rPr lang="cs-CZ" dirty="0"/>
              <a:t>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b="1" dirty="0"/>
              <a:t>soft </a:t>
            </a:r>
            <a:r>
              <a:rPr lang="cs-CZ" b="1" dirty="0" err="1"/>
              <a:t>power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recommendations</a:t>
            </a:r>
            <a:r>
              <a:rPr lang="cs-CZ" dirty="0"/>
              <a:t>, „Chicago </a:t>
            </a:r>
            <a:r>
              <a:rPr lang="cs-CZ" dirty="0" err="1"/>
              <a:t>boys</a:t>
            </a:r>
            <a:r>
              <a:rPr lang="cs-CZ" dirty="0"/>
              <a:t>“,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cs-CZ" b="1" dirty="0"/>
              <a:t>Part </a:t>
            </a:r>
            <a:r>
              <a:rPr lang="cs-CZ" b="1" dirty="0" err="1"/>
              <a:t>of</a:t>
            </a:r>
            <a:r>
              <a:rPr lang="cs-CZ" b="1" dirty="0"/>
              <a:t> a </a:t>
            </a:r>
            <a:r>
              <a:rPr lang="cs-CZ" b="1" dirty="0" err="1"/>
              <a:t>global</a:t>
            </a:r>
            <a:r>
              <a:rPr lang="cs-CZ" b="1" dirty="0"/>
              <a:t> shift </a:t>
            </a:r>
            <a:r>
              <a:rPr lang="cs-CZ" b="1" dirty="0" err="1"/>
              <a:t>towards</a:t>
            </a:r>
            <a:r>
              <a:rPr lang="cs-CZ" b="1" dirty="0"/>
              <a:t> free </a:t>
            </a:r>
            <a:r>
              <a:rPr lang="cs-CZ" b="1" dirty="0" err="1"/>
              <a:t>markets</a:t>
            </a:r>
            <a:endParaRPr lang="cs-CZ" b="1" dirty="0"/>
          </a:p>
          <a:p>
            <a:r>
              <a:rPr lang="cs-CZ" dirty="0" err="1"/>
              <a:t>Desire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economically</a:t>
            </a:r>
            <a:r>
              <a:rPr lang="cs-CZ" dirty="0"/>
              <a:t> </a:t>
            </a:r>
            <a:r>
              <a:rPr lang="cs-CZ" dirty="0" err="1"/>
              <a:t>failed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to </a:t>
            </a:r>
            <a:r>
              <a:rPr lang="cs-CZ" b="1" dirty="0" err="1"/>
              <a:t>try</a:t>
            </a:r>
            <a:r>
              <a:rPr lang="cs-CZ" b="1" dirty="0"/>
              <a:t> </a:t>
            </a:r>
            <a:r>
              <a:rPr lang="cs-CZ" b="1" dirty="0" err="1"/>
              <a:t>something</a:t>
            </a:r>
            <a:r>
              <a:rPr lang="cs-CZ" b="1" dirty="0"/>
              <a:t> </a:t>
            </a:r>
            <a:r>
              <a:rPr lang="cs-CZ" b="1" dirty="0" err="1"/>
              <a:t>new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5696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D25A-ACCB-445A-A8BA-0FC19407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cure</a:t>
            </a:r>
            <a:r>
              <a:rPr lang="cs-CZ" dirty="0"/>
              <a:t>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65433-AEAD-4737-B33C-4A2231FE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criticism of the IMF/WB refers to the 1980s/1990s policies</a:t>
            </a:r>
          </a:p>
        </p:txBody>
      </p:sp>
    </p:spTree>
    <p:extLst>
      <p:ext uri="{BB962C8B-B14F-4D97-AF65-F5344CB8AC3E}">
        <p14:creationId xmlns:p14="http://schemas.microsoft.com/office/powerpoint/2010/main" val="34428751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D25A-ACCB-445A-A8BA-0FC19407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cure</a:t>
            </a:r>
            <a:r>
              <a:rPr lang="cs-CZ" dirty="0"/>
              <a:t>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65433-AEAD-4737-B33C-4A2231FE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criticism of the IMF/WB refers to the 1980s/1990s policies</a:t>
            </a:r>
          </a:p>
          <a:p>
            <a:r>
              <a:rPr lang="en-US" dirty="0"/>
              <a:t>Today – a much less strictly free-market outlook</a:t>
            </a:r>
          </a:p>
          <a:p>
            <a:r>
              <a:rPr lang="en-US" dirty="0"/>
              <a:t>- focus on topics such as inequality, climate change, excessive austerity….</a:t>
            </a:r>
          </a:p>
          <a:p>
            <a:r>
              <a:rPr lang="en-US" dirty="0"/>
              <a:t>Recent about</a:t>
            </a:r>
            <a:r>
              <a:rPr lang="cs-CZ" dirty="0"/>
              <a:t>-</a:t>
            </a:r>
            <a:r>
              <a:rPr lang="en-US" dirty="0"/>
              <a:t>face – </a:t>
            </a:r>
            <a:r>
              <a:rPr lang="en-US" b="1" dirty="0"/>
              <a:t>capital controls may be necessary</a:t>
            </a:r>
            <a:r>
              <a:rPr lang="cs-CZ" b="1" dirty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559475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BBDFD-BDF4-474A-ABD8-BB159380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F439AF3-0DB2-48E5-AD09-111CE75B2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50794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150D9-A9FA-4A37-BA71-11983C52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cs-CZ" dirty="0"/>
              <a:t> </a:t>
            </a:r>
            <a:r>
              <a:rPr lang="en-US" dirty="0"/>
              <a:t>from two weeks ago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2CBFA-9301-49AD-BF71-E2910211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What are the three core agreements within the WTO?</a:t>
            </a:r>
          </a:p>
        </p:txBody>
      </p:sp>
    </p:spTree>
    <p:extLst>
      <p:ext uri="{BB962C8B-B14F-4D97-AF65-F5344CB8AC3E}">
        <p14:creationId xmlns:p14="http://schemas.microsoft.com/office/powerpoint/2010/main" val="81219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021F1-A5EC-4783-A003-F4214AA1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financial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B4819-A84E-4568-9357-04DB7FE31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1"/>
              <a:t>International</a:t>
            </a:r>
            <a:r>
              <a:rPr lang="cs-CZ" b="1" noProof="1"/>
              <a:t> financial system </a:t>
            </a:r>
            <a:r>
              <a:rPr lang="cs-CZ" noProof="1"/>
              <a:t>– supply of credit and equity investment</a:t>
            </a:r>
          </a:p>
          <a:p>
            <a:r>
              <a:rPr lang="cs-CZ" b="1" noProof="1"/>
              <a:t>Much larger and more complex than the IMS </a:t>
            </a:r>
            <a:r>
              <a:rPr lang="cs-CZ" noProof="1"/>
              <a:t>– dominated by commercial banks, investment funds, hedge funds, stock exchanges, etc etc</a:t>
            </a:r>
          </a:p>
          <a:p>
            <a:r>
              <a:rPr lang="cs-CZ" noProof="1"/>
              <a:t>Key variable – </a:t>
            </a:r>
            <a:r>
              <a:rPr lang="cs-CZ" b="1" noProof="1"/>
              <a:t>interest rate</a:t>
            </a:r>
            <a:r>
              <a:rPr lang="cs-CZ" noProof="1"/>
              <a:t>, </a:t>
            </a:r>
            <a:r>
              <a:rPr lang="cs-CZ" b="1" noProof="1"/>
              <a:t>rate of return on investment</a:t>
            </a:r>
          </a:p>
        </p:txBody>
      </p:sp>
    </p:spTree>
    <p:extLst>
      <p:ext uri="{BB962C8B-B14F-4D97-AF65-F5344CB8AC3E}">
        <p14:creationId xmlns:p14="http://schemas.microsoft.com/office/powerpoint/2010/main" val="1723378476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468D-882B-4BE7-936A-95718B06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57A67-B8FB-47A1-9574-34C10C6EE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China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post-</a:t>
            </a:r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</a:t>
            </a:r>
            <a:r>
              <a:rPr lang="cs-CZ" dirty="0"/>
              <a:t> </a:t>
            </a:r>
            <a:r>
              <a:rPr lang="cs-CZ" dirty="0" err="1"/>
              <a:t>monetary</a:t>
            </a:r>
            <a:r>
              <a:rPr lang="cs-CZ" dirty="0"/>
              <a:t> systém</a:t>
            </a:r>
          </a:p>
          <a:p>
            <a:endParaRPr lang="cs-CZ" dirty="0"/>
          </a:p>
          <a:p>
            <a:r>
              <a:rPr lang="cs-CZ" dirty="0"/>
              <a:t>Country </a:t>
            </a:r>
            <a:r>
              <a:rPr lang="cs-CZ" dirty="0" err="1"/>
              <a:t>with</a:t>
            </a:r>
            <a:r>
              <a:rPr lang="cs-CZ" dirty="0"/>
              <a:t> a quasi-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+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controls</a:t>
            </a:r>
            <a:endParaRPr lang="cs-CZ" dirty="0"/>
          </a:p>
          <a:p>
            <a:r>
              <a:rPr lang="cs-CZ"/>
              <a:t>Ambition</a:t>
            </a:r>
            <a:r>
              <a:rPr lang="cs-CZ" dirty="0"/>
              <a:t> to make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96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021F1-A5EC-4783-A003-F4214AA1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financial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B4819-A84E-4568-9357-04DB7FE31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1"/>
              <a:t>International</a:t>
            </a:r>
            <a:r>
              <a:rPr lang="cs-CZ" b="1" noProof="1"/>
              <a:t> financial system </a:t>
            </a:r>
            <a:r>
              <a:rPr lang="cs-CZ" noProof="1"/>
              <a:t>– supply of credit and equity investment</a:t>
            </a:r>
          </a:p>
          <a:p>
            <a:r>
              <a:rPr lang="cs-CZ" b="1" noProof="1"/>
              <a:t>Much larger and more complex than the IMS </a:t>
            </a:r>
            <a:r>
              <a:rPr lang="cs-CZ" noProof="1"/>
              <a:t>– dominated by commercial banks, investment funds, hedge funds, stock exchanges, etc etc</a:t>
            </a:r>
          </a:p>
          <a:p>
            <a:r>
              <a:rPr lang="cs-CZ" noProof="1"/>
              <a:t>Key variable – </a:t>
            </a:r>
            <a:r>
              <a:rPr lang="cs-CZ" b="1" noProof="1"/>
              <a:t>interest rate</a:t>
            </a:r>
            <a:r>
              <a:rPr lang="cs-CZ" noProof="1"/>
              <a:t>, </a:t>
            </a:r>
            <a:r>
              <a:rPr lang="cs-CZ" b="1" noProof="1"/>
              <a:t>rate of return on investment </a:t>
            </a:r>
          </a:p>
          <a:p>
            <a:r>
              <a:rPr lang="cs-CZ" b="1" noProof="1"/>
              <a:t>&gt; </a:t>
            </a:r>
            <a:r>
              <a:rPr lang="cs-CZ" noProof="1"/>
              <a:t>influences the decision of people with savings about where to invest their money</a:t>
            </a:r>
          </a:p>
          <a:p>
            <a:endParaRPr lang="en-US" b="1" noProof="1"/>
          </a:p>
        </p:txBody>
      </p:sp>
    </p:spTree>
    <p:extLst>
      <p:ext uri="{BB962C8B-B14F-4D97-AF65-F5344CB8AC3E}">
        <p14:creationId xmlns:p14="http://schemas.microsoft.com/office/powerpoint/2010/main" val="2722804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49CE-409E-474D-B6E0-9228BAF8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financial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C04B7-A4F7-465E-BD66-B3C28B903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noProof="1"/>
              <a:t>Safest assets – government bonds of rich countries (rated AAA)</a:t>
            </a:r>
          </a:p>
        </p:txBody>
      </p:sp>
    </p:spTree>
    <p:extLst>
      <p:ext uri="{BB962C8B-B14F-4D97-AF65-F5344CB8AC3E}">
        <p14:creationId xmlns:p14="http://schemas.microsoft.com/office/powerpoint/2010/main" val="263369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49CE-409E-474D-B6E0-9228BAF8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financial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C04B7-A4F7-465E-BD66-B3C28B903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noProof="1"/>
              <a:t>Safest assets – government bonds of rich countries (rated AAA)</a:t>
            </a:r>
          </a:p>
          <a:p>
            <a:r>
              <a:rPr lang="cs-CZ" noProof="1"/>
              <a:t>More risky assets – private stock, bonds of developing countries – balanced by higher interest rates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16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4555-1126-44EF-8A4A-CD06FA0F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and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3A217-2E7B-4411-9908-1DFC64DB5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IMS – </a:t>
            </a:r>
            <a:r>
              <a:rPr lang="cs-CZ" dirty="0" err="1"/>
              <a:t>money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b="1" dirty="0" err="1"/>
              <a:t>abstract</a:t>
            </a:r>
            <a:r>
              <a:rPr lang="cs-CZ" b="1" dirty="0"/>
              <a:t> unit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exchange</a:t>
            </a:r>
            <a:r>
              <a:rPr lang="cs-CZ" b="1" dirty="0"/>
              <a:t> </a:t>
            </a:r>
          </a:p>
          <a:p>
            <a:r>
              <a:rPr lang="cs-CZ" dirty="0"/>
              <a:t>„</a:t>
            </a:r>
            <a:r>
              <a:rPr lang="cs-CZ" dirty="0" err="1"/>
              <a:t>Oh</a:t>
            </a:r>
            <a:r>
              <a:rPr lang="cs-CZ" dirty="0"/>
              <a:t> no,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pound</a:t>
            </a:r>
            <a:r>
              <a:rPr lang="cs-CZ" dirty="0"/>
              <a:t> sterling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losing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, I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quickly</a:t>
            </a:r>
            <a:r>
              <a:rPr lang="cs-CZ" dirty="0"/>
              <a:t> transfer my </a:t>
            </a:r>
            <a:r>
              <a:rPr lang="cs-CZ" dirty="0" err="1"/>
              <a:t>money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!“</a:t>
            </a:r>
          </a:p>
        </p:txBody>
      </p:sp>
    </p:spTree>
    <p:extLst>
      <p:ext uri="{BB962C8B-B14F-4D97-AF65-F5344CB8AC3E}">
        <p14:creationId xmlns:p14="http://schemas.microsoft.com/office/powerpoint/2010/main" val="3774070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4555-1126-44EF-8A4A-CD06FA0F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and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3A217-2E7B-4411-9908-1DFC64DB5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IMS – </a:t>
            </a:r>
            <a:r>
              <a:rPr lang="cs-CZ" dirty="0" err="1"/>
              <a:t>money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b="1" dirty="0" err="1"/>
              <a:t>abstract</a:t>
            </a:r>
            <a:r>
              <a:rPr lang="cs-CZ" b="1" dirty="0"/>
              <a:t> unit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exchange</a:t>
            </a:r>
            <a:r>
              <a:rPr lang="cs-CZ" b="1" dirty="0"/>
              <a:t> </a:t>
            </a:r>
          </a:p>
          <a:p>
            <a:r>
              <a:rPr lang="cs-CZ" dirty="0"/>
              <a:t>„</a:t>
            </a:r>
            <a:r>
              <a:rPr lang="cs-CZ" dirty="0" err="1"/>
              <a:t>Oh</a:t>
            </a:r>
            <a:r>
              <a:rPr lang="cs-CZ" dirty="0"/>
              <a:t> no,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pound</a:t>
            </a:r>
            <a:r>
              <a:rPr lang="cs-CZ" dirty="0"/>
              <a:t> sterling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losing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, I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quickly</a:t>
            </a:r>
            <a:r>
              <a:rPr lang="cs-CZ" dirty="0"/>
              <a:t> transfer my </a:t>
            </a:r>
            <a:r>
              <a:rPr lang="cs-CZ" dirty="0" err="1"/>
              <a:t>money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!“</a:t>
            </a:r>
          </a:p>
          <a:p>
            <a:endParaRPr lang="cs-CZ" b="1" dirty="0"/>
          </a:p>
          <a:p>
            <a:r>
              <a:rPr lang="cs-CZ" dirty="0"/>
              <a:t>IFS – </a:t>
            </a:r>
            <a:r>
              <a:rPr lang="cs-CZ" b="1" dirty="0" err="1"/>
              <a:t>money</a:t>
            </a:r>
            <a:r>
              <a:rPr lang="cs-CZ" b="1" dirty="0"/>
              <a:t> as </a:t>
            </a:r>
            <a:r>
              <a:rPr lang="cs-CZ" b="1" dirty="0" err="1"/>
              <a:t>capital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38742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4555-1126-44EF-8A4A-CD06FA0F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and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3A217-2E7B-4411-9908-1DFC64DB5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IMS – </a:t>
            </a:r>
            <a:r>
              <a:rPr lang="cs-CZ" dirty="0" err="1"/>
              <a:t>money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b="1" dirty="0" err="1"/>
              <a:t>abstract</a:t>
            </a:r>
            <a:r>
              <a:rPr lang="cs-CZ" b="1" dirty="0"/>
              <a:t> unit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exchange</a:t>
            </a:r>
            <a:r>
              <a:rPr lang="cs-CZ" b="1" dirty="0"/>
              <a:t> </a:t>
            </a:r>
          </a:p>
          <a:p>
            <a:r>
              <a:rPr lang="cs-CZ" dirty="0"/>
              <a:t>„</a:t>
            </a:r>
            <a:r>
              <a:rPr lang="cs-CZ" dirty="0" err="1"/>
              <a:t>Oh</a:t>
            </a:r>
            <a:r>
              <a:rPr lang="cs-CZ" dirty="0"/>
              <a:t> no,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pound</a:t>
            </a:r>
            <a:r>
              <a:rPr lang="cs-CZ" dirty="0"/>
              <a:t> sterling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losing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, I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quickly</a:t>
            </a:r>
            <a:r>
              <a:rPr lang="cs-CZ" dirty="0"/>
              <a:t> transfer my </a:t>
            </a:r>
            <a:r>
              <a:rPr lang="cs-CZ" dirty="0" err="1"/>
              <a:t>money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!“</a:t>
            </a:r>
          </a:p>
          <a:p>
            <a:endParaRPr lang="cs-CZ" b="1" dirty="0"/>
          </a:p>
          <a:p>
            <a:r>
              <a:rPr lang="cs-CZ" dirty="0"/>
              <a:t>IFS – </a:t>
            </a:r>
            <a:r>
              <a:rPr lang="cs-CZ" b="1" dirty="0" err="1"/>
              <a:t>money</a:t>
            </a:r>
            <a:r>
              <a:rPr lang="cs-CZ" b="1" dirty="0"/>
              <a:t> as </a:t>
            </a:r>
            <a:r>
              <a:rPr lang="cs-CZ" b="1" dirty="0" err="1"/>
              <a:t>capital</a:t>
            </a:r>
            <a:endParaRPr lang="cs-CZ" b="1" dirty="0"/>
          </a:p>
          <a:p>
            <a:r>
              <a:rPr lang="cs-CZ" dirty="0"/>
              <a:t>„</a:t>
            </a:r>
            <a:r>
              <a:rPr lang="cs-CZ" dirty="0" err="1"/>
              <a:t>Which</a:t>
            </a:r>
            <a:r>
              <a:rPr lang="cs-CZ" dirty="0"/>
              <a:t> country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place to </a:t>
            </a:r>
            <a:r>
              <a:rPr lang="cs-CZ" dirty="0" err="1"/>
              <a:t>invest</a:t>
            </a:r>
            <a:r>
              <a:rPr lang="cs-CZ" dirty="0"/>
              <a:t> my </a:t>
            </a:r>
            <a:r>
              <a:rPr lang="cs-CZ" b="1" dirty="0" err="1"/>
              <a:t>savings</a:t>
            </a:r>
            <a:r>
              <a:rPr lang="cs-CZ" dirty="0"/>
              <a:t>?“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r>
              <a:rPr lang="cs-CZ" dirty="0">
                <a:sym typeface="Wingdings" panose="05000000000000000000" pitchFamily="2" charset="2"/>
              </a:rPr>
              <a:t>&gt; </a:t>
            </a:r>
            <a:r>
              <a:rPr lang="cs-CZ" dirty="0" err="1">
                <a:sym typeface="Wingdings" panose="05000000000000000000" pitchFamily="2" charset="2"/>
              </a:rPr>
              <a:t>flows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capital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we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don‘t</a:t>
            </a:r>
            <a:r>
              <a:rPr lang="cs-CZ" dirty="0">
                <a:sym typeface="Wingdings" panose="05000000000000000000" pitchFamily="2" charset="2"/>
              </a:rPr>
              <a:t> care </a:t>
            </a:r>
            <a:r>
              <a:rPr lang="cs-CZ" dirty="0" err="1">
                <a:sym typeface="Wingdings" panose="05000000000000000000" pitchFamily="2" charset="2"/>
              </a:rPr>
              <a:t>about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specific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83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4555-1126-44EF-8A4A-CD06FA0F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and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3A217-2E7B-4411-9908-1DFC64DB5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IFS needs a well functioning </a:t>
            </a:r>
            <a:r>
              <a:rPr lang="cs-CZ" b="1" dirty="0"/>
              <a:t>IMS to </a:t>
            </a:r>
            <a:r>
              <a:rPr lang="en-US" b="1" dirty="0"/>
              <a:t>work properly</a:t>
            </a:r>
          </a:p>
        </p:txBody>
      </p:sp>
    </p:spTree>
    <p:extLst>
      <p:ext uri="{BB962C8B-B14F-4D97-AF65-F5344CB8AC3E}">
        <p14:creationId xmlns:p14="http://schemas.microsoft.com/office/powerpoint/2010/main" val="1062205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4555-1126-44EF-8A4A-CD06FA0F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and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3A217-2E7B-4411-9908-1DFC64DB5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IFS needs a well functioning </a:t>
            </a:r>
            <a:r>
              <a:rPr lang="cs-CZ" b="1" dirty="0"/>
              <a:t>IMS to </a:t>
            </a:r>
            <a:r>
              <a:rPr lang="en-US" b="1" dirty="0"/>
              <a:t>work properly</a:t>
            </a:r>
          </a:p>
          <a:p>
            <a:r>
              <a:rPr lang="en-US" dirty="0"/>
              <a:t>If there are no US dollars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en-US" dirty="0"/>
              <a:t>, o</a:t>
            </a:r>
            <a:r>
              <a:rPr lang="cs-CZ" dirty="0"/>
              <a:t>r</a:t>
            </a:r>
            <a:r>
              <a:rPr lang="en-US" dirty="0"/>
              <a:t> if the exchange rate</a:t>
            </a:r>
            <a:r>
              <a:rPr lang="cs-CZ" dirty="0"/>
              <a:t> </a:t>
            </a:r>
            <a:r>
              <a:rPr lang="en-US" dirty="0"/>
              <a:t>swings </a:t>
            </a:r>
            <a:r>
              <a:rPr lang="cs-CZ" dirty="0" err="1"/>
              <a:t>wildy</a:t>
            </a:r>
            <a:r>
              <a:rPr lang="en-US" dirty="0"/>
              <a:t>, it is difficult for countries and corporations to pay their foreign debts or dividends</a:t>
            </a:r>
          </a:p>
        </p:txBody>
      </p:sp>
    </p:spTree>
    <p:extLst>
      <p:ext uri="{BB962C8B-B14F-4D97-AF65-F5344CB8AC3E}">
        <p14:creationId xmlns:p14="http://schemas.microsoft.com/office/powerpoint/2010/main" val="1331035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4555-1126-44EF-8A4A-CD06FA0F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and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3A217-2E7B-4411-9908-1DFC64DB5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IFS needs a well functioning </a:t>
            </a:r>
            <a:r>
              <a:rPr lang="cs-CZ" b="1" dirty="0"/>
              <a:t>IMS to </a:t>
            </a:r>
            <a:r>
              <a:rPr lang="en-US" b="1" dirty="0"/>
              <a:t>work properly</a:t>
            </a:r>
          </a:p>
          <a:p>
            <a:r>
              <a:rPr lang="en-US" dirty="0"/>
              <a:t>If there are no US dollars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en-US" dirty="0"/>
              <a:t>, o</a:t>
            </a:r>
            <a:r>
              <a:rPr lang="cs-CZ" dirty="0"/>
              <a:t>r</a:t>
            </a:r>
            <a:r>
              <a:rPr lang="en-US" dirty="0"/>
              <a:t> if the exchange rate</a:t>
            </a:r>
            <a:r>
              <a:rPr lang="cs-CZ" dirty="0"/>
              <a:t> </a:t>
            </a:r>
            <a:r>
              <a:rPr lang="en-US" dirty="0"/>
              <a:t>swings </a:t>
            </a:r>
            <a:r>
              <a:rPr lang="cs-CZ" dirty="0" err="1"/>
              <a:t>wildy</a:t>
            </a:r>
            <a:r>
              <a:rPr lang="en-US" dirty="0"/>
              <a:t>, it is difficult for countries and corporations to pay their foreign debts or dividends</a:t>
            </a:r>
            <a:endParaRPr lang="cs-CZ" dirty="0"/>
          </a:p>
          <a:p>
            <a:r>
              <a:rPr lang="cs-CZ" dirty="0"/>
              <a:t>Same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–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monetary</a:t>
            </a:r>
            <a:r>
              <a:rPr lang="cs-CZ" dirty="0"/>
              <a:t> environment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prerequisite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2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150D9-A9FA-4A37-BA71-11983C52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cs-CZ" dirty="0"/>
              <a:t> </a:t>
            </a:r>
            <a:r>
              <a:rPr lang="en-US" dirty="0"/>
              <a:t>from two weeks ago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2CBFA-9301-49AD-BF71-E2910211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What are the three core agreements within the WTO?</a:t>
            </a:r>
          </a:p>
          <a:p>
            <a:r>
              <a:rPr lang="en-US" dirty="0"/>
              <a:t>2) Does membership in the WTO include an obligation to have low tariffs?</a:t>
            </a:r>
          </a:p>
        </p:txBody>
      </p:sp>
    </p:spTree>
    <p:extLst>
      <p:ext uri="{BB962C8B-B14F-4D97-AF65-F5344CB8AC3E}">
        <p14:creationId xmlns:p14="http://schemas.microsoft.com/office/powerpoint/2010/main" val="946031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4555-1126-44EF-8A4A-CD06FA0F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 and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3A217-2E7B-4411-9908-1DFC64DB5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IFS needs a well functioning </a:t>
            </a:r>
            <a:r>
              <a:rPr lang="cs-CZ" b="1" dirty="0"/>
              <a:t>IMS to </a:t>
            </a:r>
            <a:r>
              <a:rPr lang="en-US" b="1" dirty="0"/>
              <a:t>work properly</a:t>
            </a:r>
          </a:p>
          <a:p>
            <a:r>
              <a:rPr lang="en-US" dirty="0"/>
              <a:t>If there are no US dollars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en-US" dirty="0"/>
              <a:t>, o</a:t>
            </a:r>
            <a:r>
              <a:rPr lang="cs-CZ" dirty="0"/>
              <a:t>r</a:t>
            </a:r>
            <a:r>
              <a:rPr lang="en-US" dirty="0"/>
              <a:t> if the exchange rate</a:t>
            </a:r>
            <a:r>
              <a:rPr lang="cs-CZ" dirty="0"/>
              <a:t> </a:t>
            </a:r>
            <a:r>
              <a:rPr lang="en-US" dirty="0"/>
              <a:t>swings </a:t>
            </a:r>
            <a:r>
              <a:rPr lang="cs-CZ" dirty="0" err="1"/>
              <a:t>wildy</a:t>
            </a:r>
            <a:r>
              <a:rPr lang="en-US" dirty="0"/>
              <a:t>, it is difficult for countries and corporations to pay their foreign debts or dividends</a:t>
            </a:r>
            <a:endParaRPr lang="cs-CZ" dirty="0"/>
          </a:p>
          <a:p>
            <a:r>
              <a:rPr lang="cs-CZ" dirty="0"/>
              <a:t>Same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–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monetary</a:t>
            </a:r>
            <a:r>
              <a:rPr lang="cs-CZ" dirty="0"/>
              <a:t> environment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prerequisite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relations</a:t>
            </a:r>
            <a:endParaRPr lang="en-US" dirty="0"/>
          </a:p>
          <a:p>
            <a:r>
              <a:rPr lang="en-US" b="1" dirty="0"/>
              <a:t>A crisis in the IFS can endanger the IMS </a:t>
            </a:r>
            <a:r>
              <a:rPr lang="en-US" dirty="0"/>
              <a:t>&gt; can lead to turbulences in exchange rates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74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4E45F-FC4E-4010-9986-066F0010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en-US" dirty="0"/>
              <a:t>rate regimes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C9FB1-6E16-483C-A1D8-E378194D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Fixed</a:t>
            </a:r>
            <a:r>
              <a:rPr lang="en-US" dirty="0"/>
              <a:t> (or pegged)</a:t>
            </a:r>
          </a:p>
          <a:p>
            <a:r>
              <a:rPr lang="en-US" b="1" dirty="0"/>
              <a:t>Floating</a:t>
            </a:r>
          </a:p>
        </p:txBody>
      </p:sp>
    </p:spTree>
    <p:extLst>
      <p:ext uri="{BB962C8B-B14F-4D97-AF65-F5344CB8AC3E}">
        <p14:creationId xmlns:p14="http://schemas.microsoft.com/office/powerpoint/2010/main" val="1227530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3815-B721-4D2B-9FB2-AFAC30DE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influencing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61FD-6CAA-47CB-BEF3-FA9D1AF5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3815-B721-4D2B-9FB2-AFAC30DE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influencing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61FD-6CAA-47CB-BEF3-FA9D1AF5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keep</a:t>
            </a:r>
            <a:r>
              <a:rPr lang="cs-CZ" dirty="0"/>
              <a:t> a fix/</a:t>
            </a:r>
            <a:r>
              <a:rPr lang="cs-CZ" dirty="0" err="1"/>
              <a:t>peg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8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3815-B721-4D2B-9FB2-AFAC30DE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influencing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61FD-6CAA-47CB-BEF3-FA9D1AF5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keep</a:t>
            </a:r>
            <a:r>
              <a:rPr lang="cs-CZ" dirty="0"/>
              <a:t> a fix/</a:t>
            </a:r>
            <a:r>
              <a:rPr lang="cs-CZ" dirty="0" err="1"/>
              <a:t>peg</a:t>
            </a:r>
            <a:endParaRPr lang="cs-CZ" dirty="0"/>
          </a:p>
          <a:p>
            <a:r>
              <a:rPr lang="cs-CZ" b="1" dirty="0" err="1"/>
              <a:t>Monetary</a:t>
            </a:r>
            <a:r>
              <a:rPr lang="cs-CZ" b="1" dirty="0"/>
              <a:t> </a:t>
            </a:r>
            <a:r>
              <a:rPr lang="cs-CZ" b="1" dirty="0" err="1"/>
              <a:t>interventions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sell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 – </a:t>
            </a:r>
            <a:r>
              <a:rPr lang="cs-CZ" dirty="0" err="1"/>
              <a:t>buying</a:t>
            </a:r>
            <a:r>
              <a:rPr lang="cs-CZ" dirty="0"/>
              <a:t> </a:t>
            </a:r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currencies</a:t>
            </a:r>
            <a:r>
              <a:rPr lang="cs-CZ" dirty="0"/>
              <a:t>!</a:t>
            </a:r>
          </a:p>
          <a:p>
            <a:r>
              <a:rPr lang="cs-CZ" b="1" dirty="0" err="1"/>
              <a:t>Changing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interest</a:t>
            </a:r>
            <a:r>
              <a:rPr lang="cs-CZ" b="1" dirty="0"/>
              <a:t> </a:t>
            </a:r>
            <a:r>
              <a:rPr lang="cs-CZ" b="1" dirty="0" err="1"/>
              <a:t>rates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rates</a:t>
            </a:r>
            <a:r>
              <a:rPr lang="cs-CZ" dirty="0"/>
              <a:t> </a:t>
            </a:r>
            <a:r>
              <a:rPr lang="cs-CZ" dirty="0" err="1"/>
              <a:t>attract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&gt;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strengthens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!</a:t>
            </a:r>
          </a:p>
          <a:p>
            <a:r>
              <a:rPr lang="cs-CZ" dirty="0"/>
              <a:t>But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restrictive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&gt; </a:t>
            </a:r>
            <a:r>
              <a:rPr lang="cs-CZ" dirty="0" err="1"/>
              <a:t>lower</a:t>
            </a:r>
            <a:r>
              <a:rPr lang="cs-CZ" dirty="0"/>
              <a:t> GDP </a:t>
            </a:r>
            <a:r>
              <a:rPr lang="cs-CZ" dirty="0" err="1"/>
              <a:t>growth</a:t>
            </a:r>
            <a:r>
              <a:rPr lang="cs-CZ" dirty="0"/>
              <a:t>/</a:t>
            </a:r>
            <a:r>
              <a:rPr lang="cs-CZ" dirty="0" err="1"/>
              <a:t>recession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1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3815-B721-4D2B-9FB2-AFAC30DE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influencing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61FD-6CAA-47CB-BEF3-FA9D1AF5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keep</a:t>
            </a:r>
            <a:r>
              <a:rPr lang="cs-CZ" dirty="0"/>
              <a:t> a fix/</a:t>
            </a:r>
            <a:r>
              <a:rPr lang="cs-CZ" dirty="0" err="1"/>
              <a:t>peg</a:t>
            </a:r>
            <a:endParaRPr lang="cs-CZ" dirty="0"/>
          </a:p>
          <a:p>
            <a:r>
              <a:rPr lang="cs-CZ" b="1" dirty="0" err="1"/>
              <a:t>Monetary</a:t>
            </a:r>
            <a:r>
              <a:rPr lang="cs-CZ" b="1" dirty="0"/>
              <a:t> </a:t>
            </a:r>
            <a:r>
              <a:rPr lang="cs-CZ" b="1" dirty="0" err="1"/>
              <a:t>interventions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sell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 – </a:t>
            </a:r>
            <a:r>
              <a:rPr lang="cs-CZ" dirty="0" err="1"/>
              <a:t>buying</a:t>
            </a:r>
            <a:r>
              <a:rPr lang="cs-CZ" dirty="0"/>
              <a:t> </a:t>
            </a:r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currencies</a:t>
            </a:r>
            <a:r>
              <a:rPr lang="cs-CZ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56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3815-B721-4D2B-9FB2-AFAC30DE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influencing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61FD-6CAA-47CB-BEF3-FA9D1AF5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keep</a:t>
            </a:r>
            <a:r>
              <a:rPr lang="cs-CZ" dirty="0"/>
              <a:t> a fix/</a:t>
            </a:r>
            <a:r>
              <a:rPr lang="cs-CZ" dirty="0" err="1"/>
              <a:t>peg</a:t>
            </a:r>
            <a:endParaRPr lang="cs-CZ" dirty="0"/>
          </a:p>
          <a:p>
            <a:r>
              <a:rPr lang="cs-CZ" b="1" dirty="0" err="1"/>
              <a:t>Monetary</a:t>
            </a:r>
            <a:r>
              <a:rPr lang="cs-CZ" b="1" dirty="0"/>
              <a:t> </a:t>
            </a:r>
            <a:r>
              <a:rPr lang="cs-CZ" b="1" dirty="0" err="1"/>
              <a:t>interventions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sell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 – </a:t>
            </a:r>
            <a:r>
              <a:rPr lang="cs-CZ" dirty="0" err="1"/>
              <a:t>buying</a:t>
            </a:r>
            <a:r>
              <a:rPr lang="cs-CZ" dirty="0"/>
              <a:t> </a:t>
            </a:r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currencies</a:t>
            </a:r>
            <a:r>
              <a:rPr lang="cs-CZ" dirty="0"/>
              <a:t>!</a:t>
            </a:r>
          </a:p>
          <a:p>
            <a:r>
              <a:rPr lang="cs-CZ" b="1" dirty="0" err="1"/>
              <a:t>Changing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interest</a:t>
            </a:r>
            <a:r>
              <a:rPr lang="cs-CZ" b="1" dirty="0"/>
              <a:t> </a:t>
            </a:r>
            <a:r>
              <a:rPr lang="cs-CZ" b="1" dirty="0" err="1"/>
              <a:t>rates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rates</a:t>
            </a:r>
            <a:r>
              <a:rPr lang="cs-CZ" dirty="0"/>
              <a:t> </a:t>
            </a:r>
            <a:r>
              <a:rPr lang="cs-CZ" dirty="0" err="1"/>
              <a:t>attract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&gt;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strengthens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3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3815-B721-4D2B-9FB2-AFAC30DE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influencing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61FD-6CAA-47CB-BEF3-FA9D1AF5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keep</a:t>
            </a:r>
            <a:r>
              <a:rPr lang="cs-CZ" dirty="0"/>
              <a:t> a fix/</a:t>
            </a:r>
            <a:r>
              <a:rPr lang="cs-CZ" dirty="0" err="1"/>
              <a:t>peg</a:t>
            </a:r>
            <a:endParaRPr lang="cs-CZ" dirty="0"/>
          </a:p>
          <a:p>
            <a:r>
              <a:rPr lang="cs-CZ" b="1" dirty="0" err="1"/>
              <a:t>Monetary</a:t>
            </a:r>
            <a:r>
              <a:rPr lang="cs-CZ" b="1" dirty="0"/>
              <a:t> </a:t>
            </a:r>
            <a:r>
              <a:rPr lang="cs-CZ" b="1" dirty="0" err="1"/>
              <a:t>interventions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sell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 – </a:t>
            </a:r>
            <a:r>
              <a:rPr lang="cs-CZ" dirty="0" err="1"/>
              <a:t>buying</a:t>
            </a:r>
            <a:r>
              <a:rPr lang="cs-CZ" dirty="0"/>
              <a:t> </a:t>
            </a:r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currencies</a:t>
            </a:r>
            <a:r>
              <a:rPr lang="cs-CZ" dirty="0"/>
              <a:t>!</a:t>
            </a:r>
          </a:p>
          <a:p>
            <a:r>
              <a:rPr lang="cs-CZ" b="1" dirty="0" err="1"/>
              <a:t>Changing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interest</a:t>
            </a:r>
            <a:r>
              <a:rPr lang="cs-CZ" b="1" dirty="0"/>
              <a:t> </a:t>
            </a:r>
            <a:r>
              <a:rPr lang="cs-CZ" b="1" dirty="0" err="1"/>
              <a:t>rates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rates</a:t>
            </a:r>
            <a:r>
              <a:rPr lang="cs-CZ" dirty="0"/>
              <a:t> </a:t>
            </a:r>
            <a:r>
              <a:rPr lang="cs-CZ" dirty="0" err="1"/>
              <a:t>attract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&gt;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strengthens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r>
              <a:rPr lang="cs-CZ" dirty="0"/>
              <a:t>!</a:t>
            </a:r>
          </a:p>
          <a:p>
            <a:r>
              <a:rPr lang="cs-CZ" dirty="0"/>
              <a:t>But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restrictive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&gt; </a:t>
            </a:r>
            <a:r>
              <a:rPr lang="cs-CZ" dirty="0" err="1"/>
              <a:t>lower</a:t>
            </a:r>
            <a:r>
              <a:rPr lang="cs-CZ" dirty="0"/>
              <a:t> GDP </a:t>
            </a:r>
            <a:r>
              <a:rPr lang="cs-CZ" dirty="0" err="1"/>
              <a:t>growth</a:t>
            </a:r>
            <a:r>
              <a:rPr lang="cs-CZ" dirty="0"/>
              <a:t>/</a:t>
            </a:r>
            <a:r>
              <a:rPr lang="cs-CZ" dirty="0" err="1"/>
              <a:t>recession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75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3815-B721-4D2B-9FB2-AFAC30DE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influencing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61FD-6CAA-47CB-BEF3-FA9D1AF5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today</a:t>
            </a:r>
            <a:r>
              <a:rPr lang="cs-CZ" dirty="0"/>
              <a:t> –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, but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aim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stable</a:t>
            </a:r>
            <a:r>
              <a:rPr lang="cs-CZ" b="1" dirty="0"/>
              <a:t> and </a:t>
            </a:r>
            <a:r>
              <a:rPr lang="cs-CZ" b="1" dirty="0" err="1"/>
              <a:t>low</a:t>
            </a:r>
            <a:r>
              <a:rPr lang="cs-CZ" b="1" dirty="0"/>
              <a:t> </a:t>
            </a:r>
            <a:r>
              <a:rPr lang="cs-CZ" b="1" dirty="0" err="1"/>
              <a:t>inflation</a:t>
            </a:r>
            <a:r>
              <a:rPr lang="cs-CZ" b="1" dirty="0"/>
              <a:t> +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growth</a:t>
            </a:r>
            <a:r>
              <a:rPr lang="cs-CZ" b="1" dirty="0"/>
              <a:t>, not a </a:t>
            </a:r>
            <a:r>
              <a:rPr lang="cs-CZ" b="1" dirty="0" err="1"/>
              <a:t>fixed</a:t>
            </a:r>
            <a:r>
              <a:rPr lang="cs-CZ" b="1" dirty="0"/>
              <a:t> </a:t>
            </a:r>
            <a:r>
              <a:rPr lang="cs-CZ" b="1" dirty="0" err="1"/>
              <a:t>exchange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r>
              <a:rPr lang="cs-CZ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0468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3815-B721-4D2B-9FB2-AFAC30DE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influencing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61FD-6CAA-47CB-BEF3-FA9D1AF5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Most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today</a:t>
            </a:r>
            <a:r>
              <a:rPr lang="cs-CZ" dirty="0"/>
              <a:t> –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, but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aim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stable</a:t>
            </a:r>
            <a:r>
              <a:rPr lang="cs-CZ" b="1" dirty="0"/>
              <a:t> and </a:t>
            </a:r>
            <a:r>
              <a:rPr lang="cs-CZ" b="1" dirty="0" err="1"/>
              <a:t>low</a:t>
            </a:r>
            <a:r>
              <a:rPr lang="cs-CZ" b="1" dirty="0"/>
              <a:t> </a:t>
            </a:r>
            <a:r>
              <a:rPr lang="cs-CZ" b="1" dirty="0" err="1"/>
              <a:t>inflation</a:t>
            </a:r>
            <a:r>
              <a:rPr lang="cs-CZ" b="1" dirty="0"/>
              <a:t> + </a:t>
            </a:r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growth</a:t>
            </a:r>
            <a:r>
              <a:rPr lang="cs-CZ" b="1" dirty="0"/>
              <a:t>, not a </a:t>
            </a:r>
            <a:r>
              <a:rPr lang="cs-CZ" b="1" dirty="0" err="1"/>
              <a:t>fixed</a:t>
            </a:r>
            <a:r>
              <a:rPr lang="cs-CZ" b="1" dirty="0"/>
              <a:t> </a:t>
            </a:r>
            <a:r>
              <a:rPr lang="cs-CZ" b="1" dirty="0" err="1"/>
              <a:t>exchange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r>
              <a:rPr lang="cs-CZ" b="1" dirty="0"/>
              <a:t>!</a:t>
            </a:r>
          </a:p>
          <a:p>
            <a:r>
              <a:rPr lang="cs-CZ" dirty="0"/>
              <a:t>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goals</a:t>
            </a:r>
            <a:r>
              <a:rPr lang="cs-CZ" dirty="0"/>
              <a:t> are </a:t>
            </a:r>
            <a:r>
              <a:rPr lang="cs-CZ" dirty="0" err="1"/>
              <a:t>incompatible</a:t>
            </a:r>
            <a:r>
              <a:rPr lang="cs-CZ" dirty="0"/>
              <a:t>, a country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7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150D9-A9FA-4A37-BA71-11983C52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cs-CZ" dirty="0"/>
              <a:t> </a:t>
            </a:r>
            <a:r>
              <a:rPr lang="en-US" dirty="0"/>
              <a:t>from two weeks ago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2CBFA-9301-49AD-BF71-E29102117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44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1) What are the three core agreements within the WTO?</a:t>
            </a:r>
          </a:p>
          <a:p>
            <a:r>
              <a:rPr lang="en-US" dirty="0"/>
              <a:t>2) Does membership in the WTO include an obligation to have low tariffs?</a:t>
            </a:r>
          </a:p>
          <a:p>
            <a:r>
              <a:rPr lang="en-US" dirty="0"/>
              <a:t>3) What is the meaning of the most favored nation principle?</a:t>
            </a:r>
          </a:p>
        </p:txBody>
      </p:sp>
    </p:spTree>
    <p:extLst>
      <p:ext uri="{BB962C8B-B14F-4D97-AF65-F5344CB8AC3E}">
        <p14:creationId xmlns:p14="http://schemas.microsoft.com/office/powerpoint/2010/main" val="498145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4E45F-FC4E-4010-9986-066F0010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en-US" dirty="0"/>
              <a:t>rate regimes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C9FB1-6E16-483C-A1D8-E378194D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Countries have </a:t>
            </a:r>
            <a:r>
              <a:rPr lang="en-US" b="1" dirty="0"/>
              <a:t>a preference for stability </a:t>
            </a:r>
            <a:r>
              <a:rPr lang="en-US" dirty="0"/>
              <a:t>– important for payment of debts or long-term contracts</a:t>
            </a:r>
          </a:p>
        </p:txBody>
      </p:sp>
    </p:spTree>
    <p:extLst>
      <p:ext uri="{BB962C8B-B14F-4D97-AF65-F5344CB8AC3E}">
        <p14:creationId xmlns:p14="http://schemas.microsoft.com/office/powerpoint/2010/main" val="3137585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4E45F-FC4E-4010-9986-066F0010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en-US" dirty="0"/>
              <a:t>rate regimes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C9FB1-6E16-483C-A1D8-E378194D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Countries have </a:t>
            </a:r>
            <a:r>
              <a:rPr lang="en-US" b="1" dirty="0"/>
              <a:t>a preference for stability </a:t>
            </a:r>
            <a:r>
              <a:rPr lang="en-US" dirty="0"/>
              <a:t>– important for payment of debts or long-term contracts</a:t>
            </a:r>
          </a:p>
          <a:p>
            <a:r>
              <a:rPr lang="en-US" dirty="0"/>
              <a:t>However, they also usually have </a:t>
            </a:r>
            <a:r>
              <a:rPr lang="en-US" b="1" dirty="0"/>
              <a:t>a preference for openness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66638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4E45F-FC4E-4010-9986-066F0010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en-US" dirty="0"/>
              <a:t>rate regimes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C9FB1-6E16-483C-A1D8-E378194D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Countries have </a:t>
            </a:r>
            <a:r>
              <a:rPr lang="en-US" b="1" dirty="0"/>
              <a:t>a preference for stability </a:t>
            </a:r>
            <a:r>
              <a:rPr lang="en-US" dirty="0"/>
              <a:t>– important for payment of debts or long-term contracts</a:t>
            </a:r>
          </a:p>
          <a:p>
            <a:r>
              <a:rPr lang="en-US" dirty="0"/>
              <a:t>However, they also usually have </a:t>
            </a:r>
            <a:r>
              <a:rPr lang="en-US" b="1" dirty="0"/>
              <a:t>a preference for openness </a:t>
            </a:r>
            <a:endParaRPr lang="cs-CZ" b="1" dirty="0"/>
          </a:p>
          <a:p>
            <a:r>
              <a:rPr lang="en-US" dirty="0"/>
              <a:t>&gt; so that they can borrow from abroad and attract foreign direct investment</a:t>
            </a:r>
          </a:p>
        </p:txBody>
      </p:sp>
    </p:spTree>
    <p:extLst>
      <p:ext uri="{BB962C8B-B14F-4D97-AF65-F5344CB8AC3E}">
        <p14:creationId xmlns:p14="http://schemas.microsoft.com/office/powerpoint/2010/main" val="2227660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4E45F-FC4E-4010-9986-066F0010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en-US" dirty="0"/>
              <a:t>rate regimes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C9FB1-6E16-483C-A1D8-E378194D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problem?</a:t>
            </a:r>
          </a:p>
        </p:txBody>
      </p:sp>
    </p:spTree>
    <p:extLst>
      <p:ext uri="{BB962C8B-B14F-4D97-AF65-F5344CB8AC3E}">
        <p14:creationId xmlns:p14="http://schemas.microsoft.com/office/powerpoint/2010/main" val="2271338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4E45F-FC4E-4010-9986-066F0010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en-US" dirty="0"/>
              <a:t>rate regimes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C9FB1-6E16-483C-A1D8-E378194D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problem?</a:t>
            </a:r>
          </a:p>
          <a:p>
            <a:r>
              <a:rPr lang="en-US" b="1" dirty="0"/>
              <a:t>The inflows and outflows of money destabilize the exchange rate!</a:t>
            </a:r>
          </a:p>
        </p:txBody>
      </p:sp>
    </p:spTree>
    <p:extLst>
      <p:ext uri="{BB962C8B-B14F-4D97-AF65-F5344CB8AC3E}">
        <p14:creationId xmlns:p14="http://schemas.microsoft.com/office/powerpoint/2010/main" val="2767868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4E45F-FC4E-4010-9986-066F0010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en-US" dirty="0"/>
              <a:t>rate regimes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C9FB1-6E16-483C-A1D8-E378194D6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problem?</a:t>
            </a:r>
          </a:p>
          <a:p>
            <a:r>
              <a:rPr lang="en-US" b="1" dirty="0"/>
              <a:t>The inflows and outflows of money destabilize the exchange rate!</a:t>
            </a:r>
            <a:endParaRPr lang="cs-CZ" b="1" dirty="0"/>
          </a:p>
          <a:p>
            <a:endParaRPr lang="cs-CZ" b="1" dirty="0"/>
          </a:p>
          <a:p>
            <a:r>
              <a:rPr lang="en-US" dirty="0"/>
              <a:t>Why, how?</a:t>
            </a:r>
          </a:p>
        </p:txBody>
      </p:sp>
    </p:spTree>
    <p:extLst>
      <p:ext uri="{BB962C8B-B14F-4D97-AF65-F5344CB8AC3E}">
        <p14:creationId xmlns:p14="http://schemas.microsoft.com/office/powerpoint/2010/main" val="3857119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8235E-B098-4E6E-8C17-E8536529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en-US" dirty="0"/>
              <a:t>rate regimes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AB47D-DDFF-4C5E-9934-166DA0F25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buy something in a different country, </a:t>
            </a:r>
            <a:r>
              <a:rPr lang="en-US" b="1" dirty="0"/>
              <a:t>you first need to buy its currency (exchange euros for dollars, etc.)</a:t>
            </a:r>
          </a:p>
        </p:txBody>
      </p:sp>
    </p:spTree>
    <p:extLst>
      <p:ext uri="{BB962C8B-B14F-4D97-AF65-F5344CB8AC3E}">
        <p14:creationId xmlns:p14="http://schemas.microsoft.com/office/powerpoint/2010/main" val="3045537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8235E-B098-4E6E-8C17-E8536529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en-US" dirty="0"/>
              <a:t>rate regimes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AB47D-DDFF-4C5E-9934-166DA0F25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buy something in a different country, </a:t>
            </a:r>
            <a:r>
              <a:rPr lang="en-US" b="1" dirty="0"/>
              <a:t>you first need to buy its currency (exchange euros for dollars, etc.)</a:t>
            </a:r>
          </a:p>
          <a:p>
            <a:r>
              <a:rPr lang="en-US" dirty="0"/>
              <a:t>This creates </a:t>
            </a:r>
            <a:r>
              <a:rPr lang="en-US" b="1" dirty="0"/>
              <a:t>demand for the currency you are buying</a:t>
            </a:r>
          </a:p>
          <a:p>
            <a:r>
              <a:rPr lang="en-US" dirty="0"/>
              <a:t>And increases </a:t>
            </a:r>
            <a:r>
              <a:rPr lang="en-US" b="1" dirty="0"/>
              <a:t>supply of the currency you are selling</a:t>
            </a:r>
          </a:p>
        </p:txBody>
      </p:sp>
    </p:spTree>
    <p:extLst>
      <p:ext uri="{BB962C8B-B14F-4D97-AF65-F5344CB8AC3E}">
        <p14:creationId xmlns:p14="http://schemas.microsoft.com/office/powerpoint/2010/main" val="93792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8235E-B098-4E6E-8C17-E8536529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en-US" dirty="0"/>
              <a:t>rate regimes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AB47D-DDFF-4C5E-9934-166DA0F25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buy something in a different country, </a:t>
            </a:r>
            <a:r>
              <a:rPr lang="en-US" b="1" dirty="0"/>
              <a:t>you first need to buy its currency (exchange euros for dollars, etc.)</a:t>
            </a:r>
          </a:p>
          <a:p>
            <a:r>
              <a:rPr lang="en-US" dirty="0"/>
              <a:t>This creates </a:t>
            </a:r>
            <a:r>
              <a:rPr lang="en-US" b="1" dirty="0"/>
              <a:t>demand for the currency you are buying</a:t>
            </a:r>
          </a:p>
          <a:p>
            <a:r>
              <a:rPr lang="en-US" dirty="0"/>
              <a:t>And increases </a:t>
            </a:r>
            <a:r>
              <a:rPr lang="en-US" b="1" dirty="0"/>
              <a:t>supply of the currency you are selling </a:t>
            </a:r>
          </a:p>
          <a:p>
            <a:r>
              <a:rPr lang="en-US" dirty="0"/>
              <a:t>&gt; </a:t>
            </a:r>
            <a:r>
              <a:rPr lang="en-US" b="1" dirty="0">
                <a:solidFill>
                  <a:srgbClr val="FF0000"/>
                </a:solidFill>
              </a:rPr>
              <a:t>it changes the exchange rate between the two currencies</a:t>
            </a:r>
          </a:p>
        </p:txBody>
      </p:sp>
    </p:spTree>
    <p:extLst>
      <p:ext uri="{BB962C8B-B14F-4D97-AF65-F5344CB8AC3E}">
        <p14:creationId xmlns:p14="http://schemas.microsoft.com/office/powerpoint/2010/main" val="2459693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8235E-B098-4E6E-8C17-E8536529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Exchange </a:t>
            </a:r>
            <a:r>
              <a:rPr lang="en-US" dirty="0"/>
              <a:t>rate regimes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AB47D-DDFF-4C5E-9934-166DA0F25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buy something in a different country, </a:t>
            </a:r>
            <a:r>
              <a:rPr lang="en-US" b="1" dirty="0"/>
              <a:t>you first need to buy its currency (exchange euros for dollars, etc.)</a:t>
            </a:r>
          </a:p>
          <a:p>
            <a:r>
              <a:rPr lang="en-US" dirty="0"/>
              <a:t>This creates </a:t>
            </a:r>
            <a:r>
              <a:rPr lang="en-US" b="1" dirty="0"/>
              <a:t>demand for the currency you are buying</a:t>
            </a:r>
          </a:p>
          <a:p>
            <a:r>
              <a:rPr lang="en-US" dirty="0"/>
              <a:t>And increases </a:t>
            </a:r>
            <a:r>
              <a:rPr lang="en-US" b="1" dirty="0"/>
              <a:t>supply of the currency you are selling </a:t>
            </a:r>
          </a:p>
          <a:p>
            <a:r>
              <a:rPr lang="en-US" dirty="0"/>
              <a:t>&gt; </a:t>
            </a:r>
            <a:r>
              <a:rPr lang="en-US" b="1" dirty="0">
                <a:solidFill>
                  <a:srgbClr val="FF0000"/>
                </a:solidFill>
              </a:rPr>
              <a:t>it changes the exchange rate between the two currencies</a:t>
            </a:r>
          </a:p>
          <a:p>
            <a:r>
              <a:rPr lang="en-US" b="1" dirty="0"/>
              <a:t>This is true for both trade and investment</a:t>
            </a:r>
          </a:p>
        </p:txBody>
      </p:sp>
    </p:spTree>
    <p:extLst>
      <p:ext uri="{BB962C8B-B14F-4D97-AF65-F5344CB8AC3E}">
        <p14:creationId xmlns:p14="http://schemas.microsoft.com/office/powerpoint/2010/main" val="286710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150D9-A9FA-4A37-BA71-11983C52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cs-CZ" dirty="0"/>
              <a:t> </a:t>
            </a:r>
            <a:r>
              <a:rPr lang="en-US" dirty="0"/>
              <a:t>from two weeks ago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2CBFA-9301-49AD-BF71-E2910211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What are the three core agreements within the WTO?</a:t>
            </a:r>
          </a:p>
          <a:p>
            <a:r>
              <a:rPr lang="en-US" dirty="0"/>
              <a:t>2) Does membership in the WTO include an obligation to have low tariffs?</a:t>
            </a:r>
          </a:p>
          <a:p>
            <a:r>
              <a:rPr lang="en-US" dirty="0"/>
              <a:t>3) What is the meaning of the most favored nation principle?</a:t>
            </a:r>
          </a:p>
          <a:p>
            <a:r>
              <a:rPr lang="en-US" dirty="0"/>
              <a:t>4) How high are China‘s tariffs compared to other developing countries?</a:t>
            </a:r>
          </a:p>
        </p:txBody>
      </p:sp>
    </p:spTree>
    <p:extLst>
      <p:ext uri="{BB962C8B-B14F-4D97-AF65-F5344CB8AC3E}">
        <p14:creationId xmlns:p14="http://schemas.microsoft.com/office/powerpoint/2010/main" val="3790147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4D140-63C0-43C9-B2C9-E1A9CDE9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DED34-40C6-4F73-A610-67BF67F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Way of thinking about international transactions, tool of Central Bank accounting and statistics</a:t>
            </a:r>
          </a:p>
        </p:txBody>
      </p:sp>
    </p:spTree>
    <p:extLst>
      <p:ext uri="{BB962C8B-B14F-4D97-AF65-F5344CB8AC3E}">
        <p14:creationId xmlns:p14="http://schemas.microsoft.com/office/powerpoint/2010/main" val="3095048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4D140-63C0-43C9-B2C9-E1A9CDE9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DED34-40C6-4F73-A610-67BF67F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Way of thinking about international transactions, tool of Central Bank accounting and statistics</a:t>
            </a:r>
          </a:p>
          <a:p>
            <a:r>
              <a:rPr lang="en-US" dirty="0"/>
              <a:t>Divides transactions into two broad camps:</a:t>
            </a:r>
            <a:endParaRPr lang="cs-CZ" dirty="0"/>
          </a:p>
          <a:p>
            <a:r>
              <a:rPr lang="en-US" b="1" dirty="0"/>
              <a:t>Current account</a:t>
            </a:r>
          </a:p>
          <a:p>
            <a:r>
              <a:rPr lang="en-US" b="1" dirty="0"/>
              <a:t>Financial account</a:t>
            </a:r>
          </a:p>
        </p:txBody>
      </p:sp>
    </p:spTree>
    <p:extLst>
      <p:ext uri="{BB962C8B-B14F-4D97-AF65-F5344CB8AC3E}">
        <p14:creationId xmlns:p14="http://schemas.microsoft.com/office/powerpoint/2010/main" val="12345172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4D140-63C0-43C9-B2C9-E1A9CDE9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DED34-40C6-4F73-A610-67BF67F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Current account – transfers related </a:t>
            </a:r>
            <a:r>
              <a:rPr lang="en-US" b="1" dirty="0"/>
              <a:t>to purchase of goods or services – </a:t>
            </a:r>
            <a:r>
              <a:rPr lang="en-US" b="1" dirty="0">
                <a:solidFill>
                  <a:srgbClr val="FF0000"/>
                </a:solidFill>
              </a:rPr>
              <a:t>trade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26703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4D140-63C0-43C9-B2C9-E1A9CDE9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DED34-40C6-4F73-A610-67BF67F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Current account – transfers related </a:t>
            </a:r>
            <a:r>
              <a:rPr lang="en-US" b="1" dirty="0"/>
              <a:t>to purchase of goods or services – </a:t>
            </a:r>
            <a:r>
              <a:rPr lang="en-US" b="1" dirty="0">
                <a:solidFill>
                  <a:srgbClr val="FF0000"/>
                </a:solidFill>
              </a:rPr>
              <a:t>trade</a:t>
            </a:r>
            <a:r>
              <a:rPr lang="en-US" b="1" dirty="0"/>
              <a:t> (only here we talk about the flow of money, not the flow of goods)</a:t>
            </a:r>
          </a:p>
        </p:txBody>
      </p:sp>
    </p:spTree>
    <p:extLst>
      <p:ext uri="{BB962C8B-B14F-4D97-AF65-F5344CB8AC3E}">
        <p14:creationId xmlns:p14="http://schemas.microsoft.com/office/powerpoint/2010/main" val="9432950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4D140-63C0-43C9-B2C9-E1A9CDE9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DED34-40C6-4F73-A610-67BF67F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Current account – transfers related </a:t>
            </a:r>
            <a:r>
              <a:rPr lang="en-US" b="1" dirty="0"/>
              <a:t>to purchase of goods or services – </a:t>
            </a:r>
            <a:r>
              <a:rPr lang="en-US" b="1" dirty="0">
                <a:solidFill>
                  <a:srgbClr val="FF0000"/>
                </a:solidFill>
              </a:rPr>
              <a:t>trade</a:t>
            </a:r>
            <a:r>
              <a:rPr lang="en-US" b="1" dirty="0"/>
              <a:t> (only here we talk about the flow of money, not the flow of goods)</a:t>
            </a:r>
          </a:p>
          <a:p>
            <a:r>
              <a:rPr lang="en-US" dirty="0"/>
              <a:t>- remittances, transfer of profits to shareholders or within multinational companies</a:t>
            </a:r>
          </a:p>
        </p:txBody>
      </p:sp>
    </p:spTree>
    <p:extLst>
      <p:ext uri="{BB962C8B-B14F-4D97-AF65-F5344CB8AC3E}">
        <p14:creationId xmlns:p14="http://schemas.microsoft.com/office/powerpoint/2010/main" val="3787933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4D140-63C0-43C9-B2C9-E1A9CDE9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DED34-40C6-4F73-A610-67BF67F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Current account – transfers related </a:t>
            </a:r>
            <a:r>
              <a:rPr lang="en-US" b="1" dirty="0"/>
              <a:t>to purchase of goods or services – </a:t>
            </a:r>
            <a:r>
              <a:rPr lang="en-US" b="1" dirty="0">
                <a:solidFill>
                  <a:srgbClr val="FF0000"/>
                </a:solidFill>
              </a:rPr>
              <a:t>trade</a:t>
            </a:r>
            <a:r>
              <a:rPr lang="en-US" b="1" dirty="0"/>
              <a:t> (only here we talk about the flow of money, not the flow of goods)</a:t>
            </a:r>
          </a:p>
          <a:p>
            <a:r>
              <a:rPr lang="en-US" dirty="0"/>
              <a:t>- remittances, transfer of profits to shareholders or within multinational companies</a:t>
            </a:r>
            <a:endParaRPr lang="cs-CZ" dirty="0"/>
          </a:p>
          <a:p>
            <a:r>
              <a:rPr lang="en-US" dirty="0"/>
              <a:t>But most importantly, it covers trade</a:t>
            </a:r>
          </a:p>
        </p:txBody>
      </p:sp>
    </p:spTree>
    <p:extLst>
      <p:ext uri="{BB962C8B-B14F-4D97-AF65-F5344CB8AC3E}">
        <p14:creationId xmlns:p14="http://schemas.microsoft.com/office/powerpoint/2010/main" val="27898286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4D140-63C0-43C9-B2C9-E1A9CDE9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DED34-40C6-4F73-A610-67BF67F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</a:t>
            </a:r>
            <a:r>
              <a:rPr lang="en-US" b="1" dirty="0"/>
              <a:t>Financial (or capital) account </a:t>
            </a:r>
            <a:r>
              <a:rPr lang="en-US" dirty="0"/>
              <a:t>– purchase of </a:t>
            </a:r>
            <a:r>
              <a:rPr lang="en-US" b="1" dirty="0"/>
              <a:t>stock </a:t>
            </a:r>
            <a:r>
              <a:rPr lang="en-US" dirty="0"/>
              <a:t>and</a:t>
            </a:r>
            <a:r>
              <a:rPr lang="en-US" b="1" dirty="0"/>
              <a:t> bonds </a:t>
            </a:r>
            <a:r>
              <a:rPr lang="en-US" dirty="0"/>
              <a:t>and derivatives and other types of securities</a:t>
            </a:r>
          </a:p>
        </p:txBody>
      </p:sp>
    </p:spTree>
    <p:extLst>
      <p:ext uri="{BB962C8B-B14F-4D97-AF65-F5344CB8AC3E}">
        <p14:creationId xmlns:p14="http://schemas.microsoft.com/office/powerpoint/2010/main" val="32497709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4D140-63C0-43C9-B2C9-E1A9CDE9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DED34-40C6-4F73-A610-67BF67F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</a:t>
            </a:r>
            <a:r>
              <a:rPr lang="en-US" b="1" dirty="0"/>
              <a:t>Financial (or capital) account </a:t>
            </a:r>
            <a:r>
              <a:rPr lang="en-US" dirty="0"/>
              <a:t>– purchase of </a:t>
            </a:r>
            <a:r>
              <a:rPr lang="en-US" b="1" dirty="0"/>
              <a:t>stock </a:t>
            </a:r>
            <a:r>
              <a:rPr lang="en-US" dirty="0"/>
              <a:t>and</a:t>
            </a:r>
            <a:r>
              <a:rPr lang="en-US" b="1" dirty="0"/>
              <a:t> bonds </a:t>
            </a:r>
            <a:r>
              <a:rPr lang="en-US" dirty="0"/>
              <a:t>and derivatives and other types of securities</a:t>
            </a:r>
          </a:p>
          <a:p>
            <a:r>
              <a:rPr lang="en-US" dirty="0"/>
              <a:t>&gt; you purchase something as an asset, </a:t>
            </a:r>
            <a:r>
              <a:rPr lang="en-US" b="1" dirty="0"/>
              <a:t>you plan to hold it and profit from it</a:t>
            </a:r>
          </a:p>
        </p:txBody>
      </p:sp>
    </p:spTree>
    <p:extLst>
      <p:ext uri="{BB962C8B-B14F-4D97-AF65-F5344CB8AC3E}">
        <p14:creationId xmlns:p14="http://schemas.microsoft.com/office/powerpoint/2010/main" val="782590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DA321-409A-4D47-8BF8-66C2A2D1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0F3184-6A2B-4FEC-A895-751AFCBB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</a:t>
            </a:r>
            <a:r>
              <a:rPr lang="cs-CZ" b="1" dirty="0"/>
              <a:t>he</a:t>
            </a:r>
            <a:r>
              <a:rPr lang="en-US" b="1" dirty="0"/>
              <a:t> two accounts should be in balance</a:t>
            </a:r>
          </a:p>
        </p:txBody>
      </p:sp>
    </p:spTree>
    <p:extLst>
      <p:ext uri="{BB962C8B-B14F-4D97-AF65-F5344CB8AC3E}">
        <p14:creationId xmlns:p14="http://schemas.microsoft.com/office/powerpoint/2010/main" val="26310458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DA321-409A-4D47-8BF8-66C2A2D1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0F3184-6A2B-4FEC-A895-751AFCBB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cs-CZ" dirty="0"/>
              <a:t>he</a:t>
            </a:r>
            <a:r>
              <a:rPr lang="en-US" dirty="0"/>
              <a:t> two accounts should be in balance</a:t>
            </a:r>
          </a:p>
          <a:p>
            <a:r>
              <a:rPr lang="en-US" dirty="0"/>
              <a:t>Implication </a:t>
            </a:r>
          </a:p>
          <a:p>
            <a:r>
              <a:rPr lang="en-US" dirty="0"/>
              <a:t>– </a:t>
            </a:r>
            <a:r>
              <a:rPr lang="en-US" b="1" dirty="0"/>
              <a:t>exporting countries also invest abroad</a:t>
            </a:r>
          </a:p>
          <a:p>
            <a:r>
              <a:rPr lang="en-US" dirty="0"/>
              <a:t>- </a:t>
            </a:r>
            <a:r>
              <a:rPr lang="en-US" b="1" dirty="0"/>
              <a:t>importing countries also acquire debt/take in investment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0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150D9-A9FA-4A37-BA71-11983C52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cs-CZ" dirty="0"/>
              <a:t> </a:t>
            </a:r>
            <a:r>
              <a:rPr lang="en-US" dirty="0"/>
              <a:t>from two weeks ago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2CBFA-9301-49AD-BF71-E2910211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What are the three core agreements within the WTO?</a:t>
            </a:r>
          </a:p>
          <a:p>
            <a:r>
              <a:rPr lang="en-US" dirty="0"/>
              <a:t>2) Does membership in the WTO include an obligation to have low tariffs?</a:t>
            </a:r>
          </a:p>
          <a:p>
            <a:r>
              <a:rPr lang="en-US" dirty="0"/>
              <a:t>3) What is the meaning of the most favored nation principle?</a:t>
            </a:r>
          </a:p>
          <a:p>
            <a:r>
              <a:rPr lang="en-US" dirty="0"/>
              <a:t>4) How high are China‘s tariffs compared to other developing countries?</a:t>
            </a:r>
            <a:endParaRPr lang="cs-CZ" dirty="0"/>
          </a:p>
          <a:p>
            <a:r>
              <a:rPr lang="cs-CZ" dirty="0"/>
              <a:t>5)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complaints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 and vice versa?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432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DA321-409A-4D47-8BF8-66C2A2D1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0F3184-6A2B-4FEC-A895-751AFCBB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cs-CZ" dirty="0"/>
              <a:t>he</a:t>
            </a:r>
            <a:r>
              <a:rPr lang="en-US" dirty="0"/>
              <a:t> two accounts should be in balance</a:t>
            </a:r>
          </a:p>
          <a:p>
            <a:r>
              <a:rPr lang="en-US" dirty="0"/>
              <a:t>Implication </a:t>
            </a:r>
          </a:p>
          <a:p>
            <a:r>
              <a:rPr lang="en-US" dirty="0"/>
              <a:t>– exporting countries also invest abroad</a:t>
            </a:r>
          </a:p>
          <a:p>
            <a:r>
              <a:rPr lang="en-US" dirty="0"/>
              <a:t>- importing countries also acquire debt/take in investment</a:t>
            </a:r>
          </a:p>
          <a:p>
            <a:endParaRPr lang="en-US" dirty="0"/>
          </a:p>
          <a:p>
            <a:r>
              <a:rPr lang="en-US" dirty="0"/>
              <a:t>Intuition – </a:t>
            </a:r>
            <a:r>
              <a:rPr lang="en-US" b="1" dirty="0"/>
              <a:t>imports must be financed somehow</a:t>
            </a:r>
          </a:p>
          <a:p>
            <a:r>
              <a:rPr lang="en-US" dirty="0"/>
              <a:t>Exporters </a:t>
            </a:r>
            <a:r>
              <a:rPr lang="en-US" b="1" dirty="0"/>
              <a:t>must do something with the money they earn in a foreign currency</a:t>
            </a:r>
          </a:p>
        </p:txBody>
      </p:sp>
    </p:spTree>
    <p:extLst>
      <p:ext uri="{BB962C8B-B14F-4D97-AF65-F5344CB8AC3E}">
        <p14:creationId xmlns:p14="http://schemas.microsoft.com/office/powerpoint/2010/main" val="32089271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DA321-409A-4D47-8BF8-66C2A2D1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0F3184-6A2B-4FEC-A895-751AFCBB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cs-CZ" dirty="0"/>
              <a:t>he</a:t>
            </a:r>
            <a:r>
              <a:rPr lang="en-US" dirty="0"/>
              <a:t> two accounts should be in balance</a:t>
            </a:r>
          </a:p>
          <a:p>
            <a:r>
              <a:rPr lang="en-US" dirty="0"/>
              <a:t>Implication </a:t>
            </a:r>
          </a:p>
          <a:p>
            <a:r>
              <a:rPr lang="en-US" dirty="0"/>
              <a:t>– exporting countries also invest abroad</a:t>
            </a:r>
          </a:p>
          <a:p>
            <a:r>
              <a:rPr lang="en-US" dirty="0"/>
              <a:t>- importing countries also acquire debt/take in investment</a:t>
            </a:r>
          </a:p>
          <a:p>
            <a:endParaRPr lang="en-US" dirty="0"/>
          </a:p>
          <a:p>
            <a:r>
              <a:rPr lang="en-US" dirty="0"/>
              <a:t>Intuition – </a:t>
            </a:r>
            <a:r>
              <a:rPr lang="en-US" b="1" dirty="0"/>
              <a:t>imports must be financed somehow</a:t>
            </a:r>
          </a:p>
          <a:p>
            <a:r>
              <a:rPr lang="en-US" dirty="0"/>
              <a:t>Exporters </a:t>
            </a:r>
            <a:r>
              <a:rPr lang="en-US" b="1" dirty="0"/>
              <a:t>must do something with the money they earn in a foreign currency</a:t>
            </a:r>
          </a:p>
          <a:p>
            <a:r>
              <a:rPr lang="en-US" dirty="0"/>
              <a:t>US – China relationship</a:t>
            </a:r>
          </a:p>
        </p:txBody>
      </p:sp>
    </p:spTree>
    <p:extLst>
      <p:ext uri="{BB962C8B-B14F-4D97-AF65-F5344CB8AC3E}">
        <p14:creationId xmlns:p14="http://schemas.microsoft.com/office/powerpoint/2010/main" val="23096396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5100D-238C-4838-9B80-27AC7FF3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8958D-1B0D-4076-94B9-88F818E77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b="1" dirty="0"/>
              <a:t>current account surplus </a:t>
            </a:r>
            <a:r>
              <a:rPr lang="en-US" dirty="0"/>
              <a:t>do to your exchange rate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204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5100D-238C-4838-9B80-27AC7FF3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8958D-1B0D-4076-94B9-88F818E77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b="1" dirty="0"/>
              <a:t>current account surplus </a:t>
            </a:r>
            <a:r>
              <a:rPr lang="en-US" dirty="0"/>
              <a:t>do to your exchange rate</a:t>
            </a:r>
            <a:r>
              <a:rPr lang="cs-CZ" dirty="0"/>
              <a:t>?</a:t>
            </a:r>
            <a:endParaRPr lang="en-US" dirty="0"/>
          </a:p>
          <a:p>
            <a:r>
              <a:rPr lang="en-US" b="1" dirty="0"/>
              <a:t>The value of your currency should increase</a:t>
            </a:r>
          </a:p>
        </p:txBody>
      </p:sp>
    </p:spTree>
    <p:extLst>
      <p:ext uri="{BB962C8B-B14F-4D97-AF65-F5344CB8AC3E}">
        <p14:creationId xmlns:p14="http://schemas.microsoft.com/office/powerpoint/2010/main" val="37768118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5100D-238C-4838-9B80-27AC7FF3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8958D-1B0D-4076-94B9-88F818E77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b="1" dirty="0"/>
              <a:t>current account surplus </a:t>
            </a:r>
            <a:r>
              <a:rPr lang="en-US" dirty="0"/>
              <a:t>do to your exchange rate</a:t>
            </a:r>
            <a:r>
              <a:rPr lang="cs-CZ" dirty="0"/>
              <a:t>?</a:t>
            </a:r>
            <a:endParaRPr lang="en-US" dirty="0"/>
          </a:p>
          <a:p>
            <a:r>
              <a:rPr lang="en-US" b="1" dirty="0"/>
              <a:t>The value of your currency should increase</a:t>
            </a:r>
          </a:p>
          <a:p>
            <a:r>
              <a:rPr lang="en-US" dirty="0"/>
              <a:t>Because foreigners </a:t>
            </a:r>
            <a:r>
              <a:rPr lang="en-US" b="1" dirty="0"/>
              <a:t>keep buying it to buy your goods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132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5100D-238C-4838-9B80-27AC7FF3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8958D-1B0D-4076-94B9-88F818E77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b="1" dirty="0"/>
              <a:t>current account surplus </a:t>
            </a:r>
            <a:r>
              <a:rPr lang="en-US" dirty="0"/>
              <a:t>do to your exchange rate</a:t>
            </a:r>
            <a:r>
              <a:rPr lang="cs-CZ" dirty="0"/>
              <a:t>?</a:t>
            </a:r>
            <a:endParaRPr lang="en-US" dirty="0"/>
          </a:p>
          <a:p>
            <a:r>
              <a:rPr lang="en-US" b="1" dirty="0"/>
              <a:t>The value of your currency should increase</a:t>
            </a:r>
          </a:p>
          <a:p>
            <a:r>
              <a:rPr lang="en-US" dirty="0"/>
              <a:t>Because foreigners </a:t>
            </a:r>
            <a:r>
              <a:rPr lang="en-US" b="1" dirty="0"/>
              <a:t>keep buying it to buy your goods</a:t>
            </a:r>
          </a:p>
          <a:p>
            <a:r>
              <a:rPr lang="en-US" dirty="0"/>
              <a:t>&gt; </a:t>
            </a:r>
            <a:r>
              <a:rPr lang="en-US" b="1" dirty="0"/>
              <a:t>Stronger currency will make your goods more expensive </a:t>
            </a:r>
            <a:r>
              <a:rPr lang="en-US" dirty="0"/>
              <a:t>&gt; current account will become balanced again</a:t>
            </a:r>
          </a:p>
        </p:txBody>
      </p:sp>
    </p:spTree>
    <p:extLst>
      <p:ext uri="{BB962C8B-B14F-4D97-AF65-F5344CB8AC3E}">
        <p14:creationId xmlns:p14="http://schemas.microsoft.com/office/powerpoint/2010/main" val="10087740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5100D-238C-4838-9B80-27AC7FF3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8958D-1B0D-4076-94B9-88F818E77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Same process applies vice versa </a:t>
            </a:r>
            <a:r>
              <a:rPr lang="en-US" dirty="0"/>
              <a:t>– if you import, you sell your currency, thus making it cheaper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3048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5100D-238C-4838-9B80-27AC7FF3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8958D-1B0D-4076-94B9-88F818E77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Same process applies vice versa </a:t>
            </a:r>
            <a:r>
              <a:rPr lang="en-US" dirty="0"/>
              <a:t>– if you import, you sell your currency, thus making it cheaper </a:t>
            </a:r>
            <a:endParaRPr lang="cs-CZ" dirty="0"/>
          </a:p>
          <a:p>
            <a:r>
              <a:rPr lang="en-US" dirty="0"/>
              <a:t>&gt; this will decrease your purchasing power, so you won‘t import so much anymore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732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5100D-238C-4838-9B80-27AC7FF3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8958D-1B0D-4076-94B9-88F818E77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Same process applies vice versa </a:t>
            </a:r>
            <a:r>
              <a:rPr lang="en-US" dirty="0"/>
              <a:t>– if you import, you sell your currency, thus making it cheaper </a:t>
            </a:r>
            <a:endParaRPr lang="cs-CZ" dirty="0"/>
          </a:p>
          <a:p>
            <a:r>
              <a:rPr lang="en-US" dirty="0"/>
              <a:t>&gt; this will decrease your purchasing power, so you won‘t import so much anymore</a:t>
            </a:r>
          </a:p>
          <a:p>
            <a:r>
              <a:rPr lang="en-US" b="1" dirty="0"/>
              <a:t>Built-in stability mechanism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038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C91F0-24E5-40D1-92DB-D0AF447D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CDD385-95F0-481B-AB7E-DFF5516E6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Built-in stability mechanism</a:t>
            </a:r>
          </a:p>
          <a:p>
            <a:r>
              <a:rPr lang="en-US" b="1" dirty="0"/>
              <a:t>But only functions with a floating exchange rate!</a:t>
            </a:r>
          </a:p>
        </p:txBody>
      </p:sp>
    </p:spTree>
    <p:extLst>
      <p:ext uri="{BB962C8B-B14F-4D97-AF65-F5344CB8AC3E}">
        <p14:creationId xmlns:p14="http://schemas.microsoft.com/office/powerpoint/2010/main" val="129787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150D9-A9FA-4A37-BA71-11983C52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cs-CZ" dirty="0"/>
              <a:t> </a:t>
            </a:r>
            <a:r>
              <a:rPr lang="en-US" dirty="0"/>
              <a:t>from two weeks ago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22CBFA-9301-49AD-BF71-E2910211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What are the three core agreements within the WTO?</a:t>
            </a:r>
          </a:p>
          <a:p>
            <a:r>
              <a:rPr lang="en-US" dirty="0"/>
              <a:t>2) Does membership in the WTO include an obligation to have low tariffs?</a:t>
            </a:r>
          </a:p>
          <a:p>
            <a:r>
              <a:rPr lang="en-US" dirty="0"/>
              <a:t>3) What is the meaning of the most favored nation principle?</a:t>
            </a:r>
          </a:p>
          <a:p>
            <a:r>
              <a:rPr lang="en-US" dirty="0"/>
              <a:t>4) How high are China‘s tariffs compared to other developing countries?</a:t>
            </a:r>
            <a:endParaRPr lang="cs-CZ" dirty="0"/>
          </a:p>
          <a:p>
            <a:r>
              <a:rPr lang="cs-CZ" dirty="0"/>
              <a:t>5)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China‘s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complaints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 and vice versa?</a:t>
            </a:r>
          </a:p>
          <a:p>
            <a:r>
              <a:rPr lang="cs-CZ" dirty="0"/>
              <a:t>6</a:t>
            </a:r>
            <a:r>
              <a:rPr lang="en-US" dirty="0"/>
              <a:t>) What is the name of the current (failed) round of WTO negotiations?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818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85C24-C259-42BE-AAF7-73A2BBAC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0C1B8-6743-4428-8569-21CC9B43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Large trade imbalances are a problem for a system of fixed exchange rates</a:t>
            </a:r>
          </a:p>
        </p:txBody>
      </p:sp>
    </p:spTree>
    <p:extLst>
      <p:ext uri="{BB962C8B-B14F-4D97-AF65-F5344CB8AC3E}">
        <p14:creationId xmlns:p14="http://schemas.microsoft.com/office/powerpoint/2010/main" val="10623959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85C24-C259-42BE-AAF7-73A2BBAC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0C1B8-6743-4428-8569-21CC9B43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Large trade imbalances are a problem for a system of fixed exchange rates </a:t>
            </a:r>
          </a:p>
          <a:p>
            <a:r>
              <a:rPr lang="en-US" dirty="0"/>
              <a:t>– they create a need to regularly adjust the rates so that trade becomes balanced again</a:t>
            </a:r>
          </a:p>
        </p:txBody>
      </p:sp>
    </p:spTree>
    <p:extLst>
      <p:ext uri="{BB962C8B-B14F-4D97-AF65-F5344CB8AC3E}">
        <p14:creationId xmlns:p14="http://schemas.microsoft.com/office/powerpoint/2010/main" val="8633000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85C24-C259-42BE-AAF7-73A2BBAC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0C1B8-6743-4428-8569-21CC9B43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Large trade imbalances are a problem for a system of fixed exchange rates </a:t>
            </a:r>
          </a:p>
          <a:p>
            <a:r>
              <a:rPr lang="en-US" dirty="0"/>
              <a:t>– they create a need to regularly adjust the rates so that trade becomes balanced again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But at least the pressure is slow and gradual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355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85C24-C259-42BE-AAF7-73A2BBAC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0C1B8-6743-4428-8569-21CC9B43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Large trade imbalances are a problem for a system of fixed exchange rates </a:t>
            </a:r>
          </a:p>
          <a:p>
            <a:r>
              <a:rPr lang="en-US" dirty="0"/>
              <a:t>– they create a need to regularly adjust the rates so that trade becomes balanced again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But at least the pressure is slow and gradual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= </a:t>
            </a:r>
            <a:r>
              <a:rPr lang="cs-CZ" dirty="0" err="1">
                <a:solidFill>
                  <a:srgbClr val="FF0000"/>
                </a:solidFill>
              </a:rPr>
              <a:t>your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trade</a:t>
            </a:r>
            <a:r>
              <a:rPr lang="cs-CZ" dirty="0">
                <a:solidFill>
                  <a:srgbClr val="FF0000"/>
                </a:solidFill>
              </a:rPr>
              <a:t> deficit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never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going</a:t>
            </a:r>
            <a:r>
              <a:rPr lang="cs-CZ" dirty="0">
                <a:solidFill>
                  <a:srgbClr val="FF0000"/>
                </a:solidFill>
              </a:rPr>
              <a:t> to double </a:t>
            </a:r>
            <a:r>
              <a:rPr lang="cs-CZ" dirty="0" err="1">
                <a:solidFill>
                  <a:srgbClr val="FF0000"/>
                </a:solidFill>
              </a:rPr>
              <a:t>overnight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But </a:t>
            </a:r>
            <a:r>
              <a:rPr lang="cs-CZ" dirty="0" err="1">
                <a:solidFill>
                  <a:srgbClr val="FF0000"/>
                </a:solidFill>
              </a:rPr>
              <a:t>capital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inflows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outflows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might</a:t>
            </a:r>
            <a:r>
              <a:rPr lang="cs-CZ" dirty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277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D4F8B-DD88-478C-9800-54B5871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CECE5-A0D0-4B0C-B81D-02916917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 Financial account – beholden to speculative frenzies and bouts of panic</a:t>
            </a:r>
          </a:p>
        </p:txBody>
      </p:sp>
    </p:spTree>
    <p:extLst>
      <p:ext uri="{BB962C8B-B14F-4D97-AF65-F5344CB8AC3E}">
        <p14:creationId xmlns:p14="http://schemas.microsoft.com/office/powerpoint/2010/main" val="6825003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D4F8B-DD88-478C-9800-54B5871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CECE5-A0D0-4B0C-B81D-02916917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 Financial account – beholden to speculative frenzies and bouts of panic</a:t>
            </a:r>
          </a:p>
          <a:p>
            <a:r>
              <a:rPr lang="en-US" b="1" dirty="0"/>
              <a:t>Changes can be sudden and drastic (capital flight)</a:t>
            </a:r>
          </a:p>
        </p:txBody>
      </p:sp>
    </p:spTree>
    <p:extLst>
      <p:ext uri="{BB962C8B-B14F-4D97-AF65-F5344CB8AC3E}">
        <p14:creationId xmlns:p14="http://schemas.microsoft.com/office/powerpoint/2010/main" val="4675312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D4F8B-DD88-478C-9800-54B5871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CECE5-A0D0-4B0C-B81D-02916917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 Financial account – beholden to speculative frenzies and bouts of panic</a:t>
            </a:r>
          </a:p>
          <a:p>
            <a:r>
              <a:rPr lang="en-US" b="1" dirty="0"/>
              <a:t>Changes can be sudden and drastic (capital flight)</a:t>
            </a:r>
          </a:p>
          <a:p>
            <a:r>
              <a:rPr lang="en-US" b="1" dirty="0"/>
              <a:t>&gt; it poses much more of </a:t>
            </a:r>
            <a:r>
              <a:rPr lang="en-US" b="1" dirty="0">
                <a:solidFill>
                  <a:srgbClr val="FF0000"/>
                </a:solidFill>
              </a:rPr>
              <a:t>a threat to a fixed exchange rate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172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D4F8B-DD88-478C-9800-54B58717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CECE5-A0D0-4B0C-B81D-02916917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Financial account – beholden to speculative frenzies and bouts of panic</a:t>
            </a:r>
          </a:p>
          <a:p>
            <a:r>
              <a:rPr lang="en-US" dirty="0"/>
              <a:t>Changes can be sudden and drastic (capital flight)</a:t>
            </a:r>
          </a:p>
          <a:p>
            <a:r>
              <a:rPr lang="en-US" dirty="0"/>
              <a:t>&gt; it poses much more of </a:t>
            </a:r>
            <a:r>
              <a:rPr lang="en-US" dirty="0">
                <a:solidFill>
                  <a:srgbClr val="FF0000"/>
                </a:solidFill>
              </a:rPr>
              <a:t>a threat to a fixed exchange rate system</a:t>
            </a:r>
            <a:endParaRPr lang="cs-CZ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/>
              <a:t>FDI – </a:t>
            </a:r>
            <a:r>
              <a:rPr lang="cs-CZ" b="1" dirty="0" err="1"/>
              <a:t>relatively</a:t>
            </a:r>
            <a:r>
              <a:rPr lang="cs-CZ" b="1" dirty="0"/>
              <a:t> </a:t>
            </a:r>
            <a:r>
              <a:rPr lang="cs-CZ" b="1" dirty="0" err="1"/>
              <a:t>stable</a:t>
            </a:r>
            <a:endParaRPr lang="cs-CZ" b="1" dirty="0"/>
          </a:p>
          <a:p>
            <a:r>
              <a:rPr lang="cs-CZ" b="1" dirty="0"/>
              <a:t>Portfolio </a:t>
            </a:r>
            <a:r>
              <a:rPr lang="cs-CZ" b="1" dirty="0" err="1"/>
              <a:t>investment</a:t>
            </a:r>
            <a:r>
              <a:rPr lang="cs-CZ" b="1" dirty="0"/>
              <a:t> – </a:t>
            </a:r>
            <a:r>
              <a:rPr lang="cs-CZ" b="1" dirty="0" err="1">
                <a:solidFill>
                  <a:srgbClr val="FF0000"/>
                </a:solidFill>
              </a:rPr>
              <a:t>highly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volatile</a:t>
            </a:r>
            <a:r>
              <a:rPr lang="cs-CZ" b="1" dirty="0">
                <a:solidFill>
                  <a:srgbClr val="FF0000"/>
                </a:solidFill>
              </a:rPr>
              <a:t> and </a:t>
            </a:r>
            <a:r>
              <a:rPr lang="cs-CZ" b="1" dirty="0" err="1">
                <a:solidFill>
                  <a:srgbClr val="FF0000"/>
                </a:solidFill>
              </a:rPr>
              <a:t>speculative</a:t>
            </a:r>
            <a:r>
              <a:rPr lang="cs-CZ" b="1" dirty="0"/>
              <a:t> – major </a:t>
            </a:r>
            <a:r>
              <a:rPr lang="cs-CZ" b="1" dirty="0" err="1"/>
              <a:t>threat</a:t>
            </a:r>
            <a:r>
              <a:rPr lang="cs-CZ" b="1" dirty="0"/>
              <a:t> to a </a:t>
            </a:r>
            <a:r>
              <a:rPr lang="cs-CZ" b="1" dirty="0" err="1"/>
              <a:t>fixed</a:t>
            </a:r>
            <a:r>
              <a:rPr lang="cs-CZ" b="1" dirty="0"/>
              <a:t> </a:t>
            </a:r>
            <a:r>
              <a:rPr lang="cs-CZ" b="1" dirty="0" err="1"/>
              <a:t>exchange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r>
              <a:rPr lang="cs-CZ" b="1" dirty="0"/>
              <a:t>!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943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7735-D61F-477F-BE85-48527F28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FEB4-98DE-4FAE-9AF9-212B8E3E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happen</a:t>
            </a:r>
            <a:r>
              <a:rPr lang="cs-CZ" dirty="0"/>
              <a:t> in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floating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23412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7735-D61F-477F-BE85-48527F28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FEB4-98DE-4FAE-9AF9-212B8E3E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happen</a:t>
            </a:r>
            <a:r>
              <a:rPr lang="cs-CZ" dirty="0"/>
              <a:t> in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floating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?</a:t>
            </a:r>
          </a:p>
          <a:p>
            <a:r>
              <a:rPr lang="cs-CZ" dirty="0" err="1"/>
              <a:t>Yes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79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17C84-788B-460A-827D-98428B7A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4F41FF-65DD-46F3-97A7-46ED41E70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483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7735-D61F-477F-BE85-48527F28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FEB4-98DE-4FAE-9AF9-212B8E3E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happen</a:t>
            </a:r>
            <a:r>
              <a:rPr lang="cs-CZ" dirty="0"/>
              <a:t> in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floating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?</a:t>
            </a:r>
          </a:p>
          <a:p>
            <a:r>
              <a:rPr lang="cs-CZ" dirty="0" err="1"/>
              <a:t>Yes</a:t>
            </a:r>
            <a:endParaRPr lang="cs-CZ" dirty="0"/>
          </a:p>
          <a:p>
            <a:r>
              <a:rPr lang="cs-CZ" dirty="0"/>
              <a:t>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adjusts</a:t>
            </a:r>
            <a:r>
              <a:rPr lang="cs-CZ" dirty="0"/>
              <a:t> </a:t>
            </a:r>
            <a:r>
              <a:rPr lang="cs-CZ" dirty="0" err="1"/>
              <a:t>continually</a:t>
            </a:r>
            <a:r>
              <a:rPr lang="cs-CZ" dirty="0"/>
              <a:t>, so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isn‘t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„</a:t>
            </a:r>
            <a:r>
              <a:rPr lang="cs-CZ" dirty="0" err="1"/>
              <a:t>fight</a:t>
            </a:r>
            <a:r>
              <a:rPr lang="cs-CZ" dirty="0"/>
              <a:t>“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bank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markets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0355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7735-D61F-477F-BE85-48527F28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FEB4-98DE-4FAE-9AF9-212B8E3E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happen</a:t>
            </a:r>
            <a:r>
              <a:rPr lang="cs-CZ" dirty="0"/>
              <a:t> in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floating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?</a:t>
            </a:r>
          </a:p>
          <a:p>
            <a:r>
              <a:rPr lang="cs-CZ" dirty="0" err="1"/>
              <a:t>Yes</a:t>
            </a:r>
            <a:endParaRPr lang="cs-CZ" dirty="0"/>
          </a:p>
          <a:p>
            <a:r>
              <a:rPr lang="cs-CZ" dirty="0"/>
              <a:t>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adjusts</a:t>
            </a:r>
            <a:r>
              <a:rPr lang="cs-CZ" dirty="0"/>
              <a:t> </a:t>
            </a:r>
            <a:r>
              <a:rPr lang="cs-CZ" dirty="0" err="1"/>
              <a:t>continually</a:t>
            </a:r>
            <a:r>
              <a:rPr lang="cs-CZ" dirty="0"/>
              <a:t>, so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isn‘t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„</a:t>
            </a:r>
            <a:r>
              <a:rPr lang="cs-CZ" dirty="0" err="1"/>
              <a:t>fight</a:t>
            </a:r>
            <a:r>
              <a:rPr lang="cs-CZ" dirty="0"/>
              <a:t>“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bank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markets</a:t>
            </a:r>
            <a:endParaRPr lang="cs-CZ" dirty="0"/>
          </a:p>
          <a:p>
            <a:r>
              <a:rPr lang="cs-CZ" dirty="0"/>
              <a:t>&gt; no </a:t>
            </a:r>
            <a:r>
              <a:rPr lang="cs-CZ" dirty="0" err="1"/>
              <a:t>speculative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 –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nothing</a:t>
            </a:r>
            <a:r>
              <a:rPr lang="cs-CZ" dirty="0"/>
              <a:t> to </a:t>
            </a:r>
            <a:r>
              <a:rPr lang="cs-CZ" dirty="0" err="1"/>
              <a:t>attack</a:t>
            </a:r>
            <a:r>
              <a:rPr lang="cs-CZ" dirty="0"/>
              <a:t> +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has no </a:t>
            </a:r>
            <a:r>
              <a:rPr lang="cs-CZ" dirty="0" err="1"/>
              <a:t>commitment</a:t>
            </a:r>
            <a:r>
              <a:rPr lang="cs-CZ" dirty="0"/>
              <a:t> to do </a:t>
            </a:r>
            <a:r>
              <a:rPr lang="cs-CZ" dirty="0" err="1"/>
              <a:t>anything</a:t>
            </a:r>
            <a:r>
              <a:rPr lang="cs-CZ" dirty="0"/>
              <a:t> </a:t>
            </a:r>
            <a:r>
              <a:rPr lang="cs-CZ" b="1" dirty="0"/>
              <a:t>as a </a:t>
            </a:r>
            <a:r>
              <a:rPr lang="cs-CZ" b="1" dirty="0" err="1"/>
              <a:t>reaction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202143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7735-D61F-477F-BE85-48527F28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FEB4-98DE-4FAE-9AF9-212B8E3E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happen</a:t>
            </a:r>
            <a:r>
              <a:rPr lang="cs-CZ" dirty="0"/>
              <a:t> in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floating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?</a:t>
            </a:r>
          </a:p>
          <a:p>
            <a:r>
              <a:rPr lang="cs-CZ" dirty="0" err="1"/>
              <a:t>Yes</a:t>
            </a:r>
            <a:endParaRPr lang="cs-CZ" dirty="0"/>
          </a:p>
          <a:p>
            <a:r>
              <a:rPr lang="cs-CZ" dirty="0"/>
              <a:t>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adjusts</a:t>
            </a:r>
            <a:r>
              <a:rPr lang="cs-CZ" dirty="0"/>
              <a:t> </a:t>
            </a:r>
            <a:r>
              <a:rPr lang="cs-CZ" dirty="0" err="1"/>
              <a:t>continually</a:t>
            </a:r>
            <a:r>
              <a:rPr lang="cs-CZ" dirty="0"/>
              <a:t>, so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isn‘t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„</a:t>
            </a:r>
            <a:r>
              <a:rPr lang="cs-CZ" dirty="0" err="1"/>
              <a:t>fight</a:t>
            </a:r>
            <a:r>
              <a:rPr lang="cs-CZ" dirty="0"/>
              <a:t>“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bank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markets</a:t>
            </a:r>
            <a:endParaRPr lang="cs-CZ" dirty="0"/>
          </a:p>
          <a:p>
            <a:r>
              <a:rPr lang="cs-CZ" dirty="0"/>
              <a:t>&gt; no </a:t>
            </a:r>
            <a:r>
              <a:rPr lang="cs-CZ" dirty="0" err="1"/>
              <a:t>speculative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 –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nothing</a:t>
            </a:r>
            <a:r>
              <a:rPr lang="cs-CZ" dirty="0"/>
              <a:t> to </a:t>
            </a:r>
            <a:r>
              <a:rPr lang="cs-CZ" dirty="0" err="1"/>
              <a:t>attack</a:t>
            </a:r>
            <a:r>
              <a:rPr lang="cs-CZ" dirty="0"/>
              <a:t> +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government</a:t>
            </a:r>
            <a:r>
              <a:rPr lang="cs-CZ" dirty="0"/>
              <a:t> has no </a:t>
            </a:r>
            <a:r>
              <a:rPr lang="cs-CZ" dirty="0" err="1"/>
              <a:t>commitment</a:t>
            </a:r>
            <a:r>
              <a:rPr lang="cs-CZ" dirty="0"/>
              <a:t> to do </a:t>
            </a:r>
            <a:r>
              <a:rPr lang="cs-CZ" dirty="0" err="1"/>
              <a:t>anything</a:t>
            </a:r>
            <a:r>
              <a:rPr lang="cs-CZ" dirty="0"/>
              <a:t> </a:t>
            </a:r>
            <a:r>
              <a:rPr lang="cs-CZ" b="1" dirty="0"/>
              <a:t>as a </a:t>
            </a:r>
            <a:r>
              <a:rPr lang="cs-CZ" b="1" dirty="0" err="1"/>
              <a:t>reaction</a:t>
            </a:r>
            <a:endParaRPr lang="cs-CZ" b="1" dirty="0"/>
          </a:p>
          <a:p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rates</a:t>
            </a:r>
            <a:r>
              <a:rPr lang="cs-CZ" dirty="0"/>
              <a:t> –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sudden</a:t>
            </a:r>
            <a:r>
              <a:rPr lang="cs-CZ" dirty="0"/>
              <a:t> and </a:t>
            </a:r>
            <a:r>
              <a:rPr lang="cs-CZ" dirty="0" err="1"/>
              <a:t>massive</a:t>
            </a:r>
            <a:r>
              <a:rPr lang="cs-CZ" dirty="0"/>
              <a:t> </a:t>
            </a:r>
            <a:r>
              <a:rPr lang="cs-CZ" b="1" dirty="0" err="1"/>
              <a:t>monetary</a:t>
            </a:r>
            <a:r>
              <a:rPr lang="cs-CZ" b="1" dirty="0"/>
              <a:t> </a:t>
            </a:r>
            <a:r>
              <a:rPr lang="cs-CZ" b="1" dirty="0" err="1"/>
              <a:t>crisis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637413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1056-F24E-4BFF-86F5-DE7D0A68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4C03-C065-441D-B152-610A7FB82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rates</a:t>
            </a:r>
            <a:r>
              <a:rPr lang="cs-CZ" dirty="0"/>
              <a:t> are </a:t>
            </a:r>
            <a:r>
              <a:rPr lang="cs-CZ" b="1" dirty="0" err="1"/>
              <a:t>artificial</a:t>
            </a:r>
            <a:r>
              <a:rPr lang="cs-CZ" b="1" dirty="0"/>
              <a:t> and </a:t>
            </a:r>
            <a:r>
              <a:rPr lang="cs-CZ" b="1" dirty="0" err="1"/>
              <a:t>invite</a:t>
            </a:r>
            <a:r>
              <a:rPr lang="cs-CZ" b="1" dirty="0"/>
              <a:t> </a:t>
            </a:r>
            <a:r>
              <a:rPr lang="cs-CZ" b="1" dirty="0" err="1"/>
              <a:t>speculative</a:t>
            </a:r>
            <a:r>
              <a:rPr lang="cs-CZ" b="1" dirty="0"/>
              <a:t> </a:t>
            </a:r>
            <a:r>
              <a:rPr lang="cs-CZ" b="1" dirty="0" err="1"/>
              <a:t>attacks</a:t>
            </a:r>
            <a:r>
              <a:rPr lang="cs-CZ" b="1" dirty="0"/>
              <a:t> by </a:t>
            </a:r>
            <a:r>
              <a:rPr lang="cs-CZ" b="1" dirty="0" err="1"/>
              <a:t>markets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451188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1056-F24E-4BFF-86F5-DE7D0A68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of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4C03-C065-441D-B152-610A7FB82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rates</a:t>
            </a:r>
            <a:r>
              <a:rPr lang="cs-CZ" dirty="0"/>
              <a:t> are </a:t>
            </a:r>
            <a:r>
              <a:rPr lang="cs-CZ" b="1" dirty="0" err="1"/>
              <a:t>artificial</a:t>
            </a:r>
            <a:r>
              <a:rPr lang="cs-CZ" b="1" dirty="0"/>
              <a:t> and </a:t>
            </a:r>
            <a:r>
              <a:rPr lang="cs-CZ" b="1" dirty="0" err="1"/>
              <a:t>invite</a:t>
            </a:r>
            <a:r>
              <a:rPr lang="cs-CZ" b="1" dirty="0"/>
              <a:t> </a:t>
            </a:r>
            <a:r>
              <a:rPr lang="cs-CZ" b="1" dirty="0" err="1"/>
              <a:t>speculative</a:t>
            </a:r>
            <a:r>
              <a:rPr lang="cs-CZ" b="1" dirty="0"/>
              <a:t> </a:t>
            </a:r>
            <a:r>
              <a:rPr lang="cs-CZ" b="1" dirty="0" err="1"/>
              <a:t>attacks</a:t>
            </a:r>
            <a:r>
              <a:rPr lang="cs-CZ" b="1" dirty="0"/>
              <a:t> by </a:t>
            </a:r>
            <a:r>
              <a:rPr lang="cs-CZ" b="1" dirty="0" err="1"/>
              <a:t>markets</a:t>
            </a:r>
            <a:endParaRPr lang="cs-CZ" b="1" dirty="0"/>
          </a:p>
          <a:p>
            <a:r>
              <a:rPr lang="cs-CZ" b="1" dirty="0" err="1"/>
              <a:t>If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want</a:t>
            </a:r>
            <a:r>
              <a:rPr lang="cs-CZ" b="1" dirty="0"/>
              <a:t> to </a:t>
            </a:r>
            <a:r>
              <a:rPr lang="cs-CZ" b="1" dirty="0" err="1"/>
              <a:t>have</a:t>
            </a:r>
            <a:r>
              <a:rPr lang="cs-CZ" b="1" dirty="0"/>
              <a:t> </a:t>
            </a:r>
            <a:r>
              <a:rPr lang="cs-CZ" b="1" dirty="0" err="1"/>
              <a:t>one</a:t>
            </a:r>
            <a:r>
              <a:rPr lang="cs-CZ" b="1" dirty="0"/>
              <a:t>,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must</a:t>
            </a:r>
            <a:r>
              <a:rPr lang="cs-CZ" b="1" dirty="0"/>
              <a:t> </a:t>
            </a:r>
            <a:r>
              <a:rPr lang="cs-CZ" b="1" dirty="0" err="1"/>
              <a:t>impose</a:t>
            </a:r>
            <a:r>
              <a:rPr lang="cs-CZ" b="1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capital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controls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= to limit and </a:t>
            </a:r>
            <a:r>
              <a:rPr lang="cs-CZ" dirty="0" err="1"/>
              <a:t>regulate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flows</a:t>
            </a:r>
            <a:r>
              <a:rPr lang="cs-CZ" dirty="0"/>
              <a:t> and </a:t>
            </a:r>
            <a:r>
              <a:rPr lang="cs-CZ" dirty="0" err="1"/>
              <a:t>currency</a:t>
            </a:r>
            <a:r>
              <a:rPr lang="cs-CZ" dirty="0"/>
              <a:t> </a:t>
            </a:r>
            <a:r>
              <a:rPr lang="cs-CZ" dirty="0" err="1"/>
              <a:t>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401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7EDC-860A-4FB8-9DAB-70C33985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outflow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floating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FE56A-80D6-403E-AA6C-6254F3563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financially</a:t>
            </a:r>
            <a:r>
              <a:rPr lang="cs-CZ" dirty="0"/>
              <a:t> –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&gt; </a:t>
            </a:r>
            <a:r>
              <a:rPr lang="cs-CZ" b="1" dirty="0" err="1"/>
              <a:t>higher</a:t>
            </a:r>
            <a:r>
              <a:rPr lang="cs-CZ" b="1" dirty="0"/>
              <a:t> market </a:t>
            </a:r>
            <a:r>
              <a:rPr lang="cs-CZ" b="1" dirty="0" err="1"/>
              <a:t>interest</a:t>
            </a:r>
            <a:r>
              <a:rPr lang="cs-CZ" b="1" dirty="0"/>
              <a:t> </a:t>
            </a:r>
            <a:r>
              <a:rPr lang="cs-CZ" b="1" dirty="0" err="1"/>
              <a:t>rates</a:t>
            </a:r>
            <a:r>
              <a:rPr lang="cs-CZ" b="1" dirty="0"/>
              <a:t> </a:t>
            </a:r>
            <a:r>
              <a:rPr lang="cs-CZ" dirty="0"/>
              <a:t>&gt; </a:t>
            </a:r>
            <a:r>
              <a:rPr lang="cs-CZ" dirty="0" err="1"/>
              <a:t>recession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5313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7EDC-860A-4FB8-9DAB-70C33985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outflow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floating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FE56A-80D6-403E-AA6C-6254F3563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financially</a:t>
            </a:r>
            <a:r>
              <a:rPr lang="cs-CZ" dirty="0"/>
              <a:t> –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&gt; </a:t>
            </a:r>
            <a:r>
              <a:rPr lang="cs-CZ" b="1" dirty="0" err="1"/>
              <a:t>higher</a:t>
            </a:r>
            <a:r>
              <a:rPr lang="cs-CZ" b="1" dirty="0"/>
              <a:t> market </a:t>
            </a:r>
            <a:r>
              <a:rPr lang="cs-CZ" b="1" dirty="0" err="1"/>
              <a:t>interest</a:t>
            </a:r>
            <a:r>
              <a:rPr lang="cs-CZ" b="1" dirty="0"/>
              <a:t> </a:t>
            </a:r>
            <a:r>
              <a:rPr lang="cs-CZ" b="1" dirty="0" err="1"/>
              <a:t>rates</a:t>
            </a:r>
            <a:r>
              <a:rPr lang="cs-CZ" b="1" dirty="0"/>
              <a:t> </a:t>
            </a:r>
            <a:r>
              <a:rPr lang="cs-CZ" dirty="0"/>
              <a:t>&gt; </a:t>
            </a:r>
            <a:r>
              <a:rPr lang="cs-CZ" dirty="0" err="1"/>
              <a:t>recession</a:t>
            </a:r>
            <a:endParaRPr lang="cs-CZ" dirty="0"/>
          </a:p>
          <a:p>
            <a:r>
              <a:rPr lang="cs-CZ" dirty="0" err="1"/>
              <a:t>Dangerous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banks</a:t>
            </a:r>
            <a:r>
              <a:rPr lang="cs-CZ" dirty="0"/>
              <a:t> and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1776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7EDC-860A-4FB8-9DAB-70C33985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outflow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floating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FE56A-80D6-403E-AA6C-6254F3563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financially</a:t>
            </a:r>
            <a:r>
              <a:rPr lang="cs-CZ" dirty="0"/>
              <a:t> –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&gt; </a:t>
            </a:r>
            <a:r>
              <a:rPr lang="cs-CZ" b="1" dirty="0" err="1"/>
              <a:t>higher</a:t>
            </a:r>
            <a:r>
              <a:rPr lang="cs-CZ" b="1" dirty="0"/>
              <a:t> market </a:t>
            </a:r>
            <a:r>
              <a:rPr lang="cs-CZ" b="1" dirty="0" err="1"/>
              <a:t>interest</a:t>
            </a:r>
            <a:r>
              <a:rPr lang="cs-CZ" b="1" dirty="0"/>
              <a:t> </a:t>
            </a:r>
            <a:r>
              <a:rPr lang="cs-CZ" b="1" dirty="0" err="1"/>
              <a:t>rates</a:t>
            </a:r>
            <a:r>
              <a:rPr lang="cs-CZ" b="1" dirty="0"/>
              <a:t> </a:t>
            </a:r>
            <a:r>
              <a:rPr lang="cs-CZ" dirty="0"/>
              <a:t>&gt; </a:t>
            </a:r>
            <a:r>
              <a:rPr lang="cs-CZ" dirty="0" err="1"/>
              <a:t>recession</a:t>
            </a:r>
            <a:endParaRPr lang="cs-CZ" dirty="0"/>
          </a:p>
          <a:p>
            <a:r>
              <a:rPr lang="cs-CZ" dirty="0" err="1"/>
              <a:t>Dangerous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domestic</a:t>
            </a:r>
            <a:r>
              <a:rPr lang="cs-CZ" dirty="0"/>
              <a:t> </a:t>
            </a:r>
            <a:r>
              <a:rPr lang="cs-CZ" dirty="0" err="1"/>
              <a:t>banks</a:t>
            </a:r>
            <a:r>
              <a:rPr lang="cs-CZ" dirty="0"/>
              <a:t> and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institutions</a:t>
            </a:r>
            <a:endParaRPr lang="cs-CZ" dirty="0"/>
          </a:p>
          <a:p>
            <a:r>
              <a:rPr lang="cs-CZ" dirty="0" err="1"/>
              <a:t>Gradual</a:t>
            </a:r>
            <a:r>
              <a:rPr lang="cs-CZ" dirty="0"/>
              <a:t> </a:t>
            </a:r>
            <a:r>
              <a:rPr lang="cs-CZ" dirty="0" err="1"/>
              <a:t>depreciation</a:t>
            </a:r>
            <a:r>
              <a:rPr lang="cs-CZ" dirty="0"/>
              <a:t> &gt; </a:t>
            </a:r>
            <a:r>
              <a:rPr lang="cs-CZ" dirty="0" err="1"/>
              <a:t>expansive</a:t>
            </a:r>
            <a:r>
              <a:rPr lang="cs-CZ" dirty="0"/>
              <a:t> </a:t>
            </a:r>
            <a:r>
              <a:rPr lang="cs-CZ" dirty="0" err="1"/>
              <a:t>imports</a:t>
            </a:r>
            <a:r>
              <a:rPr lang="cs-CZ" dirty="0"/>
              <a:t> = </a:t>
            </a:r>
            <a:r>
              <a:rPr lang="cs-CZ" b="1" dirty="0" err="1"/>
              <a:t>inflation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2197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C162-B038-4CEB-8F25-2A7C9163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outflow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8C866-A672-43DE-BB9F-F34EEF298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Everything</a:t>
            </a:r>
            <a:r>
              <a:rPr lang="cs-CZ" b="1" dirty="0"/>
              <a:t> </a:t>
            </a:r>
            <a:r>
              <a:rPr lang="cs-CZ" b="1" dirty="0" err="1"/>
              <a:t>written</a:t>
            </a:r>
            <a:r>
              <a:rPr lang="cs-CZ" b="1" dirty="0"/>
              <a:t> </a:t>
            </a:r>
            <a:r>
              <a:rPr lang="cs-CZ" b="1" dirty="0" err="1"/>
              <a:t>above</a:t>
            </a:r>
            <a:r>
              <a:rPr lang="cs-CZ" b="1" dirty="0"/>
              <a:t> </a:t>
            </a:r>
            <a:r>
              <a:rPr lang="cs-CZ" b="1" dirty="0" err="1"/>
              <a:t>holds</a:t>
            </a:r>
            <a:r>
              <a:rPr lang="cs-CZ" b="1" dirty="0"/>
              <a:t> </a:t>
            </a:r>
            <a:r>
              <a:rPr lang="cs-CZ" b="1" dirty="0" err="1"/>
              <a:t>true</a:t>
            </a:r>
            <a:endParaRPr lang="cs-CZ" b="1" dirty="0"/>
          </a:p>
          <a:p>
            <a:r>
              <a:rPr lang="cs-CZ" dirty="0"/>
              <a:t>On top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982387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C162-B038-4CEB-8F25-2A7C9163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outflow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8C866-A672-43DE-BB9F-F34EEF298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holds</a:t>
            </a:r>
            <a:r>
              <a:rPr lang="cs-CZ" dirty="0"/>
              <a:t> </a:t>
            </a:r>
            <a:r>
              <a:rPr lang="cs-CZ" dirty="0" err="1"/>
              <a:t>true</a:t>
            </a:r>
            <a:endParaRPr lang="cs-CZ" dirty="0"/>
          </a:p>
          <a:p>
            <a:r>
              <a:rPr lang="cs-CZ" dirty="0"/>
              <a:t>On top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:</a:t>
            </a:r>
          </a:p>
          <a:p>
            <a:r>
              <a:rPr lang="cs-CZ" dirty="0"/>
              <a:t>1)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b="1" dirty="0" err="1"/>
              <a:t>will</a:t>
            </a:r>
            <a:r>
              <a:rPr lang="cs-CZ" b="1" dirty="0"/>
              <a:t> </a:t>
            </a:r>
            <a:r>
              <a:rPr lang="cs-CZ" b="1" dirty="0" err="1"/>
              <a:t>spend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nation‘s</a:t>
            </a:r>
            <a:r>
              <a:rPr lang="cs-CZ" b="1" dirty="0"/>
              <a:t> </a:t>
            </a:r>
            <a:r>
              <a:rPr lang="cs-CZ" b="1" dirty="0" err="1"/>
              <a:t>forex</a:t>
            </a:r>
            <a:r>
              <a:rPr lang="cs-CZ" b="1" dirty="0"/>
              <a:t> </a:t>
            </a:r>
            <a:r>
              <a:rPr lang="cs-CZ" b="1" dirty="0" err="1"/>
              <a:t>reserves</a:t>
            </a:r>
            <a:r>
              <a:rPr lang="cs-CZ" b="1" dirty="0"/>
              <a:t> </a:t>
            </a:r>
            <a:r>
              <a:rPr lang="cs-CZ" dirty="0" err="1"/>
              <a:t>trying</a:t>
            </a:r>
            <a:r>
              <a:rPr lang="cs-CZ" dirty="0"/>
              <a:t> to </a:t>
            </a:r>
            <a:r>
              <a:rPr lang="cs-CZ" dirty="0" err="1"/>
              <a:t>defend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09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17C84-788B-460A-827D-98428B7A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4F41FF-65DD-46F3-97A7-46ED41E70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International monetary system </a:t>
            </a:r>
            <a:r>
              <a:rPr lang="en-US" dirty="0"/>
              <a:t>= money as a unit of account and a mean of exchange</a:t>
            </a:r>
          </a:p>
        </p:txBody>
      </p:sp>
    </p:spTree>
    <p:extLst>
      <p:ext uri="{BB962C8B-B14F-4D97-AF65-F5344CB8AC3E}">
        <p14:creationId xmlns:p14="http://schemas.microsoft.com/office/powerpoint/2010/main" val="12052221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C162-B038-4CEB-8F25-2A7C9163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outflow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8C866-A672-43DE-BB9F-F34EEF298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holds</a:t>
            </a:r>
            <a:r>
              <a:rPr lang="cs-CZ" dirty="0"/>
              <a:t> </a:t>
            </a:r>
            <a:r>
              <a:rPr lang="cs-CZ" dirty="0" err="1"/>
              <a:t>true</a:t>
            </a:r>
            <a:endParaRPr lang="cs-CZ" dirty="0"/>
          </a:p>
          <a:p>
            <a:r>
              <a:rPr lang="cs-CZ" dirty="0"/>
              <a:t>On top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:</a:t>
            </a:r>
          </a:p>
          <a:p>
            <a:r>
              <a:rPr lang="cs-CZ" dirty="0"/>
              <a:t>1)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b="1" dirty="0" err="1"/>
              <a:t>will</a:t>
            </a:r>
            <a:r>
              <a:rPr lang="cs-CZ" b="1" dirty="0"/>
              <a:t> </a:t>
            </a:r>
            <a:r>
              <a:rPr lang="cs-CZ" b="1" dirty="0" err="1"/>
              <a:t>spend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nation‘s</a:t>
            </a:r>
            <a:r>
              <a:rPr lang="cs-CZ" b="1" dirty="0"/>
              <a:t> </a:t>
            </a:r>
            <a:r>
              <a:rPr lang="cs-CZ" b="1" dirty="0" err="1"/>
              <a:t>forex</a:t>
            </a:r>
            <a:r>
              <a:rPr lang="cs-CZ" b="1" dirty="0"/>
              <a:t> </a:t>
            </a:r>
            <a:r>
              <a:rPr lang="cs-CZ" b="1" dirty="0" err="1"/>
              <a:t>reserves</a:t>
            </a:r>
            <a:r>
              <a:rPr lang="cs-CZ" b="1" dirty="0"/>
              <a:t> </a:t>
            </a:r>
            <a:r>
              <a:rPr lang="cs-CZ" dirty="0" err="1"/>
              <a:t>trying</a:t>
            </a:r>
            <a:r>
              <a:rPr lang="cs-CZ" dirty="0"/>
              <a:t> to </a:t>
            </a:r>
            <a:r>
              <a:rPr lang="cs-CZ" dirty="0" err="1"/>
              <a:t>defend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cs-CZ" dirty="0"/>
          </a:p>
          <a:p>
            <a:r>
              <a:rPr lang="cs-CZ" dirty="0"/>
              <a:t>2) </a:t>
            </a:r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b="1" dirty="0" err="1"/>
              <a:t>skyrocket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interest</a:t>
            </a:r>
            <a:r>
              <a:rPr lang="cs-CZ" b="1" dirty="0"/>
              <a:t> </a:t>
            </a:r>
            <a:r>
              <a:rPr lang="cs-CZ" b="1" dirty="0" err="1"/>
              <a:t>rates</a:t>
            </a:r>
            <a:r>
              <a:rPr lang="cs-CZ" b="1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&gt; </a:t>
            </a:r>
            <a:r>
              <a:rPr lang="cs-CZ" dirty="0" err="1"/>
              <a:t>deeper</a:t>
            </a:r>
            <a:r>
              <a:rPr lang="cs-CZ" dirty="0"/>
              <a:t> </a:t>
            </a:r>
            <a:r>
              <a:rPr lang="cs-CZ" dirty="0" err="1"/>
              <a:t>recession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727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C162-B038-4CEB-8F25-2A7C9163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outflow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8C866-A672-43DE-BB9F-F34EEF298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holds</a:t>
            </a:r>
            <a:r>
              <a:rPr lang="cs-CZ" dirty="0"/>
              <a:t> </a:t>
            </a:r>
            <a:r>
              <a:rPr lang="cs-CZ" dirty="0" err="1"/>
              <a:t>true</a:t>
            </a:r>
            <a:endParaRPr lang="cs-CZ" dirty="0"/>
          </a:p>
          <a:p>
            <a:r>
              <a:rPr lang="cs-CZ" dirty="0"/>
              <a:t>On top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:</a:t>
            </a:r>
          </a:p>
          <a:p>
            <a:r>
              <a:rPr lang="cs-CZ" dirty="0"/>
              <a:t>1)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b="1" dirty="0" err="1"/>
              <a:t>will</a:t>
            </a:r>
            <a:r>
              <a:rPr lang="cs-CZ" b="1" dirty="0"/>
              <a:t> </a:t>
            </a:r>
            <a:r>
              <a:rPr lang="cs-CZ" b="1" dirty="0" err="1"/>
              <a:t>spend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nation‘s</a:t>
            </a:r>
            <a:r>
              <a:rPr lang="cs-CZ" b="1" dirty="0"/>
              <a:t> </a:t>
            </a:r>
            <a:r>
              <a:rPr lang="cs-CZ" b="1" dirty="0" err="1"/>
              <a:t>forex</a:t>
            </a:r>
            <a:r>
              <a:rPr lang="cs-CZ" b="1" dirty="0"/>
              <a:t> </a:t>
            </a:r>
            <a:r>
              <a:rPr lang="cs-CZ" b="1" dirty="0" err="1"/>
              <a:t>reserves</a:t>
            </a:r>
            <a:r>
              <a:rPr lang="cs-CZ" b="1" dirty="0"/>
              <a:t> </a:t>
            </a:r>
            <a:r>
              <a:rPr lang="cs-CZ" dirty="0" err="1"/>
              <a:t>trying</a:t>
            </a:r>
            <a:r>
              <a:rPr lang="cs-CZ" dirty="0"/>
              <a:t> to </a:t>
            </a:r>
            <a:r>
              <a:rPr lang="cs-CZ" dirty="0" err="1"/>
              <a:t>defend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cs-CZ" dirty="0"/>
          </a:p>
          <a:p>
            <a:r>
              <a:rPr lang="cs-CZ" dirty="0"/>
              <a:t>2) </a:t>
            </a:r>
            <a:r>
              <a:rPr lang="cs-CZ" dirty="0" err="1"/>
              <a:t>central</a:t>
            </a:r>
            <a:r>
              <a:rPr lang="cs-CZ" dirty="0"/>
              <a:t> bank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b="1" dirty="0" err="1"/>
              <a:t>skyrocket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interest</a:t>
            </a:r>
            <a:r>
              <a:rPr lang="cs-CZ" b="1" dirty="0"/>
              <a:t> </a:t>
            </a:r>
            <a:r>
              <a:rPr lang="cs-CZ" b="1" dirty="0" err="1"/>
              <a:t>rates</a:t>
            </a:r>
            <a:r>
              <a:rPr lang="cs-CZ" b="1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reason</a:t>
            </a:r>
            <a:r>
              <a:rPr lang="cs-CZ" dirty="0"/>
              <a:t> &gt; </a:t>
            </a:r>
            <a:r>
              <a:rPr lang="cs-CZ" dirty="0" err="1"/>
              <a:t>deeper</a:t>
            </a:r>
            <a:r>
              <a:rPr lang="cs-CZ" dirty="0"/>
              <a:t> </a:t>
            </a:r>
            <a:r>
              <a:rPr lang="cs-CZ" dirty="0" err="1"/>
              <a:t>recession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An </a:t>
            </a:r>
            <a:r>
              <a:rPr lang="cs-CZ" dirty="0" err="1"/>
              <a:t>unrealistic</a:t>
            </a:r>
            <a:r>
              <a:rPr lang="cs-CZ" dirty="0"/>
              <a:t>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b="1" dirty="0"/>
              <a:t> </a:t>
            </a:r>
            <a:r>
              <a:rPr lang="cs-CZ" b="1" dirty="0" err="1"/>
              <a:t>invite</a:t>
            </a:r>
            <a:r>
              <a:rPr lang="cs-CZ" b="1" dirty="0"/>
              <a:t> </a:t>
            </a:r>
            <a:r>
              <a:rPr lang="cs-CZ" dirty="0"/>
              <a:t>such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outflow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88264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03A4-3DEF-46BA-84E3-04B41081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You</a:t>
            </a:r>
            <a:r>
              <a:rPr lang="cs-CZ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62C3C-F933-43E6-B798-9D55D289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148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03A4-3DEF-46BA-84E3-04B41081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You</a:t>
            </a:r>
            <a:r>
              <a:rPr lang="cs-CZ" dirty="0"/>
              <a:t>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7D2966-511D-46FF-A760-77562C31E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38434809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CF55-11F6-4D95-909B-307D8DAF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9BF1-2552-47EB-854B-D120D403A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mainstream </a:t>
            </a:r>
            <a:r>
              <a:rPr lang="cs-CZ" dirty="0" err="1"/>
              <a:t>economics</a:t>
            </a:r>
            <a:r>
              <a:rPr lang="cs-CZ" dirty="0"/>
              <a:t> </a:t>
            </a:r>
            <a:r>
              <a:rPr lang="cs-CZ" dirty="0" err="1"/>
              <a:t>recommends</a:t>
            </a:r>
            <a:r>
              <a:rPr lang="cs-CZ" dirty="0"/>
              <a:t> </a:t>
            </a:r>
            <a:r>
              <a:rPr lang="cs-CZ" dirty="0" err="1"/>
              <a:t>floating</a:t>
            </a:r>
            <a:r>
              <a:rPr lang="cs-CZ" dirty="0"/>
              <a:t> + open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432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CF55-11F6-4D95-909B-307D8DAF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9BF1-2552-47EB-854B-D120D403A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mainstream </a:t>
            </a:r>
            <a:r>
              <a:rPr lang="cs-CZ" dirty="0" err="1"/>
              <a:t>economics</a:t>
            </a:r>
            <a:r>
              <a:rPr lang="cs-CZ" dirty="0"/>
              <a:t> </a:t>
            </a:r>
            <a:r>
              <a:rPr lang="cs-CZ" dirty="0" err="1"/>
              <a:t>recommends</a:t>
            </a:r>
            <a:r>
              <a:rPr lang="cs-CZ" dirty="0"/>
              <a:t> </a:t>
            </a:r>
            <a:r>
              <a:rPr lang="cs-CZ" dirty="0" err="1"/>
              <a:t>floating</a:t>
            </a:r>
            <a:r>
              <a:rPr lang="cs-CZ" dirty="0"/>
              <a:t> + open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account</a:t>
            </a:r>
            <a:endParaRPr lang="cs-CZ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136E903-959E-418A-A0F8-8415E77B9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26" y="2517014"/>
            <a:ext cx="63436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65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B9C6-E3F2-496C-BF4E-BA0E05EF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Speculative</a:t>
            </a:r>
            <a:r>
              <a:rPr lang="cs-CZ" dirty="0"/>
              <a:t>“ </a:t>
            </a:r>
            <a:r>
              <a:rPr lang="cs-CZ" dirty="0" err="1"/>
              <a:t>outflow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357CB-93C2-4BC2-96A4-D5A2B1665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Liberal economists – reaction to an </a:t>
            </a:r>
            <a:r>
              <a:rPr lang="en-US" b="1" dirty="0"/>
              <a:t>underlying, pre-existing disequilibrium</a:t>
            </a:r>
          </a:p>
          <a:p>
            <a:r>
              <a:rPr lang="en-US" dirty="0"/>
              <a:t>= the markets rationally react to a real problem</a:t>
            </a:r>
          </a:p>
        </p:txBody>
      </p:sp>
    </p:spTree>
    <p:extLst>
      <p:ext uri="{BB962C8B-B14F-4D97-AF65-F5344CB8AC3E}">
        <p14:creationId xmlns:p14="http://schemas.microsoft.com/office/powerpoint/2010/main" val="14273956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B9C6-E3F2-496C-BF4E-BA0E05EF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Speculative</a:t>
            </a:r>
            <a:r>
              <a:rPr lang="cs-CZ" dirty="0"/>
              <a:t>“ </a:t>
            </a:r>
            <a:r>
              <a:rPr lang="cs-CZ" dirty="0" err="1"/>
              <a:t>outflow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357CB-93C2-4BC2-96A4-D5A2B1665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Liberal economists – reaction to an </a:t>
            </a:r>
            <a:r>
              <a:rPr lang="en-US" b="1" dirty="0"/>
              <a:t>underlying, pre-existing disequilibrium</a:t>
            </a:r>
          </a:p>
          <a:p>
            <a:r>
              <a:rPr lang="en-US" dirty="0"/>
              <a:t>= the markets rationally react to a real problem</a:t>
            </a:r>
          </a:p>
          <a:p>
            <a:r>
              <a:rPr lang="en-US" dirty="0"/>
              <a:t>Critical economists – </a:t>
            </a:r>
            <a:r>
              <a:rPr lang="en-US" b="1" dirty="0"/>
              <a:t>random irrational frenzy </a:t>
            </a:r>
            <a:r>
              <a:rPr lang="en-US" dirty="0"/>
              <a:t>/ calculated move driven by profit seeking </a:t>
            </a:r>
          </a:p>
        </p:txBody>
      </p:sp>
    </p:spTree>
    <p:extLst>
      <p:ext uri="{BB962C8B-B14F-4D97-AF65-F5344CB8AC3E}">
        <p14:creationId xmlns:p14="http://schemas.microsoft.com/office/powerpoint/2010/main" val="22664681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B9C6-E3F2-496C-BF4E-BA0E05EF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Speculative</a:t>
            </a:r>
            <a:r>
              <a:rPr lang="cs-CZ" dirty="0"/>
              <a:t>“ </a:t>
            </a:r>
            <a:r>
              <a:rPr lang="cs-CZ" dirty="0" err="1"/>
              <a:t>outflow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357CB-93C2-4BC2-96A4-D5A2B1665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Liberal economists – reaction to an </a:t>
            </a:r>
            <a:r>
              <a:rPr lang="en-US" b="1" dirty="0"/>
              <a:t>underlying, pre-existing disequilibrium</a:t>
            </a:r>
          </a:p>
          <a:p>
            <a:r>
              <a:rPr lang="en-US" dirty="0"/>
              <a:t>= the markets rationally react to a real problem</a:t>
            </a:r>
          </a:p>
          <a:p>
            <a:r>
              <a:rPr lang="en-US" dirty="0"/>
              <a:t>Critical economists – </a:t>
            </a:r>
            <a:r>
              <a:rPr lang="en-US" b="1" dirty="0"/>
              <a:t>random irrational frenzy </a:t>
            </a:r>
            <a:r>
              <a:rPr lang="en-US" dirty="0"/>
              <a:t>/ calculated move driven by profit seeking 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Debate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Asian</a:t>
            </a:r>
            <a:r>
              <a:rPr lang="cs-CZ" dirty="0"/>
              <a:t> </a:t>
            </a:r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1997/1998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789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BBDFD-BDF4-474A-ABD8-BB159380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„Mundell-Fleming trilemma“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F439AF3-0DB2-48E5-AD09-111CE75B2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73" y="1825625"/>
            <a:ext cx="4798053" cy="4351338"/>
          </a:xfrm>
        </p:spPr>
      </p:pic>
    </p:spTree>
    <p:extLst>
      <p:ext uri="{BB962C8B-B14F-4D97-AF65-F5344CB8AC3E}">
        <p14:creationId xmlns:p14="http://schemas.microsoft.com/office/powerpoint/2010/main" val="32014867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6567</Words>
  <Application>Microsoft Office PowerPoint</Application>
  <PresentationFormat>Widescreen</PresentationFormat>
  <Paragraphs>706</Paragraphs>
  <Slides>200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200</vt:i4>
      </vt:variant>
    </vt:vector>
  </HeadingPairs>
  <TitlesOfParts>
    <vt:vector size="204" baseType="lpstr">
      <vt:lpstr>Arial</vt:lpstr>
      <vt:lpstr>Calibri</vt:lpstr>
      <vt:lpstr>Calibri Light</vt:lpstr>
      <vt:lpstr>Motiv Office</vt:lpstr>
      <vt:lpstr>The international monetary and financial system</vt:lpstr>
      <vt:lpstr>Questions from two weeks ago</vt:lpstr>
      <vt:lpstr>Questions from two weeks ago</vt:lpstr>
      <vt:lpstr>Questions from two weeks ago</vt:lpstr>
      <vt:lpstr>Questions from two weeks ago</vt:lpstr>
      <vt:lpstr>Questions from two weeks ago</vt:lpstr>
      <vt:lpstr>Questions from two weeks ago</vt:lpstr>
      <vt:lpstr>International monetary system</vt:lpstr>
      <vt:lpstr>International monetary system</vt:lpstr>
      <vt:lpstr>International monetary system</vt:lpstr>
      <vt:lpstr>International monetary system</vt:lpstr>
      <vt:lpstr>International monetary system</vt:lpstr>
      <vt:lpstr>International monetary system</vt:lpstr>
      <vt:lpstr>International monetary system</vt:lpstr>
      <vt:lpstr>International monetary system</vt:lpstr>
      <vt:lpstr>International monetary system</vt:lpstr>
      <vt:lpstr>International monetary system</vt:lpstr>
      <vt:lpstr>International financial system</vt:lpstr>
      <vt:lpstr>International financial system</vt:lpstr>
      <vt:lpstr>International financial system</vt:lpstr>
      <vt:lpstr>International financial system</vt:lpstr>
      <vt:lpstr>International financial system</vt:lpstr>
      <vt:lpstr>International financial system</vt:lpstr>
      <vt:lpstr>IMS and IFS</vt:lpstr>
      <vt:lpstr>IMS and IFS</vt:lpstr>
      <vt:lpstr>IMS and IFS</vt:lpstr>
      <vt:lpstr>IMS and IFS</vt:lpstr>
      <vt:lpstr>IMS and IFS</vt:lpstr>
      <vt:lpstr>IMS and IFS</vt:lpstr>
      <vt:lpstr>IMS and IFS</vt:lpstr>
      <vt:lpstr>Exchange rate regimes</vt:lpstr>
      <vt:lpstr>Central bank tools for influencing the exchange rate</vt:lpstr>
      <vt:lpstr>Central bank tools for influencing the exchange rate</vt:lpstr>
      <vt:lpstr>Central bank tools for influencing the exchange rate</vt:lpstr>
      <vt:lpstr>Central bank tools for influencing the exchange rate</vt:lpstr>
      <vt:lpstr>Central bank tools for influencing the exchange rate</vt:lpstr>
      <vt:lpstr>Central bank tools for influencing the exchange rate</vt:lpstr>
      <vt:lpstr>Central bank tools for influencing the exchange rate</vt:lpstr>
      <vt:lpstr>Central bank tools for influencing the exchange rate</vt:lpstr>
      <vt:lpstr>Exchange rate regimes</vt:lpstr>
      <vt:lpstr>Exchange rate regimes</vt:lpstr>
      <vt:lpstr>Exchange rate regimes</vt:lpstr>
      <vt:lpstr>Exchange rate regimes</vt:lpstr>
      <vt:lpstr>Exchange rate regimes</vt:lpstr>
      <vt:lpstr>Exchange rate regimes</vt:lpstr>
      <vt:lpstr>Exchange rate regimes</vt:lpstr>
      <vt:lpstr>Exchange rate regimes</vt:lpstr>
      <vt:lpstr>Exchange rate regimes</vt:lpstr>
      <vt:lpstr>Exchange rate regimes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Balance of payments</vt:lpstr>
      <vt:lpstr>Capital outflow with a floating rate</vt:lpstr>
      <vt:lpstr>Capital outflow with a floating rate</vt:lpstr>
      <vt:lpstr>Capital outflow with a floating rate</vt:lpstr>
      <vt:lpstr>Capital outflow with a fixed rate</vt:lpstr>
      <vt:lpstr>Capital outflow with a fixed rate</vt:lpstr>
      <vt:lpstr>Capital outflow with a fixed rate</vt:lpstr>
      <vt:lpstr>Capital outflow with a fixed rate</vt:lpstr>
      <vt:lpstr>You:</vt:lpstr>
      <vt:lpstr>You:</vt:lpstr>
      <vt:lpstr>PowerPoint Presentation</vt:lpstr>
      <vt:lpstr>PowerPoint Presentation</vt:lpstr>
      <vt:lpstr>„Speculative“ outflow</vt:lpstr>
      <vt:lpstr>„Speculative“ outflow</vt:lpstr>
      <vt:lpstr>„Speculative“ outflow</vt:lpstr>
      <vt:lpstr>„Mundell-Fleming trilemma“</vt:lpstr>
      <vt:lpstr>„Mundell-Fleming trilemma“</vt:lpstr>
      <vt:lpstr>„Mundell-Fleming trilemma“</vt:lpstr>
      <vt:lpstr>„Mundell-Fleming trilemma“</vt:lpstr>
      <vt:lpstr>„Mundell-Fleming trilemma“</vt:lpstr>
      <vt:lpstr>„Mundell-Fleming trilemma“</vt:lpstr>
      <vt:lpstr>„Mundell-Fleming trilemma“</vt:lpstr>
      <vt:lpstr>„Mundell-Fleming trilemma“</vt:lpstr>
      <vt:lpstr>„Mundell-Fleming trilemma“</vt:lpstr>
      <vt:lpstr>„Mundell-Fleming trilemma“</vt:lpstr>
      <vt:lpstr>Bretton Woods</vt:lpstr>
      <vt:lpstr>Bretton Woods</vt:lpstr>
      <vt:lpstr>Bretton Woods</vt:lpstr>
      <vt:lpstr>Bretton Woods</vt:lpstr>
      <vt:lpstr>Balance of payments</vt:lpstr>
      <vt:lpstr>Balance of payments</vt:lpstr>
      <vt:lpstr>Balance of payments</vt:lpstr>
      <vt:lpstr>Balance of payments</vt:lpstr>
      <vt:lpstr>Bretton Woods</vt:lpstr>
      <vt:lpstr>Bretton Woods</vt:lpstr>
      <vt:lpstr>Bretton Woods</vt:lpstr>
      <vt:lpstr>Bank for International Settlements</vt:lpstr>
      <vt:lpstr>Bretton Woods</vt:lpstr>
      <vt:lpstr>Bretton Woods</vt:lpstr>
      <vt:lpstr>Bretton Woods</vt:lpstr>
      <vt:lpstr>Post-Bretton Woods</vt:lpstr>
      <vt:lpstr>Post-Bretton Woods</vt:lpstr>
      <vt:lpstr>Post-Bretton Woods</vt:lpstr>
      <vt:lpstr>Post-Bretton Woods</vt:lpstr>
      <vt:lpstr>Post-Bretton Woods</vt:lpstr>
      <vt:lpstr>Post-Bretton Woods</vt:lpstr>
      <vt:lpstr>PowerPoint Presentation</vt:lpstr>
      <vt:lpstr>Post-Bretton Woods</vt:lpstr>
      <vt:lpstr>Post-Bretton Woods</vt:lpstr>
      <vt:lpstr>Post-Bretton Woods</vt:lpstr>
      <vt:lpstr>Post-Bretton Woods</vt:lpstr>
      <vt:lpstr>Post-Bretton Woods</vt:lpstr>
      <vt:lpstr>Post-Bretton Woods</vt:lpstr>
      <vt:lpstr>PowerPoint Presentation</vt:lpstr>
      <vt:lpstr>PowerPoint Presentation</vt:lpstr>
      <vt:lpstr>Case study - mid-1990s Czechia</vt:lpstr>
      <vt:lpstr>Case study - mid-1990s Czechia</vt:lpstr>
      <vt:lpstr>Case study - mid-1990s Czechia</vt:lpstr>
      <vt:lpstr>Case study - mid-1990s Czechia</vt:lpstr>
      <vt:lpstr>PowerPoint Presentation</vt:lpstr>
      <vt:lpstr>Case study - mid-1990s Czechia</vt:lpstr>
      <vt:lpstr>Debt crises</vt:lpstr>
      <vt:lpstr>Debt crises</vt:lpstr>
      <vt:lpstr>Debt crises</vt:lpstr>
      <vt:lpstr>Debt crises</vt:lpstr>
      <vt:lpstr>Debt crises</vt:lpstr>
      <vt:lpstr>Debt crises</vt:lpstr>
      <vt:lpstr>Debt crises</vt:lpstr>
      <vt:lpstr>Debt crises</vt:lpstr>
      <vt:lpstr>Debt crises</vt:lpstr>
      <vt:lpstr>Debt crises</vt:lpstr>
      <vt:lpstr>Debt crises</vt:lpstr>
      <vt:lpstr>Debt crises</vt:lpstr>
      <vt:lpstr>Monetary crisis</vt:lpstr>
      <vt:lpstr>Monetary crisis</vt:lpstr>
      <vt:lpstr>Monetary crisis</vt:lpstr>
      <vt:lpstr>Monetary crisis</vt:lpstr>
      <vt:lpstr>Monetary crisis</vt:lpstr>
      <vt:lpstr>Monetary crisis</vt:lpstr>
      <vt:lpstr>Monetary crisis</vt:lpstr>
      <vt:lpstr>Monetary crisis</vt:lpstr>
      <vt:lpstr>Monetary crisis</vt:lpstr>
      <vt:lpstr>Monetary crisis</vt:lpstr>
      <vt:lpstr>Monetary crisis</vt:lpstr>
      <vt:lpstr>Monetary crisis</vt:lpstr>
      <vt:lpstr>Monetary crisis</vt:lpstr>
      <vt:lpstr>Monetary crisis</vt:lpstr>
      <vt:lpstr>Monetary crisis</vt:lpstr>
      <vt:lpstr>Monetary crisis</vt:lpstr>
      <vt:lpstr>Emerging market crises</vt:lpstr>
      <vt:lpstr>Emerging market crises</vt:lpstr>
      <vt:lpstr>Emerging market crises</vt:lpstr>
      <vt:lpstr>IMF in emerging market crises</vt:lpstr>
      <vt:lpstr>IMF in emerging market crises</vt:lpstr>
      <vt:lpstr>IMF in emerging market crises</vt:lpstr>
      <vt:lpstr>IMF in emerging market crises</vt:lpstr>
      <vt:lpstr>IMF in emerging market crises</vt:lpstr>
      <vt:lpstr>IMF in emerging market crises</vt:lpstr>
      <vt:lpstr>IMF in emerging market crises</vt:lpstr>
      <vt:lpstr>IMF in emerging market crises</vt:lpstr>
      <vt:lpstr>IMF in emerging market crises</vt:lpstr>
      <vt:lpstr>IMF in emerging market crises</vt:lpstr>
      <vt:lpstr>IMF in emerging market crises</vt:lpstr>
      <vt:lpstr>IMF in emerging market crises</vt:lpstr>
      <vt:lpstr>Is the cure worse than the disease?</vt:lpstr>
      <vt:lpstr>Is the cure worse than the disease?</vt:lpstr>
      <vt:lpstr>Is the cure worse than the disease?</vt:lpstr>
      <vt:lpstr>Is the cure worse than the disease?</vt:lpstr>
      <vt:lpstr>Is the cure worse than the disease?</vt:lpstr>
      <vt:lpstr>Is the cure worse than the disease?</vt:lpstr>
      <vt:lpstr>Is the cure worse than the disease?</vt:lpstr>
      <vt:lpstr>Is the cure worse than the disease?</vt:lpstr>
      <vt:lpstr>Is the cure worse than the disease?</vt:lpstr>
      <vt:lpstr>Is the cure worse than the disease?</vt:lpstr>
      <vt:lpstr>Is the cure worse than the disease?</vt:lpstr>
      <vt:lpstr>PowerPoint Presentation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in the international financial and monetary system</dc:title>
  <dc:creator>Petr Svatoň</dc:creator>
  <cp:lastModifiedBy>Petr Svatoň</cp:lastModifiedBy>
  <cp:revision>97</cp:revision>
  <dcterms:created xsi:type="dcterms:W3CDTF">2021-11-08T07:50:28Z</dcterms:created>
  <dcterms:modified xsi:type="dcterms:W3CDTF">2022-11-13T08:29:36Z</dcterms:modified>
</cp:coreProperties>
</file>