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635" r:id="rId4"/>
    <p:sldId id="636" r:id="rId5"/>
    <p:sldId id="637" r:id="rId6"/>
    <p:sldId id="638" r:id="rId7"/>
    <p:sldId id="258" r:id="rId8"/>
    <p:sldId id="639" r:id="rId9"/>
    <p:sldId id="640" r:id="rId10"/>
    <p:sldId id="641" r:id="rId11"/>
    <p:sldId id="642" r:id="rId12"/>
    <p:sldId id="259" r:id="rId13"/>
    <p:sldId id="488" r:id="rId14"/>
    <p:sldId id="489" r:id="rId15"/>
    <p:sldId id="260" r:id="rId16"/>
    <p:sldId id="495" r:id="rId17"/>
    <p:sldId id="496" r:id="rId18"/>
    <p:sldId id="497" r:id="rId19"/>
    <p:sldId id="491" r:id="rId20"/>
    <p:sldId id="634" r:id="rId21"/>
    <p:sldId id="498" r:id="rId22"/>
    <p:sldId id="492" r:id="rId23"/>
    <p:sldId id="654" r:id="rId24"/>
    <p:sldId id="493" r:id="rId25"/>
    <p:sldId id="494" r:id="rId26"/>
    <p:sldId id="499" r:id="rId27"/>
    <p:sldId id="500" r:id="rId28"/>
    <p:sldId id="264" r:id="rId29"/>
    <p:sldId id="526" r:id="rId30"/>
    <p:sldId id="525" r:id="rId31"/>
    <p:sldId id="773" r:id="rId32"/>
    <p:sldId id="579" r:id="rId33"/>
    <p:sldId id="581" r:id="rId34"/>
    <p:sldId id="582" r:id="rId35"/>
    <p:sldId id="580" r:id="rId36"/>
    <p:sldId id="583" r:id="rId37"/>
    <p:sldId id="514" r:id="rId38"/>
    <p:sldId id="608" r:id="rId39"/>
    <p:sldId id="612" r:id="rId40"/>
    <p:sldId id="522" r:id="rId41"/>
    <p:sldId id="621" r:id="rId42"/>
    <p:sldId id="622" r:id="rId43"/>
    <p:sldId id="624" r:id="rId44"/>
    <p:sldId id="629" r:id="rId45"/>
    <p:sldId id="524" r:id="rId46"/>
    <p:sldId id="626" r:id="rId47"/>
    <p:sldId id="627" r:id="rId48"/>
    <p:sldId id="628" r:id="rId49"/>
    <p:sldId id="659" r:id="rId50"/>
    <p:sldId id="630" r:id="rId51"/>
    <p:sldId id="774" r:id="rId52"/>
    <p:sldId id="389" r:id="rId53"/>
    <p:sldId id="390" r:id="rId54"/>
    <p:sldId id="768" r:id="rId55"/>
    <p:sldId id="391" r:id="rId56"/>
    <p:sldId id="392" r:id="rId57"/>
    <p:sldId id="393" r:id="rId58"/>
    <p:sldId id="274" r:id="rId59"/>
    <p:sldId id="275" r:id="rId60"/>
    <p:sldId id="394" r:id="rId61"/>
    <p:sldId id="395" r:id="rId62"/>
    <p:sldId id="276" r:id="rId63"/>
    <p:sldId id="396" r:id="rId64"/>
    <p:sldId id="397" r:id="rId65"/>
    <p:sldId id="398" r:id="rId66"/>
    <p:sldId id="277" r:id="rId67"/>
    <p:sldId id="399" r:id="rId68"/>
    <p:sldId id="403" r:id="rId69"/>
    <p:sldId id="769" r:id="rId70"/>
    <p:sldId id="770" r:id="rId71"/>
    <p:sldId id="771" r:id="rId72"/>
    <p:sldId id="772" r:id="rId73"/>
    <p:sldId id="279" r:id="rId74"/>
    <p:sldId id="775" r:id="rId75"/>
    <p:sldId id="776" r:id="rId76"/>
    <p:sldId id="281" r:id="rId77"/>
    <p:sldId id="404" r:id="rId78"/>
    <p:sldId id="405" r:id="rId79"/>
    <p:sldId id="282" r:id="rId80"/>
    <p:sldId id="406" r:id="rId81"/>
    <p:sldId id="777" r:id="rId82"/>
    <p:sldId id="407" r:id="rId83"/>
    <p:sldId id="408" r:id="rId84"/>
    <p:sldId id="736" r:id="rId85"/>
    <p:sldId id="735" r:id="rId86"/>
    <p:sldId id="737" r:id="rId87"/>
    <p:sldId id="733" r:id="rId88"/>
    <p:sldId id="738" r:id="rId89"/>
    <p:sldId id="739" r:id="rId90"/>
    <p:sldId id="740" r:id="rId91"/>
    <p:sldId id="741" r:id="rId92"/>
    <p:sldId id="742" r:id="rId93"/>
    <p:sldId id="743" r:id="rId94"/>
    <p:sldId id="744" r:id="rId95"/>
    <p:sldId id="745" r:id="rId96"/>
    <p:sldId id="746" r:id="rId97"/>
    <p:sldId id="747" r:id="rId98"/>
    <p:sldId id="643" r:id="rId99"/>
    <p:sldId id="748" r:id="rId100"/>
    <p:sldId id="644" r:id="rId101"/>
    <p:sldId id="749" r:id="rId102"/>
    <p:sldId id="647" r:id="rId103"/>
    <p:sldId id="646" r:id="rId104"/>
    <p:sldId id="645" r:id="rId105"/>
    <p:sldId id="750" r:id="rId106"/>
    <p:sldId id="648" r:id="rId107"/>
    <p:sldId id="753" r:id="rId108"/>
    <p:sldId id="658" r:id="rId109"/>
    <p:sldId id="754" r:id="rId110"/>
    <p:sldId id="755" r:id="rId111"/>
    <p:sldId id="756" r:id="rId112"/>
    <p:sldId id="757" r:id="rId113"/>
    <p:sldId id="758" r:id="rId114"/>
    <p:sldId id="649" r:id="rId115"/>
    <p:sldId id="651" r:id="rId116"/>
    <p:sldId id="760" r:id="rId117"/>
    <p:sldId id="761" r:id="rId118"/>
    <p:sldId id="650" r:id="rId119"/>
    <p:sldId id="759" r:id="rId120"/>
    <p:sldId id="764" r:id="rId121"/>
    <p:sldId id="765" r:id="rId122"/>
    <p:sldId id="766" r:id="rId123"/>
    <p:sldId id="767" r:id="rId124"/>
    <p:sldId id="633" r:id="rId125"/>
    <p:sldId id="778" r:id="rId126"/>
    <p:sldId id="780" r:id="rId127"/>
    <p:sldId id="779" r:id="rId1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20AED-0AC0-475C-8623-19DB17539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2D42D4A-6AB2-4015-8349-FC4F17BE7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C215B6-4421-4B1C-9147-D8D8E669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9F1004-7380-494B-89EA-C2030DDB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F8441D-15AB-4B17-8FAC-717651D3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F7AD58-A5C9-446B-AF59-881197B5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EADD2C-4710-4982-A7C1-B27B36DE6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180D2B-30A8-4953-8129-EE02AB1EF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91D2D94-F9E3-41DE-B73E-F27AAB90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899CB7-DB15-4B95-BE1D-22AD5A06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519C0DB-BED5-4391-BC92-72306DFAE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325776D-029C-4DB5-9681-5B877F157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38776BC-62EF-4C50-A8E0-B04981477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9A4DDA-3D28-49AC-96DB-89EEE08C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7A39C7-CFB0-4886-B1EA-29BB16DD0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5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53FE9-30A4-4C82-8841-EA9C947A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6496CD-7BEE-4DD2-A5A3-C92326BF98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55CC0A-932B-4229-AB2A-583251AF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9620E5-7F14-40BC-B992-38F1A99D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2B47C3-2685-4F06-AEE0-920DAB60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854E5C-EA54-4CE3-9621-C67D3016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405A04-5094-45C1-B48A-21F1F835D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F1D02B-40F7-4400-A01E-0CA6F43A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88F6AB-45F5-49C9-B41F-ABA43003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0B4962-45DA-4415-B35C-4D279E8E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8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1C54CA-EFDD-4B14-AD5D-383680FA1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6B2B96-4AAE-45A9-B3FF-CF3E21EE5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C48305-BB95-4D23-AE3F-1E6907F21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FE40FD1-F65F-40EA-8BF2-D5CC1C820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673116-736D-4301-8C62-7E4C3E24F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09FD135-449D-4B67-A3B6-9FD8FBB4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3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DE48D-7254-4ED6-9F62-F895EDC4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E375BB0-BC57-447B-B9B5-5A4C93133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506FE0-C420-473C-9B74-B947D6AEE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72DF8EF-C161-4496-9EEB-1938E711C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397E82-4B69-42ED-9334-161B30BAEC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3954E50-5069-4C49-8C7D-2BCF26523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AC36055-CB0A-406D-B874-227D9990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B5CBB2-8D34-4CDD-86BB-FD7649BA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1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BF86B-B438-4B65-AD21-DC7F7778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F8A25B2-253D-41A0-A69A-40B7F25A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BD29436-AF28-4BA8-A34B-07BB5FCD6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BBF551-699C-445F-B8D8-BD2AB65C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2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593C5A1-193A-4558-B68B-8DCC8CB5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7541711-E712-436B-AA55-18FD8875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98AC79-3E7A-4957-AAE9-E0CC34480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6EE7FA-5FFB-47AB-B610-544FE4D1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682F0-746B-4A97-AAD1-E4186B287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B4E25F9-8C4E-458B-8C9C-527534E70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5AD4D60-3FB0-4183-903E-6ABB4791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3DB8696-FFC4-4078-A2D1-3616FB8B9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10E3B5-7F47-47A2-92AD-8EC788A5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879C2-4181-4AC0-8038-5A9B9C26C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931DC30-2B12-4EC3-821C-A2144070C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2464E3-CCD9-43E7-A29B-515510EC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8C9EFD-019C-495E-89E9-FFC4F8BBE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40CDBE2-1F73-4EBC-A0CA-173FF6C8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5520D1-1B6D-49EA-9788-F3FE8E629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0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3A019C-8E13-4F57-90B5-DE0AB1DE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389AC5-F6A9-431D-BB0D-B39637943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13DDD0-EAC1-4F79-9136-6F3F84823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8E826-7839-4321-87C2-2B3E14953064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56B003-9016-48F3-A218-0DD77B67DF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A0B1C5-BAA2-4A4C-AC41-C0879D78F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81084-E0C5-4F64-B7F3-93F12535F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2EEC9B-6C51-4780-9F67-B19DE79DEC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China in the World Economy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CBD5330-D2A0-4BB7-94BC-D41ADD8239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China in the World Economy, autumn 202</a:t>
            </a:r>
            <a:r>
              <a:rPr lang="cs-CZ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965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6) What type of projects are typically financed via BRI?</a:t>
            </a:r>
          </a:p>
          <a:p>
            <a:r>
              <a:rPr lang="en-US" dirty="0"/>
              <a:t>7) What leads developing countries to join BRI?</a:t>
            </a:r>
          </a:p>
          <a:p>
            <a:r>
              <a:rPr lang="en-US" dirty="0"/>
              <a:t>8) Name some important partner countries and explain why they may be important for China.</a:t>
            </a:r>
          </a:p>
          <a:p>
            <a:r>
              <a:rPr lang="en-US" dirty="0"/>
              <a:t>9) Can the Chinese navy use a port leased by Sri Lanka to a Chinese company?</a:t>
            </a:r>
          </a:p>
        </p:txBody>
      </p:sp>
    </p:spTree>
    <p:extLst>
      <p:ext uri="{BB962C8B-B14F-4D97-AF65-F5344CB8AC3E}">
        <p14:creationId xmlns:p14="http://schemas.microsoft.com/office/powerpoint/2010/main" val="368943493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Huge resources might be wasted creating unproductive industries</a:t>
            </a:r>
          </a:p>
          <a:p>
            <a:r>
              <a:rPr lang="en-US" dirty="0"/>
              <a:t>At the expense of the actually promising sectors</a:t>
            </a:r>
          </a:p>
          <a:p>
            <a:r>
              <a:rPr lang="en-US" b="1" dirty="0"/>
              <a:t>Bursting of a bubble x permanent support for an entrenched interest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059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B778B-5D1C-4D59-8824-B7785717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DE20D-5AE7-4155-95FA-F2A71978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3</a:t>
            </a:r>
            <a:r>
              <a:rPr lang="en-US" b="1" dirty="0"/>
              <a:t>) Ageing population</a:t>
            </a:r>
          </a:p>
        </p:txBody>
      </p:sp>
    </p:spTree>
    <p:extLst>
      <p:ext uri="{BB962C8B-B14F-4D97-AF65-F5344CB8AC3E}">
        <p14:creationId xmlns:p14="http://schemas.microsoft.com/office/powerpoint/2010/main" val="25270900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9F9EA-667C-4E08-B58E-2384D11A6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B1D794-BC9F-4783-A976-03C762F5A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918" y="1551398"/>
            <a:ext cx="7081393" cy="4941477"/>
          </a:xfrm>
        </p:spPr>
      </p:pic>
    </p:spTree>
    <p:extLst>
      <p:ext uri="{BB962C8B-B14F-4D97-AF65-F5344CB8AC3E}">
        <p14:creationId xmlns:p14="http://schemas.microsoft.com/office/powerpoint/2010/main" val="139579866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031729-D370-48E8-8BB6-4E51586C1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94DB0CD-9F33-4420-968E-0C29CDF4B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03" y="1825625"/>
            <a:ext cx="7807594" cy="4351338"/>
          </a:xfrm>
        </p:spPr>
      </p:pic>
    </p:spTree>
    <p:extLst>
      <p:ext uri="{BB962C8B-B14F-4D97-AF65-F5344CB8AC3E}">
        <p14:creationId xmlns:p14="http://schemas.microsoft.com/office/powerpoint/2010/main" val="158037645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B778B-5D1C-4D59-8824-B7785717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DE20D-5AE7-4155-95FA-F2A71978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3</a:t>
            </a:r>
            <a:r>
              <a:rPr lang="en-US" b="1" dirty="0"/>
              <a:t>) Ageing population</a:t>
            </a:r>
          </a:p>
          <a:p>
            <a:r>
              <a:rPr lang="en-US" dirty="0"/>
              <a:t>&gt; need for far greater spending on </a:t>
            </a:r>
            <a:r>
              <a:rPr lang="en-US" b="1" dirty="0"/>
              <a:t>pensions, healthcare spending</a:t>
            </a:r>
          </a:p>
        </p:txBody>
      </p:sp>
    </p:spTree>
    <p:extLst>
      <p:ext uri="{BB962C8B-B14F-4D97-AF65-F5344CB8AC3E}">
        <p14:creationId xmlns:p14="http://schemas.microsoft.com/office/powerpoint/2010/main" val="199833694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B778B-5D1C-4D59-8824-B77857178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5DE20D-5AE7-4155-95FA-F2A71978C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3</a:t>
            </a:r>
            <a:r>
              <a:rPr lang="en-US" b="1" dirty="0"/>
              <a:t>) Ageing population</a:t>
            </a:r>
          </a:p>
          <a:p>
            <a:r>
              <a:rPr lang="en-US" dirty="0"/>
              <a:t>&gt; need for far greater spending on </a:t>
            </a:r>
            <a:r>
              <a:rPr lang="en-US" b="1" dirty="0"/>
              <a:t>pensions, healthcare spending</a:t>
            </a:r>
          </a:p>
          <a:p>
            <a:r>
              <a:rPr lang="en-US" dirty="0"/>
              <a:t>China currently only has a tiny welfare state</a:t>
            </a:r>
          </a:p>
          <a:p>
            <a:r>
              <a:rPr lang="en-US" dirty="0"/>
              <a:t>Because „it promotes laziness“</a:t>
            </a:r>
          </a:p>
        </p:txBody>
      </p:sp>
    </p:spTree>
    <p:extLst>
      <p:ext uri="{BB962C8B-B14F-4D97-AF65-F5344CB8AC3E}">
        <p14:creationId xmlns:p14="http://schemas.microsoft.com/office/powerpoint/2010/main" val="303282920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</p:txBody>
      </p:sp>
    </p:spTree>
    <p:extLst>
      <p:ext uri="{BB962C8B-B14F-4D97-AF65-F5344CB8AC3E}">
        <p14:creationId xmlns:p14="http://schemas.microsoft.com/office/powerpoint/2010/main" val="311284230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Huge build up of real estate since 1990</a:t>
            </a:r>
          </a:p>
        </p:txBody>
      </p:sp>
    </p:spTree>
    <p:extLst>
      <p:ext uri="{BB962C8B-B14F-4D97-AF65-F5344CB8AC3E}">
        <p14:creationId xmlns:p14="http://schemas.microsoft.com/office/powerpoint/2010/main" val="238242426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121947-E9BA-409F-9D36-92CCBBE6C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budova, obloha, exteriér, město&#10;&#10;Popis byl vytvořen automaticky">
            <a:extLst>
              <a:ext uri="{FF2B5EF4-FFF2-40B4-BE49-F238E27FC236}">
                <a16:creationId xmlns:a16="http://schemas.microsoft.com/office/drawing/2014/main" id="{29FDE965-A82E-44E9-98CC-486C2DB70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56" y="2076450"/>
            <a:ext cx="6643970" cy="3740309"/>
          </a:xfrm>
        </p:spPr>
      </p:pic>
    </p:spTree>
    <p:extLst>
      <p:ext uri="{BB962C8B-B14F-4D97-AF65-F5344CB8AC3E}">
        <p14:creationId xmlns:p14="http://schemas.microsoft.com/office/powerpoint/2010/main" val="167191006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Huge build up of real estate since 1990</a:t>
            </a:r>
          </a:p>
          <a:p>
            <a:r>
              <a:rPr lang="en-US" dirty="0"/>
              <a:t>Also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43456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EB00F-1FFE-4A11-B045-9320FC0D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4527E-7E40-4453-BA12-A59D3E0C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Belt and Road Initiative in Europe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86807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Huge build up of real estate since 1990</a:t>
            </a:r>
          </a:p>
          <a:p>
            <a:r>
              <a:rPr lang="en-US" dirty="0"/>
              <a:t>Also infrastructure</a:t>
            </a:r>
          </a:p>
          <a:p>
            <a:r>
              <a:rPr lang="en-US" b="1" dirty="0"/>
              <a:t>Financed by state banks, built by SOEs</a:t>
            </a:r>
          </a:p>
        </p:txBody>
      </p:sp>
    </p:spTree>
    <p:extLst>
      <p:ext uri="{BB962C8B-B14F-4D97-AF65-F5344CB8AC3E}">
        <p14:creationId xmlns:p14="http://schemas.microsoft.com/office/powerpoint/2010/main" val="16285772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During every crisis &gt; financial injection &gt; even more build up</a:t>
            </a:r>
          </a:p>
        </p:txBody>
      </p:sp>
    </p:spTree>
    <p:extLst>
      <p:ext uri="{BB962C8B-B14F-4D97-AF65-F5344CB8AC3E}">
        <p14:creationId xmlns:p14="http://schemas.microsoft.com/office/powerpoint/2010/main" val="1457354159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During every crisis &gt; financial injection &gt; even more build up</a:t>
            </a:r>
          </a:p>
          <a:p>
            <a:r>
              <a:rPr lang="en-US" dirty="0"/>
              <a:t>„Keynesianism</a:t>
            </a:r>
            <a:r>
              <a:rPr lang="cs-CZ" dirty="0"/>
              <a:t> </a:t>
            </a:r>
            <a:r>
              <a:rPr lang="en-US" dirty="0"/>
              <a:t>with Chinese characteristics“ was based around real-estate</a:t>
            </a:r>
          </a:p>
        </p:txBody>
      </p:sp>
    </p:spTree>
    <p:extLst>
      <p:ext uri="{BB962C8B-B14F-4D97-AF65-F5344CB8AC3E}">
        <p14:creationId xmlns:p14="http://schemas.microsoft.com/office/powerpoint/2010/main" val="145470363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b="1" dirty="0"/>
              <a:t>During every crisis &gt; financial injection &gt; even more build up</a:t>
            </a:r>
          </a:p>
          <a:p>
            <a:r>
              <a:rPr lang="en-US" dirty="0"/>
              <a:t>„Keynesianism</a:t>
            </a:r>
            <a:r>
              <a:rPr lang="cs-CZ" dirty="0"/>
              <a:t> </a:t>
            </a:r>
            <a:r>
              <a:rPr lang="en-US" dirty="0"/>
              <a:t>with Chinese characteristics“ was based around real-estate </a:t>
            </a:r>
            <a:endParaRPr lang="cs-CZ" dirty="0"/>
          </a:p>
          <a:p>
            <a:r>
              <a:rPr lang="en-US" dirty="0"/>
              <a:t>&gt; </a:t>
            </a:r>
            <a:r>
              <a:rPr lang="en-US" b="1" dirty="0"/>
              <a:t>near miraculous ability to escape recessions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0680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75DEB1-102E-465F-972C-3E7886AC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7F7E979-5756-42F0-B2A7-4876F15AF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45" y="1825625"/>
            <a:ext cx="6648109" cy="4351338"/>
          </a:xfrm>
        </p:spPr>
      </p:pic>
    </p:spTree>
    <p:extLst>
      <p:ext uri="{BB962C8B-B14F-4D97-AF65-F5344CB8AC3E}">
        <p14:creationId xmlns:p14="http://schemas.microsoft.com/office/powerpoint/2010/main" val="375398450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2008 – the biggest injection of them all &gt; </a:t>
            </a:r>
            <a:r>
              <a:rPr lang="en-US" b="1" dirty="0"/>
              <a:t>overproduction, redundant capacity</a:t>
            </a:r>
          </a:p>
        </p:txBody>
      </p:sp>
    </p:spTree>
    <p:extLst>
      <p:ext uri="{BB962C8B-B14F-4D97-AF65-F5344CB8AC3E}">
        <p14:creationId xmlns:p14="http://schemas.microsoft.com/office/powerpoint/2010/main" val="122048446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2008 – the biggest injection of them all &gt; </a:t>
            </a:r>
            <a:r>
              <a:rPr lang="en-US" b="1" dirty="0"/>
              <a:t>overproduction, redundant capacity</a:t>
            </a:r>
          </a:p>
          <a:p>
            <a:r>
              <a:rPr lang="en-US" dirty="0"/>
              <a:t>Also – </a:t>
            </a:r>
            <a:r>
              <a:rPr lang="en-US" dirty="0">
                <a:solidFill>
                  <a:srgbClr val="FF0000"/>
                </a:solidFill>
              </a:rPr>
              <a:t>since finance is controlled by the party-state, </a:t>
            </a:r>
            <a:r>
              <a:rPr lang="en-US" b="1" dirty="0">
                <a:solidFill>
                  <a:srgbClr val="FF0000"/>
                </a:solidFill>
              </a:rPr>
              <a:t>real estate is the one asset into which households can invest</a:t>
            </a:r>
          </a:p>
        </p:txBody>
      </p:sp>
    </p:spTree>
    <p:extLst>
      <p:ext uri="{BB962C8B-B14F-4D97-AF65-F5344CB8AC3E}">
        <p14:creationId xmlns:p14="http://schemas.microsoft.com/office/powerpoint/2010/main" val="326298105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2008 – the biggest injection of them all &gt; </a:t>
            </a:r>
            <a:r>
              <a:rPr lang="en-US" b="1" dirty="0"/>
              <a:t>overproduction, redundant capacity</a:t>
            </a:r>
          </a:p>
          <a:p>
            <a:r>
              <a:rPr lang="en-US" dirty="0"/>
              <a:t>Also – since finance is controlled by the party-state, </a:t>
            </a:r>
            <a:r>
              <a:rPr lang="en-US" b="1" dirty="0"/>
              <a:t>real estate is the one asset into which households can invest</a:t>
            </a:r>
          </a:p>
          <a:p>
            <a:r>
              <a:rPr lang="en-US" dirty="0"/>
              <a:t>Empty suburbs of investment flats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9442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5B809-BC36-4E64-8284-8C02CACE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budova, vysoký, mrakodrap, město&#10;&#10;Popis byl vytvořen automaticky">
            <a:extLst>
              <a:ext uri="{FF2B5EF4-FFF2-40B4-BE49-F238E27FC236}">
                <a16:creationId xmlns:a16="http://schemas.microsoft.com/office/drawing/2014/main" id="{2DCC4743-9879-4FF3-8829-09BC946F3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92" y="1239829"/>
            <a:ext cx="4018780" cy="5358374"/>
          </a:xfrm>
        </p:spPr>
      </p:pic>
    </p:spTree>
    <p:extLst>
      <p:ext uri="{BB962C8B-B14F-4D97-AF65-F5344CB8AC3E}">
        <p14:creationId xmlns:p14="http://schemas.microsoft.com/office/powerpoint/2010/main" val="333185218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FA650-C8AA-4340-A863-0466F64C8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 </a:t>
            </a:r>
            <a:r>
              <a:rPr lang="cs-CZ" dirty="0" err="1"/>
              <a:t>estate</a:t>
            </a:r>
            <a:r>
              <a:rPr lang="cs-CZ" dirty="0"/>
              <a:t> </a:t>
            </a:r>
            <a:r>
              <a:rPr lang="cs-CZ" dirty="0" err="1"/>
              <a:t>share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GDP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6AFCE6-EAF2-4043-A142-9C92A5297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49" y="1690688"/>
            <a:ext cx="7208942" cy="4951197"/>
          </a:xfrm>
        </p:spPr>
      </p:pic>
    </p:spTree>
    <p:extLst>
      <p:ext uri="{BB962C8B-B14F-4D97-AF65-F5344CB8AC3E}">
        <p14:creationId xmlns:p14="http://schemas.microsoft.com/office/powerpoint/2010/main" val="383825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5EB00F-1FFE-4A11-B045-9320FC0DC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74527E-7E40-4453-BA12-A59D3E0C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Belt and Road Initiative in Europe</a:t>
            </a:r>
            <a:endParaRPr lang="cs-CZ" dirty="0"/>
          </a:p>
          <a:p>
            <a:endParaRPr lang="en-US" dirty="0"/>
          </a:p>
          <a:p>
            <a:r>
              <a:rPr lang="en-US" b="1" dirty="0"/>
              <a:t>Summary</a:t>
            </a:r>
            <a:r>
              <a:rPr lang="cs-CZ" b="1" dirty="0"/>
              <a:t> and</a:t>
            </a:r>
            <a:r>
              <a:rPr lang="en-US" b="1" dirty="0"/>
              <a:t> extension of topics we have discussed</a:t>
            </a:r>
          </a:p>
          <a:p>
            <a:r>
              <a:rPr lang="en-US" dirty="0"/>
              <a:t>&gt; joining together what you already know, adding new angles and details</a:t>
            </a:r>
            <a:endParaRPr lang="cs-CZ" dirty="0"/>
          </a:p>
          <a:p>
            <a:endParaRPr lang="en-US" dirty="0"/>
          </a:p>
          <a:p>
            <a:r>
              <a:rPr lang="en-US" dirty="0"/>
              <a:t>Main focus – opening to international trade and foreign investment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286160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Local governments get income from selling land &gt;</a:t>
            </a:r>
            <a:r>
              <a:rPr lang="en-US" b="1" dirty="0"/>
              <a:t> will they have to switch to higher taxes?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9187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51CA6C-67B8-4AEF-952E-01B1A42B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2AF79-4C75-42D5-B6D8-9A458EB3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</a:t>
            </a:r>
            <a:r>
              <a:rPr lang="en-US" b="1" dirty="0"/>
              <a:t>) A real-estate bubble</a:t>
            </a:r>
          </a:p>
          <a:p>
            <a:r>
              <a:rPr lang="en-US" dirty="0"/>
              <a:t>Local governments get income from selling land &gt;</a:t>
            </a:r>
            <a:r>
              <a:rPr lang="en-US" b="1" dirty="0"/>
              <a:t> will they have to switch to higher taxes?</a:t>
            </a:r>
          </a:p>
          <a:p>
            <a:r>
              <a:rPr lang="en-US" b="1" dirty="0"/>
              <a:t>What about the middle class and their savings</a:t>
            </a:r>
            <a:r>
              <a:rPr lang="en-US" dirty="0"/>
              <a:t>?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530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0F1E0-3A7F-46B6-862D-73A0FB23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B2503-8484-4034-BA56-5826609C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still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time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4144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A0F1E0-3A7F-46B6-862D-73A0FB23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DB2503-8484-4034-BA56-5826609C1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still have time?</a:t>
            </a:r>
          </a:p>
          <a:p>
            <a:r>
              <a:rPr lang="en-US" dirty="0"/>
              <a:t>Probably not…</a:t>
            </a:r>
          </a:p>
        </p:txBody>
      </p:sp>
    </p:spTree>
    <p:extLst>
      <p:ext uri="{BB962C8B-B14F-4D97-AF65-F5344CB8AC3E}">
        <p14:creationId xmlns:p14="http://schemas.microsoft.com/office/powerpoint/2010/main" val="2244701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D7913-6A63-4202-9823-412E77AF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Looking ahead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838143-7652-47B3-A6CA-3C9785DFF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problem</a:t>
            </a:r>
            <a:r>
              <a:rPr lang="cs-CZ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9335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E8EF-8F00-4982-97B2-6F3532EA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04CDB3-63B5-4CE2-8E1D-11DC1593E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63" y="1825625"/>
            <a:ext cx="4611674" cy="4351338"/>
          </a:xfrm>
        </p:spPr>
      </p:pic>
    </p:spTree>
    <p:extLst>
      <p:ext uri="{BB962C8B-B14F-4D97-AF65-F5344CB8AC3E}">
        <p14:creationId xmlns:p14="http://schemas.microsoft.com/office/powerpoint/2010/main" val="317159770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7979C-7EF5-4680-8B04-41EE220F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6BB09-229D-40A2-951B-809A6E87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Inequality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Endless</a:t>
            </a:r>
            <a:r>
              <a:rPr lang="cs-CZ" dirty="0"/>
              <a:t> </a:t>
            </a:r>
            <a:r>
              <a:rPr lang="cs-CZ" dirty="0" err="1"/>
              <a:t>lockdowns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Lack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/>
              <a:t> rule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2054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CCD59-3BA4-4B06-8026-5BEDEB36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2442-7942-42F6-9A0E-DB4E35310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essay</a:t>
            </a:r>
            <a:endParaRPr lang="cs-CZ" dirty="0"/>
          </a:p>
          <a:p>
            <a:r>
              <a:rPr lang="cs-CZ" dirty="0" err="1"/>
              <a:t>Tests</a:t>
            </a:r>
            <a:endParaRPr lang="cs-CZ" dirty="0"/>
          </a:p>
          <a:p>
            <a:r>
              <a:rPr lang="cs-CZ" dirty="0" err="1"/>
              <a:t>Informal</a:t>
            </a:r>
            <a:r>
              <a:rPr lang="cs-CZ" dirty="0"/>
              <a:t> meeting…?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81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3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47A62107-0F78-4AF8-BF98-34833DA69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88" y="188303"/>
            <a:ext cx="9719193" cy="6239014"/>
          </a:xfrm>
        </p:spPr>
      </p:pic>
    </p:spTree>
    <p:extLst>
      <p:ext uri="{BB962C8B-B14F-4D97-AF65-F5344CB8AC3E}">
        <p14:creationId xmlns:p14="http://schemas.microsoft.com/office/powerpoint/2010/main" val="393998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D14B57-7554-4343-975F-39893F972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7E42FA-0BEC-4CD6-B6BF-60BC6158D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Hungary, Italy, Greece</a:t>
            </a:r>
          </a:p>
          <a:p>
            <a:r>
              <a:rPr lang="en-US" dirty="0"/>
              <a:t>Countries frustrated by EU leadership</a:t>
            </a:r>
          </a:p>
          <a:p>
            <a:r>
              <a:rPr lang="en-US" dirty="0"/>
              <a:t>Facing economic decline, or insufficient convergence with core states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340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problem</a:t>
            </a:r>
            <a:r>
              <a:rPr lang="cs-CZ" b="1" dirty="0"/>
              <a:t> </a:t>
            </a:r>
            <a:r>
              <a:rPr lang="en-US" b="1" dirty="0"/>
              <a:t>for BRI: EU law</a:t>
            </a:r>
          </a:p>
          <a:p>
            <a:r>
              <a:rPr lang="en-US" dirty="0"/>
              <a:t>Regulates </a:t>
            </a:r>
            <a:r>
              <a:rPr lang="en-US" b="1" dirty="0"/>
              <a:t>competition</a:t>
            </a:r>
            <a:r>
              <a:rPr lang="en-US" dirty="0"/>
              <a:t> and rules for </a:t>
            </a:r>
            <a:r>
              <a:rPr lang="en-US" b="1" dirty="0"/>
              <a:t>public procurement</a:t>
            </a:r>
          </a:p>
        </p:txBody>
      </p:sp>
    </p:spTree>
    <p:extLst>
      <p:ext uri="{BB962C8B-B14F-4D97-AF65-F5344CB8AC3E}">
        <p14:creationId xmlns:p14="http://schemas.microsoft.com/office/powerpoint/2010/main" val="3654159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problem</a:t>
            </a:r>
            <a:r>
              <a:rPr lang="cs-CZ" b="1" dirty="0"/>
              <a:t> </a:t>
            </a:r>
            <a:r>
              <a:rPr lang="en-US" b="1" dirty="0"/>
              <a:t>for BRI: EU law</a:t>
            </a:r>
          </a:p>
          <a:p>
            <a:r>
              <a:rPr lang="en-US" dirty="0"/>
              <a:t>Regulates competition and rules for public procurement</a:t>
            </a:r>
          </a:p>
          <a:p>
            <a:r>
              <a:rPr lang="en-US" dirty="0"/>
              <a:t>&gt; </a:t>
            </a:r>
            <a:r>
              <a:rPr lang="en-US" b="1" dirty="0"/>
              <a:t>need for transparent tenders</a:t>
            </a:r>
          </a:p>
          <a:p>
            <a:r>
              <a:rPr lang="en-US" dirty="0"/>
              <a:t>&gt; it is not possible to do a backroom deal with a Chinese bank</a:t>
            </a:r>
          </a:p>
        </p:txBody>
      </p:sp>
    </p:spTree>
    <p:extLst>
      <p:ext uri="{BB962C8B-B14F-4D97-AF65-F5344CB8AC3E}">
        <p14:creationId xmlns:p14="http://schemas.microsoft.com/office/powerpoint/2010/main" val="1667332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DE00C8-69C3-4AF5-A0B6-EDD19875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512C2C8-2948-4471-9637-ECB2D9B66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Main problem</a:t>
            </a:r>
            <a:r>
              <a:rPr lang="cs-CZ" b="1" dirty="0"/>
              <a:t> </a:t>
            </a:r>
            <a:r>
              <a:rPr lang="en-US" b="1" dirty="0"/>
              <a:t>for BRI: EU law</a:t>
            </a:r>
          </a:p>
          <a:p>
            <a:r>
              <a:rPr lang="en-US" dirty="0"/>
              <a:t>Regulates competition and rules for public procurement</a:t>
            </a:r>
          </a:p>
          <a:p>
            <a:r>
              <a:rPr lang="en-US" dirty="0"/>
              <a:t>&gt; </a:t>
            </a:r>
            <a:r>
              <a:rPr lang="en-US" b="1" dirty="0"/>
              <a:t>need for transparent tenders</a:t>
            </a:r>
          </a:p>
          <a:p>
            <a:r>
              <a:rPr lang="en-US" dirty="0"/>
              <a:t>&gt; it is not possible to do a backroom deal with a Chinese bank</a:t>
            </a:r>
          </a:p>
          <a:p>
            <a:r>
              <a:rPr lang="en-US" dirty="0"/>
              <a:t>Competition law – state guarantees would be seen as giving Chinese SOEs and banks and </a:t>
            </a:r>
            <a:r>
              <a:rPr lang="en-US" b="1" dirty="0"/>
              <a:t>unfair advantage </a:t>
            </a:r>
            <a:r>
              <a:rPr lang="en-US" dirty="0"/>
              <a:t>over competition &gt; it cannot be done</a:t>
            </a:r>
          </a:p>
        </p:txBody>
      </p:sp>
    </p:spTree>
    <p:extLst>
      <p:ext uri="{BB962C8B-B14F-4D97-AF65-F5344CB8AC3E}">
        <p14:creationId xmlns:p14="http://schemas.microsoft.com/office/powerpoint/2010/main" val="741279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EU states are relatively rich</a:t>
            </a:r>
          </a:p>
        </p:txBody>
      </p:sp>
    </p:spTree>
    <p:extLst>
      <p:ext uri="{BB962C8B-B14F-4D97-AF65-F5344CB8AC3E}">
        <p14:creationId xmlns:p14="http://schemas.microsoft.com/office/powerpoint/2010/main" val="95204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Name some reasons why China launched the Belt and Road Initiative.</a:t>
            </a:r>
          </a:p>
        </p:txBody>
      </p:sp>
    </p:spTree>
    <p:extLst>
      <p:ext uri="{BB962C8B-B14F-4D97-AF65-F5344CB8AC3E}">
        <p14:creationId xmlns:p14="http://schemas.microsoft.com/office/powerpoint/2010/main" val="4149419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EU states are relatively rich </a:t>
            </a:r>
            <a:endParaRPr lang="cs-CZ" dirty="0"/>
          </a:p>
          <a:p>
            <a:r>
              <a:rPr lang="en-US" dirty="0"/>
              <a:t>+ have access to EU funds</a:t>
            </a:r>
            <a:r>
              <a:rPr lang="cs-CZ" dirty="0"/>
              <a:t> + </a:t>
            </a:r>
            <a:r>
              <a:rPr lang="en-US" dirty="0"/>
              <a:t>to private lending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367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EU states are relatively rich </a:t>
            </a:r>
            <a:endParaRPr lang="cs-CZ" dirty="0"/>
          </a:p>
          <a:p>
            <a:r>
              <a:rPr lang="en-US" dirty="0"/>
              <a:t>+ have access to EU funds</a:t>
            </a:r>
            <a:r>
              <a:rPr lang="cs-CZ" dirty="0"/>
              <a:t> + </a:t>
            </a:r>
            <a:r>
              <a:rPr lang="en-US" dirty="0"/>
              <a:t>to private lending</a:t>
            </a:r>
          </a:p>
          <a:p>
            <a:r>
              <a:rPr lang="en-US" dirty="0"/>
              <a:t>&gt; </a:t>
            </a:r>
            <a:r>
              <a:rPr lang="en-US" b="1" dirty="0"/>
              <a:t>they have their own funding and don‘t need China‘s money</a:t>
            </a:r>
          </a:p>
          <a:p>
            <a:r>
              <a:rPr lang="en-US" dirty="0"/>
              <a:t>&gt; they are higher on Maslow‘s pyramid and care about things like the environment or potential political interference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87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– </a:t>
            </a:r>
            <a:r>
              <a:rPr lang="en-US" b="1" dirty="0"/>
              <a:t>better institutions and less corruption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00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underestimated all of this </a:t>
            </a:r>
          </a:p>
          <a:p>
            <a:r>
              <a:rPr lang="en-US" dirty="0"/>
              <a:t>&gt; their offers are often unacceptable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95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underestimated all of this </a:t>
            </a:r>
          </a:p>
          <a:p>
            <a:r>
              <a:rPr lang="en-US" dirty="0"/>
              <a:t>&gt; their offers are often unacceptable</a:t>
            </a:r>
            <a:endParaRPr lang="cs-CZ" dirty="0"/>
          </a:p>
          <a:p>
            <a:r>
              <a:rPr lang="cs-CZ" dirty="0"/>
              <a:t>&gt; </a:t>
            </a:r>
            <a:r>
              <a:rPr lang="en-US" dirty="0"/>
              <a:t>overall, the Belt and Road project is a failure in Europe, without the EU even having to have some strategy against it</a:t>
            </a:r>
            <a:r>
              <a:rPr lang="cs-CZ" dirty="0"/>
              <a:t> 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668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Chinese companies do successfully win construction contracts, its under European rules:</a:t>
            </a:r>
          </a:p>
          <a:p>
            <a:r>
              <a:rPr lang="en-US" dirty="0"/>
              <a:t>1) </a:t>
            </a:r>
            <a:r>
              <a:rPr lang="en-US" b="1" dirty="0"/>
              <a:t>Based on a public tender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7695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Chinese companies do successfully win construction contracts, its under European rules:</a:t>
            </a:r>
          </a:p>
          <a:p>
            <a:r>
              <a:rPr lang="en-US" dirty="0"/>
              <a:t>1) </a:t>
            </a:r>
            <a:r>
              <a:rPr lang="en-US" b="1" dirty="0"/>
              <a:t>Based on a public tender</a:t>
            </a:r>
          </a:p>
          <a:p>
            <a:r>
              <a:rPr lang="en-US" dirty="0"/>
              <a:t>2) </a:t>
            </a:r>
            <a:r>
              <a:rPr lang="en-US" b="1" dirty="0"/>
              <a:t>Financed by European resources</a:t>
            </a:r>
          </a:p>
          <a:p>
            <a:r>
              <a:rPr lang="en-US" dirty="0"/>
              <a:t>&gt; do debts, no collateral, no ownership of the infrastructure for the Chinese</a:t>
            </a:r>
          </a:p>
        </p:txBody>
      </p:sp>
    </p:spTree>
    <p:extLst>
      <p:ext uri="{BB962C8B-B14F-4D97-AF65-F5344CB8AC3E}">
        <p14:creationId xmlns:p14="http://schemas.microsoft.com/office/powerpoint/2010/main" val="1549643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7E3F-92F9-46A8-970C-6437EC189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 in European Union member states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481DD-954E-4733-844D-16F9B738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Chinese companies do successfully win construction contracts, its under European rules:</a:t>
            </a:r>
          </a:p>
          <a:p>
            <a:r>
              <a:rPr lang="en-US" dirty="0"/>
              <a:t>1) </a:t>
            </a:r>
            <a:r>
              <a:rPr lang="en-US" b="1" dirty="0"/>
              <a:t>Based on a public tender</a:t>
            </a:r>
          </a:p>
          <a:p>
            <a:r>
              <a:rPr lang="en-US" dirty="0"/>
              <a:t>2) </a:t>
            </a:r>
            <a:r>
              <a:rPr lang="en-US" b="1" dirty="0"/>
              <a:t>Financed by European resources</a:t>
            </a:r>
          </a:p>
          <a:p>
            <a:r>
              <a:rPr lang="en-US" dirty="0"/>
              <a:t>&gt; do debts, no collateral, no ownership of the infrastructure for the Chinese</a:t>
            </a:r>
          </a:p>
          <a:p>
            <a:r>
              <a:rPr lang="en-US" dirty="0"/>
              <a:t>3) </a:t>
            </a:r>
            <a:r>
              <a:rPr lang="en-US" b="1" dirty="0"/>
              <a:t>No guarantees and obligatory renegotiation of prices</a:t>
            </a:r>
          </a:p>
          <a:p>
            <a:r>
              <a:rPr lang="en-US" dirty="0"/>
              <a:t>&gt; China‘s companies must behave like any other company without any special regime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505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E2A68-A51F-4C81-B360-7139650A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in Europe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8163A-67FF-48FA-91FB-9CFFE44F4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China‘s big plan – </a:t>
            </a:r>
            <a:r>
              <a:rPr lang="en-US" b="1" dirty="0"/>
              <a:t>building a railway from the port of Piraeus through Hungary to Germany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5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E2A68-A51F-4C81-B360-7139650A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in Europe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C2B04CD6-54F8-424A-AC00-C34E6455C6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311" y="1825625"/>
            <a:ext cx="6151378" cy="4351338"/>
          </a:xfrm>
        </p:spPr>
      </p:pic>
    </p:spTree>
    <p:extLst>
      <p:ext uri="{BB962C8B-B14F-4D97-AF65-F5344CB8AC3E}">
        <p14:creationId xmlns:p14="http://schemas.microsoft.com/office/powerpoint/2010/main" val="14815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Name some reasons why China launched the Belt and Road Initiative.</a:t>
            </a:r>
          </a:p>
          <a:p>
            <a:r>
              <a:rPr lang="en-US" dirty="0"/>
              <a:t>2) Name some more reasons why China launched the Belt and Road Initiative.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946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E2A68-A51F-4C81-B360-7139650A7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BRI in Europe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38163A-67FF-48FA-91FB-9CFFE44F4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China‘s big plan – </a:t>
            </a:r>
            <a:r>
              <a:rPr lang="en-US" b="1" dirty="0"/>
              <a:t>building a railway from the port of Piraeus through Hungary to Germany</a:t>
            </a:r>
          </a:p>
          <a:p>
            <a:r>
              <a:rPr lang="en-US" dirty="0"/>
              <a:t>Only the Hungarians decided to jump on this bandwagon</a:t>
            </a:r>
          </a:p>
          <a:p>
            <a:r>
              <a:rPr lang="en-US" dirty="0"/>
              <a:t>Like many BRI projects, it is probably too expensive and is never gong to pay for itself &gt; </a:t>
            </a:r>
            <a:r>
              <a:rPr lang="en-US" b="1" dirty="0"/>
              <a:t>skepticism in most EU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912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61B7F-A86A-4503-AFCE-3D9BDC2C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  <a:r>
              <a:rPr lang="cs-CZ" dirty="0"/>
              <a:t> in and out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19F00-6EC1-4B59-92CD-B4B604BDE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28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661B7F-A86A-4503-AFCE-3D9BDC2C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B26BB8E-CFAA-4954-97E4-92DCD223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07" y="1818168"/>
            <a:ext cx="7563360" cy="4292956"/>
          </a:xfrm>
        </p:spPr>
      </p:pic>
    </p:spTree>
    <p:extLst>
      <p:ext uri="{BB962C8B-B14F-4D97-AF65-F5344CB8AC3E}">
        <p14:creationId xmlns:p14="http://schemas.microsoft.com/office/powerpoint/2010/main" val="2598270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5866-46B7-4A36-9E20-ABFA6F6D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C3FD7-E63E-46BF-BABE-4D383134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Source countries – most importantly US, Taiwan, Korea, Japan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641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5866-46B7-4A36-9E20-ABFA6F6D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C3FD7-E63E-46BF-BABE-4D383134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Source countries – most importantly US, Taiwan, Korea, Japan</a:t>
            </a:r>
          </a:p>
          <a:p>
            <a:r>
              <a:rPr lang="en-US" dirty="0"/>
              <a:t>Often </a:t>
            </a:r>
            <a:r>
              <a:rPr lang="en-US" b="1" dirty="0"/>
              <a:t>routed through Honk Kong </a:t>
            </a:r>
            <a:r>
              <a:rPr lang="en-US" dirty="0"/>
              <a:t>or tax havens (British Virgin Islands)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435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06E5F-2D78-43FC-96EF-6521DCD6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F9EB23D-0BBA-40F6-92C3-FD0C31341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95" y="1318438"/>
            <a:ext cx="6913787" cy="4810216"/>
          </a:xfrm>
        </p:spPr>
      </p:pic>
    </p:spTree>
    <p:extLst>
      <p:ext uri="{BB962C8B-B14F-4D97-AF65-F5344CB8AC3E}">
        <p14:creationId xmlns:p14="http://schemas.microsoft.com/office/powerpoint/2010/main" val="2747220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E85866-46B7-4A36-9E20-ABFA6F6D6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5C3FD7-E63E-46BF-BABE-4D383134D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Source countries – most importantly US, Taiwan, Korea, Japan</a:t>
            </a:r>
          </a:p>
          <a:p>
            <a:r>
              <a:rPr lang="en-US" dirty="0"/>
              <a:t>Often </a:t>
            </a:r>
            <a:r>
              <a:rPr lang="en-US" b="1" dirty="0"/>
              <a:t>routed through Honk Kong </a:t>
            </a:r>
            <a:r>
              <a:rPr lang="en-US" dirty="0"/>
              <a:t>or tax havens (British Virgin Islands)</a:t>
            </a:r>
            <a:endParaRPr lang="cs-CZ" dirty="0"/>
          </a:p>
          <a:p>
            <a:endParaRPr lang="cs-CZ" dirty="0"/>
          </a:p>
          <a:p>
            <a:r>
              <a:rPr lang="en-US" dirty="0"/>
              <a:t>Largest single investor – Samsung</a:t>
            </a:r>
          </a:p>
          <a:p>
            <a:r>
              <a:rPr lang="en-US" dirty="0"/>
              <a:t>Typical example of triangular trade – brings in chips from Korea, exports completed phones overseas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43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C0EA3-4076-4092-A2DB-A4495A76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direct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5A2904-41F5-4D04-80F9-30AD73E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time went on, FDI became </a:t>
            </a:r>
            <a:r>
              <a:rPr lang="en-US" b="1" dirty="0"/>
              <a:t>less important as a source of investment and foreign currencies</a:t>
            </a:r>
          </a:p>
          <a:p>
            <a:r>
              <a:rPr lang="en-US" dirty="0"/>
              <a:t>Because China has </a:t>
            </a:r>
            <a:r>
              <a:rPr lang="en-US" b="1" dirty="0"/>
              <a:t>a very high rate of savings </a:t>
            </a:r>
            <a:r>
              <a:rPr lang="en-US" dirty="0"/>
              <a:t>and also acquired a trade surplus</a:t>
            </a:r>
          </a:p>
        </p:txBody>
      </p:sp>
    </p:spTree>
    <p:extLst>
      <p:ext uri="{BB962C8B-B14F-4D97-AF65-F5344CB8AC3E}">
        <p14:creationId xmlns:p14="http://schemas.microsoft.com/office/powerpoint/2010/main" val="117271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5B9CA-6CE4-4927-AF6E-66296B43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exchange reserves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052C4A7-CA66-46F1-BCBC-51A143A0F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27" y="1972364"/>
            <a:ext cx="5734345" cy="4057859"/>
          </a:xfrm>
        </p:spPr>
      </p:pic>
    </p:spTree>
    <p:extLst>
      <p:ext uri="{BB962C8B-B14F-4D97-AF65-F5344CB8AC3E}">
        <p14:creationId xmlns:p14="http://schemas.microsoft.com/office/powerpoint/2010/main" val="3399320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3D3A09-1BB9-46D2-B326-D29607CC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61670177-ADA2-4652-8C94-AA57CD0E4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9" y="1690688"/>
            <a:ext cx="8695268" cy="4478465"/>
          </a:xfrm>
        </p:spPr>
      </p:pic>
    </p:spTree>
    <p:extLst>
      <p:ext uri="{BB962C8B-B14F-4D97-AF65-F5344CB8AC3E}">
        <p14:creationId xmlns:p14="http://schemas.microsoft.com/office/powerpoint/2010/main" val="1749163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Name some reasons why China launched the Belt and Road Initiative.</a:t>
            </a:r>
          </a:p>
          <a:p>
            <a:r>
              <a:rPr lang="en-US" dirty="0"/>
              <a:t>2) Name some more reasons why China launched the Belt and Road Initiative.</a:t>
            </a:r>
          </a:p>
          <a:p>
            <a:r>
              <a:rPr lang="en-US" dirty="0"/>
              <a:t>3) What are „memoranda of understanding“ and „cooperation agreements“?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29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EE4EA-292A-49D5-AB96-8D59B02A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EBD564-99AC-44F9-8BC2-B26E61CE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has the </a:t>
            </a:r>
            <a:r>
              <a:rPr lang="en-US" b="1" dirty="0"/>
              <a:t>potential to become the world‘s largest foreign investor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654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EE4EA-292A-49D5-AB96-8D59B02A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EBD564-99AC-44F9-8BC2-B26E61CE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has the </a:t>
            </a:r>
            <a:r>
              <a:rPr lang="en-US" b="1" dirty="0"/>
              <a:t>potential to become the world‘s largest foreign investor</a:t>
            </a:r>
          </a:p>
          <a:p>
            <a:r>
              <a:rPr lang="en-US" dirty="0"/>
              <a:t>It has an unusually </a:t>
            </a:r>
            <a:r>
              <a:rPr lang="en-US" b="1" dirty="0"/>
              <a:t>high rate of savings</a:t>
            </a:r>
          </a:p>
          <a:p>
            <a:r>
              <a:rPr lang="en-US" dirty="0"/>
              <a:t>It also still has quite a </a:t>
            </a:r>
            <a:r>
              <a:rPr lang="en-US" b="1" dirty="0"/>
              <a:t>large trade surplus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44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3EE4EA-292A-49D5-AB96-8D59B02A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EBD564-99AC-44F9-8BC2-B26E61CE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has the </a:t>
            </a:r>
            <a:r>
              <a:rPr lang="en-US" b="1" dirty="0"/>
              <a:t>potential to become the world‘s largest foreign investor</a:t>
            </a:r>
          </a:p>
          <a:p>
            <a:r>
              <a:rPr lang="en-US" dirty="0"/>
              <a:t>It has an unusually </a:t>
            </a:r>
            <a:r>
              <a:rPr lang="en-US" b="1" dirty="0"/>
              <a:t>high rate of savings</a:t>
            </a:r>
          </a:p>
          <a:p>
            <a:r>
              <a:rPr lang="en-US" dirty="0"/>
              <a:t>It also still has quite a </a:t>
            </a:r>
            <a:r>
              <a:rPr lang="en-US" b="1" dirty="0"/>
              <a:t>large trade surplus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&gt; lots of money that can be converted into dollars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and invested abroad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069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DB795F-FD8F-4D68-BC68-C6057258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Outgoing Chinese FDI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643F4-1C5C-4CCD-A066-0929C4384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2005, the party-state realized that they have </a:t>
            </a:r>
            <a:r>
              <a:rPr lang="en-US" b="1" dirty="0"/>
              <a:t>too much foreign exchange on their hands</a:t>
            </a:r>
          </a:p>
          <a:p>
            <a:r>
              <a:rPr lang="en-US" dirty="0"/>
              <a:t>Keeping money as exchange means </a:t>
            </a:r>
            <a:r>
              <a:rPr lang="en-US" b="1" dirty="0"/>
              <a:t>you are not investing them in any productive way</a:t>
            </a:r>
          </a:p>
          <a:p>
            <a:r>
              <a:rPr lang="en-US" dirty="0"/>
              <a:t>They started to create </a:t>
            </a:r>
            <a:r>
              <a:rPr lang="en-US" b="1" dirty="0">
                <a:solidFill>
                  <a:srgbClr val="FF0000"/>
                </a:solidFill>
              </a:rPr>
              <a:t>incentives for companies to invest abroad</a:t>
            </a:r>
          </a:p>
          <a:p>
            <a:r>
              <a:rPr lang="en-US" dirty="0"/>
              <a:t>Sovereign wealth funds</a:t>
            </a:r>
          </a:p>
          <a:p>
            <a:r>
              <a:rPr lang="en-US" b="1" dirty="0"/>
              <a:t>BRI</a:t>
            </a:r>
          </a:p>
        </p:txBody>
      </p:sp>
    </p:spTree>
    <p:extLst>
      <p:ext uri="{BB962C8B-B14F-4D97-AF65-F5344CB8AC3E}">
        <p14:creationId xmlns:p14="http://schemas.microsoft.com/office/powerpoint/2010/main" val="1536688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A7689-9541-4002-BF98-82AD8676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FDI</a:t>
            </a:r>
            <a:endParaRPr lang="en-US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CC3F0BD-0F5F-4741-A3D7-96B4977AB5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251" y="1899336"/>
            <a:ext cx="5791498" cy="4203916"/>
          </a:xfrm>
        </p:spPr>
      </p:pic>
    </p:spTree>
    <p:extLst>
      <p:ext uri="{BB962C8B-B14F-4D97-AF65-F5344CB8AC3E}">
        <p14:creationId xmlns:p14="http://schemas.microsoft.com/office/powerpoint/2010/main" val="2636910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DEE4B-ECE9-438C-AA80-AF06B24D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24998-776D-46D4-8CA5-18A929CB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= short term, more speculative than FDI</a:t>
            </a:r>
          </a:p>
          <a:p>
            <a:r>
              <a:rPr lang="en-US" b="1" dirty="0"/>
              <a:t>Officially – tightly regulated by capital controls</a:t>
            </a:r>
          </a:p>
        </p:txBody>
      </p:sp>
    </p:spTree>
    <p:extLst>
      <p:ext uri="{BB962C8B-B14F-4D97-AF65-F5344CB8AC3E}">
        <p14:creationId xmlns:p14="http://schemas.microsoft.com/office/powerpoint/2010/main" val="735309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DEE4B-ECE9-438C-AA80-AF06B24D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24998-776D-46D4-8CA5-18A929CB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= short term, more speculative than FDI</a:t>
            </a:r>
          </a:p>
          <a:p>
            <a:r>
              <a:rPr lang="en-US" b="1" dirty="0"/>
              <a:t>Officially – tightly regulated by capital controls</a:t>
            </a:r>
          </a:p>
          <a:p>
            <a:r>
              <a:rPr lang="en-US" dirty="0"/>
              <a:t>Chinese nationals are </a:t>
            </a:r>
            <a:r>
              <a:rPr lang="en-US" b="1" dirty="0"/>
              <a:t>avoiding these controls </a:t>
            </a:r>
            <a:r>
              <a:rPr lang="en-US" dirty="0"/>
              <a:t>by masquerading these speculative flows as something else</a:t>
            </a:r>
          </a:p>
          <a:p>
            <a:r>
              <a:rPr lang="en-US" b="1" dirty="0"/>
              <a:t>= they say that they want to pay for foreign goods</a:t>
            </a:r>
            <a:r>
              <a:rPr lang="en-US" dirty="0"/>
              <a:t>, but actually use this transaction to shift money abroad and invest them</a:t>
            </a:r>
          </a:p>
        </p:txBody>
      </p:sp>
    </p:spTree>
    <p:extLst>
      <p:ext uri="{BB962C8B-B14F-4D97-AF65-F5344CB8AC3E}">
        <p14:creationId xmlns:p14="http://schemas.microsoft.com/office/powerpoint/2010/main" val="27532679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8DEE4B-ECE9-438C-AA80-AF06B24DB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investment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24998-776D-46D4-8CA5-18A929CB2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= short term, more speculative than FDI</a:t>
            </a:r>
          </a:p>
          <a:p>
            <a:r>
              <a:rPr lang="en-US" b="1" dirty="0"/>
              <a:t>Officially – tightly regulated by capital controls</a:t>
            </a:r>
          </a:p>
          <a:p>
            <a:r>
              <a:rPr lang="en-US" dirty="0"/>
              <a:t>Chinese nationals are </a:t>
            </a:r>
            <a:r>
              <a:rPr lang="en-US" b="1" dirty="0"/>
              <a:t>avoiding these controls </a:t>
            </a:r>
            <a:r>
              <a:rPr lang="en-US" dirty="0"/>
              <a:t>by masquerading these speculative flows as something else</a:t>
            </a:r>
          </a:p>
          <a:p>
            <a:r>
              <a:rPr lang="en-US" dirty="0"/>
              <a:t>= they say that they want to pay for foreign goods, but actually use this transaction to shift money abroad and invest them</a:t>
            </a:r>
          </a:p>
          <a:p>
            <a:r>
              <a:rPr lang="en-US" dirty="0"/>
              <a:t>It seems that are very </a:t>
            </a:r>
            <a:r>
              <a:rPr lang="en-US" b="1" dirty="0"/>
              <a:t>large and unstable flows of speculative investment in and out of China</a:t>
            </a:r>
          </a:p>
        </p:txBody>
      </p:sp>
    </p:spTree>
    <p:extLst>
      <p:ext uri="{BB962C8B-B14F-4D97-AF65-F5344CB8AC3E}">
        <p14:creationId xmlns:p14="http://schemas.microsoft.com/office/powerpoint/2010/main" val="246012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2B78B9-963D-4CE1-8B98-99EED5C3F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other = speculative flows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2F628BC-403D-42CC-ACDD-E709C9E51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27" y="1605517"/>
            <a:ext cx="7216534" cy="5110642"/>
          </a:xfrm>
        </p:spPr>
      </p:pic>
    </p:spTree>
    <p:extLst>
      <p:ext uri="{BB962C8B-B14F-4D97-AF65-F5344CB8AC3E}">
        <p14:creationId xmlns:p14="http://schemas.microsoft.com/office/powerpoint/2010/main" val="2184365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5B9CA-6CE4-4927-AF6E-66296B435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exchange reserves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052C4A7-CA66-46F1-BCBC-51A143A0F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27" y="1972364"/>
            <a:ext cx="5734345" cy="4057859"/>
          </a:xfrm>
        </p:spPr>
      </p:pic>
    </p:spTree>
    <p:extLst>
      <p:ext uri="{BB962C8B-B14F-4D97-AF65-F5344CB8AC3E}">
        <p14:creationId xmlns:p14="http://schemas.microsoft.com/office/powerpoint/2010/main" val="4217185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Name some reasons why China launched the Belt and Road Initiative.</a:t>
            </a:r>
          </a:p>
          <a:p>
            <a:r>
              <a:rPr lang="en-US" dirty="0"/>
              <a:t>2) Name some more reasons why China launched the Belt and Road Initiative.</a:t>
            </a:r>
          </a:p>
          <a:p>
            <a:r>
              <a:rPr lang="en-US" dirty="0"/>
              <a:t>3) What are „memoranda of understanding“ and „cooperation agreements“?</a:t>
            </a:r>
          </a:p>
          <a:p>
            <a:r>
              <a:rPr lang="en-US" dirty="0"/>
              <a:t>4) How are Belt and Road projects financed?</a:t>
            </a:r>
          </a:p>
        </p:txBody>
      </p:sp>
    </p:spTree>
    <p:extLst>
      <p:ext uri="{BB962C8B-B14F-4D97-AF65-F5344CB8AC3E}">
        <p14:creationId xmlns:p14="http://schemas.microsoft.com/office/powerpoint/2010/main" val="3262456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5B472E-9AD6-4D38-A394-D61D77A1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final graph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BABA750-2E7A-48F8-9AB6-B9E642451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138" y="1690688"/>
            <a:ext cx="6915724" cy="4739508"/>
          </a:xfrm>
        </p:spPr>
      </p:pic>
    </p:spTree>
    <p:extLst>
      <p:ext uri="{BB962C8B-B14F-4D97-AF65-F5344CB8AC3E}">
        <p14:creationId xmlns:p14="http://schemas.microsoft.com/office/powerpoint/2010/main" val="31733739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Chinese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model in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comparison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0995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„How Asia works“ </a:t>
            </a:r>
            <a:r>
              <a:rPr lang="cs-CZ" b="1" dirty="0"/>
              <a:t>– </a:t>
            </a:r>
            <a:r>
              <a:rPr lang="cs-CZ" b="1" dirty="0" err="1"/>
              <a:t>Joe</a:t>
            </a:r>
            <a:r>
              <a:rPr lang="cs-CZ" b="1" dirty="0"/>
              <a:t> </a:t>
            </a:r>
            <a:r>
              <a:rPr lang="cs-CZ" b="1" dirty="0" err="1"/>
              <a:t>Studwell</a:t>
            </a:r>
            <a:endParaRPr lang="cs-CZ" b="1" dirty="0"/>
          </a:p>
          <a:p>
            <a:endParaRPr lang="en-US" b="1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F5907B2-0B81-423F-A634-BEE8E4A4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12" y="1690688"/>
            <a:ext cx="31718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5964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„How Asia works“ </a:t>
            </a:r>
            <a:r>
              <a:rPr lang="cs-CZ" b="1" dirty="0"/>
              <a:t>– </a:t>
            </a:r>
            <a:r>
              <a:rPr lang="cs-CZ" b="1" dirty="0" err="1"/>
              <a:t>Joe</a:t>
            </a:r>
            <a:r>
              <a:rPr lang="cs-CZ" b="1" dirty="0"/>
              <a:t> </a:t>
            </a:r>
            <a:r>
              <a:rPr lang="cs-CZ" b="1" dirty="0" err="1"/>
              <a:t>Studwell</a:t>
            </a:r>
            <a:endParaRPr lang="en-US" b="1" dirty="0"/>
          </a:p>
          <a:p>
            <a:r>
              <a:rPr lang="en-US" b="1" dirty="0"/>
              <a:t>1) Land reform</a:t>
            </a:r>
          </a:p>
          <a:p>
            <a:r>
              <a:rPr lang="en-US" b="1" dirty="0"/>
              <a:t>2) Industrial policy &gt; promotion of exports</a:t>
            </a:r>
          </a:p>
          <a:p>
            <a:r>
              <a:rPr lang="en-US" b="1" dirty="0"/>
              <a:t>3) State owned banks</a:t>
            </a:r>
            <a:r>
              <a:rPr lang="cs-CZ" b="1" dirty="0"/>
              <a:t> – </a:t>
            </a:r>
            <a:r>
              <a:rPr lang="en-US" b="1" dirty="0"/>
              <a:t>also promotion of industry</a:t>
            </a:r>
          </a:p>
        </p:txBody>
      </p:sp>
    </p:spTree>
    <p:extLst>
      <p:ext uri="{BB962C8B-B14F-4D97-AF65-F5344CB8AC3E}">
        <p14:creationId xmlns:p14="http://schemas.microsoft.com/office/powerpoint/2010/main" val="21997633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0089F-FD94-4B3C-93B8-FC0CBBF8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2F6C-8DDD-47AF-AFBC-109F6E47B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Similar</a:t>
            </a:r>
            <a:r>
              <a:rPr lang="cs-CZ" dirty="0"/>
              <a:t> thesis – </a:t>
            </a:r>
            <a:r>
              <a:rPr lang="cs-CZ" b="1" dirty="0"/>
              <a:t>Ha-</a:t>
            </a:r>
            <a:r>
              <a:rPr lang="cs-CZ" b="1" dirty="0" err="1"/>
              <a:t>Joon</a:t>
            </a:r>
            <a:r>
              <a:rPr lang="cs-CZ" b="1" dirty="0"/>
              <a:t> </a:t>
            </a:r>
            <a:r>
              <a:rPr lang="cs-CZ" b="1" dirty="0" err="1"/>
              <a:t>Chang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42430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firms are not going to succeed on their own, </a:t>
            </a:r>
            <a:r>
              <a:rPr lang="en-US" b="1" dirty="0"/>
              <a:t>they need protection and help from the state (x free trade)</a:t>
            </a:r>
          </a:p>
        </p:txBody>
      </p:sp>
    </p:spTree>
    <p:extLst>
      <p:ext uri="{BB962C8B-B14F-4D97-AF65-F5344CB8AC3E}">
        <p14:creationId xmlns:p14="http://schemas.microsoft.com/office/powerpoint/2010/main" val="20858944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firms are not going to succeed on their own, </a:t>
            </a:r>
            <a:r>
              <a:rPr lang="en-US" b="1" dirty="0"/>
              <a:t>they need protection and help from the state (x free trade)</a:t>
            </a:r>
          </a:p>
          <a:p>
            <a:r>
              <a:rPr lang="en-US" dirty="0"/>
              <a:t>But they must be tested so that they don‘t become complacent &gt; </a:t>
            </a:r>
            <a:r>
              <a:rPr lang="en-US" b="1" dirty="0"/>
              <a:t>„export discipline“ </a:t>
            </a:r>
            <a:r>
              <a:rPr lang="en-US" dirty="0"/>
              <a:t>– they must be able to sell products abroad</a:t>
            </a:r>
          </a:p>
        </p:txBody>
      </p:sp>
    </p:spTree>
    <p:extLst>
      <p:ext uri="{BB962C8B-B14F-4D97-AF65-F5344CB8AC3E}">
        <p14:creationId xmlns:p14="http://schemas.microsoft.com/office/powerpoint/2010/main" val="27641737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7CB619-11E3-4892-817D-B3C20564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4FD72F-E6F0-438F-B879-08E6FC08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firms are not going to succeed on their own, </a:t>
            </a:r>
            <a:r>
              <a:rPr lang="en-US" b="1" dirty="0"/>
              <a:t>they need protection and help from the state (x free trade)</a:t>
            </a:r>
          </a:p>
          <a:p>
            <a:r>
              <a:rPr lang="en-US" dirty="0"/>
              <a:t>But they must be tested so that they don‘t become complacent &gt; </a:t>
            </a:r>
            <a:r>
              <a:rPr lang="en-US" b="1" dirty="0"/>
              <a:t>„export discipline“ </a:t>
            </a:r>
            <a:r>
              <a:rPr lang="en-US" dirty="0"/>
              <a:t>– they must be able to sell products abroad</a:t>
            </a:r>
          </a:p>
          <a:p>
            <a:r>
              <a:rPr lang="en-US" dirty="0"/>
              <a:t>Why abroad? Success in the closed domestic market doesn‘t prove anything</a:t>
            </a:r>
          </a:p>
        </p:txBody>
      </p:sp>
    </p:spTree>
    <p:extLst>
      <p:ext uri="{BB962C8B-B14F-4D97-AF65-F5344CB8AC3E}">
        <p14:creationId xmlns:p14="http://schemas.microsoft.com/office/powerpoint/2010/main" val="11462825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D6752-AF27-47DC-B9ED-67AACC42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E9A366-4433-42BB-B0F4-2D5296F7F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Undervalued currency </a:t>
            </a:r>
            <a:r>
              <a:rPr lang="en-US" dirty="0"/>
              <a:t>– helps with export</a:t>
            </a:r>
          </a:p>
        </p:txBody>
      </p:sp>
    </p:spTree>
    <p:extLst>
      <p:ext uri="{BB962C8B-B14F-4D97-AF65-F5344CB8AC3E}">
        <p14:creationId xmlns:p14="http://schemas.microsoft.com/office/powerpoint/2010/main" val="20403265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6A88A-4904-4749-89B0-F21040B9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C5DFF-00A7-4778-A1D1-EFACB2873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– </a:t>
            </a:r>
            <a:r>
              <a:rPr lang="en-US" b="1" dirty="0"/>
              <a:t>somewhat similar, but even more statist</a:t>
            </a:r>
          </a:p>
          <a:p>
            <a:r>
              <a:rPr lang="en-US" dirty="0"/>
              <a:t>Most large enterprises continued to be state-owned (to this day)</a:t>
            </a:r>
          </a:p>
        </p:txBody>
      </p:sp>
    </p:spTree>
    <p:extLst>
      <p:ext uri="{BB962C8B-B14F-4D97-AF65-F5344CB8AC3E}">
        <p14:creationId xmlns:p14="http://schemas.microsoft.com/office/powerpoint/2010/main" val="256575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Name some reasons why China launched the Belt and Road Initiative.</a:t>
            </a:r>
          </a:p>
          <a:p>
            <a:r>
              <a:rPr lang="en-US" dirty="0"/>
              <a:t>2) Name some more reasons why China launched the Belt and Road Initiative.</a:t>
            </a:r>
          </a:p>
          <a:p>
            <a:r>
              <a:rPr lang="en-US" dirty="0"/>
              <a:t>3) What are „memoranda of understanding“ and „cooperation agreements“?</a:t>
            </a:r>
          </a:p>
          <a:p>
            <a:r>
              <a:rPr lang="en-US" dirty="0"/>
              <a:t>4) How are Belt and Road projects financed?</a:t>
            </a:r>
          </a:p>
          <a:p>
            <a:r>
              <a:rPr lang="en-US" dirty="0"/>
              <a:t>5) How do financing</a:t>
            </a:r>
            <a:r>
              <a:rPr lang="cs-CZ" dirty="0"/>
              <a:t> </a:t>
            </a:r>
            <a:r>
              <a:rPr lang="en-US" dirty="0"/>
              <a:t>conditions compare to concessional development lending (World Bank etc.) and commercial loans?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331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6A88A-4904-4749-89B0-F21040B9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C5DFF-00A7-4778-A1D1-EFACB2873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– </a:t>
            </a:r>
            <a:r>
              <a:rPr lang="en-US" b="1" dirty="0"/>
              <a:t>somewhat similar, but even more statist</a:t>
            </a:r>
          </a:p>
          <a:p>
            <a:r>
              <a:rPr lang="en-US" dirty="0"/>
              <a:t>Most large enterprises continued to be state-owned (to this day)</a:t>
            </a:r>
          </a:p>
          <a:p>
            <a:r>
              <a:rPr lang="en-US" b="1" dirty="0"/>
              <a:t>No liberalization after successful growth</a:t>
            </a:r>
          </a:p>
        </p:txBody>
      </p:sp>
    </p:spTree>
    <p:extLst>
      <p:ext uri="{BB962C8B-B14F-4D97-AF65-F5344CB8AC3E}">
        <p14:creationId xmlns:p14="http://schemas.microsoft.com/office/powerpoint/2010/main" val="10499620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6A88A-4904-4749-89B0-F21040B9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C5DFF-00A7-4778-A1D1-EFACB2873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China – </a:t>
            </a:r>
            <a:r>
              <a:rPr lang="en-US" b="1" dirty="0"/>
              <a:t>somewhat similar, but even more statist</a:t>
            </a:r>
          </a:p>
          <a:p>
            <a:r>
              <a:rPr lang="en-US" dirty="0"/>
              <a:t>Most large enterprises continued to be state-owned (to this day)</a:t>
            </a:r>
          </a:p>
          <a:p>
            <a:r>
              <a:rPr lang="en-US" b="1" dirty="0"/>
              <a:t>No liberalization after successful growth</a:t>
            </a:r>
          </a:p>
          <a:p>
            <a:r>
              <a:rPr lang="en-US" b="1" dirty="0"/>
              <a:t>J, K, T attempted to catch up, not to become the undisputed leader </a:t>
            </a:r>
            <a:r>
              <a:rPr lang="en-US" dirty="0"/>
              <a:t>(x China‘s ambitions for next generation Internet, AI….)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8334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ADDF0-DE40-4C0F-A2FD-45F96D42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1A5F9-00FC-4299-BB4D-E6379CD9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J, K, T – </a:t>
            </a:r>
            <a:r>
              <a:rPr lang="en-US" b="1" dirty="0"/>
              <a:t>developmental state as a necessary evil</a:t>
            </a:r>
            <a:r>
              <a:rPr lang="en-US" dirty="0"/>
              <a:t>, a precursor to </a:t>
            </a:r>
            <a:r>
              <a:rPr lang="en-US" b="1" dirty="0"/>
              <a:t>capitalism</a:t>
            </a:r>
            <a:r>
              <a:rPr lang="en-US" dirty="0"/>
              <a:t> which isn‘t possible yet</a:t>
            </a:r>
          </a:p>
          <a:p>
            <a:r>
              <a:rPr lang="en-US" dirty="0"/>
              <a:t>= more or less in line with Western theorists of protectionism – Alexander Hamilton, Friedrich List</a:t>
            </a:r>
          </a:p>
        </p:txBody>
      </p:sp>
    </p:spTree>
    <p:extLst>
      <p:ext uri="{BB962C8B-B14F-4D97-AF65-F5344CB8AC3E}">
        <p14:creationId xmlns:p14="http://schemas.microsoft.com/office/powerpoint/2010/main" val="42496208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ADDF0-DE40-4C0F-A2FD-45F96D42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1A5F9-00FC-4299-BB4D-E6379CD9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J, K, T – </a:t>
            </a:r>
            <a:r>
              <a:rPr lang="en-US" b="1" dirty="0"/>
              <a:t>developmental state as a necessary evil</a:t>
            </a:r>
            <a:r>
              <a:rPr lang="en-US" dirty="0"/>
              <a:t>, a precursor to </a:t>
            </a:r>
            <a:r>
              <a:rPr lang="en-US" b="1" dirty="0"/>
              <a:t>capitalism</a:t>
            </a:r>
            <a:r>
              <a:rPr lang="en-US" dirty="0"/>
              <a:t> which isn‘t possible yet</a:t>
            </a:r>
          </a:p>
          <a:p>
            <a:r>
              <a:rPr lang="en-US" dirty="0"/>
              <a:t>= more or less in line with Western theorists of protectionism – Alexander Hamilton, Friedrich List</a:t>
            </a:r>
          </a:p>
          <a:p>
            <a:r>
              <a:rPr lang="en-US" dirty="0"/>
              <a:t>CH – </a:t>
            </a:r>
            <a:r>
              <a:rPr lang="en-US" b="1" dirty="0"/>
              <a:t>developmental state as a necessary evil</a:t>
            </a:r>
            <a:r>
              <a:rPr lang="en-US" dirty="0"/>
              <a:t>, a precursor to </a:t>
            </a:r>
            <a:r>
              <a:rPr lang="en-US" b="1" dirty="0"/>
              <a:t>socialism</a:t>
            </a:r>
            <a:r>
              <a:rPr lang="en-US" dirty="0"/>
              <a:t> which isn‘t possible yet</a:t>
            </a:r>
          </a:p>
        </p:txBody>
      </p:sp>
    </p:spTree>
    <p:extLst>
      <p:ext uri="{BB962C8B-B14F-4D97-AF65-F5344CB8AC3E}">
        <p14:creationId xmlns:p14="http://schemas.microsoft.com/office/powerpoint/2010/main" val="36494947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ADDF0-DE40-4C0F-A2FD-45F96D42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1A5F9-00FC-4299-BB4D-E6379CD9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J, K, T – </a:t>
            </a:r>
            <a:r>
              <a:rPr lang="en-US" b="1" dirty="0"/>
              <a:t>developmental state as a necessary evil</a:t>
            </a:r>
            <a:r>
              <a:rPr lang="en-US" dirty="0"/>
              <a:t>, a precursor to </a:t>
            </a:r>
            <a:r>
              <a:rPr lang="en-US" b="1" dirty="0"/>
              <a:t>capitalism</a:t>
            </a:r>
            <a:r>
              <a:rPr lang="en-US" dirty="0"/>
              <a:t> which isn‘t possible yet</a:t>
            </a:r>
          </a:p>
          <a:p>
            <a:r>
              <a:rPr lang="en-US" dirty="0"/>
              <a:t>= more or less in line with Western theorists of protectionism – Alexander Hamilton, Friedrich List</a:t>
            </a:r>
          </a:p>
          <a:p>
            <a:r>
              <a:rPr lang="en-US" dirty="0"/>
              <a:t>CH – </a:t>
            </a:r>
            <a:r>
              <a:rPr lang="en-US" b="1" dirty="0"/>
              <a:t>developmental state as a necessary evil</a:t>
            </a:r>
            <a:r>
              <a:rPr lang="en-US" dirty="0"/>
              <a:t>, a precursor to </a:t>
            </a:r>
            <a:r>
              <a:rPr lang="en-US" b="1" dirty="0"/>
              <a:t>socialism</a:t>
            </a:r>
            <a:r>
              <a:rPr lang="en-US" dirty="0"/>
              <a:t> which isn‘t possible yet</a:t>
            </a:r>
          </a:p>
          <a:p>
            <a:r>
              <a:rPr lang="en-US" dirty="0"/>
              <a:t>= </a:t>
            </a:r>
            <a:r>
              <a:rPr lang="en-US" b="1" dirty="0"/>
              <a:t>China does not yet posses the capacity for planning and redistribution necessary to achieve socialism, so it has to accept markets</a:t>
            </a:r>
          </a:p>
        </p:txBody>
      </p:sp>
    </p:spTree>
    <p:extLst>
      <p:ext uri="{BB962C8B-B14F-4D97-AF65-F5344CB8AC3E}">
        <p14:creationId xmlns:p14="http://schemas.microsoft.com/office/powerpoint/2010/main" val="29105940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ADDF0-DE40-4C0F-A2FD-45F96D42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developmental state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1A5F9-00FC-4299-BB4D-E6379CD90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CCP – China‘s advantage continues to be the ability to mobilize resources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926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16229-C8A2-45F5-935C-9A66F974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21E68-20B4-4A3C-BC66-087A9263F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Import-substituting industrialization </a:t>
            </a:r>
            <a:r>
              <a:rPr lang="en-US" dirty="0"/>
              <a:t>(</a:t>
            </a:r>
            <a:r>
              <a:rPr lang="en-US" b="1" dirty="0"/>
              <a:t>ISI</a:t>
            </a:r>
            <a:r>
              <a:rPr lang="en-US" dirty="0"/>
              <a:t>)</a:t>
            </a:r>
          </a:p>
          <a:p>
            <a:r>
              <a:rPr lang="en-US" b="1" dirty="0"/>
              <a:t>Not so important for us</a:t>
            </a:r>
            <a:r>
              <a:rPr lang="en-US" dirty="0"/>
              <a:t>, but often discussed in IPE</a:t>
            </a:r>
          </a:p>
          <a:p>
            <a:r>
              <a:rPr lang="en-US" dirty="0"/>
              <a:t>Latin America, circa 1945-1980</a:t>
            </a:r>
          </a:p>
        </p:txBody>
      </p:sp>
    </p:spTree>
    <p:extLst>
      <p:ext uri="{BB962C8B-B14F-4D97-AF65-F5344CB8AC3E}">
        <p14:creationId xmlns:p14="http://schemas.microsoft.com/office/powerpoint/2010/main" val="35437354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16229-C8A2-45F5-935C-9A66F974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21E68-20B4-4A3C-BC66-087A9263F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Protectionism, state-owned banks and large enterprises – similar to Asia</a:t>
            </a:r>
          </a:p>
        </p:txBody>
      </p:sp>
    </p:spTree>
    <p:extLst>
      <p:ext uri="{BB962C8B-B14F-4D97-AF65-F5344CB8AC3E}">
        <p14:creationId xmlns:p14="http://schemas.microsoft.com/office/powerpoint/2010/main" val="32022052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BB0A-0528-4B77-BD9E-4444A55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4CF4-426A-46CB-A1C6-9D0CFEE0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But – no promotion of export! – closed economies</a:t>
            </a:r>
            <a:r>
              <a:rPr lang="cs-CZ" b="1" dirty="0"/>
              <a:t>, </a:t>
            </a:r>
            <a:r>
              <a:rPr lang="cs-CZ" dirty="0"/>
              <a:t>„</a:t>
            </a:r>
            <a:r>
              <a:rPr lang="cs-CZ" dirty="0" err="1"/>
              <a:t>captive</a:t>
            </a:r>
            <a:r>
              <a:rPr lang="cs-CZ" dirty="0"/>
              <a:t> </a:t>
            </a:r>
            <a:r>
              <a:rPr lang="cs-CZ" dirty="0" err="1"/>
              <a:t>markets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6918021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BB0A-0528-4B77-BD9E-4444A55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4CF4-426A-46CB-A1C6-9D0CFEE0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But – no promotion of export! – closed economies</a:t>
            </a:r>
            <a:r>
              <a:rPr lang="cs-CZ" b="1" dirty="0"/>
              <a:t>, </a:t>
            </a:r>
            <a:r>
              <a:rPr lang="cs-CZ" dirty="0"/>
              <a:t>„</a:t>
            </a:r>
            <a:r>
              <a:rPr lang="cs-CZ" dirty="0" err="1"/>
              <a:t>captive</a:t>
            </a:r>
            <a:r>
              <a:rPr lang="cs-CZ" dirty="0"/>
              <a:t> </a:t>
            </a:r>
            <a:r>
              <a:rPr lang="cs-CZ" dirty="0" err="1"/>
              <a:t>markets</a:t>
            </a:r>
            <a:r>
              <a:rPr lang="cs-CZ" dirty="0"/>
              <a:t>“</a:t>
            </a:r>
          </a:p>
          <a:p>
            <a:r>
              <a:rPr lang="en-US" b="1" dirty="0"/>
              <a:t>Overvalued currencies – </a:t>
            </a:r>
            <a:r>
              <a:rPr lang="en-US" dirty="0"/>
              <a:t>to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imported</a:t>
            </a:r>
            <a:r>
              <a:rPr lang="cs-CZ" dirty="0"/>
              <a:t> </a:t>
            </a:r>
            <a:r>
              <a:rPr lang="cs-CZ" dirty="0" err="1"/>
              <a:t>raw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and </a:t>
            </a:r>
            <a:r>
              <a:rPr lang="cs-CZ" dirty="0" err="1"/>
              <a:t>machinery</a:t>
            </a:r>
            <a:r>
              <a:rPr lang="cs-CZ" dirty="0"/>
              <a:t> + </a:t>
            </a:r>
            <a:r>
              <a:rPr lang="cs-CZ" dirty="0" err="1"/>
              <a:t>subsidize</a:t>
            </a:r>
            <a:r>
              <a:rPr lang="cs-CZ" dirty="0"/>
              <a:t> </a:t>
            </a:r>
            <a:r>
              <a:rPr lang="cs-CZ" dirty="0" err="1"/>
              <a:t>consumption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6) What type of projects are typically financed via BRI?</a:t>
            </a:r>
          </a:p>
        </p:txBody>
      </p:sp>
    </p:spTree>
    <p:extLst>
      <p:ext uri="{BB962C8B-B14F-4D97-AF65-F5344CB8AC3E}">
        <p14:creationId xmlns:p14="http://schemas.microsoft.com/office/powerpoint/2010/main" val="15431537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BB0A-0528-4B77-BD9E-4444A55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4CF4-426A-46CB-A1C6-9D0CFEE0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But – no promotion of export! – closed economies</a:t>
            </a:r>
            <a:r>
              <a:rPr lang="cs-CZ" b="1" dirty="0"/>
              <a:t>, </a:t>
            </a:r>
            <a:r>
              <a:rPr lang="cs-CZ" dirty="0"/>
              <a:t>„</a:t>
            </a:r>
            <a:r>
              <a:rPr lang="cs-CZ" dirty="0" err="1"/>
              <a:t>captive</a:t>
            </a:r>
            <a:r>
              <a:rPr lang="cs-CZ" dirty="0"/>
              <a:t> </a:t>
            </a:r>
            <a:r>
              <a:rPr lang="cs-CZ" dirty="0" err="1"/>
              <a:t>markets</a:t>
            </a:r>
            <a:r>
              <a:rPr lang="cs-CZ" dirty="0"/>
              <a:t>“</a:t>
            </a:r>
          </a:p>
          <a:p>
            <a:r>
              <a:rPr lang="en-US" b="1" dirty="0"/>
              <a:t>Overvalued currencies – </a:t>
            </a:r>
            <a:r>
              <a:rPr lang="en-US" dirty="0"/>
              <a:t>to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imported</a:t>
            </a:r>
            <a:r>
              <a:rPr lang="cs-CZ" dirty="0"/>
              <a:t> </a:t>
            </a:r>
            <a:r>
              <a:rPr lang="cs-CZ" dirty="0" err="1"/>
              <a:t>raw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and </a:t>
            </a:r>
            <a:r>
              <a:rPr lang="cs-CZ" dirty="0" err="1"/>
              <a:t>machinery</a:t>
            </a:r>
            <a:r>
              <a:rPr lang="cs-CZ" dirty="0"/>
              <a:t> + </a:t>
            </a:r>
            <a:r>
              <a:rPr lang="cs-CZ" dirty="0" err="1"/>
              <a:t>subsidize</a:t>
            </a:r>
            <a:r>
              <a:rPr lang="cs-CZ" dirty="0"/>
              <a:t> </a:t>
            </a:r>
            <a:r>
              <a:rPr lang="cs-CZ" dirty="0" err="1"/>
              <a:t>consumption</a:t>
            </a:r>
            <a:endParaRPr lang="en-US" dirty="0"/>
          </a:p>
          <a:p>
            <a:r>
              <a:rPr lang="en-US" b="1" dirty="0"/>
              <a:t>&gt; trade deficits </a:t>
            </a:r>
            <a:endParaRPr lang="cs-CZ" b="1" dirty="0"/>
          </a:p>
          <a:p>
            <a:r>
              <a:rPr lang="en-US" b="1" dirty="0"/>
              <a:t>&gt; financed by debt</a:t>
            </a:r>
            <a:r>
              <a:rPr lang="cs-CZ" b="1" dirty="0"/>
              <a:t> – </a:t>
            </a:r>
            <a:r>
              <a:rPr lang="cs-CZ" dirty="0" err="1"/>
              <a:t>seemingly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 to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60133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BB0A-0528-4B77-BD9E-4444A55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4CF4-426A-46CB-A1C6-9D0CFEE0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But – no promotion of export! – closed economies</a:t>
            </a:r>
            <a:r>
              <a:rPr lang="cs-CZ" b="1" dirty="0"/>
              <a:t>, </a:t>
            </a:r>
            <a:r>
              <a:rPr lang="cs-CZ" dirty="0"/>
              <a:t>„</a:t>
            </a:r>
            <a:r>
              <a:rPr lang="cs-CZ" dirty="0" err="1"/>
              <a:t>captive</a:t>
            </a:r>
            <a:r>
              <a:rPr lang="cs-CZ" dirty="0"/>
              <a:t> </a:t>
            </a:r>
            <a:r>
              <a:rPr lang="cs-CZ" dirty="0" err="1"/>
              <a:t>markets</a:t>
            </a:r>
            <a:r>
              <a:rPr lang="cs-CZ" dirty="0"/>
              <a:t>“</a:t>
            </a:r>
          </a:p>
          <a:p>
            <a:r>
              <a:rPr lang="en-US" b="1" dirty="0"/>
              <a:t>Overvalued currencies – </a:t>
            </a:r>
            <a:r>
              <a:rPr lang="en-US" dirty="0"/>
              <a:t>to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imported</a:t>
            </a:r>
            <a:r>
              <a:rPr lang="cs-CZ" dirty="0"/>
              <a:t> </a:t>
            </a:r>
            <a:r>
              <a:rPr lang="cs-CZ" dirty="0" err="1"/>
              <a:t>raw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and </a:t>
            </a:r>
            <a:r>
              <a:rPr lang="cs-CZ" dirty="0" err="1"/>
              <a:t>machinery</a:t>
            </a:r>
            <a:r>
              <a:rPr lang="cs-CZ" dirty="0"/>
              <a:t> + </a:t>
            </a:r>
            <a:r>
              <a:rPr lang="cs-CZ" dirty="0" err="1"/>
              <a:t>subsidize</a:t>
            </a:r>
            <a:r>
              <a:rPr lang="cs-CZ" dirty="0"/>
              <a:t> </a:t>
            </a:r>
            <a:r>
              <a:rPr lang="cs-CZ" dirty="0" err="1"/>
              <a:t>consumption</a:t>
            </a:r>
            <a:endParaRPr lang="en-US" dirty="0"/>
          </a:p>
          <a:p>
            <a:r>
              <a:rPr lang="en-US" b="1" dirty="0"/>
              <a:t>&gt; trade deficits </a:t>
            </a:r>
            <a:endParaRPr lang="cs-CZ" b="1" dirty="0"/>
          </a:p>
          <a:p>
            <a:r>
              <a:rPr lang="en-US" b="1" dirty="0"/>
              <a:t>&gt; financed by debt</a:t>
            </a:r>
            <a:r>
              <a:rPr lang="cs-CZ" b="1" dirty="0"/>
              <a:t> – </a:t>
            </a:r>
            <a:r>
              <a:rPr lang="cs-CZ" dirty="0" err="1"/>
              <a:t>seemingly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 to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en-US" b="1" dirty="0"/>
          </a:p>
          <a:p>
            <a:r>
              <a:rPr lang="en-US" b="1" dirty="0"/>
              <a:t>Also – no sweeping land-reform </a:t>
            </a:r>
            <a:r>
              <a:rPr lang="en-US" dirty="0"/>
              <a:t>= surviving inequality, „old elite“</a:t>
            </a:r>
          </a:p>
        </p:txBody>
      </p:sp>
    </p:spTree>
    <p:extLst>
      <p:ext uri="{BB962C8B-B14F-4D97-AF65-F5344CB8AC3E}">
        <p14:creationId xmlns:p14="http://schemas.microsoft.com/office/powerpoint/2010/main" val="39643821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39BB0A-0528-4B77-BD9E-4444A55F9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AC4CF4-426A-46CB-A1C6-9D0CFEE00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But – no promotion of export! – closed economies</a:t>
            </a:r>
            <a:r>
              <a:rPr lang="cs-CZ" b="1" dirty="0"/>
              <a:t>, </a:t>
            </a:r>
            <a:r>
              <a:rPr lang="cs-CZ" dirty="0"/>
              <a:t>„</a:t>
            </a:r>
            <a:r>
              <a:rPr lang="cs-CZ" dirty="0" err="1"/>
              <a:t>captive</a:t>
            </a:r>
            <a:r>
              <a:rPr lang="cs-CZ" dirty="0"/>
              <a:t> </a:t>
            </a:r>
            <a:r>
              <a:rPr lang="cs-CZ" dirty="0" err="1"/>
              <a:t>markets</a:t>
            </a:r>
            <a:r>
              <a:rPr lang="cs-CZ" dirty="0"/>
              <a:t>“</a:t>
            </a:r>
          </a:p>
          <a:p>
            <a:r>
              <a:rPr lang="en-US" b="1" dirty="0"/>
              <a:t>Overvalued currencies – </a:t>
            </a:r>
            <a:r>
              <a:rPr lang="en-US" dirty="0"/>
              <a:t>to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imported</a:t>
            </a:r>
            <a:r>
              <a:rPr lang="cs-CZ" dirty="0"/>
              <a:t> </a:t>
            </a:r>
            <a:r>
              <a:rPr lang="cs-CZ" dirty="0" err="1"/>
              <a:t>raw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 and </a:t>
            </a:r>
            <a:r>
              <a:rPr lang="cs-CZ" dirty="0" err="1"/>
              <a:t>machinery</a:t>
            </a:r>
            <a:r>
              <a:rPr lang="cs-CZ" dirty="0"/>
              <a:t> + </a:t>
            </a:r>
            <a:r>
              <a:rPr lang="cs-CZ" dirty="0" err="1"/>
              <a:t>subsidize</a:t>
            </a:r>
            <a:r>
              <a:rPr lang="cs-CZ" dirty="0"/>
              <a:t> </a:t>
            </a:r>
            <a:r>
              <a:rPr lang="cs-CZ" dirty="0" err="1"/>
              <a:t>consumption</a:t>
            </a:r>
            <a:endParaRPr lang="en-US" dirty="0"/>
          </a:p>
          <a:p>
            <a:r>
              <a:rPr lang="en-US" b="1" dirty="0"/>
              <a:t>&gt; trade deficits </a:t>
            </a:r>
            <a:endParaRPr lang="cs-CZ" b="1" dirty="0"/>
          </a:p>
          <a:p>
            <a:r>
              <a:rPr lang="en-US" b="1" dirty="0"/>
              <a:t>&gt; financed by debt</a:t>
            </a:r>
            <a:r>
              <a:rPr lang="cs-CZ" b="1" dirty="0"/>
              <a:t> – </a:t>
            </a:r>
            <a:r>
              <a:rPr lang="cs-CZ" dirty="0" err="1"/>
              <a:t>seemingly</a:t>
            </a:r>
            <a:r>
              <a:rPr lang="cs-CZ" dirty="0"/>
              <a:t> </a:t>
            </a:r>
            <a:r>
              <a:rPr lang="cs-CZ" dirty="0" err="1"/>
              <a:t>easy</a:t>
            </a:r>
            <a:r>
              <a:rPr lang="cs-CZ" dirty="0"/>
              <a:t> to </a:t>
            </a:r>
            <a:r>
              <a:rPr lang="cs-CZ" dirty="0" err="1"/>
              <a:t>pay</a:t>
            </a:r>
            <a:r>
              <a:rPr lang="cs-CZ" dirty="0"/>
              <a:t> </a:t>
            </a:r>
            <a:r>
              <a:rPr lang="cs-CZ" dirty="0" err="1"/>
              <a:t>back</a:t>
            </a:r>
            <a:r>
              <a:rPr lang="cs-CZ" dirty="0"/>
              <a:t>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strong</a:t>
            </a:r>
            <a:r>
              <a:rPr lang="cs-CZ" dirty="0"/>
              <a:t> </a:t>
            </a:r>
            <a:r>
              <a:rPr lang="cs-CZ" dirty="0" err="1"/>
              <a:t>currency</a:t>
            </a:r>
            <a:endParaRPr lang="en-US" b="1" dirty="0"/>
          </a:p>
          <a:p>
            <a:r>
              <a:rPr lang="en-US" b="1" dirty="0"/>
              <a:t>Also – no sweeping land-reform </a:t>
            </a:r>
            <a:r>
              <a:rPr lang="en-US" dirty="0"/>
              <a:t>= surviving inequality, „old elite“</a:t>
            </a:r>
          </a:p>
          <a:p>
            <a:r>
              <a:rPr lang="en-US" b="1" dirty="0"/>
              <a:t>1980s – bankruptcies, transition to free trade (IMF, WB)</a:t>
            </a:r>
          </a:p>
        </p:txBody>
      </p:sp>
    </p:spTree>
    <p:extLst>
      <p:ext uri="{BB962C8B-B14F-4D97-AF65-F5344CB8AC3E}">
        <p14:creationId xmlns:p14="http://schemas.microsoft.com/office/powerpoint/2010/main" val="19691807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D6266-D938-4A02-9B58-B73D9AE60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16B224-3F39-432A-9517-B28DB906E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Economists – identification of ISI with protectionism and Asia with free markets </a:t>
            </a:r>
          </a:p>
          <a:p>
            <a:r>
              <a:rPr lang="en-US" b="1" dirty="0">
                <a:solidFill>
                  <a:srgbClr val="FF0000"/>
                </a:solidFill>
              </a:rPr>
              <a:t>= misinterpretation</a:t>
            </a:r>
          </a:p>
        </p:txBody>
      </p:sp>
    </p:spTree>
    <p:extLst>
      <p:ext uri="{BB962C8B-B14F-4D97-AF65-F5344CB8AC3E}">
        <p14:creationId xmlns:p14="http://schemas.microsoft.com/office/powerpoint/2010/main" val="42180439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E0F4-BEFB-49B0-A584-115379EB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861B-DBA1-4D58-8B57-70CFBDF76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China</a:t>
            </a:r>
            <a:r>
              <a:rPr lang="cs-CZ" dirty="0"/>
              <a:t> </a:t>
            </a:r>
            <a:r>
              <a:rPr lang="cs-CZ" dirty="0" err="1"/>
              <a:t>transitioned</a:t>
            </a:r>
            <a:r>
              <a:rPr lang="cs-CZ" dirty="0"/>
              <a:t>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something</a:t>
            </a:r>
            <a:r>
              <a:rPr lang="cs-CZ" dirty="0"/>
              <a:t> </a:t>
            </a:r>
            <a:r>
              <a:rPr lang="cs-CZ" dirty="0" err="1"/>
              <a:t>reminiscent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ISI in </a:t>
            </a:r>
            <a:r>
              <a:rPr lang="cs-CZ" dirty="0" err="1"/>
              <a:t>the</a:t>
            </a:r>
            <a:r>
              <a:rPr lang="cs-CZ" dirty="0"/>
              <a:t> 1980s,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</a:t>
            </a:r>
            <a:r>
              <a:rPr lang="cs-CZ" dirty="0" err="1"/>
              <a:t>moved</a:t>
            </a:r>
            <a:r>
              <a:rPr lang="cs-CZ" dirty="0"/>
              <a:t> on </a:t>
            </a:r>
            <a:r>
              <a:rPr lang="cs-CZ" dirty="0" err="1"/>
              <a:t>towards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export-</a:t>
            </a:r>
            <a:r>
              <a:rPr lang="cs-CZ" dirty="0" err="1"/>
              <a:t>driven</a:t>
            </a:r>
            <a:r>
              <a:rPr lang="cs-CZ" dirty="0"/>
              <a:t>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71F76-BC36-41E0-BBDB-BB1EC11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6F0B8-1AD4-44D5-B27A-AC91C972E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549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71F76-BC36-41E0-BBDB-BB1EC11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6F0B8-1AD4-44D5-B27A-AC91C972E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Eastern Europe after 1989</a:t>
            </a:r>
          </a:p>
          <a:p>
            <a:r>
              <a:rPr lang="en-US" b="1" dirty="0"/>
              <a:t>= full transition towards free market capitalism</a:t>
            </a:r>
          </a:p>
          <a:p>
            <a:r>
              <a:rPr lang="en-US" b="1" dirty="0"/>
              <a:t>= </a:t>
            </a:r>
            <a:r>
              <a:rPr lang="en-US" b="1" dirty="0">
                <a:solidFill>
                  <a:srgbClr val="FF0000"/>
                </a:solidFill>
              </a:rPr>
              <a:t>privatization</a:t>
            </a:r>
            <a:r>
              <a:rPr lang="en-US" b="1" dirty="0"/>
              <a:t> of enterprises, market prices, free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063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71F76-BC36-41E0-BBDB-BB1EC11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6F0B8-1AD4-44D5-B27A-AC91C972E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idea – the Communist regimes have collapsed &gt;</a:t>
            </a:r>
            <a:r>
              <a:rPr lang="en-US" b="1" dirty="0"/>
              <a:t> there is no power capable of overseeing central planning</a:t>
            </a:r>
          </a:p>
        </p:txBody>
      </p:sp>
    </p:spTree>
    <p:extLst>
      <p:ext uri="{BB962C8B-B14F-4D97-AF65-F5344CB8AC3E}">
        <p14:creationId xmlns:p14="http://schemas.microsoft.com/office/powerpoint/2010/main" val="264458287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71F76-BC36-41E0-BBDB-BB1EC11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6F0B8-1AD4-44D5-B27A-AC91C972E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idea – the Communist regimes have collapsed &gt;</a:t>
            </a:r>
            <a:r>
              <a:rPr lang="en-US" b="1" dirty="0"/>
              <a:t> there is no power capable of overseeing central planning </a:t>
            </a:r>
          </a:p>
          <a:p>
            <a:r>
              <a:rPr lang="en-US" dirty="0"/>
              <a:t>&gt; we must move quickly towards markets, </a:t>
            </a:r>
            <a:r>
              <a:rPr lang="en-US" b="1" dirty="0"/>
              <a:t>otherwise the managers of the SOE‘s will plunder the assets</a:t>
            </a:r>
          </a:p>
          <a:p>
            <a:r>
              <a:rPr lang="en-US" dirty="0"/>
              <a:t>= the need to dissolve public ownership relatively quickly, before it‘s completely hollowed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67582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CBF83-4FF0-4168-8B3F-7F4EE201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B3726-AF68-4BAA-A58B-1E3A8BD3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Derided and discredited today </a:t>
            </a:r>
            <a:r>
              <a:rPr lang="en-US" dirty="0"/>
              <a:t>– collapse of Russia, Ukraine </a:t>
            </a:r>
            <a:r>
              <a:rPr lang="en-US" dirty="0" err="1"/>
              <a:t>etc</a:t>
            </a:r>
            <a:r>
              <a:rPr lang="en-US" dirty="0"/>
              <a:t>, poverty, rise of oligarchs</a:t>
            </a:r>
          </a:p>
        </p:txBody>
      </p:sp>
    </p:spTree>
    <p:extLst>
      <p:ext uri="{BB962C8B-B14F-4D97-AF65-F5344CB8AC3E}">
        <p14:creationId xmlns:p14="http://schemas.microsoft.com/office/powerpoint/2010/main" val="4177959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6) What type of projects are typically financed via BRI?</a:t>
            </a:r>
          </a:p>
          <a:p>
            <a:r>
              <a:rPr lang="en-US" dirty="0"/>
              <a:t>7) What leads developing countries to join BRI?</a:t>
            </a:r>
          </a:p>
        </p:txBody>
      </p:sp>
    </p:spTree>
    <p:extLst>
      <p:ext uri="{BB962C8B-B14F-4D97-AF65-F5344CB8AC3E}">
        <p14:creationId xmlns:p14="http://schemas.microsoft.com/office/powerpoint/2010/main" val="23663706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CBF83-4FF0-4168-8B3F-7F4EE2013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B3726-AF68-4BAA-A58B-1E3A8BD3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Derided and discredited today </a:t>
            </a:r>
            <a:r>
              <a:rPr lang="en-US" dirty="0"/>
              <a:t>– collapse of Russia, Ukraine </a:t>
            </a:r>
            <a:r>
              <a:rPr lang="en-US" dirty="0" err="1"/>
              <a:t>etc</a:t>
            </a:r>
            <a:r>
              <a:rPr lang="en-US" dirty="0"/>
              <a:t>, poverty, rise of oligarchs</a:t>
            </a:r>
          </a:p>
          <a:p>
            <a:r>
              <a:rPr lang="en-US" dirty="0"/>
              <a:t>But – </a:t>
            </a:r>
            <a:r>
              <a:rPr lang="en-US" b="1" dirty="0"/>
              <a:t>Baltic countries, Poland, Czechia</a:t>
            </a:r>
            <a:r>
              <a:rPr lang="en-US" dirty="0"/>
              <a:t>, Slovakia, Slovenia, Hungary…</a:t>
            </a:r>
          </a:p>
          <a:p>
            <a:r>
              <a:rPr lang="en-US" dirty="0"/>
              <a:t>&gt; often reasonably successful!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1552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71F76-BC36-41E0-BBDB-BB1EC11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6F0B8-1AD4-44D5-B27A-AC91C972E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Eastern Europe after 1989</a:t>
            </a:r>
          </a:p>
          <a:p>
            <a:r>
              <a:rPr lang="en-US" b="1" dirty="0"/>
              <a:t>= full transition towards free market capitalism</a:t>
            </a:r>
          </a:p>
          <a:p>
            <a:r>
              <a:rPr lang="en-US" b="1" dirty="0"/>
              <a:t>= </a:t>
            </a:r>
            <a:r>
              <a:rPr lang="en-US" b="1" dirty="0">
                <a:solidFill>
                  <a:srgbClr val="FF0000"/>
                </a:solidFill>
              </a:rPr>
              <a:t>privatization</a:t>
            </a:r>
            <a:r>
              <a:rPr lang="en-US" b="1" dirty="0"/>
              <a:t> of enterprises, market prices, free trade</a:t>
            </a:r>
            <a:endParaRPr lang="cs-CZ" b="1" dirty="0"/>
          </a:p>
          <a:p>
            <a:endParaRPr lang="cs-CZ" b="1" dirty="0"/>
          </a:p>
          <a:p>
            <a:r>
              <a:rPr lang="cs-CZ" dirty="0" err="1"/>
              <a:t>Succesfull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– </a:t>
            </a:r>
            <a:r>
              <a:rPr lang="cs-CZ" b="1" dirty="0" err="1"/>
              <a:t>attract</a:t>
            </a:r>
            <a:r>
              <a:rPr lang="cs-CZ" b="1" dirty="0"/>
              <a:t> FDI </a:t>
            </a:r>
            <a:r>
              <a:rPr lang="cs-CZ" b="1" dirty="0" err="1"/>
              <a:t>into</a:t>
            </a:r>
            <a:r>
              <a:rPr lang="cs-CZ" b="1" dirty="0"/>
              <a:t> </a:t>
            </a:r>
            <a:r>
              <a:rPr lang="cs-CZ" b="1" dirty="0" err="1"/>
              <a:t>manufacturing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like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cs-CZ" dirty="0"/>
          </a:p>
          <a:p>
            <a:r>
              <a:rPr lang="cs-CZ" dirty="0"/>
              <a:t>FDI as a source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 err="1"/>
              <a:t>both</a:t>
            </a:r>
            <a:r>
              <a:rPr lang="cs-CZ" b="1" dirty="0"/>
              <a:t> </a:t>
            </a:r>
            <a:r>
              <a:rPr lang="cs-CZ" b="1" dirty="0" err="1"/>
              <a:t>capital</a:t>
            </a:r>
            <a:r>
              <a:rPr lang="cs-CZ" b="1" dirty="0"/>
              <a:t> and technology</a:t>
            </a:r>
          </a:p>
          <a:p>
            <a:r>
              <a:rPr lang="cs-CZ" b="1" dirty="0"/>
              <a:t>No </a:t>
            </a:r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industrial</a:t>
            </a:r>
            <a:r>
              <a:rPr lang="cs-CZ" b="1" dirty="0"/>
              <a:t> </a:t>
            </a:r>
            <a:r>
              <a:rPr lang="cs-CZ" b="1" dirty="0" err="1"/>
              <a:t>policy</a:t>
            </a:r>
            <a:r>
              <a:rPr lang="cs-CZ" b="1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plans</a:t>
            </a:r>
            <a:r>
              <a:rPr lang="cs-CZ" dirty="0"/>
              <a:t> to </a:t>
            </a:r>
            <a:r>
              <a:rPr lang="cs-CZ" dirty="0" err="1"/>
              <a:t>create</a:t>
            </a:r>
            <a:r>
              <a:rPr lang="cs-CZ" dirty="0"/>
              <a:t> 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champions</a:t>
            </a:r>
            <a:r>
              <a:rPr lang="cs-CZ" dirty="0"/>
              <a:t> –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key</a:t>
            </a:r>
            <a:r>
              <a:rPr lang="cs-CZ" dirty="0"/>
              <a:t> role </a:t>
            </a:r>
            <a:r>
              <a:rPr lang="cs-CZ" dirty="0" err="1"/>
              <a:t>remains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capital</a:t>
            </a:r>
            <a:r>
              <a:rPr lang="cs-CZ" dirty="0"/>
              <a:t> – </a:t>
            </a:r>
            <a:r>
              <a:rPr lang="cs-CZ" dirty="0" err="1"/>
              <a:t>unlike</a:t>
            </a:r>
            <a:r>
              <a:rPr lang="cs-CZ" dirty="0"/>
              <a:t> </a:t>
            </a:r>
            <a:r>
              <a:rPr lang="cs-CZ" dirty="0" err="1"/>
              <a:t>China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6924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97EBE-ABD3-460F-9920-6E6CF7C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4E9C6-2959-4879-A580-F56B01FB1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– We don‘t want shock therapy, because: </a:t>
            </a:r>
          </a:p>
          <a:p>
            <a:r>
              <a:rPr lang="en-US" dirty="0"/>
              <a:t>1) </a:t>
            </a:r>
            <a:r>
              <a:rPr lang="en-US" b="1" dirty="0"/>
              <a:t>we still basically believe that socialism will win in the end </a:t>
            </a:r>
          </a:p>
          <a:p>
            <a:r>
              <a:rPr lang="en-US" dirty="0"/>
              <a:t>2) </a:t>
            </a:r>
            <a:r>
              <a:rPr lang="en-US" b="1" dirty="0"/>
              <a:t>doing so would drastically curtail the Party‘s power</a:t>
            </a:r>
          </a:p>
        </p:txBody>
      </p:sp>
    </p:spTree>
    <p:extLst>
      <p:ext uri="{BB962C8B-B14F-4D97-AF65-F5344CB8AC3E}">
        <p14:creationId xmlns:p14="http://schemas.microsoft.com/office/powerpoint/2010/main" val="20668013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197EBE-ABD3-460F-9920-6E6CF7C3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 therapy/Neoliberalism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E4E9C6-2959-4879-A580-F56B01FB1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China – We don‘t want shock therapy, because: </a:t>
            </a:r>
          </a:p>
          <a:p>
            <a:r>
              <a:rPr lang="en-US" dirty="0"/>
              <a:t>1) </a:t>
            </a:r>
            <a:r>
              <a:rPr lang="en-US" b="1" dirty="0"/>
              <a:t>we still basically believe that socialism will win in the end </a:t>
            </a:r>
          </a:p>
          <a:p>
            <a:r>
              <a:rPr lang="en-US" dirty="0"/>
              <a:t>2) </a:t>
            </a:r>
            <a:r>
              <a:rPr lang="en-US" b="1" dirty="0"/>
              <a:t>doing so would drastically curtail the Party‘s power</a:t>
            </a:r>
          </a:p>
          <a:p>
            <a:r>
              <a:rPr lang="en-US" dirty="0"/>
              <a:t>Eastern Europe – We don‘t want Chinese-style mixed economy because:</a:t>
            </a:r>
          </a:p>
          <a:p>
            <a:r>
              <a:rPr lang="en-US" dirty="0"/>
              <a:t>1) </a:t>
            </a:r>
            <a:r>
              <a:rPr lang="en-US" b="1" dirty="0"/>
              <a:t>we no longer believe in socialism</a:t>
            </a:r>
          </a:p>
          <a:p>
            <a:r>
              <a:rPr lang="en-US" dirty="0"/>
              <a:t>2) </a:t>
            </a:r>
            <a:r>
              <a:rPr lang="en-US" b="1" dirty="0"/>
              <a:t>doing so would mean keeping the security apparatus to oversee the SOEs</a:t>
            </a:r>
          </a:p>
        </p:txBody>
      </p:sp>
    </p:spTree>
    <p:extLst>
      <p:ext uri="{BB962C8B-B14F-4D97-AF65-F5344CB8AC3E}">
        <p14:creationId xmlns:p14="http://schemas.microsoft.com/office/powerpoint/2010/main" val="9043770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26479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1) Backlash from industrialized countries</a:t>
            </a:r>
          </a:p>
          <a:p>
            <a:r>
              <a:rPr lang="en-US" dirty="0"/>
              <a:t>Even EU, CANZ, Japan etc. are starting to turn against China</a:t>
            </a:r>
          </a:p>
        </p:txBody>
      </p:sp>
    </p:spTree>
    <p:extLst>
      <p:ext uri="{BB962C8B-B14F-4D97-AF65-F5344CB8AC3E}">
        <p14:creationId xmlns:p14="http://schemas.microsoft.com/office/powerpoint/2010/main" val="30730762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</p:txBody>
      </p:sp>
    </p:spTree>
    <p:extLst>
      <p:ext uri="{BB962C8B-B14F-4D97-AF65-F5344CB8AC3E}">
        <p14:creationId xmlns:p14="http://schemas.microsoft.com/office/powerpoint/2010/main" val="40482753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Normally, industrial policy </a:t>
            </a:r>
            <a:r>
              <a:rPr lang="en-US" b="1" dirty="0"/>
              <a:t>is about catching-up</a:t>
            </a:r>
          </a:p>
        </p:txBody>
      </p:sp>
    </p:spTree>
    <p:extLst>
      <p:ext uri="{BB962C8B-B14F-4D97-AF65-F5344CB8AC3E}">
        <p14:creationId xmlns:p14="http://schemas.microsoft.com/office/powerpoint/2010/main" val="16873979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Normally, industrial policy </a:t>
            </a:r>
            <a:r>
              <a:rPr lang="en-US" b="1" dirty="0"/>
              <a:t>is about catching-up</a:t>
            </a:r>
          </a:p>
          <a:p>
            <a:r>
              <a:rPr lang="en-US" dirty="0"/>
              <a:t>There are existing technologies to be copied – </a:t>
            </a:r>
            <a:r>
              <a:rPr lang="en-US" b="1" dirty="0"/>
              <a:t>it is faster to copy something than to develop it</a:t>
            </a:r>
          </a:p>
        </p:txBody>
      </p:sp>
    </p:spTree>
    <p:extLst>
      <p:ext uri="{BB962C8B-B14F-4D97-AF65-F5344CB8AC3E}">
        <p14:creationId xmlns:p14="http://schemas.microsoft.com/office/powerpoint/2010/main" val="29386494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Normally, industrial policy </a:t>
            </a:r>
            <a:r>
              <a:rPr lang="en-US" b="1" dirty="0"/>
              <a:t>is about catching-up</a:t>
            </a:r>
          </a:p>
          <a:p>
            <a:r>
              <a:rPr lang="en-US" dirty="0"/>
              <a:t>There are existing technologies to be copied – </a:t>
            </a:r>
            <a:r>
              <a:rPr lang="en-US" b="1" dirty="0"/>
              <a:t>it is faster to copy something than to develop it</a:t>
            </a:r>
          </a:p>
          <a:p>
            <a:r>
              <a:rPr lang="en-US" dirty="0"/>
              <a:t>Even if you decide for domestic innovations, </a:t>
            </a:r>
            <a:r>
              <a:rPr lang="en-US" b="1" dirty="0"/>
              <a:t>it is still clear that the technology is viable and can work</a:t>
            </a:r>
          </a:p>
        </p:txBody>
      </p:sp>
    </p:spTree>
    <p:extLst>
      <p:ext uri="{BB962C8B-B14F-4D97-AF65-F5344CB8AC3E}">
        <p14:creationId xmlns:p14="http://schemas.microsoft.com/office/powerpoint/2010/main" val="148353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4B3B24-AB31-4210-967F-4D78E2F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from last time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D42A95-AA03-4C63-868C-561B316CE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6) What type of projects are typically financed via BRI?</a:t>
            </a:r>
          </a:p>
          <a:p>
            <a:r>
              <a:rPr lang="en-US" dirty="0"/>
              <a:t>7) What leads developing countries to join BRI?</a:t>
            </a:r>
          </a:p>
          <a:p>
            <a:r>
              <a:rPr lang="en-US" dirty="0"/>
              <a:t>8) Name some important partner countries and explain why they may be important for China.</a:t>
            </a:r>
          </a:p>
        </p:txBody>
      </p:sp>
    </p:spTree>
    <p:extLst>
      <p:ext uri="{BB962C8B-B14F-4D97-AF65-F5344CB8AC3E}">
        <p14:creationId xmlns:p14="http://schemas.microsoft.com/office/powerpoint/2010/main" val="347797370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As you get near the frontier, it is </a:t>
            </a:r>
            <a:r>
              <a:rPr lang="en-US" b="1" dirty="0"/>
              <a:t>more and more hard to say which way to go</a:t>
            </a:r>
          </a:p>
        </p:txBody>
      </p:sp>
    </p:spTree>
    <p:extLst>
      <p:ext uri="{BB962C8B-B14F-4D97-AF65-F5344CB8AC3E}">
        <p14:creationId xmlns:p14="http://schemas.microsoft.com/office/powerpoint/2010/main" val="42567780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As you get near the frontier, it is </a:t>
            </a:r>
            <a:r>
              <a:rPr lang="en-US" b="1" dirty="0"/>
              <a:t>more and more hard to say which way to go</a:t>
            </a:r>
          </a:p>
          <a:p>
            <a:r>
              <a:rPr lang="en-US" dirty="0"/>
              <a:t>Most countries (J, K, T) </a:t>
            </a:r>
            <a:r>
              <a:rPr lang="en-US" b="1" dirty="0"/>
              <a:t>liberalize at this point </a:t>
            </a:r>
            <a:r>
              <a:rPr lang="en-US" dirty="0"/>
              <a:t>&gt; so that markets can experiment and find the way</a:t>
            </a:r>
          </a:p>
        </p:txBody>
      </p:sp>
    </p:spTree>
    <p:extLst>
      <p:ext uri="{BB962C8B-B14F-4D97-AF65-F5344CB8AC3E}">
        <p14:creationId xmlns:p14="http://schemas.microsoft.com/office/powerpoint/2010/main" val="175279736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As you get near the frontier, it is </a:t>
            </a:r>
            <a:r>
              <a:rPr lang="en-US" b="1" dirty="0"/>
              <a:t>more and more hard to say which way to go</a:t>
            </a:r>
          </a:p>
          <a:p>
            <a:r>
              <a:rPr lang="en-US" dirty="0"/>
              <a:t>Most countries (J, K, T) </a:t>
            </a:r>
            <a:r>
              <a:rPr lang="en-US" b="1" dirty="0"/>
              <a:t>liberalize at this point </a:t>
            </a:r>
            <a:r>
              <a:rPr lang="en-US" dirty="0"/>
              <a:t>&gt; so that markets can experiment and find the way</a:t>
            </a:r>
          </a:p>
          <a:p>
            <a:r>
              <a:rPr lang="en-US" b="1" dirty="0"/>
              <a:t>China has decided to bet huge resources on a technological revolution that is yet to emerge</a:t>
            </a:r>
          </a:p>
        </p:txBody>
      </p:sp>
    </p:spTree>
    <p:extLst>
      <p:ext uri="{BB962C8B-B14F-4D97-AF65-F5344CB8AC3E}">
        <p14:creationId xmlns:p14="http://schemas.microsoft.com/office/powerpoint/2010/main" val="30295511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As you get near the frontier, it is </a:t>
            </a:r>
            <a:r>
              <a:rPr lang="en-US" b="1" dirty="0"/>
              <a:t>more and more hard to say which way to go</a:t>
            </a:r>
          </a:p>
          <a:p>
            <a:r>
              <a:rPr lang="en-US" dirty="0"/>
              <a:t>Most countries (J, K, T) </a:t>
            </a:r>
            <a:r>
              <a:rPr lang="en-US" b="1" dirty="0"/>
              <a:t>liberalize at this point </a:t>
            </a:r>
            <a:r>
              <a:rPr lang="en-US" dirty="0"/>
              <a:t>&gt; so that markets can experiment and find the way</a:t>
            </a:r>
          </a:p>
          <a:p>
            <a:r>
              <a:rPr lang="en-US" b="1" dirty="0"/>
              <a:t>China has decided to bet huge resources on a technological revolution that is yet to emerge</a:t>
            </a:r>
          </a:p>
          <a:p>
            <a:r>
              <a:rPr lang="en-US" dirty="0"/>
              <a:t>&gt; What if the future doesn‘t work the way Beijing imagines?</a:t>
            </a:r>
          </a:p>
        </p:txBody>
      </p:sp>
    </p:spTree>
    <p:extLst>
      <p:ext uri="{BB962C8B-B14F-4D97-AF65-F5344CB8AC3E}">
        <p14:creationId xmlns:p14="http://schemas.microsoft.com/office/powerpoint/2010/main" val="6687877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AD91C-1637-4862-BF91-8F1EC398E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9590E2FB-948E-4847-8C46-D0D838852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40" y="2476072"/>
            <a:ext cx="6017720" cy="3369923"/>
          </a:xfrm>
        </p:spPr>
      </p:pic>
    </p:spTree>
    <p:extLst>
      <p:ext uri="{BB962C8B-B14F-4D97-AF65-F5344CB8AC3E}">
        <p14:creationId xmlns:p14="http://schemas.microsoft.com/office/powerpoint/2010/main" val="22935670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390920-9385-4904-8B69-80895F762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1F8435C-01C9-4141-BB4F-B943F35D0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95" y="1825625"/>
            <a:ext cx="6893209" cy="4351338"/>
          </a:xfrm>
        </p:spPr>
      </p:pic>
    </p:spTree>
    <p:extLst>
      <p:ext uri="{BB962C8B-B14F-4D97-AF65-F5344CB8AC3E}">
        <p14:creationId xmlns:p14="http://schemas.microsoft.com/office/powerpoint/2010/main" val="33424371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7EAAD-E8E9-488D-97A3-ECEABA7C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E7A7734-B0B6-47D3-98B0-128466732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81" y="2126750"/>
            <a:ext cx="5655838" cy="3750067"/>
          </a:xfrm>
        </p:spPr>
      </p:pic>
    </p:spTree>
    <p:extLst>
      <p:ext uri="{BB962C8B-B14F-4D97-AF65-F5344CB8AC3E}">
        <p14:creationId xmlns:p14="http://schemas.microsoft.com/office/powerpoint/2010/main" val="40951833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4CEE39-1579-42A8-836B-09314506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D0428C4-D620-4B53-A2DF-69E3486FB6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953" y="1825625"/>
            <a:ext cx="6976093" cy="4351338"/>
          </a:xfrm>
        </p:spPr>
      </p:pic>
    </p:spTree>
    <p:extLst>
      <p:ext uri="{BB962C8B-B14F-4D97-AF65-F5344CB8AC3E}">
        <p14:creationId xmlns:p14="http://schemas.microsoft.com/office/powerpoint/2010/main" val="299479804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79A6C-9605-408E-BE63-B01F1B2F2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F196A0-2025-42DE-A309-57DC097D1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„The future will be just like the present, only more so“</a:t>
            </a:r>
          </a:p>
        </p:txBody>
      </p:sp>
    </p:spTree>
    <p:extLst>
      <p:ext uri="{BB962C8B-B14F-4D97-AF65-F5344CB8AC3E}">
        <p14:creationId xmlns:p14="http://schemas.microsoft.com/office/powerpoint/2010/main" val="11281569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FB29D-7995-4C57-A4B4-FB7036481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Threats to China‘s success story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21EB39-C2F1-4D59-A65E-6E0A766DC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</a:t>
            </a:r>
            <a:r>
              <a:rPr lang="en-US" dirty="0"/>
              <a:t>) </a:t>
            </a:r>
            <a:r>
              <a:rPr lang="en-US" b="1" dirty="0"/>
              <a:t>An uncertain wager on digital technologies</a:t>
            </a:r>
          </a:p>
          <a:p>
            <a:r>
              <a:rPr lang="en-US" dirty="0"/>
              <a:t>Huge resources might be wasted creating unproductive industries</a:t>
            </a:r>
          </a:p>
          <a:p>
            <a:r>
              <a:rPr lang="en-US" dirty="0"/>
              <a:t>At the expense of the actually promising sectors</a:t>
            </a:r>
          </a:p>
        </p:txBody>
      </p:sp>
    </p:spTree>
    <p:extLst>
      <p:ext uri="{BB962C8B-B14F-4D97-AF65-F5344CB8AC3E}">
        <p14:creationId xmlns:p14="http://schemas.microsoft.com/office/powerpoint/2010/main" val="11475920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3597</Words>
  <Application>Microsoft Office PowerPoint</Application>
  <PresentationFormat>Widescreen</PresentationFormat>
  <Paragraphs>389</Paragraphs>
  <Slides>127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31" baseType="lpstr">
      <vt:lpstr>Arial</vt:lpstr>
      <vt:lpstr>Calibri</vt:lpstr>
      <vt:lpstr>Calibri Light</vt:lpstr>
      <vt:lpstr>Motiv Office</vt:lpstr>
      <vt:lpstr>China in the World Economy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Questions from last time</vt:lpstr>
      <vt:lpstr>Today</vt:lpstr>
      <vt:lpstr>Today</vt:lpstr>
      <vt:lpstr>BRI in European Union member states</vt:lpstr>
      <vt:lpstr>PowerPoint Presentation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BRI in European Union member states</vt:lpstr>
      <vt:lpstr>The BRI in Europe</vt:lpstr>
      <vt:lpstr>The BRI in Europe</vt:lpstr>
      <vt:lpstr>The BRI in Europe</vt:lpstr>
      <vt:lpstr>Foreign direct investment in and out of China</vt:lpstr>
      <vt:lpstr>Foreign direct investment</vt:lpstr>
      <vt:lpstr>Foreign direct investment</vt:lpstr>
      <vt:lpstr>Foreign direct investment</vt:lpstr>
      <vt:lpstr>PowerPoint Presentation</vt:lpstr>
      <vt:lpstr>Foreign direct investment</vt:lpstr>
      <vt:lpstr>Foreign direct investment</vt:lpstr>
      <vt:lpstr>Foreign exchange reserves</vt:lpstr>
      <vt:lpstr>PowerPoint Presentation</vt:lpstr>
      <vt:lpstr>Outgoing Chinese FDI</vt:lpstr>
      <vt:lpstr>Outgoing Chinese FDI</vt:lpstr>
      <vt:lpstr>Outgoing Chinese FDI</vt:lpstr>
      <vt:lpstr>Outgoing Chinese FDI</vt:lpstr>
      <vt:lpstr>FDI</vt:lpstr>
      <vt:lpstr>Portfolio investment</vt:lpstr>
      <vt:lpstr>Portfolio investment</vt:lpstr>
      <vt:lpstr>Portfolio investment</vt:lpstr>
      <vt:lpstr>All other = speculative flows</vt:lpstr>
      <vt:lpstr>Foreign exchange reserves</vt:lpstr>
      <vt:lpstr>One final graph</vt:lpstr>
      <vt:lpstr>The Chinese economic model in an international comparison</vt:lpstr>
      <vt:lpstr>Asian developmental state</vt:lpstr>
      <vt:lpstr>Asian developmental state</vt:lpstr>
      <vt:lpstr>PowerPoint Presentation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Asian developmental state</vt:lpstr>
      <vt:lpstr>ISI</vt:lpstr>
      <vt:lpstr>ISI</vt:lpstr>
      <vt:lpstr>ISI</vt:lpstr>
      <vt:lpstr>ISI</vt:lpstr>
      <vt:lpstr>ISI</vt:lpstr>
      <vt:lpstr>ISI</vt:lpstr>
      <vt:lpstr>ISI</vt:lpstr>
      <vt:lpstr>ISI</vt:lpstr>
      <vt:lpstr>ISI</vt:lpstr>
      <vt:lpstr>Shock therapy/Neoliberalism</vt:lpstr>
      <vt:lpstr>Shock therapy/Neoliberalism</vt:lpstr>
      <vt:lpstr>Shock therapy/Neoliberalism</vt:lpstr>
      <vt:lpstr>Shock therapy/Neoliberalism</vt:lpstr>
      <vt:lpstr>Shock therapy/Neoliberalism</vt:lpstr>
      <vt:lpstr>Shock therapy/Neoliberalism</vt:lpstr>
      <vt:lpstr>Shock therapy/Neoliberalism</vt:lpstr>
      <vt:lpstr>Shock therapy/Neoliberalism</vt:lpstr>
      <vt:lpstr>Shock therapy/Neoliberalism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Threats to China‘s success story</vt:lpstr>
      <vt:lpstr>Threats to China‘s success story</vt:lpstr>
      <vt:lpstr>Threats to China‘s success story</vt:lpstr>
      <vt:lpstr>PowerPoint Presentation</vt:lpstr>
      <vt:lpstr>PowerPoint Presentation</vt:lpstr>
      <vt:lpstr>Threats to China‘s success story</vt:lpstr>
      <vt:lpstr>Threats to China‘s success story</vt:lpstr>
      <vt:lpstr>Threats to China‘s success story</vt:lpstr>
      <vt:lpstr>Threats to China‘s success story</vt:lpstr>
      <vt:lpstr>PowerPoint Presentation</vt:lpstr>
      <vt:lpstr>Threats to China‘s success story</vt:lpstr>
      <vt:lpstr>Threats to China‘s success story</vt:lpstr>
      <vt:lpstr>Threats to China‘s success story</vt:lpstr>
      <vt:lpstr>Threats to China‘s success story</vt:lpstr>
      <vt:lpstr>Threats to China‘s success story</vt:lpstr>
      <vt:lpstr>PowerPoint Presentation</vt:lpstr>
      <vt:lpstr>Threats to China‘s success story</vt:lpstr>
      <vt:lpstr>Threats to China‘s success story</vt:lpstr>
      <vt:lpstr>Threats to China‘s success story</vt:lpstr>
      <vt:lpstr>PowerPoint Presentation</vt:lpstr>
      <vt:lpstr>Real estate share of GDP</vt:lpstr>
      <vt:lpstr>Threats to China‘s success story</vt:lpstr>
      <vt:lpstr>Threats to China‘s success story</vt:lpstr>
      <vt:lpstr>PowerPoint Presentation</vt:lpstr>
      <vt:lpstr>PowerPoint Presentation</vt:lpstr>
      <vt:lpstr>Looking ahead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in the World Economy</dc:title>
  <dc:creator>Petr Svatoň</dc:creator>
  <cp:lastModifiedBy>Petr Svatoň</cp:lastModifiedBy>
  <cp:revision>33</cp:revision>
  <dcterms:created xsi:type="dcterms:W3CDTF">2021-11-22T15:11:30Z</dcterms:created>
  <dcterms:modified xsi:type="dcterms:W3CDTF">2022-12-07T08:54:19Z</dcterms:modified>
</cp:coreProperties>
</file>