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82" r:id="rId3"/>
    <p:sldId id="483" r:id="rId4"/>
    <p:sldId id="484" r:id="rId5"/>
    <p:sldId id="485" r:id="rId6"/>
    <p:sldId id="257" r:id="rId7"/>
    <p:sldId id="334" r:id="rId8"/>
    <p:sldId id="335" r:id="rId9"/>
    <p:sldId id="336" r:id="rId10"/>
    <p:sldId id="337" r:id="rId11"/>
    <p:sldId id="338" r:id="rId12"/>
    <p:sldId id="258" r:id="rId13"/>
    <p:sldId id="259" r:id="rId14"/>
    <p:sldId id="340" r:id="rId15"/>
    <p:sldId id="260" r:id="rId16"/>
    <p:sldId id="341" r:id="rId17"/>
    <p:sldId id="280" r:id="rId18"/>
    <p:sldId id="486" r:id="rId19"/>
    <p:sldId id="342" r:id="rId20"/>
    <p:sldId id="487" r:id="rId21"/>
    <p:sldId id="488" r:id="rId22"/>
    <p:sldId id="490" r:id="rId23"/>
    <p:sldId id="489" r:id="rId24"/>
    <p:sldId id="343" r:id="rId25"/>
    <p:sldId id="491" r:id="rId26"/>
    <p:sldId id="346" r:id="rId27"/>
    <p:sldId id="303" r:id="rId28"/>
    <p:sldId id="304" r:id="rId29"/>
    <p:sldId id="261" r:id="rId30"/>
    <p:sldId id="347" r:id="rId31"/>
    <p:sldId id="348" r:id="rId32"/>
    <p:sldId id="349" r:id="rId33"/>
    <p:sldId id="262" r:id="rId34"/>
    <p:sldId id="350" r:id="rId35"/>
    <p:sldId id="492" r:id="rId36"/>
    <p:sldId id="351" r:id="rId37"/>
    <p:sldId id="305" r:id="rId38"/>
    <p:sldId id="493" r:id="rId39"/>
    <p:sldId id="494" r:id="rId40"/>
    <p:sldId id="495" r:id="rId41"/>
    <p:sldId id="306" r:id="rId42"/>
    <p:sldId id="353" r:id="rId43"/>
    <p:sldId id="354" r:id="rId44"/>
    <p:sldId id="496" r:id="rId45"/>
    <p:sldId id="263" r:id="rId46"/>
    <p:sldId id="497" r:id="rId47"/>
    <p:sldId id="498" r:id="rId48"/>
    <p:sldId id="355" r:id="rId49"/>
    <p:sldId id="356" r:id="rId50"/>
    <p:sldId id="453" r:id="rId51"/>
    <p:sldId id="360" r:id="rId52"/>
    <p:sldId id="357" r:id="rId53"/>
    <p:sldId id="358" r:id="rId54"/>
    <p:sldId id="499" r:id="rId55"/>
    <p:sldId id="500" r:id="rId56"/>
    <p:sldId id="307" r:id="rId57"/>
    <p:sldId id="362" r:id="rId58"/>
    <p:sldId id="363" r:id="rId59"/>
    <p:sldId id="266" r:id="rId60"/>
    <p:sldId id="364" r:id="rId61"/>
    <p:sldId id="365" r:id="rId62"/>
    <p:sldId id="501" r:id="rId63"/>
    <p:sldId id="366" r:id="rId64"/>
    <p:sldId id="271" r:id="rId65"/>
    <p:sldId id="455" r:id="rId66"/>
    <p:sldId id="367" r:id="rId67"/>
    <p:sldId id="514" r:id="rId68"/>
    <p:sldId id="515" r:id="rId69"/>
    <p:sldId id="516" r:id="rId70"/>
    <p:sldId id="502" r:id="rId71"/>
    <p:sldId id="456" r:id="rId72"/>
    <p:sldId id="270" r:id="rId73"/>
    <p:sldId id="457" r:id="rId74"/>
    <p:sldId id="517" r:id="rId75"/>
    <p:sldId id="518" r:id="rId76"/>
    <p:sldId id="519" r:id="rId77"/>
    <p:sldId id="521" r:id="rId78"/>
    <p:sldId id="525" r:id="rId79"/>
    <p:sldId id="523" r:id="rId80"/>
    <p:sldId id="526" r:id="rId81"/>
    <p:sldId id="524" r:id="rId82"/>
    <p:sldId id="520" r:id="rId83"/>
    <p:sldId id="522" r:id="rId84"/>
    <p:sldId id="527" r:id="rId85"/>
    <p:sldId id="268" r:id="rId86"/>
    <p:sldId id="368" r:id="rId87"/>
    <p:sldId id="308" r:id="rId88"/>
    <p:sldId id="370" r:id="rId89"/>
    <p:sldId id="371" r:id="rId90"/>
    <p:sldId id="458" r:id="rId91"/>
    <p:sldId id="372" r:id="rId92"/>
    <p:sldId id="460" r:id="rId93"/>
    <p:sldId id="459" r:id="rId94"/>
    <p:sldId id="293" r:id="rId95"/>
    <p:sldId id="513" r:id="rId96"/>
    <p:sldId id="529" r:id="rId97"/>
    <p:sldId id="530" r:id="rId98"/>
    <p:sldId id="528" r:id="rId99"/>
    <p:sldId id="533" r:id="rId100"/>
    <p:sldId id="532" r:id="rId101"/>
    <p:sldId id="531" r:id="rId102"/>
    <p:sldId id="272" r:id="rId103"/>
    <p:sldId id="373" r:id="rId104"/>
    <p:sldId id="374" r:id="rId105"/>
    <p:sldId id="375" r:id="rId106"/>
    <p:sldId id="376" r:id="rId107"/>
    <p:sldId id="269" r:id="rId108"/>
    <p:sldId id="377" r:id="rId109"/>
    <p:sldId id="278" r:id="rId110"/>
    <p:sldId id="534" r:id="rId111"/>
    <p:sldId id="535" r:id="rId112"/>
    <p:sldId id="504" r:id="rId113"/>
    <p:sldId id="536" r:id="rId114"/>
    <p:sldId id="538" r:id="rId115"/>
    <p:sldId id="505" r:id="rId116"/>
    <p:sldId id="537" r:id="rId117"/>
    <p:sldId id="507" r:id="rId118"/>
    <p:sldId id="539" r:id="rId119"/>
    <p:sldId id="508" r:id="rId120"/>
    <p:sldId id="540" r:id="rId121"/>
    <p:sldId id="279" r:id="rId122"/>
    <p:sldId id="509" r:id="rId123"/>
    <p:sldId id="380" r:id="rId124"/>
    <p:sldId id="510" r:id="rId125"/>
    <p:sldId id="282" r:id="rId126"/>
    <p:sldId id="462" r:id="rId127"/>
    <p:sldId id="381" r:id="rId128"/>
    <p:sldId id="382" r:id="rId129"/>
    <p:sldId id="384" r:id="rId130"/>
    <p:sldId id="383" r:id="rId131"/>
    <p:sldId id="286" r:id="rId132"/>
    <p:sldId id="281" r:id="rId133"/>
    <p:sldId id="385" r:id="rId134"/>
    <p:sldId id="386" r:id="rId135"/>
    <p:sldId id="287" r:id="rId136"/>
    <p:sldId id="309" r:id="rId137"/>
    <p:sldId id="461" r:id="rId138"/>
    <p:sldId id="387" r:id="rId139"/>
    <p:sldId id="310" r:id="rId140"/>
    <p:sldId id="288" r:id="rId141"/>
    <p:sldId id="388" r:id="rId142"/>
    <p:sldId id="541" r:id="rId143"/>
    <p:sldId id="542" r:id="rId144"/>
    <p:sldId id="543" r:id="rId145"/>
    <p:sldId id="544" r:id="rId146"/>
    <p:sldId id="545" r:id="rId147"/>
    <p:sldId id="289" r:id="rId148"/>
    <p:sldId id="311" r:id="rId149"/>
    <p:sldId id="312" r:id="rId150"/>
    <p:sldId id="546" r:id="rId151"/>
    <p:sldId id="390" r:id="rId152"/>
    <p:sldId id="463" r:id="rId153"/>
    <p:sldId id="391" r:id="rId154"/>
    <p:sldId id="313" r:id="rId155"/>
    <p:sldId id="392" r:id="rId156"/>
    <p:sldId id="314" r:id="rId157"/>
    <p:sldId id="290" r:id="rId158"/>
    <p:sldId id="466" r:id="rId159"/>
    <p:sldId id="468" r:id="rId160"/>
    <p:sldId id="467" r:id="rId161"/>
    <p:sldId id="393" r:id="rId162"/>
    <p:sldId id="329" r:id="rId163"/>
    <p:sldId id="317" r:id="rId164"/>
    <p:sldId id="318" r:id="rId165"/>
    <p:sldId id="331" r:id="rId166"/>
    <p:sldId id="332" r:id="rId167"/>
    <p:sldId id="333" r:id="rId168"/>
    <p:sldId id="320" r:id="rId169"/>
    <p:sldId id="330" r:id="rId170"/>
    <p:sldId id="394" r:id="rId171"/>
    <p:sldId id="321" r:id="rId172"/>
    <p:sldId id="395" r:id="rId173"/>
    <p:sldId id="396" r:id="rId174"/>
    <p:sldId id="397" r:id="rId175"/>
    <p:sldId id="291" r:id="rId176"/>
    <p:sldId id="323" r:id="rId177"/>
    <p:sldId id="401" r:id="rId178"/>
    <p:sldId id="402" r:id="rId179"/>
    <p:sldId id="299" r:id="rId180"/>
    <p:sldId id="403" r:id="rId181"/>
    <p:sldId id="464" r:id="rId182"/>
    <p:sldId id="465" r:id="rId183"/>
    <p:sldId id="404" r:id="rId184"/>
    <p:sldId id="405" r:id="rId185"/>
    <p:sldId id="406" r:id="rId186"/>
    <p:sldId id="470" r:id="rId187"/>
    <p:sldId id="469" r:id="rId188"/>
    <p:sldId id="471" r:id="rId189"/>
    <p:sldId id="300" r:id="rId190"/>
    <p:sldId id="410" r:id="rId191"/>
    <p:sldId id="407" r:id="rId192"/>
    <p:sldId id="511" r:id="rId193"/>
    <p:sldId id="411" r:id="rId194"/>
    <p:sldId id="324" r:id="rId195"/>
    <p:sldId id="412" r:id="rId196"/>
    <p:sldId id="413" r:id="rId197"/>
    <p:sldId id="414" r:id="rId198"/>
    <p:sldId id="415" r:id="rId199"/>
    <p:sldId id="292" r:id="rId200"/>
    <p:sldId id="474" r:id="rId201"/>
    <p:sldId id="473" r:id="rId202"/>
    <p:sldId id="476" r:id="rId203"/>
    <p:sldId id="475" r:id="rId204"/>
    <p:sldId id="420" r:id="rId205"/>
    <p:sldId id="416" r:id="rId206"/>
    <p:sldId id="417" r:id="rId207"/>
    <p:sldId id="418" r:id="rId208"/>
    <p:sldId id="419" r:id="rId209"/>
    <p:sldId id="301" r:id="rId210"/>
    <p:sldId id="424" r:id="rId211"/>
    <p:sldId id="425" r:id="rId212"/>
    <p:sldId id="426" r:id="rId213"/>
    <p:sldId id="427" r:id="rId214"/>
    <p:sldId id="325" r:id="rId215"/>
    <p:sldId id="428" r:id="rId216"/>
    <p:sldId id="429" r:id="rId217"/>
    <p:sldId id="430" r:id="rId218"/>
    <p:sldId id="326" r:id="rId219"/>
    <p:sldId id="431" r:id="rId220"/>
    <p:sldId id="512" r:id="rId221"/>
    <p:sldId id="432" r:id="rId222"/>
    <p:sldId id="433" r:id="rId223"/>
    <p:sldId id="296" r:id="rId224"/>
    <p:sldId id="477" r:id="rId225"/>
    <p:sldId id="478" r:id="rId226"/>
    <p:sldId id="479" r:id="rId227"/>
    <p:sldId id="434" r:id="rId228"/>
    <p:sldId id="435" r:id="rId229"/>
    <p:sldId id="480" r:id="rId230"/>
    <p:sldId id="436" r:id="rId231"/>
    <p:sldId id="437" r:id="rId232"/>
    <p:sldId id="315" r:id="rId233"/>
    <p:sldId id="316" r:id="rId234"/>
    <p:sldId id="438" r:id="rId235"/>
    <p:sldId id="302" r:id="rId236"/>
    <p:sldId id="439" r:id="rId237"/>
    <p:sldId id="297" r:id="rId238"/>
    <p:sldId id="327" r:id="rId239"/>
    <p:sldId id="440" r:id="rId240"/>
    <p:sldId id="442" r:id="rId241"/>
    <p:sldId id="443" r:id="rId242"/>
    <p:sldId id="441" r:id="rId243"/>
    <p:sldId id="481" r:id="rId244"/>
    <p:sldId id="328" r:id="rId245"/>
    <p:sldId id="448" r:id="rId246"/>
    <p:sldId id="449" r:id="rId247"/>
    <p:sldId id="450" r:id="rId248"/>
    <p:sldId id="277" r:id="rId249"/>
    <p:sldId id="451" r:id="rId250"/>
    <p:sldId id="452" r:id="rId251"/>
    <p:sldId id="275" r:id="rId252"/>
    <p:sldId id="445" r:id="rId253"/>
    <p:sldId id="446" r:id="rId254"/>
    <p:sldId id="447" r:id="rId255"/>
    <p:sldId id="298" r:id="rId2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80D4B-33A8-4541-A636-34D80534CA6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a:p>
        </p:txBody>
      </p:sp>
      <p:sp>
        <p:nvSpPr>
          <p:cNvPr id="3" name="Podnadpis 2">
            <a:extLst>
              <a:ext uri="{FF2B5EF4-FFF2-40B4-BE49-F238E27FC236}">
                <a16:creationId xmlns:a16="http://schemas.microsoft.com/office/drawing/2014/main" id="{FE6E39CE-EE14-485C-A93C-6170F68D1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a:p>
        </p:txBody>
      </p:sp>
      <p:sp>
        <p:nvSpPr>
          <p:cNvPr id="4" name="Zástupný symbol pro datum 3">
            <a:extLst>
              <a:ext uri="{FF2B5EF4-FFF2-40B4-BE49-F238E27FC236}">
                <a16:creationId xmlns:a16="http://schemas.microsoft.com/office/drawing/2014/main" id="{2032B2D5-2E5B-4092-9A09-630B107402DD}"/>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5" name="Zástupný symbol pro zápatí 4">
            <a:extLst>
              <a:ext uri="{FF2B5EF4-FFF2-40B4-BE49-F238E27FC236}">
                <a16:creationId xmlns:a16="http://schemas.microsoft.com/office/drawing/2014/main" id="{09B3A73F-EE17-4A96-B254-88452415CF8C}"/>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D7F6B65C-8ACD-4C03-953A-221466CA8A32}"/>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6596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219211-B8C0-4457-8160-591FCBD62D74}"/>
              </a:ext>
            </a:extLst>
          </p:cNvPr>
          <p:cNvSpPr>
            <a:spLocks noGrp="1"/>
          </p:cNvSpPr>
          <p:nvPr>
            <p:ph type="title"/>
          </p:nvPr>
        </p:nvSpPr>
        <p:spPr/>
        <p:txBody>
          <a:bodyPr/>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343D0421-F446-4DBE-9EC3-E86C440F863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F5A6F3B1-C8E7-4166-8273-D390DBE4AE65}"/>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5" name="Zástupný symbol pro zápatí 4">
            <a:extLst>
              <a:ext uri="{FF2B5EF4-FFF2-40B4-BE49-F238E27FC236}">
                <a16:creationId xmlns:a16="http://schemas.microsoft.com/office/drawing/2014/main" id="{7559ACFA-1667-400D-A57B-1296910F9579}"/>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6F1ABA79-326A-4FDF-A426-41BEA0873966}"/>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37661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740FD74-88A3-429E-96DD-98584F15FDD1}"/>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US"/>
          </a:p>
        </p:txBody>
      </p:sp>
      <p:sp>
        <p:nvSpPr>
          <p:cNvPr id="3" name="Zástupný symbol pro svislý text 2">
            <a:extLst>
              <a:ext uri="{FF2B5EF4-FFF2-40B4-BE49-F238E27FC236}">
                <a16:creationId xmlns:a16="http://schemas.microsoft.com/office/drawing/2014/main" id="{73BDAC95-0F18-43E6-8935-166627E0727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10669D8B-6583-424C-8CCA-B8B18F325D87}"/>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5" name="Zástupný symbol pro zápatí 4">
            <a:extLst>
              <a:ext uri="{FF2B5EF4-FFF2-40B4-BE49-F238E27FC236}">
                <a16:creationId xmlns:a16="http://schemas.microsoft.com/office/drawing/2014/main" id="{5AE52B2A-9280-4ED5-B67A-C55CD3D579DB}"/>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794428AF-16A4-4125-A6FE-C4C75873D283}"/>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54986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3D1D7-E5B7-419D-8F28-6A983CA7F08A}"/>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0C37E45C-1DE7-499E-A784-C755A754CA9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CD06E521-1602-41A9-BDDD-638B9020F2A8}"/>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5" name="Zástupný symbol pro zápatí 4">
            <a:extLst>
              <a:ext uri="{FF2B5EF4-FFF2-40B4-BE49-F238E27FC236}">
                <a16:creationId xmlns:a16="http://schemas.microsoft.com/office/drawing/2014/main" id="{FBBB3631-A0A4-45DC-82E5-1D38E04D2407}"/>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2A5AF4EA-6C3B-45A5-8A08-A659CB26E698}"/>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152262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07686-6B15-4A3A-967C-2907EB687B8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a:p>
        </p:txBody>
      </p:sp>
      <p:sp>
        <p:nvSpPr>
          <p:cNvPr id="3" name="Zástupný text 2">
            <a:extLst>
              <a:ext uri="{FF2B5EF4-FFF2-40B4-BE49-F238E27FC236}">
                <a16:creationId xmlns:a16="http://schemas.microsoft.com/office/drawing/2014/main" id="{BD93EF2F-7665-4BEA-BE89-AB25B6BE29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AF7A2B7-0ACF-4C7D-834C-52B18CF66826}"/>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5" name="Zástupný symbol pro zápatí 4">
            <a:extLst>
              <a:ext uri="{FF2B5EF4-FFF2-40B4-BE49-F238E27FC236}">
                <a16:creationId xmlns:a16="http://schemas.microsoft.com/office/drawing/2014/main" id="{E32A520E-FF8F-4361-8433-67F34363B856}"/>
              </a:ext>
            </a:extLst>
          </p:cNvPr>
          <p:cNvSpPr>
            <a:spLocks noGrp="1"/>
          </p:cNvSpPr>
          <p:nvPr>
            <p:ph type="ftr" sz="quarter" idx="11"/>
          </p:nvPr>
        </p:nvSpPr>
        <p:spPr/>
        <p:txBody>
          <a:bodyPr/>
          <a:lstStyle/>
          <a:p>
            <a:endParaRPr lang="en-US" dirty="0"/>
          </a:p>
        </p:txBody>
      </p:sp>
      <p:sp>
        <p:nvSpPr>
          <p:cNvPr id="6" name="Zástupný symbol pro číslo snímku 5">
            <a:extLst>
              <a:ext uri="{FF2B5EF4-FFF2-40B4-BE49-F238E27FC236}">
                <a16:creationId xmlns:a16="http://schemas.microsoft.com/office/drawing/2014/main" id="{31E67142-CAE8-4FD6-8295-944CF66DBA79}"/>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218905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8A10DD-34F8-4581-ACF0-ECE4FAA33AAB}"/>
              </a:ext>
            </a:extLst>
          </p:cNvPr>
          <p:cNvSpPr>
            <a:spLocks noGrp="1"/>
          </p:cNvSpPr>
          <p:nvPr>
            <p:ph type="title"/>
          </p:nvPr>
        </p:nvSpPr>
        <p:spPr/>
        <p:txBody>
          <a:bodyPr/>
          <a:lstStyle/>
          <a:p>
            <a:r>
              <a:rPr lang="cs-CZ"/>
              <a:t>Kliknutím lze upravit styl.</a:t>
            </a:r>
            <a:endParaRPr lang="en-US"/>
          </a:p>
        </p:txBody>
      </p:sp>
      <p:sp>
        <p:nvSpPr>
          <p:cNvPr id="3" name="Zástupný obsah 2">
            <a:extLst>
              <a:ext uri="{FF2B5EF4-FFF2-40B4-BE49-F238E27FC236}">
                <a16:creationId xmlns:a16="http://schemas.microsoft.com/office/drawing/2014/main" id="{3D0F0E67-9B6A-4E18-B6E9-D622B20F08A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obsah 3">
            <a:extLst>
              <a:ext uri="{FF2B5EF4-FFF2-40B4-BE49-F238E27FC236}">
                <a16:creationId xmlns:a16="http://schemas.microsoft.com/office/drawing/2014/main" id="{E0257AA8-4E09-49E9-AF79-F15D229E91C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a:extLst>
              <a:ext uri="{FF2B5EF4-FFF2-40B4-BE49-F238E27FC236}">
                <a16:creationId xmlns:a16="http://schemas.microsoft.com/office/drawing/2014/main" id="{6BF57645-14C3-44B1-93BD-BB1471DCA8C1}"/>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6" name="Zástupný symbol pro zápatí 5">
            <a:extLst>
              <a:ext uri="{FF2B5EF4-FFF2-40B4-BE49-F238E27FC236}">
                <a16:creationId xmlns:a16="http://schemas.microsoft.com/office/drawing/2014/main" id="{3CB3631C-0E6B-4949-804C-E3401356E5A7}"/>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85504F55-0960-44C0-B99E-75CF9FD0BAB8}"/>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91274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E0829-DF64-42DE-9E3B-E1D89C5E8B2E}"/>
              </a:ext>
            </a:extLst>
          </p:cNvPr>
          <p:cNvSpPr>
            <a:spLocks noGrp="1"/>
          </p:cNvSpPr>
          <p:nvPr>
            <p:ph type="title"/>
          </p:nvPr>
        </p:nvSpPr>
        <p:spPr>
          <a:xfrm>
            <a:off x="839788" y="365125"/>
            <a:ext cx="10515600" cy="1325563"/>
          </a:xfrm>
        </p:spPr>
        <p:txBody>
          <a:bodyPr/>
          <a:lstStyle/>
          <a:p>
            <a:r>
              <a:rPr lang="cs-CZ"/>
              <a:t>Kliknutím lze upravit styl.</a:t>
            </a:r>
            <a:endParaRPr lang="en-US"/>
          </a:p>
        </p:txBody>
      </p:sp>
      <p:sp>
        <p:nvSpPr>
          <p:cNvPr id="3" name="Zástupný text 2">
            <a:extLst>
              <a:ext uri="{FF2B5EF4-FFF2-40B4-BE49-F238E27FC236}">
                <a16:creationId xmlns:a16="http://schemas.microsoft.com/office/drawing/2014/main" id="{0CF80559-0288-4DE2-A788-729569BA5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99133B6-E323-4924-BED7-1DE7C5CFA28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text 4">
            <a:extLst>
              <a:ext uri="{FF2B5EF4-FFF2-40B4-BE49-F238E27FC236}">
                <a16:creationId xmlns:a16="http://schemas.microsoft.com/office/drawing/2014/main" id="{BE2BE0D4-0222-4B41-9A14-5BAD75193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D53EC73-2138-4DC0-8282-A737A7C19FB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a:extLst>
              <a:ext uri="{FF2B5EF4-FFF2-40B4-BE49-F238E27FC236}">
                <a16:creationId xmlns:a16="http://schemas.microsoft.com/office/drawing/2014/main" id="{F46620F5-7ABA-478D-B252-4C26CCC317F3}"/>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8" name="Zástupný symbol pro zápatí 7">
            <a:extLst>
              <a:ext uri="{FF2B5EF4-FFF2-40B4-BE49-F238E27FC236}">
                <a16:creationId xmlns:a16="http://schemas.microsoft.com/office/drawing/2014/main" id="{10DC8AEB-2B13-4F1B-AA38-9576023E2587}"/>
              </a:ext>
            </a:extLst>
          </p:cNvPr>
          <p:cNvSpPr>
            <a:spLocks noGrp="1"/>
          </p:cNvSpPr>
          <p:nvPr>
            <p:ph type="ftr" sz="quarter" idx="11"/>
          </p:nvPr>
        </p:nvSpPr>
        <p:spPr/>
        <p:txBody>
          <a:bodyPr/>
          <a:lstStyle/>
          <a:p>
            <a:endParaRPr lang="en-US" dirty="0"/>
          </a:p>
        </p:txBody>
      </p:sp>
      <p:sp>
        <p:nvSpPr>
          <p:cNvPr id="9" name="Zástupný symbol pro číslo snímku 8">
            <a:extLst>
              <a:ext uri="{FF2B5EF4-FFF2-40B4-BE49-F238E27FC236}">
                <a16:creationId xmlns:a16="http://schemas.microsoft.com/office/drawing/2014/main" id="{BAAC7C19-A6AA-4444-A604-EDAE0DE8A5FE}"/>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139265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FA9732-D8EF-41D0-AE4F-0A085FE391D2}"/>
              </a:ext>
            </a:extLst>
          </p:cNvPr>
          <p:cNvSpPr>
            <a:spLocks noGrp="1"/>
          </p:cNvSpPr>
          <p:nvPr>
            <p:ph type="title"/>
          </p:nvPr>
        </p:nvSpPr>
        <p:spPr/>
        <p:txBody>
          <a:bodyPr/>
          <a:lstStyle/>
          <a:p>
            <a:r>
              <a:rPr lang="cs-CZ"/>
              <a:t>Kliknutím lze upravit styl.</a:t>
            </a:r>
            <a:endParaRPr lang="en-US"/>
          </a:p>
        </p:txBody>
      </p:sp>
      <p:sp>
        <p:nvSpPr>
          <p:cNvPr id="3" name="Zástupný symbol pro datum 2">
            <a:extLst>
              <a:ext uri="{FF2B5EF4-FFF2-40B4-BE49-F238E27FC236}">
                <a16:creationId xmlns:a16="http://schemas.microsoft.com/office/drawing/2014/main" id="{43168C38-D826-42E9-BF7B-39B1F9C877DA}"/>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4" name="Zástupný symbol pro zápatí 3">
            <a:extLst>
              <a:ext uri="{FF2B5EF4-FFF2-40B4-BE49-F238E27FC236}">
                <a16:creationId xmlns:a16="http://schemas.microsoft.com/office/drawing/2014/main" id="{19893241-480B-452B-AE9D-AC5F1A445E3B}"/>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6ADE1B4A-BC43-45AD-BD92-98294D7C1FD5}"/>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44826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D99C222-B4CD-4EE0-86CE-0F5DD21F45AA}"/>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3" name="Zástupný symbol pro zápatí 2">
            <a:extLst>
              <a:ext uri="{FF2B5EF4-FFF2-40B4-BE49-F238E27FC236}">
                <a16:creationId xmlns:a16="http://schemas.microsoft.com/office/drawing/2014/main" id="{3D425829-4612-449F-8A5A-A35007BF3948}"/>
              </a:ext>
            </a:extLst>
          </p:cNvPr>
          <p:cNvSpPr>
            <a:spLocks noGrp="1"/>
          </p:cNvSpPr>
          <p:nvPr>
            <p:ph type="ftr" sz="quarter" idx="11"/>
          </p:nvPr>
        </p:nvSpPr>
        <p:spPr/>
        <p:txBody>
          <a:bodyPr/>
          <a:lstStyle/>
          <a:p>
            <a:endParaRPr lang="en-US" dirty="0"/>
          </a:p>
        </p:txBody>
      </p:sp>
      <p:sp>
        <p:nvSpPr>
          <p:cNvPr id="4" name="Zástupný symbol pro číslo snímku 3">
            <a:extLst>
              <a:ext uri="{FF2B5EF4-FFF2-40B4-BE49-F238E27FC236}">
                <a16:creationId xmlns:a16="http://schemas.microsoft.com/office/drawing/2014/main" id="{E5139E02-F2A6-4E76-8287-9D5A8B4BE066}"/>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22108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E1E6-34B5-4469-8724-7958426B77D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obsah 2">
            <a:extLst>
              <a:ext uri="{FF2B5EF4-FFF2-40B4-BE49-F238E27FC236}">
                <a16:creationId xmlns:a16="http://schemas.microsoft.com/office/drawing/2014/main" id="{2941EF72-86B8-4283-824C-3A9A5C09B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text 3">
            <a:extLst>
              <a:ext uri="{FF2B5EF4-FFF2-40B4-BE49-F238E27FC236}">
                <a16:creationId xmlns:a16="http://schemas.microsoft.com/office/drawing/2014/main" id="{17739176-8201-4336-889A-341FBA523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3DEA795-5CA0-47B6-98FA-22D18E2F83E7}"/>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6" name="Zástupný symbol pro zápatí 5">
            <a:extLst>
              <a:ext uri="{FF2B5EF4-FFF2-40B4-BE49-F238E27FC236}">
                <a16:creationId xmlns:a16="http://schemas.microsoft.com/office/drawing/2014/main" id="{AE56B244-B6C4-415D-856C-FF3E76CABBB9}"/>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4EAB6079-AA30-4BFC-9695-64DCDE44958C}"/>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139094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548C6-69A0-4D54-874D-C07524D9C4F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a:p>
        </p:txBody>
      </p:sp>
      <p:sp>
        <p:nvSpPr>
          <p:cNvPr id="3" name="Zástupný symbol obrázku 2">
            <a:extLst>
              <a:ext uri="{FF2B5EF4-FFF2-40B4-BE49-F238E27FC236}">
                <a16:creationId xmlns:a16="http://schemas.microsoft.com/office/drawing/2014/main" id="{A6FC0738-5CFC-4AF7-9C58-7D2D8848A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Zástupný text 3">
            <a:extLst>
              <a:ext uri="{FF2B5EF4-FFF2-40B4-BE49-F238E27FC236}">
                <a16:creationId xmlns:a16="http://schemas.microsoft.com/office/drawing/2014/main" id="{481BDB85-67CA-406C-ABB6-A54B897F8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EA5A00-81D4-4882-B873-C891BF284EC1}"/>
              </a:ext>
            </a:extLst>
          </p:cNvPr>
          <p:cNvSpPr>
            <a:spLocks noGrp="1"/>
          </p:cNvSpPr>
          <p:nvPr>
            <p:ph type="dt" sz="half" idx="10"/>
          </p:nvPr>
        </p:nvSpPr>
        <p:spPr/>
        <p:txBody>
          <a:bodyPr/>
          <a:lstStyle/>
          <a:p>
            <a:fld id="{3DEE4BA8-8078-4483-A8B5-674DDBF3E4F7}" type="datetimeFigureOut">
              <a:rPr lang="en-US" smtClean="0"/>
              <a:t>9/20/2022</a:t>
            </a:fld>
            <a:endParaRPr lang="en-US" dirty="0"/>
          </a:p>
        </p:txBody>
      </p:sp>
      <p:sp>
        <p:nvSpPr>
          <p:cNvPr id="6" name="Zástupný symbol pro zápatí 5">
            <a:extLst>
              <a:ext uri="{FF2B5EF4-FFF2-40B4-BE49-F238E27FC236}">
                <a16:creationId xmlns:a16="http://schemas.microsoft.com/office/drawing/2014/main" id="{172184ED-DE59-4779-B584-61072252938F}"/>
              </a:ext>
            </a:extLst>
          </p:cNvPr>
          <p:cNvSpPr>
            <a:spLocks noGrp="1"/>
          </p:cNvSpPr>
          <p:nvPr>
            <p:ph type="ftr" sz="quarter" idx="11"/>
          </p:nvPr>
        </p:nvSpPr>
        <p:spPr/>
        <p:txBody>
          <a:bodyPr/>
          <a:lstStyle/>
          <a:p>
            <a:endParaRPr lang="en-US" dirty="0"/>
          </a:p>
        </p:txBody>
      </p:sp>
      <p:sp>
        <p:nvSpPr>
          <p:cNvPr id="7" name="Zástupný symbol pro číslo snímku 6">
            <a:extLst>
              <a:ext uri="{FF2B5EF4-FFF2-40B4-BE49-F238E27FC236}">
                <a16:creationId xmlns:a16="http://schemas.microsoft.com/office/drawing/2014/main" id="{A6BA72BF-1B23-4A40-87B9-9A8BD50DA93F}"/>
              </a:ext>
            </a:extLst>
          </p:cNvPr>
          <p:cNvSpPr>
            <a:spLocks noGrp="1"/>
          </p:cNvSpPr>
          <p:nvPr>
            <p:ph type="sldNum" sz="quarter" idx="12"/>
          </p:nvPr>
        </p:nvSpPr>
        <p:spPr/>
        <p:txBody>
          <a:bodyPr/>
          <a:lstStyle/>
          <a:p>
            <a:fld id="{B70743F7-4E2B-49B2-8238-7385FDD91597}" type="slidenum">
              <a:rPr lang="en-US" smtClean="0"/>
              <a:t>‹#›</a:t>
            </a:fld>
            <a:endParaRPr lang="en-US" dirty="0"/>
          </a:p>
        </p:txBody>
      </p:sp>
    </p:spTree>
    <p:extLst>
      <p:ext uri="{BB962C8B-B14F-4D97-AF65-F5344CB8AC3E}">
        <p14:creationId xmlns:p14="http://schemas.microsoft.com/office/powerpoint/2010/main" val="321875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4A6ABC7-3F80-40D2-8317-19D25C65B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text 2">
            <a:extLst>
              <a:ext uri="{FF2B5EF4-FFF2-40B4-BE49-F238E27FC236}">
                <a16:creationId xmlns:a16="http://schemas.microsoft.com/office/drawing/2014/main" id="{4AADB6A3-13F0-4F2F-8667-B1CF73DAC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a:extLst>
              <a:ext uri="{FF2B5EF4-FFF2-40B4-BE49-F238E27FC236}">
                <a16:creationId xmlns:a16="http://schemas.microsoft.com/office/drawing/2014/main" id="{163DE7C0-1777-4DC9-8F8E-631494662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E4BA8-8078-4483-A8B5-674DDBF3E4F7}" type="datetimeFigureOut">
              <a:rPr lang="en-US" smtClean="0"/>
              <a:t>9/20/2022</a:t>
            </a:fld>
            <a:endParaRPr lang="en-US" dirty="0"/>
          </a:p>
        </p:txBody>
      </p:sp>
      <p:sp>
        <p:nvSpPr>
          <p:cNvPr id="5" name="Zástupný symbol pro zápatí 4">
            <a:extLst>
              <a:ext uri="{FF2B5EF4-FFF2-40B4-BE49-F238E27FC236}">
                <a16:creationId xmlns:a16="http://schemas.microsoft.com/office/drawing/2014/main" id="{C391DE13-1699-40B7-BE2A-FE5C2C34DD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a:extLst>
              <a:ext uri="{FF2B5EF4-FFF2-40B4-BE49-F238E27FC236}">
                <a16:creationId xmlns:a16="http://schemas.microsoft.com/office/drawing/2014/main" id="{B54E72C1-BD90-4C1C-966D-895AD8567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743F7-4E2B-49B2-8238-7385FDD91597}" type="slidenum">
              <a:rPr lang="en-US" smtClean="0"/>
              <a:t>‹#›</a:t>
            </a:fld>
            <a:endParaRPr lang="en-US" dirty="0"/>
          </a:p>
        </p:txBody>
      </p:sp>
    </p:spTree>
    <p:extLst>
      <p:ext uri="{BB962C8B-B14F-4D97-AF65-F5344CB8AC3E}">
        <p14:creationId xmlns:p14="http://schemas.microsoft.com/office/powerpoint/2010/main" val="326334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CA1A9-FAB7-459D-BFC9-7D85ECBEA529}"/>
              </a:ext>
            </a:extLst>
          </p:cNvPr>
          <p:cNvSpPr>
            <a:spLocks noGrp="1"/>
          </p:cNvSpPr>
          <p:nvPr>
            <p:ph type="ctrTitle"/>
          </p:nvPr>
        </p:nvSpPr>
        <p:spPr/>
        <p:txBody>
          <a:bodyPr/>
          <a:lstStyle/>
          <a:p>
            <a:r>
              <a:rPr lang="en-US" dirty="0"/>
              <a:t>Maoism and central planning</a:t>
            </a:r>
          </a:p>
        </p:txBody>
      </p:sp>
      <p:sp>
        <p:nvSpPr>
          <p:cNvPr id="3" name="Podnadpis 2">
            <a:extLst>
              <a:ext uri="{FF2B5EF4-FFF2-40B4-BE49-F238E27FC236}">
                <a16:creationId xmlns:a16="http://schemas.microsoft.com/office/drawing/2014/main" id="{2DA03818-10BD-4DE1-9924-829D0B45AF5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5217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r>
              <a:rPr lang="en-US" dirty="0"/>
              <a:t>What was the Northern expedition</a:t>
            </a:r>
            <a:r>
              <a:rPr lang="cs-CZ" dirty="0"/>
              <a:t>?</a:t>
            </a:r>
            <a:endParaRPr lang="en-US" dirty="0"/>
          </a:p>
          <a:p>
            <a:endParaRPr lang="cs-CZ" dirty="0"/>
          </a:p>
        </p:txBody>
      </p:sp>
    </p:spTree>
    <p:extLst>
      <p:ext uri="{BB962C8B-B14F-4D97-AF65-F5344CB8AC3E}">
        <p14:creationId xmlns:p14="http://schemas.microsoft.com/office/powerpoint/2010/main" val="13466648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3BC4-EC70-41CC-87CD-4A98B130265B}"/>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262C2C16-670A-4737-A4C3-CF37B80FC04C}"/>
              </a:ext>
            </a:extLst>
          </p:cNvPr>
          <p:cNvSpPr>
            <a:spLocks noGrp="1"/>
          </p:cNvSpPr>
          <p:nvPr>
            <p:ph idx="1"/>
          </p:nvPr>
        </p:nvSpPr>
        <p:spPr/>
        <p:txBody>
          <a:bodyPr/>
          <a:lstStyle/>
          <a:p>
            <a:r>
              <a:rPr lang="cs-CZ" b="1" dirty="0" err="1"/>
              <a:t>What</a:t>
            </a:r>
            <a:r>
              <a:rPr lang="cs-CZ" b="1" dirty="0"/>
              <a:t> </a:t>
            </a:r>
            <a:r>
              <a:rPr lang="cs-CZ" b="1" dirty="0" err="1"/>
              <a:t>about</a:t>
            </a:r>
            <a:r>
              <a:rPr lang="cs-CZ" b="1" dirty="0"/>
              <a:t> </a:t>
            </a:r>
            <a:r>
              <a:rPr lang="cs-CZ" b="1" dirty="0" err="1"/>
              <a:t>international</a:t>
            </a:r>
            <a:r>
              <a:rPr lang="cs-CZ" b="1" dirty="0"/>
              <a:t> </a:t>
            </a:r>
            <a:r>
              <a:rPr lang="cs-CZ" b="1" dirty="0" err="1"/>
              <a:t>trade</a:t>
            </a:r>
            <a:r>
              <a:rPr lang="cs-CZ" b="1" dirty="0"/>
              <a:t>?</a:t>
            </a:r>
          </a:p>
          <a:p>
            <a:r>
              <a:rPr lang="cs-CZ" dirty="0" err="1"/>
              <a:t>Problem</a:t>
            </a:r>
            <a:r>
              <a:rPr lang="cs-CZ" dirty="0"/>
              <a:t> – </a:t>
            </a:r>
            <a:r>
              <a:rPr lang="cs-CZ" dirty="0" err="1"/>
              <a:t>world</a:t>
            </a:r>
            <a:r>
              <a:rPr lang="cs-CZ" dirty="0"/>
              <a:t> market </a:t>
            </a:r>
            <a:r>
              <a:rPr lang="cs-CZ" dirty="0" err="1"/>
              <a:t>prices</a:t>
            </a:r>
            <a:r>
              <a:rPr lang="cs-CZ" dirty="0"/>
              <a:t> vs. </a:t>
            </a:r>
            <a:r>
              <a:rPr lang="cs-CZ" dirty="0" err="1"/>
              <a:t>domestic</a:t>
            </a:r>
            <a:r>
              <a:rPr lang="cs-CZ" dirty="0"/>
              <a:t> </a:t>
            </a:r>
            <a:r>
              <a:rPr lang="cs-CZ" dirty="0" err="1"/>
              <a:t>artificial</a:t>
            </a:r>
            <a:r>
              <a:rPr lang="cs-CZ" dirty="0"/>
              <a:t> </a:t>
            </a:r>
            <a:r>
              <a:rPr lang="cs-CZ" dirty="0" err="1"/>
              <a:t>prices</a:t>
            </a:r>
            <a:endParaRPr lang="cs-CZ" dirty="0"/>
          </a:p>
          <a:p>
            <a:r>
              <a:rPr lang="cs-CZ" dirty="0"/>
              <a:t>&gt; free </a:t>
            </a:r>
            <a:r>
              <a:rPr lang="cs-CZ" dirty="0" err="1"/>
              <a:t>trade</a:t>
            </a:r>
            <a:r>
              <a:rPr lang="cs-CZ" dirty="0"/>
              <a:t> </a:t>
            </a:r>
            <a:r>
              <a:rPr lang="cs-CZ" dirty="0" err="1"/>
              <a:t>would</a:t>
            </a:r>
            <a:r>
              <a:rPr lang="cs-CZ" dirty="0"/>
              <a:t> </a:t>
            </a:r>
            <a:r>
              <a:rPr lang="cs-CZ" dirty="0" err="1"/>
              <a:t>destroy</a:t>
            </a:r>
            <a:r>
              <a:rPr lang="cs-CZ" dirty="0"/>
              <a:t> </a:t>
            </a:r>
            <a:r>
              <a:rPr lang="cs-CZ" dirty="0" err="1"/>
              <a:t>the</a:t>
            </a:r>
            <a:r>
              <a:rPr lang="cs-CZ" dirty="0"/>
              <a:t> </a:t>
            </a:r>
            <a:r>
              <a:rPr lang="cs-CZ" dirty="0" err="1"/>
              <a:t>system</a:t>
            </a:r>
            <a:r>
              <a:rPr lang="cs-CZ" dirty="0"/>
              <a:t>!</a:t>
            </a:r>
          </a:p>
        </p:txBody>
      </p:sp>
    </p:spTree>
    <p:extLst>
      <p:ext uri="{BB962C8B-B14F-4D97-AF65-F5344CB8AC3E}">
        <p14:creationId xmlns:p14="http://schemas.microsoft.com/office/powerpoint/2010/main" val="2530885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3BC4-EC70-41CC-87CD-4A98B130265B}"/>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262C2C16-670A-4737-A4C3-CF37B80FC04C}"/>
              </a:ext>
            </a:extLst>
          </p:cNvPr>
          <p:cNvSpPr>
            <a:spLocks noGrp="1"/>
          </p:cNvSpPr>
          <p:nvPr>
            <p:ph idx="1"/>
          </p:nvPr>
        </p:nvSpPr>
        <p:spPr/>
        <p:txBody>
          <a:bodyPr/>
          <a:lstStyle/>
          <a:p>
            <a:r>
              <a:rPr lang="cs-CZ" dirty="0" err="1"/>
              <a:t>What</a:t>
            </a:r>
            <a:r>
              <a:rPr lang="cs-CZ" dirty="0"/>
              <a:t> </a:t>
            </a:r>
            <a:r>
              <a:rPr lang="cs-CZ" dirty="0" err="1"/>
              <a:t>about</a:t>
            </a:r>
            <a:r>
              <a:rPr lang="cs-CZ" dirty="0"/>
              <a:t> </a:t>
            </a:r>
            <a:r>
              <a:rPr lang="cs-CZ" dirty="0" err="1"/>
              <a:t>international</a:t>
            </a:r>
            <a:r>
              <a:rPr lang="cs-CZ" dirty="0"/>
              <a:t> </a:t>
            </a:r>
            <a:r>
              <a:rPr lang="cs-CZ" dirty="0" err="1"/>
              <a:t>trade</a:t>
            </a:r>
            <a:r>
              <a:rPr lang="cs-CZ" dirty="0"/>
              <a:t>?</a:t>
            </a:r>
          </a:p>
          <a:p>
            <a:r>
              <a:rPr lang="cs-CZ" dirty="0" err="1"/>
              <a:t>Problem</a:t>
            </a:r>
            <a:r>
              <a:rPr lang="cs-CZ" dirty="0"/>
              <a:t> – </a:t>
            </a:r>
            <a:r>
              <a:rPr lang="cs-CZ" dirty="0" err="1"/>
              <a:t>world</a:t>
            </a:r>
            <a:r>
              <a:rPr lang="cs-CZ" dirty="0"/>
              <a:t> market </a:t>
            </a:r>
            <a:r>
              <a:rPr lang="cs-CZ" dirty="0" err="1"/>
              <a:t>prices</a:t>
            </a:r>
            <a:r>
              <a:rPr lang="cs-CZ" dirty="0"/>
              <a:t> vs. </a:t>
            </a:r>
            <a:r>
              <a:rPr lang="cs-CZ" dirty="0" err="1"/>
              <a:t>domestic</a:t>
            </a:r>
            <a:r>
              <a:rPr lang="cs-CZ" dirty="0"/>
              <a:t> </a:t>
            </a:r>
            <a:r>
              <a:rPr lang="cs-CZ" dirty="0" err="1"/>
              <a:t>artificial</a:t>
            </a:r>
            <a:r>
              <a:rPr lang="cs-CZ" dirty="0"/>
              <a:t> </a:t>
            </a:r>
            <a:r>
              <a:rPr lang="cs-CZ" dirty="0" err="1"/>
              <a:t>prices</a:t>
            </a:r>
            <a:endParaRPr lang="cs-CZ" dirty="0"/>
          </a:p>
          <a:p>
            <a:r>
              <a:rPr lang="cs-CZ" dirty="0"/>
              <a:t>&gt; free </a:t>
            </a:r>
            <a:r>
              <a:rPr lang="cs-CZ" dirty="0" err="1"/>
              <a:t>trade</a:t>
            </a:r>
            <a:r>
              <a:rPr lang="cs-CZ" dirty="0"/>
              <a:t> </a:t>
            </a:r>
            <a:r>
              <a:rPr lang="cs-CZ" dirty="0" err="1"/>
              <a:t>would</a:t>
            </a:r>
            <a:r>
              <a:rPr lang="cs-CZ" dirty="0"/>
              <a:t> </a:t>
            </a:r>
            <a:r>
              <a:rPr lang="cs-CZ" dirty="0" err="1"/>
              <a:t>destroy</a:t>
            </a:r>
            <a:r>
              <a:rPr lang="cs-CZ" dirty="0"/>
              <a:t> </a:t>
            </a:r>
            <a:r>
              <a:rPr lang="cs-CZ" dirty="0" err="1"/>
              <a:t>the</a:t>
            </a:r>
            <a:r>
              <a:rPr lang="cs-CZ" dirty="0"/>
              <a:t> </a:t>
            </a:r>
            <a:r>
              <a:rPr lang="cs-CZ" dirty="0" err="1"/>
              <a:t>system</a:t>
            </a:r>
            <a:r>
              <a:rPr lang="cs-CZ" dirty="0"/>
              <a:t>!</a:t>
            </a:r>
          </a:p>
          <a:p>
            <a:endParaRPr lang="cs-CZ" dirty="0"/>
          </a:p>
          <a:p>
            <a:r>
              <a:rPr lang="cs-CZ" dirty="0" err="1"/>
              <a:t>Solution</a:t>
            </a:r>
            <a:r>
              <a:rPr lang="cs-CZ" dirty="0"/>
              <a:t> – </a:t>
            </a:r>
            <a:r>
              <a:rPr lang="cs-CZ" b="1" dirty="0" err="1"/>
              <a:t>foreign</a:t>
            </a:r>
            <a:r>
              <a:rPr lang="cs-CZ" b="1" dirty="0"/>
              <a:t> </a:t>
            </a:r>
            <a:r>
              <a:rPr lang="cs-CZ" b="1" dirty="0" err="1"/>
              <a:t>trade</a:t>
            </a:r>
            <a:r>
              <a:rPr lang="cs-CZ" b="1" dirty="0"/>
              <a:t> </a:t>
            </a:r>
            <a:r>
              <a:rPr lang="cs-CZ" b="1" dirty="0" err="1"/>
              <a:t>companies</a:t>
            </a:r>
            <a:r>
              <a:rPr lang="cs-CZ" b="1" dirty="0"/>
              <a:t> – monopoly </a:t>
            </a:r>
            <a:r>
              <a:rPr lang="cs-CZ" b="1" dirty="0" err="1"/>
              <a:t>power</a:t>
            </a:r>
            <a:r>
              <a:rPr lang="cs-CZ" b="1" dirty="0"/>
              <a:t> to </a:t>
            </a:r>
            <a:r>
              <a:rPr lang="cs-CZ" b="1" dirty="0" err="1"/>
              <a:t>trade</a:t>
            </a:r>
            <a:r>
              <a:rPr lang="cs-CZ" b="1" dirty="0"/>
              <a:t> </a:t>
            </a:r>
            <a:r>
              <a:rPr lang="cs-CZ" b="1" dirty="0" err="1"/>
              <a:t>with</a:t>
            </a:r>
            <a:r>
              <a:rPr lang="cs-CZ" b="1" dirty="0"/>
              <a:t> </a:t>
            </a:r>
            <a:r>
              <a:rPr lang="cs-CZ" b="1" dirty="0" err="1"/>
              <a:t>the</a:t>
            </a:r>
            <a:r>
              <a:rPr lang="cs-CZ" b="1" dirty="0"/>
              <a:t> rest </a:t>
            </a:r>
            <a:r>
              <a:rPr lang="cs-CZ" b="1" dirty="0" err="1"/>
              <a:t>of</a:t>
            </a:r>
            <a:r>
              <a:rPr lang="cs-CZ" b="1" dirty="0"/>
              <a:t> </a:t>
            </a:r>
            <a:r>
              <a:rPr lang="cs-CZ" b="1" dirty="0" err="1"/>
              <a:t>the</a:t>
            </a:r>
            <a:r>
              <a:rPr lang="cs-CZ" b="1" dirty="0"/>
              <a:t> </a:t>
            </a:r>
            <a:r>
              <a:rPr lang="cs-CZ" b="1" dirty="0" err="1"/>
              <a:t>world</a:t>
            </a:r>
            <a:endParaRPr lang="cs-CZ" b="1" dirty="0"/>
          </a:p>
          <a:p>
            <a:r>
              <a:rPr lang="cs-CZ" dirty="0"/>
              <a:t>Import and export – part </a:t>
            </a:r>
            <a:r>
              <a:rPr lang="cs-CZ" dirty="0" err="1"/>
              <a:t>of</a:t>
            </a:r>
            <a:r>
              <a:rPr lang="cs-CZ" dirty="0"/>
              <a:t> </a:t>
            </a:r>
            <a:r>
              <a:rPr lang="cs-CZ" dirty="0" err="1"/>
              <a:t>the</a:t>
            </a:r>
            <a:r>
              <a:rPr lang="cs-CZ" dirty="0"/>
              <a:t> </a:t>
            </a:r>
            <a:r>
              <a:rPr lang="cs-CZ" dirty="0" err="1"/>
              <a:t>central</a:t>
            </a:r>
            <a:r>
              <a:rPr lang="cs-CZ" dirty="0"/>
              <a:t> </a:t>
            </a:r>
            <a:r>
              <a:rPr lang="cs-CZ" dirty="0" err="1"/>
              <a:t>plan</a:t>
            </a:r>
            <a:r>
              <a:rPr lang="cs-CZ" dirty="0"/>
              <a:t>!</a:t>
            </a:r>
          </a:p>
          <a:p>
            <a:r>
              <a:rPr lang="cs-CZ" dirty="0" err="1"/>
              <a:t>Problem</a:t>
            </a:r>
            <a:r>
              <a:rPr lang="cs-CZ" dirty="0"/>
              <a:t> – </a:t>
            </a:r>
            <a:r>
              <a:rPr lang="cs-CZ" dirty="0" err="1"/>
              <a:t>constant</a:t>
            </a:r>
            <a:r>
              <a:rPr lang="cs-CZ" dirty="0"/>
              <a:t> </a:t>
            </a:r>
            <a:r>
              <a:rPr lang="cs-CZ" dirty="0" err="1"/>
              <a:t>lack</a:t>
            </a:r>
            <a:r>
              <a:rPr lang="cs-CZ" dirty="0"/>
              <a:t> </a:t>
            </a:r>
            <a:r>
              <a:rPr lang="cs-CZ" dirty="0" err="1"/>
              <a:t>of</a:t>
            </a:r>
            <a:r>
              <a:rPr lang="cs-CZ" dirty="0"/>
              <a:t> </a:t>
            </a:r>
            <a:r>
              <a:rPr lang="cs-CZ" dirty="0" err="1"/>
              <a:t>foreign</a:t>
            </a:r>
            <a:r>
              <a:rPr lang="cs-CZ" dirty="0"/>
              <a:t> </a:t>
            </a:r>
            <a:r>
              <a:rPr lang="cs-CZ" dirty="0" err="1"/>
              <a:t>exchange</a:t>
            </a:r>
            <a:r>
              <a:rPr lang="cs-CZ" dirty="0"/>
              <a:t> </a:t>
            </a:r>
            <a:endParaRPr lang="en-US" dirty="0"/>
          </a:p>
        </p:txBody>
      </p:sp>
    </p:spTree>
    <p:extLst>
      <p:ext uri="{BB962C8B-B14F-4D97-AF65-F5344CB8AC3E}">
        <p14:creationId xmlns:p14="http://schemas.microsoft.com/office/powerpoint/2010/main" val="1835826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p:txBody>
      </p:sp>
    </p:spTree>
    <p:extLst>
      <p:ext uri="{BB962C8B-B14F-4D97-AF65-F5344CB8AC3E}">
        <p14:creationId xmlns:p14="http://schemas.microsoft.com/office/powerpoint/2010/main" val="3589988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a:p>
            <a:r>
              <a:rPr lang="en-US" dirty="0"/>
              <a:t>Capitalists behave in a way that is </a:t>
            </a:r>
            <a:r>
              <a:rPr lang="en-US" b="1" dirty="0"/>
              <a:t>individually rational but collectively irrational</a:t>
            </a:r>
            <a:endParaRPr lang="cs-CZ" dirty="0"/>
          </a:p>
          <a:p>
            <a:endParaRPr lang="en-US" dirty="0"/>
          </a:p>
          <a:p>
            <a:endParaRPr lang="en-US" b="1" dirty="0"/>
          </a:p>
        </p:txBody>
      </p:sp>
    </p:spTree>
    <p:extLst>
      <p:ext uri="{BB962C8B-B14F-4D97-AF65-F5344CB8AC3E}">
        <p14:creationId xmlns:p14="http://schemas.microsoft.com/office/powerpoint/2010/main" val="1640844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a:p>
            <a:r>
              <a:rPr lang="en-US" dirty="0"/>
              <a:t>Capitalists behave in a way that is </a:t>
            </a:r>
            <a:r>
              <a:rPr lang="en-US" b="1" dirty="0"/>
              <a:t>individually rational but collectively irrational</a:t>
            </a:r>
          </a:p>
          <a:p>
            <a:r>
              <a:rPr lang="en-US" dirty="0"/>
              <a:t>= they spend money on advertising their product and making it more attractive than the competition</a:t>
            </a:r>
          </a:p>
          <a:p>
            <a:r>
              <a:rPr lang="en-US" dirty="0"/>
              <a:t>= „race to the bottom“ situations</a:t>
            </a:r>
          </a:p>
        </p:txBody>
      </p:sp>
    </p:spTree>
    <p:extLst>
      <p:ext uri="{BB962C8B-B14F-4D97-AF65-F5344CB8AC3E}">
        <p14:creationId xmlns:p14="http://schemas.microsoft.com/office/powerpoint/2010/main" val="39703037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3FF4F-A01C-4A18-BAA4-7F3839BA1A4F}"/>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B3E9C493-27E0-447F-821A-E798BAEAC661}"/>
              </a:ext>
            </a:extLst>
          </p:cNvPr>
          <p:cNvSpPr>
            <a:spLocks noGrp="1"/>
          </p:cNvSpPr>
          <p:nvPr>
            <p:ph idx="1"/>
          </p:nvPr>
        </p:nvSpPr>
        <p:spPr/>
        <p:txBody>
          <a:bodyPr>
            <a:normAutofit/>
          </a:bodyPr>
          <a:lstStyle/>
          <a:p>
            <a:r>
              <a:rPr lang="en-US" b="1" dirty="0"/>
              <a:t>A believe that central planning will outcome capitalism</a:t>
            </a:r>
          </a:p>
          <a:p>
            <a:r>
              <a:rPr lang="en-US" dirty="0"/>
              <a:t>Capitalists behave in a way that is </a:t>
            </a:r>
            <a:r>
              <a:rPr lang="en-US" b="1" dirty="0"/>
              <a:t>individually rational but collectively irrational</a:t>
            </a:r>
          </a:p>
          <a:p>
            <a:r>
              <a:rPr lang="en-US" dirty="0"/>
              <a:t>= they spend money on advertising their product and making it more attractive than the competition</a:t>
            </a:r>
          </a:p>
          <a:p>
            <a:r>
              <a:rPr lang="en-US" dirty="0"/>
              <a:t>= „race to the bottom“ situations</a:t>
            </a:r>
          </a:p>
          <a:p>
            <a:r>
              <a:rPr lang="en-US" b="1" dirty="0"/>
              <a:t>In a communist society, all these resources would be invested more productively </a:t>
            </a:r>
            <a:r>
              <a:rPr lang="en-US" b="1" dirty="0">
                <a:sym typeface="Wingdings" panose="05000000000000000000" pitchFamily="2" charset="2"/>
              </a:rPr>
              <a:t></a:t>
            </a:r>
            <a:endParaRPr lang="en-US" dirty="0">
              <a:sym typeface="Wingdings" panose="05000000000000000000" pitchFamily="2" charset="2"/>
            </a:endParaRPr>
          </a:p>
        </p:txBody>
      </p:sp>
    </p:spTree>
    <p:extLst>
      <p:ext uri="{BB962C8B-B14F-4D97-AF65-F5344CB8AC3E}">
        <p14:creationId xmlns:p14="http://schemas.microsoft.com/office/powerpoint/2010/main" val="12327208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F64373-0E86-4446-9BB1-7BF929A5F92D}"/>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49B1E407-D30E-41D3-81FF-CCCBE5B421C7}"/>
              </a:ext>
            </a:extLst>
          </p:cNvPr>
          <p:cNvSpPr>
            <a:spLocks noGrp="1"/>
          </p:cNvSpPr>
          <p:nvPr>
            <p:ph idx="1"/>
          </p:nvPr>
        </p:nvSpPr>
        <p:spPr/>
        <p:txBody>
          <a:bodyPr/>
          <a:lstStyle/>
          <a:p>
            <a:r>
              <a:rPr lang="cs-CZ" dirty="0"/>
              <a:t>NEP</a:t>
            </a:r>
            <a:endParaRPr lang="en-US" dirty="0"/>
          </a:p>
        </p:txBody>
      </p:sp>
    </p:spTree>
    <p:extLst>
      <p:ext uri="{BB962C8B-B14F-4D97-AF65-F5344CB8AC3E}">
        <p14:creationId xmlns:p14="http://schemas.microsoft.com/office/powerpoint/2010/main" val="29252400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EE67F1-3DE5-4953-A522-90698CA28276}"/>
              </a:ext>
            </a:extLst>
          </p:cNvPr>
          <p:cNvSpPr>
            <a:spLocks noGrp="1"/>
          </p:cNvSpPr>
          <p:nvPr>
            <p:ph type="title"/>
          </p:nvPr>
        </p:nvSpPr>
        <p:spPr/>
        <p:txBody>
          <a:bodyPr/>
          <a:lstStyle/>
          <a:p>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40CC06BA-9406-4BA5-BF20-7C328323769E}"/>
              </a:ext>
            </a:extLst>
          </p:cNvPr>
          <p:cNvSpPr>
            <a:spLocks noGrp="1"/>
          </p:cNvSpPr>
          <p:nvPr>
            <p:ph idx="1"/>
          </p:nvPr>
        </p:nvSpPr>
        <p:spPr/>
        <p:txBody>
          <a:bodyPr>
            <a:normAutofit/>
          </a:bodyPr>
          <a:lstStyle/>
          <a:p>
            <a:r>
              <a:rPr lang="en-US" dirty="0"/>
              <a:t>Russian Civil War (1917-1921) &gt; </a:t>
            </a:r>
            <a:r>
              <a:rPr lang="en-US" b="1" dirty="0"/>
              <a:t>War Communism</a:t>
            </a:r>
          </a:p>
          <a:p>
            <a:r>
              <a:rPr lang="en-US" dirty="0"/>
              <a:t>= Attempt to stamp out money and all private transactions</a:t>
            </a:r>
          </a:p>
          <a:p>
            <a:r>
              <a:rPr lang="en-US" dirty="0"/>
              <a:t>Allowed Bolsheviks to mobilize resources and defeat Whites, but unpopular &gt; peasant uprisings</a:t>
            </a:r>
          </a:p>
          <a:p>
            <a:r>
              <a:rPr lang="en-US" dirty="0">
                <a:solidFill>
                  <a:srgbClr val="FF0000"/>
                </a:solidFill>
              </a:rPr>
              <a:t>&gt; </a:t>
            </a:r>
            <a:r>
              <a:rPr lang="en-US" b="1" dirty="0">
                <a:solidFill>
                  <a:srgbClr val="FF0000"/>
                </a:solidFill>
              </a:rPr>
              <a:t>New Economic Policy </a:t>
            </a:r>
            <a:r>
              <a:rPr lang="en-US" dirty="0">
                <a:solidFill>
                  <a:srgbClr val="FF0000"/>
                </a:solidFill>
              </a:rPr>
              <a:t>(</a:t>
            </a:r>
            <a:r>
              <a:rPr lang="en-US" b="1" dirty="0">
                <a:solidFill>
                  <a:srgbClr val="FF0000"/>
                </a:solidFill>
              </a:rPr>
              <a:t>NEP</a:t>
            </a:r>
            <a:r>
              <a:rPr lang="en-US" dirty="0">
                <a:solidFill>
                  <a:srgbClr val="FF0000"/>
                </a:solidFill>
              </a:rPr>
              <a:t>, 1923-1928) = market-oriented reform &gt; </a:t>
            </a:r>
            <a:r>
              <a:rPr lang="en-US" b="1" dirty="0">
                <a:solidFill>
                  <a:srgbClr val="FF0000"/>
                </a:solidFill>
              </a:rPr>
              <a:t>small business allowed</a:t>
            </a:r>
            <a:r>
              <a:rPr lang="en-US" dirty="0">
                <a:solidFill>
                  <a:srgbClr val="FF0000"/>
                </a:solidFill>
              </a:rPr>
              <a:t>!</a:t>
            </a:r>
          </a:p>
          <a:p>
            <a:r>
              <a:rPr lang="en-US" dirty="0"/>
              <a:t>1928 – Stalin – end of NEP, start of </a:t>
            </a:r>
            <a:r>
              <a:rPr lang="en-US" b="1" dirty="0">
                <a:solidFill>
                  <a:srgbClr val="FF0000"/>
                </a:solidFill>
              </a:rPr>
              <a:t>Five Year plans</a:t>
            </a:r>
          </a:p>
          <a:p>
            <a:r>
              <a:rPr lang="en-US" dirty="0"/>
              <a:t>= blueprint for China and other communist countries</a:t>
            </a:r>
          </a:p>
          <a:p>
            <a:endParaRPr lang="cs-CZ" dirty="0"/>
          </a:p>
          <a:p>
            <a:endParaRPr lang="en-US" dirty="0"/>
          </a:p>
        </p:txBody>
      </p:sp>
    </p:spTree>
    <p:extLst>
      <p:ext uri="{BB962C8B-B14F-4D97-AF65-F5344CB8AC3E}">
        <p14:creationId xmlns:p14="http://schemas.microsoft.com/office/powerpoint/2010/main" val="25984268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A15873-5E69-46E0-8F0B-30E1B2E3303C}"/>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FAEF3998-9AFB-4D52-A481-179CF4B4E80A}"/>
              </a:ext>
            </a:extLst>
          </p:cNvPr>
          <p:cNvSpPr>
            <a:spLocks noGrp="1"/>
          </p:cNvSpPr>
          <p:nvPr>
            <p:ph idx="1"/>
          </p:nvPr>
        </p:nvSpPr>
        <p:spPr/>
        <p:txBody>
          <a:bodyPr/>
          <a:lstStyle/>
          <a:p>
            <a:r>
              <a:rPr lang="en-US" dirty="0"/>
              <a:t>NEP proved that it‘s possible for a </a:t>
            </a:r>
            <a:r>
              <a:rPr lang="en-US" b="1" dirty="0"/>
              <a:t>Communist party to stay in power in a market economy</a:t>
            </a:r>
            <a:r>
              <a:rPr lang="en-US" dirty="0"/>
              <a:t> and even to </a:t>
            </a:r>
            <a:r>
              <a:rPr lang="en-US" b="1" dirty="0"/>
              <a:t>turn back the reforms if it wishes to</a:t>
            </a:r>
          </a:p>
        </p:txBody>
      </p:sp>
    </p:spTree>
    <p:extLst>
      <p:ext uri="{BB962C8B-B14F-4D97-AF65-F5344CB8AC3E}">
        <p14:creationId xmlns:p14="http://schemas.microsoft.com/office/powerpoint/2010/main" val="35291411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A15873-5E69-46E0-8F0B-30E1B2E3303C}"/>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FAEF3998-9AFB-4D52-A481-179CF4B4E80A}"/>
              </a:ext>
            </a:extLst>
          </p:cNvPr>
          <p:cNvSpPr>
            <a:spLocks noGrp="1"/>
          </p:cNvSpPr>
          <p:nvPr>
            <p:ph idx="1"/>
          </p:nvPr>
        </p:nvSpPr>
        <p:spPr/>
        <p:txBody>
          <a:bodyPr/>
          <a:lstStyle/>
          <a:p>
            <a:r>
              <a:rPr lang="en-US" dirty="0"/>
              <a:t>NEP proved that it‘s possible for a </a:t>
            </a:r>
            <a:r>
              <a:rPr lang="en-US" b="1" dirty="0"/>
              <a:t>Communist party to stay in power in a market economy</a:t>
            </a:r>
            <a:r>
              <a:rPr lang="en-US" dirty="0"/>
              <a:t> and even to </a:t>
            </a:r>
            <a:r>
              <a:rPr lang="en-US" b="1" dirty="0"/>
              <a:t>turn back the reforms if it wishes to</a:t>
            </a:r>
          </a:p>
          <a:p>
            <a:r>
              <a:rPr lang="en-US" dirty="0"/>
              <a:t>x „</a:t>
            </a:r>
            <a:r>
              <a:rPr lang="en-US" dirty="0" err="1"/>
              <a:t>Fukuyamist</a:t>
            </a:r>
            <a:r>
              <a:rPr lang="en-US" dirty="0"/>
              <a:t> neoliberalism“</a:t>
            </a:r>
          </a:p>
        </p:txBody>
      </p:sp>
    </p:spTree>
    <p:extLst>
      <p:ext uri="{BB962C8B-B14F-4D97-AF65-F5344CB8AC3E}">
        <p14:creationId xmlns:p14="http://schemas.microsoft.com/office/powerpoint/2010/main" val="117983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r>
              <a:rPr lang="en-US" dirty="0"/>
              <a:t>What was the Northern expedition</a:t>
            </a:r>
            <a:r>
              <a:rPr lang="cs-CZ" dirty="0"/>
              <a:t>?</a:t>
            </a:r>
            <a:endParaRPr lang="en-US" dirty="0"/>
          </a:p>
          <a:p>
            <a:r>
              <a:rPr lang="en-US" dirty="0"/>
              <a:t>Which city was China‘s capital before WWII?</a:t>
            </a:r>
          </a:p>
        </p:txBody>
      </p:sp>
    </p:spTree>
    <p:extLst>
      <p:ext uri="{BB962C8B-B14F-4D97-AF65-F5344CB8AC3E}">
        <p14:creationId xmlns:p14="http://schemas.microsoft.com/office/powerpoint/2010/main" val="39276247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CB92-49B3-43B3-B8D7-E9F58FC18339}"/>
              </a:ext>
            </a:extLst>
          </p:cNvPr>
          <p:cNvSpPr>
            <a:spLocks noGrp="1"/>
          </p:cNvSpPr>
          <p:nvPr>
            <p:ph type="title"/>
          </p:nvPr>
        </p:nvSpPr>
        <p:spPr/>
        <p:txBody>
          <a:bodyPr/>
          <a:lstStyle/>
          <a:p>
            <a:r>
              <a:rPr lang="cs-CZ" dirty="0" err="1"/>
              <a:t>China</a:t>
            </a:r>
            <a:endParaRPr lang="en-US" dirty="0"/>
          </a:p>
        </p:txBody>
      </p:sp>
      <p:sp>
        <p:nvSpPr>
          <p:cNvPr id="3" name="Content Placeholder 2">
            <a:extLst>
              <a:ext uri="{FF2B5EF4-FFF2-40B4-BE49-F238E27FC236}">
                <a16:creationId xmlns:a16="http://schemas.microsoft.com/office/drawing/2014/main" id="{950CD4B6-1699-4B33-9A1B-2AC364948595}"/>
              </a:ext>
            </a:extLst>
          </p:cNvPr>
          <p:cNvSpPr>
            <a:spLocks noGrp="1"/>
          </p:cNvSpPr>
          <p:nvPr>
            <p:ph idx="1"/>
          </p:nvPr>
        </p:nvSpPr>
        <p:spPr/>
        <p:txBody>
          <a:bodyPr/>
          <a:lstStyle/>
          <a:p>
            <a:r>
              <a:rPr lang="en-US" dirty="0"/>
              <a:t>1911 </a:t>
            </a:r>
            <a:r>
              <a:rPr lang="en-US" dirty="0" err="1"/>
              <a:t>Xinhai</a:t>
            </a:r>
            <a:r>
              <a:rPr lang="en-US" dirty="0"/>
              <a:t> Revolution</a:t>
            </a:r>
          </a:p>
        </p:txBody>
      </p:sp>
    </p:spTree>
    <p:extLst>
      <p:ext uri="{BB962C8B-B14F-4D97-AF65-F5344CB8AC3E}">
        <p14:creationId xmlns:p14="http://schemas.microsoft.com/office/powerpoint/2010/main" val="32808925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CB92-49B3-43B3-B8D7-E9F58FC18339}"/>
              </a:ext>
            </a:extLst>
          </p:cNvPr>
          <p:cNvSpPr>
            <a:spLocks noGrp="1"/>
          </p:cNvSpPr>
          <p:nvPr>
            <p:ph type="title"/>
          </p:nvPr>
        </p:nvSpPr>
        <p:spPr/>
        <p:txBody>
          <a:bodyPr/>
          <a:lstStyle/>
          <a:p>
            <a:r>
              <a:rPr lang="cs-CZ" dirty="0" err="1"/>
              <a:t>China</a:t>
            </a:r>
            <a:endParaRPr lang="en-US" dirty="0"/>
          </a:p>
        </p:txBody>
      </p:sp>
      <p:sp>
        <p:nvSpPr>
          <p:cNvPr id="3" name="Content Placeholder 2">
            <a:extLst>
              <a:ext uri="{FF2B5EF4-FFF2-40B4-BE49-F238E27FC236}">
                <a16:creationId xmlns:a16="http://schemas.microsoft.com/office/drawing/2014/main" id="{950CD4B6-1699-4B33-9A1B-2AC364948595}"/>
              </a:ext>
            </a:extLst>
          </p:cNvPr>
          <p:cNvSpPr>
            <a:spLocks noGrp="1"/>
          </p:cNvSpPr>
          <p:nvPr>
            <p:ph idx="1"/>
          </p:nvPr>
        </p:nvSpPr>
        <p:spPr/>
        <p:txBody>
          <a:bodyPr/>
          <a:lstStyle/>
          <a:p>
            <a:r>
              <a:rPr lang="en-US" dirty="0"/>
              <a:t>1911 </a:t>
            </a:r>
            <a:r>
              <a:rPr lang="en-US" dirty="0" err="1"/>
              <a:t>Xinhai</a:t>
            </a:r>
            <a:r>
              <a:rPr lang="en-US" dirty="0"/>
              <a:t> Revolution</a:t>
            </a:r>
          </a:p>
          <a:p>
            <a:r>
              <a:rPr lang="en-US" dirty="0"/>
              <a:t>Marxist theory – </a:t>
            </a:r>
            <a:r>
              <a:rPr lang="en-US" b="1" dirty="0"/>
              <a:t>„Perfect, this </a:t>
            </a:r>
            <a:r>
              <a:rPr lang="cs-CZ" b="1" dirty="0" err="1"/>
              <a:t>is</a:t>
            </a:r>
            <a:r>
              <a:rPr lang="cs-CZ" b="1" dirty="0"/>
              <a:t> </a:t>
            </a:r>
            <a:r>
              <a:rPr lang="en-US" b="1" dirty="0"/>
              <a:t>China‘s first revolution!“ </a:t>
            </a:r>
            <a:r>
              <a:rPr lang="en-US" dirty="0"/>
              <a:t>(&gt; capitalism &gt; communism)</a:t>
            </a:r>
            <a:endParaRPr lang="cs-CZ" dirty="0"/>
          </a:p>
        </p:txBody>
      </p:sp>
    </p:spTree>
    <p:extLst>
      <p:ext uri="{BB962C8B-B14F-4D97-AF65-F5344CB8AC3E}">
        <p14:creationId xmlns:p14="http://schemas.microsoft.com/office/powerpoint/2010/main" val="19861751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CB92-49B3-43B3-B8D7-E9F58FC18339}"/>
              </a:ext>
            </a:extLst>
          </p:cNvPr>
          <p:cNvSpPr>
            <a:spLocks noGrp="1"/>
          </p:cNvSpPr>
          <p:nvPr>
            <p:ph type="title"/>
          </p:nvPr>
        </p:nvSpPr>
        <p:spPr/>
        <p:txBody>
          <a:bodyPr/>
          <a:lstStyle/>
          <a:p>
            <a:r>
              <a:rPr lang="cs-CZ" dirty="0" err="1"/>
              <a:t>China</a:t>
            </a:r>
            <a:endParaRPr lang="en-US" dirty="0"/>
          </a:p>
        </p:txBody>
      </p:sp>
      <p:sp>
        <p:nvSpPr>
          <p:cNvPr id="3" name="Content Placeholder 2">
            <a:extLst>
              <a:ext uri="{FF2B5EF4-FFF2-40B4-BE49-F238E27FC236}">
                <a16:creationId xmlns:a16="http://schemas.microsoft.com/office/drawing/2014/main" id="{950CD4B6-1699-4B33-9A1B-2AC364948595}"/>
              </a:ext>
            </a:extLst>
          </p:cNvPr>
          <p:cNvSpPr>
            <a:spLocks noGrp="1"/>
          </p:cNvSpPr>
          <p:nvPr>
            <p:ph idx="1"/>
          </p:nvPr>
        </p:nvSpPr>
        <p:spPr/>
        <p:txBody>
          <a:bodyPr/>
          <a:lstStyle/>
          <a:p>
            <a:r>
              <a:rPr lang="en-US" dirty="0"/>
              <a:t>1911 </a:t>
            </a:r>
            <a:r>
              <a:rPr lang="en-US" dirty="0" err="1"/>
              <a:t>Xinhai</a:t>
            </a:r>
            <a:r>
              <a:rPr lang="en-US" dirty="0"/>
              <a:t> Revolution</a:t>
            </a:r>
          </a:p>
          <a:p>
            <a:r>
              <a:rPr lang="en-US" dirty="0"/>
              <a:t>Marxist theory – </a:t>
            </a:r>
            <a:r>
              <a:rPr lang="en-US" b="1" dirty="0"/>
              <a:t>„Perfect, this </a:t>
            </a:r>
            <a:r>
              <a:rPr lang="cs-CZ" b="1" dirty="0" err="1"/>
              <a:t>is</a:t>
            </a:r>
            <a:r>
              <a:rPr lang="cs-CZ" b="1" dirty="0"/>
              <a:t> </a:t>
            </a:r>
            <a:r>
              <a:rPr lang="en-US" b="1" dirty="0"/>
              <a:t>China‘s first revolution!“ </a:t>
            </a:r>
            <a:r>
              <a:rPr lang="en-US" dirty="0"/>
              <a:t>(&gt; capitalism &gt; communism)</a:t>
            </a:r>
            <a:endParaRPr lang="cs-CZ" dirty="0"/>
          </a:p>
          <a:p>
            <a:r>
              <a:rPr lang="en-US" dirty="0"/>
              <a:t>Kuomintang – seen as China‘s bourgeois party</a:t>
            </a:r>
          </a:p>
        </p:txBody>
      </p:sp>
    </p:spTree>
    <p:extLst>
      <p:ext uri="{BB962C8B-B14F-4D97-AF65-F5344CB8AC3E}">
        <p14:creationId xmlns:p14="http://schemas.microsoft.com/office/powerpoint/2010/main" val="34713890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CB92-49B3-43B3-B8D7-E9F58FC18339}"/>
              </a:ext>
            </a:extLst>
          </p:cNvPr>
          <p:cNvSpPr>
            <a:spLocks noGrp="1"/>
          </p:cNvSpPr>
          <p:nvPr>
            <p:ph type="title"/>
          </p:nvPr>
        </p:nvSpPr>
        <p:spPr/>
        <p:txBody>
          <a:bodyPr/>
          <a:lstStyle/>
          <a:p>
            <a:r>
              <a:rPr lang="cs-CZ" dirty="0" err="1"/>
              <a:t>China</a:t>
            </a:r>
            <a:endParaRPr lang="en-US" dirty="0"/>
          </a:p>
        </p:txBody>
      </p:sp>
      <p:sp>
        <p:nvSpPr>
          <p:cNvPr id="3" name="Content Placeholder 2">
            <a:extLst>
              <a:ext uri="{FF2B5EF4-FFF2-40B4-BE49-F238E27FC236}">
                <a16:creationId xmlns:a16="http://schemas.microsoft.com/office/drawing/2014/main" id="{950CD4B6-1699-4B33-9A1B-2AC364948595}"/>
              </a:ext>
            </a:extLst>
          </p:cNvPr>
          <p:cNvSpPr>
            <a:spLocks noGrp="1"/>
          </p:cNvSpPr>
          <p:nvPr>
            <p:ph idx="1"/>
          </p:nvPr>
        </p:nvSpPr>
        <p:spPr/>
        <p:txBody>
          <a:bodyPr/>
          <a:lstStyle/>
          <a:p>
            <a:r>
              <a:rPr lang="en-US" dirty="0"/>
              <a:t>1911 </a:t>
            </a:r>
            <a:r>
              <a:rPr lang="en-US" dirty="0" err="1"/>
              <a:t>Xinhai</a:t>
            </a:r>
            <a:r>
              <a:rPr lang="en-US" dirty="0"/>
              <a:t> Revolution</a:t>
            </a:r>
          </a:p>
          <a:p>
            <a:r>
              <a:rPr lang="en-US" dirty="0"/>
              <a:t>Marxist theory – </a:t>
            </a:r>
            <a:r>
              <a:rPr lang="en-US" b="1" dirty="0"/>
              <a:t>„Perfect, this </a:t>
            </a:r>
            <a:r>
              <a:rPr lang="cs-CZ" b="1" dirty="0" err="1"/>
              <a:t>is</a:t>
            </a:r>
            <a:r>
              <a:rPr lang="cs-CZ" b="1" dirty="0"/>
              <a:t> </a:t>
            </a:r>
            <a:r>
              <a:rPr lang="en-US" b="1" dirty="0"/>
              <a:t>China‘s first revolution!“ </a:t>
            </a:r>
            <a:r>
              <a:rPr lang="en-US" dirty="0"/>
              <a:t>(&gt; capitalism &gt; communism)</a:t>
            </a:r>
            <a:endParaRPr lang="cs-CZ" dirty="0"/>
          </a:p>
          <a:p>
            <a:r>
              <a:rPr lang="en-US" dirty="0"/>
              <a:t>Kuomintang – seen as China‘s bourgeois party</a:t>
            </a:r>
          </a:p>
          <a:p>
            <a:r>
              <a:rPr lang="en-US" dirty="0"/>
              <a:t>Reality – the revolution was mostly an army mutiny + </a:t>
            </a:r>
            <a:r>
              <a:rPr lang="en-US" b="1" dirty="0"/>
              <a:t>KMT was too weak to take effective control</a:t>
            </a:r>
            <a:r>
              <a:rPr lang="en-US" dirty="0"/>
              <a:t> – lack of truly mass </a:t>
            </a:r>
            <a:r>
              <a:rPr lang="cs-CZ" dirty="0"/>
              <a:t>appeal</a:t>
            </a:r>
            <a:endParaRPr lang="en-US" dirty="0"/>
          </a:p>
        </p:txBody>
      </p:sp>
    </p:spTree>
    <p:extLst>
      <p:ext uri="{BB962C8B-B14F-4D97-AF65-F5344CB8AC3E}">
        <p14:creationId xmlns:p14="http://schemas.microsoft.com/office/powerpoint/2010/main" val="39321951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7712FD-9BD8-41B9-9843-71225E91DF1B}"/>
              </a:ext>
            </a:extLst>
          </p:cNvPr>
          <p:cNvSpPr>
            <a:spLocks noGrp="1"/>
          </p:cNvSpPr>
          <p:nvPr>
            <p:ph type="title"/>
          </p:nvPr>
        </p:nvSpPr>
        <p:spPr/>
        <p:txBody>
          <a:bodyPr/>
          <a:lstStyle/>
          <a:p>
            <a:r>
              <a:rPr lang="en-US" dirty="0"/>
              <a:t>May Fourth Movement</a:t>
            </a:r>
          </a:p>
        </p:txBody>
      </p:sp>
      <p:sp>
        <p:nvSpPr>
          <p:cNvPr id="3" name="Zástupný obsah 2">
            <a:extLst>
              <a:ext uri="{FF2B5EF4-FFF2-40B4-BE49-F238E27FC236}">
                <a16:creationId xmlns:a16="http://schemas.microsoft.com/office/drawing/2014/main" id="{0CE9FC7A-247E-4901-841F-F99872F7D161}"/>
              </a:ext>
            </a:extLst>
          </p:cNvPr>
          <p:cNvSpPr>
            <a:spLocks noGrp="1"/>
          </p:cNvSpPr>
          <p:nvPr>
            <p:ph idx="1"/>
          </p:nvPr>
        </p:nvSpPr>
        <p:spPr/>
        <p:txBody>
          <a:bodyPr/>
          <a:lstStyle/>
          <a:p>
            <a:endParaRPr lang="cs-CZ" dirty="0"/>
          </a:p>
          <a:p>
            <a:endParaRPr lang="en-US" dirty="0"/>
          </a:p>
        </p:txBody>
      </p:sp>
    </p:spTree>
    <p:extLst>
      <p:ext uri="{BB962C8B-B14F-4D97-AF65-F5344CB8AC3E}">
        <p14:creationId xmlns:p14="http://schemas.microsoft.com/office/powerpoint/2010/main" val="5407756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7712FD-9BD8-41B9-9843-71225E91DF1B}"/>
              </a:ext>
            </a:extLst>
          </p:cNvPr>
          <p:cNvSpPr>
            <a:spLocks noGrp="1"/>
          </p:cNvSpPr>
          <p:nvPr>
            <p:ph type="title"/>
          </p:nvPr>
        </p:nvSpPr>
        <p:spPr/>
        <p:txBody>
          <a:bodyPr/>
          <a:lstStyle/>
          <a:p>
            <a:r>
              <a:rPr lang="en-US" dirty="0"/>
              <a:t>May Fourth Movement</a:t>
            </a:r>
          </a:p>
        </p:txBody>
      </p:sp>
      <p:sp>
        <p:nvSpPr>
          <p:cNvPr id="3" name="Zástupný obsah 2">
            <a:extLst>
              <a:ext uri="{FF2B5EF4-FFF2-40B4-BE49-F238E27FC236}">
                <a16:creationId xmlns:a16="http://schemas.microsoft.com/office/drawing/2014/main" id="{0CE9FC7A-247E-4901-841F-F99872F7D161}"/>
              </a:ext>
            </a:extLst>
          </p:cNvPr>
          <p:cNvSpPr>
            <a:spLocks noGrp="1"/>
          </p:cNvSpPr>
          <p:nvPr>
            <p:ph idx="1"/>
          </p:nvPr>
        </p:nvSpPr>
        <p:spPr/>
        <p:txBody>
          <a:bodyPr/>
          <a:lstStyle/>
          <a:p>
            <a:r>
              <a:rPr lang="cs-CZ" dirty="0"/>
              <a:t>WWI – </a:t>
            </a:r>
            <a:r>
              <a:rPr lang="cs-CZ" dirty="0" err="1"/>
              <a:t>shattering</a:t>
            </a:r>
            <a:r>
              <a:rPr lang="cs-CZ" dirty="0"/>
              <a:t> </a:t>
            </a:r>
            <a:r>
              <a:rPr lang="cs-CZ" dirty="0" err="1"/>
              <a:t>of</a:t>
            </a:r>
            <a:r>
              <a:rPr lang="cs-CZ" dirty="0"/>
              <a:t> </a:t>
            </a:r>
            <a:r>
              <a:rPr lang="cs-CZ" dirty="0" err="1"/>
              <a:t>the</a:t>
            </a:r>
            <a:r>
              <a:rPr lang="cs-CZ" dirty="0"/>
              <a:t> Western-</a:t>
            </a:r>
            <a:r>
              <a:rPr lang="cs-CZ" dirty="0" err="1"/>
              <a:t>dominated</a:t>
            </a:r>
            <a:r>
              <a:rPr lang="cs-CZ" dirty="0"/>
              <a:t> </a:t>
            </a:r>
            <a:r>
              <a:rPr lang="cs-CZ" dirty="0" err="1"/>
              <a:t>capitalist</a:t>
            </a:r>
            <a:r>
              <a:rPr lang="cs-CZ" dirty="0"/>
              <a:t> </a:t>
            </a:r>
            <a:r>
              <a:rPr lang="cs-CZ" dirty="0" err="1"/>
              <a:t>world</a:t>
            </a:r>
            <a:r>
              <a:rPr lang="cs-CZ" dirty="0"/>
              <a:t> </a:t>
            </a:r>
            <a:r>
              <a:rPr lang="cs-CZ" dirty="0" err="1"/>
              <a:t>order</a:t>
            </a:r>
            <a:endParaRPr lang="cs-CZ" dirty="0"/>
          </a:p>
          <a:p>
            <a:r>
              <a:rPr lang="cs-CZ" b="1" dirty="0" err="1"/>
              <a:t>Worldwide</a:t>
            </a:r>
            <a:r>
              <a:rPr lang="cs-CZ" b="1" dirty="0"/>
              <a:t> </a:t>
            </a:r>
            <a:r>
              <a:rPr lang="cs-CZ" b="1" dirty="0" err="1"/>
              <a:t>loss</a:t>
            </a:r>
            <a:r>
              <a:rPr lang="cs-CZ" b="1" dirty="0"/>
              <a:t> </a:t>
            </a:r>
            <a:r>
              <a:rPr lang="cs-CZ" b="1" dirty="0" err="1"/>
              <a:t>of</a:t>
            </a:r>
            <a:r>
              <a:rPr lang="cs-CZ" b="1" dirty="0"/>
              <a:t> </a:t>
            </a:r>
            <a:r>
              <a:rPr lang="cs-CZ" b="1" dirty="0" err="1"/>
              <a:t>faith</a:t>
            </a:r>
            <a:r>
              <a:rPr lang="cs-CZ" b="1" dirty="0"/>
              <a:t> in </a:t>
            </a:r>
            <a:r>
              <a:rPr lang="cs-CZ" b="1" dirty="0" err="1"/>
              <a:t>the</a:t>
            </a:r>
            <a:r>
              <a:rPr lang="cs-CZ" b="1" dirty="0"/>
              <a:t> </a:t>
            </a:r>
            <a:r>
              <a:rPr lang="cs-CZ" b="1" dirty="0" err="1"/>
              <a:t>old</a:t>
            </a:r>
            <a:r>
              <a:rPr lang="cs-CZ" b="1" dirty="0"/>
              <a:t> </a:t>
            </a:r>
            <a:r>
              <a:rPr lang="cs-CZ" b="1" dirty="0" err="1"/>
              <a:t>system</a:t>
            </a:r>
            <a:r>
              <a:rPr lang="cs-CZ" b="1" dirty="0"/>
              <a:t> </a:t>
            </a:r>
            <a:r>
              <a:rPr lang="cs-CZ" dirty="0"/>
              <a:t>+ </a:t>
            </a:r>
            <a:r>
              <a:rPr lang="cs-CZ" dirty="0" err="1"/>
              <a:t>Russian</a:t>
            </a:r>
            <a:r>
              <a:rPr lang="cs-CZ" dirty="0"/>
              <a:t> </a:t>
            </a:r>
            <a:r>
              <a:rPr lang="cs-CZ" dirty="0" err="1"/>
              <a:t>revolution</a:t>
            </a:r>
            <a:r>
              <a:rPr lang="cs-CZ" dirty="0"/>
              <a:t> = </a:t>
            </a:r>
            <a:r>
              <a:rPr lang="cs-CZ" dirty="0" err="1"/>
              <a:t>people</a:t>
            </a:r>
            <a:r>
              <a:rPr lang="cs-CZ" dirty="0"/>
              <a:t> </a:t>
            </a:r>
            <a:r>
              <a:rPr lang="cs-CZ" dirty="0" err="1"/>
              <a:t>embrace</a:t>
            </a:r>
            <a:r>
              <a:rPr lang="cs-CZ" dirty="0"/>
              <a:t> </a:t>
            </a:r>
            <a:r>
              <a:rPr lang="cs-CZ" dirty="0" err="1"/>
              <a:t>new</a:t>
            </a:r>
            <a:r>
              <a:rPr lang="cs-CZ" dirty="0"/>
              <a:t> </a:t>
            </a:r>
            <a:r>
              <a:rPr lang="cs-CZ" dirty="0" err="1"/>
              <a:t>ideologies</a:t>
            </a:r>
            <a:endParaRPr lang="cs-CZ" dirty="0"/>
          </a:p>
          <a:p>
            <a:endParaRPr lang="cs-CZ" dirty="0"/>
          </a:p>
          <a:p>
            <a:endParaRPr lang="en-US" dirty="0"/>
          </a:p>
        </p:txBody>
      </p:sp>
    </p:spTree>
    <p:extLst>
      <p:ext uri="{BB962C8B-B14F-4D97-AF65-F5344CB8AC3E}">
        <p14:creationId xmlns:p14="http://schemas.microsoft.com/office/powerpoint/2010/main" val="12435667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7712FD-9BD8-41B9-9843-71225E91DF1B}"/>
              </a:ext>
            </a:extLst>
          </p:cNvPr>
          <p:cNvSpPr>
            <a:spLocks noGrp="1"/>
          </p:cNvSpPr>
          <p:nvPr>
            <p:ph type="title"/>
          </p:nvPr>
        </p:nvSpPr>
        <p:spPr/>
        <p:txBody>
          <a:bodyPr/>
          <a:lstStyle/>
          <a:p>
            <a:r>
              <a:rPr lang="en-US" dirty="0"/>
              <a:t>May Fourth Movement</a:t>
            </a:r>
          </a:p>
        </p:txBody>
      </p:sp>
      <p:sp>
        <p:nvSpPr>
          <p:cNvPr id="3" name="Zástupný obsah 2">
            <a:extLst>
              <a:ext uri="{FF2B5EF4-FFF2-40B4-BE49-F238E27FC236}">
                <a16:creationId xmlns:a16="http://schemas.microsoft.com/office/drawing/2014/main" id="{0CE9FC7A-247E-4901-841F-F99872F7D161}"/>
              </a:ext>
            </a:extLst>
          </p:cNvPr>
          <p:cNvSpPr>
            <a:spLocks noGrp="1"/>
          </p:cNvSpPr>
          <p:nvPr>
            <p:ph idx="1"/>
          </p:nvPr>
        </p:nvSpPr>
        <p:spPr/>
        <p:txBody>
          <a:bodyPr/>
          <a:lstStyle/>
          <a:p>
            <a:r>
              <a:rPr lang="cs-CZ" dirty="0"/>
              <a:t>1919 &gt; </a:t>
            </a:r>
            <a:r>
              <a:rPr lang="cs-CZ" dirty="0" err="1"/>
              <a:t>China‘s</a:t>
            </a:r>
            <a:r>
              <a:rPr lang="cs-CZ" dirty="0"/>
              <a:t> </a:t>
            </a:r>
            <a:r>
              <a:rPr lang="en-US" dirty="0"/>
              <a:t>May Fourth Movement</a:t>
            </a:r>
            <a:endParaRPr lang="cs-CZ" dirty="0"/>
          </a:p>
          <a:p>
            <a:r>
              <a:rPr lang="cs-CZ" dirty="0" err="1"/>
              <a:t>Trigger</a:t>
            </a:r>
            <a:r>
              <a:rPr lang="cs-CZ" dirty="0"/>
              <a:t> – Versailles </a:t>
            </a:r>
            <a:r>
              <a:rPr lang="cs-CZ" dirty="0" err="1"/>
              <a:t>Conference</a:t>
            </a:r>
            <a:r>
              <a:rPr lang="cs-CZ" dirty="0"/>
              <a:t> </a:t>
            </a:r>
            <a:r>
              <a:rPr lang="cs-CZ" dirty="0" err="1"/>
              <a:t>accepted</a:t>
            </a:r>
            <a:r>
              <a:rPr lang="cs-CZ" dirty="0"/>
              <a:t> </a:t>
            </a:r>
            <a:r>
              <a:rPr lang="cs-CZ" dirty="0" err="1"/>
              <a:t>some</a:t>
            </a:r>
            <a:r>
              <a:rPr lang="cs-CZ" dirty="0"/>
              <a:t> </a:t>
            </a:r>
            <a:r>
              <a:rPr lang="cs-CZ" dirty="0" err="1"/>
              <a:t>Japanese</a:t>
            </a:r>
            <a:r>
              <a:rPr lang="cs-CZ" dirty="0"/>
              <a:t> </a:t>
            </a:r>
            <a:r>
              <a:rPr lang="cs-CZ" dirty="0" err="1"/>
              <a:t>claims</a:t>
            </a:r>
            <a:r>
              <a:rPr lang="cs-CZ" dirty="0"/>
              <a:t> </a:t>
            </a:r>
            <a:r>
              <a:rPr lang="cs-CZ" dirty="0" err="1"/>
              <a:t>against</a:t>
            </a:r>
            <a:r>
              <a:rPr lang="cs-CZ" dirty="0"/>
              <a:t> </a:t>
            </a:r>
            <a:r>
              <a:rPr lang="cs-CZ" dirty="0" err="1"/>
              <a:t>China</a:t>
            </a:r>
            <a:r>
              <a:rPr lang="cs-CZ" dirty="0"/>
              <a:t> &gt; student </a:t>
            </a:r>
            <a:r>
              <a:rPr lang="cs-CZ" dirty="0" err="1"/>
              <a:t>protests</a:t>
            </a:r>
            <a:endParaRPr lang="cs-CZ" dirty="0"/>
          </a:p>
          <a:p>
            <a:r>
              <a:rPr lang="cs-CZ" dirty="0" err="1"/>
              <a:t>Bigger</a:t>
            </a:r>
            <a:r>
              <a:rPr lang="cs-CZ" dirty="0"/>
              <a:t> point </a:t>
            </a:r>
            <a:r>
              <a:rPr lang="en-US" dirty="0"/>
              <a:t>= </a:t>
            </a:r>
            <a:r>
              <a:rPr lang="en-US" b="1" dirty="0"/>
              <a:t>loss of faith in traditional elites (landowners and scholars)</a:t>
            </a:r>
            <a:r>
              <a:rPr lang="en-US" dirty="0"/>
              <a:t>, </a:t>
            </a:r>
            <a:r>
              <a:rPr lang="en-US" b="1" dirty="0">
                <a:solidFill>
                  <a:srgbClr val="FF0000"/>
                </a:solidFill>
              </a:rPr>
              <a:t>modern nationalism</a:t>
            </a:r>
            <a:r>
              <a:rPr lang="en-US" dirty="0"/>
              <a:t>, </a:t>
            </a:r>
            <a:r>
              <a:rPr lang="en-US" b="1" dirty="0"/>
              <a:t>populism, </a:t>
            </a:r>
            <a:r>
              <a:rPr lang="en-US" b="1" dirty="0">
                <a:solidFill>
                  <a:srgbClr val="FF0000"/>
                </a:solidFill>
              </a:rPr>
              <a:t>radical politics</a:t>
            </a:r>
            <a:r>
              <a:rPr lang="cs-CZ" b="1" dirty="0">
                <a:solidFill>
                  <a:srgbClr val="FF0000"/>
                </a:solidFill>
              </a:rPr>
              <a:t>, </a:t>
            </a:r>
            <a:r>
              <a:rPr lang="en-US" b="1" dirty="0"/>
              <a:t>new culture – literature in simple Chinese</a:t>
            </a:r>
          </a:p>
          <a:p>
            <a:endParaRPr lang="cs-CZ" dirty="0"/>
          </a:p>
          <a:p>
            <a:endParaRPr lang="en-US" dirty="0"/>
          </a:p>
        </p:txBody>
      </p:sp>
    </p:spTree>
    <p:extLst>
      <p:ext uri="{BB962C8B-B14F-4D97-AF65-F5344CB8AC3E}">
        <p14:creationId xmlns:p14="http://schemas.microsoft.com/office/powerpoint/2010/main" val="31374862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4D5B9-AA5B-4404-9766-F30EFD60CCD6}"/>
              </a:ext>
            </a:extLst>
          </p:cNvPr>
          <p:cNvSpPr>
            <a:spLocks noGrp="1"/>
          </p:cNvSpPr>
          <p:nvPr>
            <p:ph type="title"/>
          </p:nvPr>
        </p:nvSpPr>
        <p:spPr/>
        <p:txBody>
          <a:bodyPr/>
          <a:lstStyle/>
          <a:p>
            <a:r>
              <a:rPr lang="en-US" dirty="0"/>
              <a:t>May Fourth Movement</a:t>
            </a:r>
          </a:p>
        </p:txBody>
      </p:sp>
      <p:pic>
        <p:nvPicPr>
          <p:cNvPr id="5" name="Zástupný obsah 4" descr="Obsah obrázku text, sport&#10;&#10;Popis byl vytvořen automaticky">
            <a:extLst>
              <a:ext uri="{FF2B5EF4-FFF2-40B4-BE49-F238E27FC236}">
                <a16:creationId xmlns:a16="http://schemas.microsoft.com/office/drawing/2014/main" id="{3C4868A1-7536-4EE0-A37D-5683BE8CCB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443" y="1880171"/>
            <a:ext cx="7486105" cy="3899515"/>
          </a:xfrm>
        </p:spPr>
      </p:pic>
    </p:spTree>
    <p:extLst>
      <p:ext uri="{BB962C8B-B14F-4D97-AF65-F5344CB8AC3E}">
        <p14:creationId xmlns:p14="http://schemas.microsoft.com/office/powerpoint/2010/main" val="29000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5D95-D68B-47D9-8378-31C296A329F7}"/>
              </a:ext>
            </a:extLst>
          </p:cNvPr>
          <p:cNvSpPr>
            <a:spLocks noGrp="1"/>
          </p:cNvSpPr>
          <p:nvPr>
            <p:ph type="title"/>
          </p:nvPr>
        </p:nvSpPr>
        <p:spPr/>
        <p:txBody>
          <a:bodyPr/>
          <a:lstStyle/>
          <a:p>
            <a:r>
              <a:rPr lang="en-US" dirty="0"/>
              <a:t>May Fourth Movement</a:t>
            </a:r>
          </a:p>
        </p:txBody>
      </p:sp>
      <p:sp>
        <p:nvSpPr>
          <p:cNvPr id="3" name="Content Placeholder 2">
            <a:extLst>
              <a:ext uri="{FF2B5EF4-FFF2-40B4-BE49-F238E27FC236}">
                <a16:creationId xmlns:a16="http://schemas.microsoft.com/office/drawing/2014/main" id="{DF8A253B-729A-48A5-AE4A-060358D1F04A}"/>
              </a:ext>
            </a:extLst>
          </p:cNvPr>
          <p:cNvSpPr>
            <a:spLocks noGrp="1"/>
          </p:cNvSpPr>
          <p:nvPr>
            <p:ph idx="1"/>
          </p:nvPr>
        </p:nvSpPr>
        <p:spPr/>
        <p:txBody>
          <a:bodyPr/>
          <a:lstStyle/>
          <a:p>
            <a:r>
              <a:rPr lang="cs-CZ" dirty="0" err="1"/>
              <a:t>The</a:t>
            </a:r>
            <a:r>
              <a:rPr lang="cs-CZ" dirty="0"/>
              <a:t> </a:t>
            </a:r>
            <a:r>
              <a:rPr lang="cs-CZ" dirty="0" err="1"/>
              <a:t>ideas</a:t>
            </a:r>
            <a:r>
              <a:rPr lang="cs-CZ" dirty="0"/>
              <a:t> and </a:t>
            </a:r>
            <a:r>
              <a:rPr lang="cs-CZ" dirty="0" err="1"/>
              <a:t>inspiration</a:t>
            </a:r>
            <a:r>
              <a:rPr lang="cs-CZ" dirty="0"/>
              <a:t> </a:t>
            </a:r>
            <a:r>
              <a:rPr lang="cs-CZ" dirty="0" err="1"/>
              <a:t>China</a:t>
            </a:r>
            <a:r>
              <a:rPr lang="cs-CZ" dirty="0"/>
              <a:t> </a:t>
            </a:r>
            <a:r>
              <a:rPr lang="cs-CZ" dirty="0" err="1"/>
              <a:t>lacked</a:t>
            </a:r>
            <a:r>
              <a:rPr lang="cs-CZ" dirty="0"/>
              <a:t> in 1911!</a:t>
            </a:r>
            <a:endParaRPr lang="en-US" dirty="0"/>
          </a:p>
        </p:txBody>
      </p:sp>
    </p:spTree>
    <p:extLst>
      <p:ext uri="{BB962C8B-B14F-4D97-AF65-F5344CB8AC3E}">
        <p14:creationId xmlns:p14="http://schemas.microsoft.com/office/powerpoint/2010/main" val="38644755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5D95-D68B-47D9-8378-31C296A329F7}"/>
              </a:ext>
            </a:extLst>
          </p:cNvPr>
          <p:cNvSpPr>
            <a:spLocks noGrp="1"/>
          </p:cNvSpPr>
          <p:nvPr>
            <p:ph type="title"/>
          </p:nvPr>
        </p:nvSpPr>
        <p:spPr/>
        <p:txBody>
          <a:bodyPr/>
          <a:lstStyle/>
          <a:p>
            <a:r>
              <a:rPr lang="en-US" dirty="0"/>
              <a:t>May Fourth Movement</a:t>
            </a:r>
          </a:p>
        </p:txBody>
      </p:sp>
      <p:sp>
        <p:nvSpPr>
          <p:cNvPr id="3" name="Content Placeholder 2">
            <a:extLst>
              <a:ext uri="{FF2B5EF4-FFF2-40B4-BE49-F238E27FC236}">
                <a16:creationId xmlns:a16="http://schemas.microsoft.com/office/drawing/2014/main" id="{DF8A253B-729A-48A5-AE4A-060358D1F04A}"/>
              </a:ext>
            </a:extLst>
          </p:cNvPr>
          <p:cNvSpPr>
            <a:spLocks noGrp="1"/>
          </p:cNvSpPr>
          <p:nvPr>
            <p:ph idx="1"/>
          </p:nvPr>
        </p:nvSpPr>
        <p:spPr/>
        <p:txBody>
          <a:bodyPr/>
          <a:lstStyle/>
          <a:p>
            <a:r>
              <a:rPr lang="cs-CZ" dirty="0" err="1"/>
              <a:t>Desire</a:t>
            </a:r>
            <a:r>
              <a:rPr lang="cs-CZ" dirty="0"/>
              <a:t> to </a:t>
            </a:r>
            <a:r>
              <a:rPr lang="cs-CZ" dirty="0" err="1"/>
              <a:t>fulfill</a:t>
            </a:r>
            <a:r>
              <a:rPr lang="cs-CZ" dirty="0"/>
              <a:t> </a:t>
            </a:r>
            <a:r>
              <a:rPr lang="cs-CZ" dirty="0" err="1"/>
              <a:t>the</a:t>
            </a:r>
            <a:r>
              <a:rPr lang="cs-CZ" dirty="0"/>
              <a:t> </a:t>
            </a:r>
            <a:r>
              <a:rPr lang="cs-CZ" dirty="0" err="1"/>
              <a:t>promise</a:t>
            </a:r>
            <a:r>
              <a:rPr lang="cs-CZ" dirty="0"/>
              <a:t> </a:t>
            </a:r>
            <a:r>
              <a:rPr lang="cs-CZ" dirty="0" err="1"/>
              <a:t>of</a:t>
            </a:r>
            <a:r>
              <a:rPr lang="cs-CZ" dirty="0"/>
              <a:t> </a:t>
            </a:r>
            <a:r>
              <a:rPr lang="cs-CZ" dirty="0" err="1"/>
              <a:t>the</a:t>
            </a:r>
            <a:r>
              <a:rPr lang="cs-CZ" dirty="0"/>
              <a:t> </a:t>
            </a:r>
            <a:r>
              <a:rPr lang="cs-CZ" dirty="0" err="1"/>
              <a:t>republic</a:t>
            </a:r>
            <a:r>
              <a:rPr lang="cs-CZ" dirty="0"/>
              <a:t> </a:t>
            </a:r>
          </a:p>
          <a:p>
            <a:r>
              <a:rPr lang="cs-CZ" b="1" dirty="0"/>
              <a:t>&gt; </a:t>
            </a:r>
            <a:r>
              <a:rPr lang="cs-CZ" b="1" dirty="0" err="1"/>
              <a:t>injection</a:t>
            </a:r>
            <a:r>
              <a:rPr lang="cs-CZ" b="1" dirty="0"/>
              <a:t> </a:t>
            </a:r>
            <a:r>
              <a:rPr lang="cs-CZ" b="1" dirty="0" err="1"/>
              <a:t>of</a:t>
            </a:r>
            <a:r>
              <a:rPr lang="cs-CZ" b="1" dirty="0"/>
              <a:t> </a:t>
            </a:r>
            <a:r>
              <a:rPr lang="cs-CZ" b="1" dirty="0" err="1"/>
              <a:t>new</a:t>
            </a:r>
            <a:r>
              <a:rPr lang="cs-CZ" b="1" dirty="0"/>
              <a:t> </a:t>
            </a:r>
            <a:r>
              <a:rPr lang="cs-CZ" b="1" dirty="0" err="1"/>
              <a:t>energy</a:t>
            </a:r>
            <a:r>
              <a:rPr lang="cs-CZ" b="1" dirty="0"/>
              <a:t> and </a:t>
            </a:r>
            <a:r>
              <a:rPr lang="cs-CZ" b="1" dirty="0" err="1"/>
              <a:t>momentum</a:t>
            </a:r>
            <a:r>
              <a:rPr lang="cs-CZ" b="1" dirty="0"/>
              <a:t> </a:t>
            </a:r>
            <a:r>
              <a:rPr lang="cs-CZ" b="1" dirty="0" err="1"/>
              <a:t>into</a:t>
            </a:r>
            <a:r>
              <a:rPr lang="cs-CZ" b="1" dirty="0"/>
              <a:t> </a:t>
            </a:r>
            <a:r>
              <a:rPr lang="cs-CZ" b="1" dirty="0" err="1"/>
              <a:t>the</a:t>
            </a:r>
            <a:r>
              <a:rPr lang="cs-CZ" b="1" dirty="0"/>
              <a:t> KMT</a:t>
            </a:r>
          </a:p>
        </p:txBody>
      </p:sp>
    </p:spTree>
    <p:extLst>
      <p:ext uri="{BB962C8B-B14F-4D97-AF65-F5344CB8AC3E}">
        <p14:creationId xmlns:p14="http://schemas.microsoft.com/office/powerpoint/2010/main" val="20820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F1DEE-CA9D-4AEF-83B8-F50AB80EF678}"/>
              </a:ext>
            </a:extLst>
          </p:cNvPr>
          <p:cNvSpPr>
            <a:spLocks noGrp="1"/>
          </p:cNvSpPr>
          <p:nvPr>
            <p:ph type="title"/>
          </p:nvPr>
        </p:nvSpPr>
        <p:spPr/>
        <p:txBody>
          <a:bodyPr/>
          <a:lstStyle/>
          <a:p>
            <a:r>
              <a:rPr lang="en-US" dirty="0"/>
              <a:t>Today</a:t>
            </a:r>
          </a:p>
        </p:txBody>
      </p:sp>
      <p:sp>
        <p:nvSpPr>
          <p:cNvPr id="3" name="Zástupný obsah 2">
            <a:extLst>
              <a:ext uri="{FF2B5EF4-FFF2-40B4-BE49-F238E27FC236}">
                <a16:creationId xmlns:a16="http://schemas.microsoft.com/office/drawing/2014/main" id="{18DEFAE1-3092-4C5D-9A4E-834E8C780C38}"/>
              </a:ext>
            </a:extLst>
          </p:cNvPr>
          <p:cNvSpPr>
            <a:spLocks noGrp="1"/>
          </p:cNvSpPr>
          <p:nvPr>
            <p:ph idx="1"/>
          </p:nvPr>
        </p:nvSpPr>
        <p:spPr/>
        <p:txBody>
          <a:bodyPr/>
          <a:lstStyle/>
          <a:p>
            <a:r>
              <a:rPr lang="en-US" dirty="0"/>
              <a:t>The intellectual journey of Marxism thought from Karl Marx to Mao Zedong</a:t>
            </a:r>
          </a:p>
          <a:p>
            <a:r>
              <a:rPr lang="en-US" dirty="0"/>
              <a:t>Maoist rule of China (1949 – 1976)</a:t>
            </a:r>
          </a:p>
        </p:txBody>
      </p:sp>
    </p:spTree>
    <p:extLst>
      <p:ext uri="{BB962C8B-B14F-4D97-AF65-F5344CB8AC3E}">
        <p14:creationId xmlns:p14="http://schemas.microsoft.com/office/powerpoint/2010/main" val="14237576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5D95-D68B-47D9-8378-31C296A329F7}"/>
              </a:ext>
            </a:extLst>
          </p:cNvPr>
          <p:cNvSpPr>
            <a:spLocks noGrp="1"/>
          </p:cNvSpPr>
          <p:nvPr>
            <p:ph type="title"/>
          </p:nvPr>
        </p:nvSpPr>
        <p:spPr/>
        <p:txBody>
          <a:bodyPr/>
          <a:lstStyle/>
          <a:p>
            <a:r>
              <a:rPr lang="en-US" dirty="0"/>
              <a:t>May Fourth Movement</a:t>
            </a:r>
          </a:p>
        </p:txBody>
      </p:sp>
      <p:sp>
        <p:nvSpPr>
          <p:cNvPr id="3" name="Content Placeholder 2">
            <a:extLst>
              <a:ext uri="{FF2B5EF4-FFF2-40B4-BE49-F238E27FC236}">
                <a16:creationId xmlns:a16="http://schemas.microsoft.com/office/drawing/2014/main" id="{DF8A253B-729A-48A5-AE4A-060358D1F04A}"/>
              </a:ext>
            </a:extLst>
          </p:cNvPr>
          <p:cNvSpPr>
            <a:spLocks noGrp="1"/>
          </p:cNvSpPr>
          <p:nvPr>
            <p:ph idx="1"/>
          </p:nvPr>
        </p:nvSpPr>
        <p:spPr/>
        <p:txBody>
          <a:bodyPr/>
          <a:lstStyle/>
          <a:p>
            <a:r>
              <a:rPr lang="cs-CZ" dirty="0" err="1"/>
              <a:t>Desire</a:t>
            </a:r>
            <a:r>
              <a:rPr lang="cs-CZ" dirty="0"/>
              <a:t> to </a:t>
            </a:r>
            <a:r>
              <a:rPr lang="cs-CZ" dirty="0" err="1"/>
              <a:t>fulfill</a:t>
            </a:r>
            <a:r>
              <a:rPr lang="cs-CZ" dirty="0"/>
              <a:t> </a:t>
            </a:r>
            <a:r>
              <a:rPr lang="cs-CZ" dirty="0" err="1"/>
              <a:t>the</a:t>
            </a:r>
            <a:r>
              <a:rPr lang="cs-CZ" dirty="0"/>
              <a:t> </a:t>
            </a:r>
            <a:r>
              <a:rPr lang="cs-CZ" dirty="0" err="1"/>
              <a:t>promise</a:t>
            </a:r>
            <a:r>
              <a:rPr lang="cs-CZ" dirty="0"/>
              <a:t> </a:t>
            </a:r>
            <a:r>
              <a:rPr lang="cs-CZ" dirty="0" err="1"/>
              <a:t>of</a:t>
            </a:r>
            <a:r>
              <a:rPr lang="cs-CZ" dirty="0"/>
              <a:t> </a:t>
            </a:r>
            <a:r>
              <a:rPr lang="cs-CZ" dirty="0" err="1"/>
              <a:t>the</a:t>
            </a:r>
            <a:r>
              <a:rPr lang="cs-CZ" dirty="0"/>
              <a:t> </a:t>
            </a:r>
            <a:r>
              <a:rPr lang="cs-CZ" dirty="0" err="1"/>
              <a:t>republic</a:t>
            </a:r>
            <a:r>
              <a:rPr lang="cs-CZ" dirty="0"/>
              <a:t> </a:t>
            </a:r>
          </a:p>
          <a:p>
            <a:r>
              <a:rPr lang="cs-CZ" b="1" dirty="0"/>
              <a:t>&gt; </a:t>
            </a:r>
            <a:r>
              <a:rPr lang="cs-CZ" b="1" dirty="0" err="1"/>
              <a:t>injection</a:t>
            </a:r>
            <a:r>
              <a:rPr lang="cs-CZ" b="1" dirty="0"/>
              <a:t> </a:t>
            </a:r>
            <a:r>
              <a:rPr lang="cs-CZ" b="1" dirty="0" err="1"/>
              <a:t>of</a:t>
            </a:r>
            <a:r>
              <a:rPr lang="cs-CZ" b="1" dirty="0"/>
              <a:t> </a:t>
            </a:r>
            <a:r>
              <a:rPr lang="cs-CZ" b="1" dirty="0" err="1"/>
              <a:t>new</a:t>
            </a:r>
            <a:r>
              <a:rPr lang="cs-CZ" b="1" dirty="0"/>
              <a:t> </a:t>
            </a:r>
            <a:r>
              <a:rPr lang="cs-CZ" b="1" dirty="0" err="1"/>
              <a:t>energy</a:t>
            </a:r>
            <a:r>
              <a:rPr lang="cs-CZ" b="1" dirty="0"/>
              <a:t> and </a:t>
            </a:r>
            <a:r>
              <a:rPr lang="cs-CZ" b="1" dirty="0" err="1"/>
              <a:t>momentum</a:t>
            </a:r>
            <a:r>
              <a:rPr lang="cs-CZ" b="1" dirty="0"/>
              <a:t> </a:t>
            </a:r>
            <a:r>
              <a:rPr lang="cs-CZ" b="1" dirty="0" err="1"/>
              <a:t>into</a:t>
            </a:r>
            <a:r>
              <a:rPr lang="cs-CZ" b="1" dirty="0"/>
              <a:t> </a:t>
            </a:r>
            <a:r>
              <a:rPr lang="cs-CZ" b="1" dirty="0" err="1"/>
              <a:t>the</a:t>
            </a:r>
            <a:r>
              <a:rPr lang="cs-CZ" b="1" dirty="0"/>
              <a:t> KMT</a:t>
            </a:r>
          </a:p>
          <a:p>
            <a:endParaRPr lang="cs-CZ" b="1" dirty="0"/>
          </a:p>
          <a:p>
            <a:r>
              <a:rPr lang="cs-CZ" b="1" dirty="0" err="1">
                <a:solidFill>
                  <a:srgbClr val="FF0000"/>
                </a:solidFill>
              </a:rPr>
              <a:t>Intellectual</a:t>
            </a:r>
            <a:r>
              <a:rPr lang="cs-CZ" b="1" dirty="0">
                <a:solidFill>
                  <a:srgbClr val="FF0000"/>
                </a:solidFill>
              </a:rPr>
              <a:t> habitat in </a:t>
            </a:r>
            <a:r>
              <a:rPr lang="cs-CZ" b="1" dirty="0" err="1">
                <a:solidFill>
                  <a:srgbClr val="FF0000"/>
                </a:solidFill>
              </a:rPr>
              <a:t>which</a:t>
            </a:r>
            <a:r>
              <a:rPr lang="cs-CZ" b="1" dirty="0">
                <a:solidFill>
                  <a:srgbClr val="FF0000"/>
                </a:solidFill>
              </a:rPr>
              <a:t> </a:t>
            </a:r>
            <a:r>
              <a:rPr lang="cs-CZ" b="1" dirty="0" err="1">
                <a:solidFill>
                  <a:srgbClr val="FF0000"/>
                </a:solidFill>
              </a:rPr>
              <a:t>the</a:t>
            </a:r>
            <a:r>
              <a:rPr lang="cs-CZ" b="1" dirty="0">
                <a:solidFill>
                  <a:srgbClr val="FF0000"/>
                </a:solidFill>
              </a:rPr>
              <a:t> CCP </a:t>
            </a:r>
            <a:r>
              <a:rPr lang="cs-CZ" b="1" dirty="0" err="1">
                <a:solidFill>
                  <a:srgbClr val="FF0000"/>
                </a:solidFill>
              </a:rPr>
              <a:t>was</a:t>
            </a:r>
            <a:r>
              <a:rPr lang="cs-CZ" b="1" dirty="0">
                <a:solidFill>
                  <a:srgbClr val="FF0000"/>
                </a:solidFill>
              </a:rPr>
              <a:t> </a:t>
            </a:r>
            <a:r>
              <a:rPr lang="cs-CZ" b="1" dirty="0" err="1">
                <a:solidFill>
                  <a:srgbClr val="FF0000"/>
                </a:solidFill>
              </a:rPr>
              <a:t>founded</a:t>
            </a:r>
            <a:endParaRPr lang="en-US" b="1" dirty="0">
              <a:solidFill>
                <a:srgbClr val="FF0000"/>
              </a:solidFill>
            </a:endParaRPr>
          </a:p>
        </p:txBody>
      </p:sp>
    </p:spTree>
    <p:extLst>
      <p:ext uri="{BB962C8B-B14F-4D97-AF65-F5344CB8AC3E}">
        <p14:creationId xmlns:p14="http://schemas.microsoft.com/office/powerpoint/2010/main" val="41004841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87030-F8DC-4B7D-A27F-FF78FC20ADA0}"/>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732D4612-AD9A-4741-9431-DEA4799DDA5F}"/>
              </a:ext>
            </a:extLst>
          </p:cNvPr>
          <p:cNvSpPr>
            <a:spLocks noGrp="1"/>
          </p:cNvSpPr>
          <p:nvPr>
            <p:ph idx="1"/>
          </p:nvPr>
        </p:nvSpPr>
        <p:spPr/>
        <p:txBody>
          <a:bodyPr/>
          <a:lstStyle/>
          <a:p>
            <a:r>
              <a:rPr lang="en-US" dirty="0"/>
              <a:t>1921</a:t>
            </a:r>
          </a:p>
          <a:p>
            <a:r>
              <a:rPr lang="en-US" dirty="0"/>
              <a:t>Initially – a smaller sibling of the Kuomintang</a:t>
            </a:r>
          </a:p>
        </p:txBody>
      </p:sp>
    </p:spTree>
    <p:extLst>
      <p:ext uri="{BB962C8B-B14F-4D97-AF65-F5344CB8AC3E}">
        <p14:creationId xmlns:p14="http://schemas.microsoft.com/office/powerpoint/2010/main" val="20822776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87030-F8DC-4B7D-A27F-FF78FC20ADA0}"/>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732D4612-AD9A-4741-9431-DEA4799DDA5F}"/>
              </a:ext>
            </a:extLst>
          </p:cNvPr>
          <p:cNvSpPr>
            <a:spLocks noGrp="1"/>
          </p:cNvSpPr>
          <p:nvPr>
            <p:ph idx="1"/>
          </p:nvPr>
        </p:nvSpPr>
        <p:spPr/>
        <p:txBody>
          <a:bodyPr/>
          <a:lstStyle/>
          <a:p>
            <a:r>
              <a:rPr lang="en-US" dirty="0"/>
              <a:t>1921</a:t>
            </a:r>
          </a:p>
          <a:p>
            <a:r>
              <a:rPr lang="en-US" dirty="0"/>
              <a:t>Initially – a smaller sibling of the Kuomintang</a:t>
            </a:r>
          </a:p>
          <a:p>
            <a:r>
              <a:rPr lang="en-US" b="1" dirty="0"/>
              <a:t>Theory of two revolutions</a:t>
            </a:r>
          </a:p>
          <a:p>
            <a:r>
              <a:rPr lang="en-US" b="1" dirty="0"/>
              <a:t>„1911 was the first revolution, </a:t>
            </a:r>
            <a:r>
              <a:rPr lang="en-US" dirty="0"/>
              <a:t>the Kuomintang is the party of the Chinese bourgeoisie“</a:t>
            </a:r>
          </a:p>
        </p:txBody>
      </p:sp>
    </p:spTree>
    <p:extLst>
      <p:ext uri="{BB962C8B-B14F-4D97-AF65-F5344CB8AC3E}">
        <p14:creationId xmlns:p14="http://schemas.microsoft.com/office/powerpoint/2010/main" val="8652563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87030-F8DC-4B7D-A27F-FF78FC20ADA0}"/>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732D4612-AD9A-4741-9431-DEA4799DDA5F}"/>
              </a:ext>
            </a:extLst>
          </p:cNvPr>
          <p:cNvSpPr>
            <a:spLocks noGrp="1"/>
          </p:cNvSpPr>
          <p:nvPr>
            <p:ph idx="1"/>
          </p:nvPr>
        </p:nvSpPr>
        <p:spPr/>
        <p:txBody>
          <a:bodyPr/>
          <a:lstStyle/>
          <a:p>
            <a:r>
              <a:rPr lang="en-US" dirty="0"/>
              <a:t>1921</a:t>
            </a:r>
          </a:p>
          <a:p>
            <a:r>
              <a:rPr lang="en-US" dirty="0"/>
              <a:t>Initially – a smaller sibling of the Kuomintang</a:t>
            </a:r>
          </a:p>
          <a:p>
            <a:r>
              <a:rPr lang="en-US" b="1" dirty="0"/>
              <a:t>Theory of two revolutions</a:t>
            </a:r>
          </a:p>
          <a:p>
            <a:r>
              <a:rPr lang="en-US" b="1" dirty="0"/>
              <a:t>„1911 was the first revolution, </a:t>
            </a:r>
            <a:r>
              <a:rPr lang="en-US" dirty="0"/>
              <a:t>the Kuomintang is the party of the Chinese bourgeoisie“</a:t>
            </a:r>
          </a:p>
          <a:p>
            <a:r>
              <a:rPr lang="en-US" b="1" dirty="0"/>
              <a:t>„</a:t>
            </a:r>
            <a:r>
              <a:rPr lang="cs-CZ" b="1" dirty="0"/>
              <a:t>W</a:t>
            </a:r>
            <a:r>
              <a:rPr lang="en-US" b="1" dirty="0"/>
              <a:t>e must help the Kuomintang to develop capitalism first</a:t>
            </a:r>
            <a:r>
              <a:rPr lang="en-US" dirty="0"/>
              <a:t>“</a:t>
            </a:r>
          </a:p>
        </p:txBody>
      </p:sp>
    </p:spTree>
    <p:extLst>
      <p:ext uri="{BB962C8B-B14F-4D97-AF65-F5344CB8AC3E}">
        <p14:creationId xmlns:p14="http://schemas.microsoft.com/office/powerpoint/2010/main" val="39824399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087030-F8DC-4B7D-A27F-FF78FC20ADA0}"/>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732D4612-AD9A-4741-9431-DEA4799DDA5F}"/>
              </a:ext>
            </a:extLst>
          </p:cNvPr>
          <p:cNvSpPr>
            <a:spLocks noGrp="1"/>
          </p:cNvSpPr>
          <p:nvPr>
            <p:ph idx="1"/>
          </p:nvPr>
        </p:nvSpPr>
        <p:spPr/>
        <p:txBody>
          <a:bodyPr/>
          <a:lstStyle/>
          <a:p>
            <a:r>
              <a:rPr lang="en-US" dirty="0"/>
              <a:t>1921</a:t>
            </a:r>
          </a:p>
          <a:p>
            <a:r>
              <a:rPr lang="en-US" dirty="0"/>
              <a:t>Initially – a smaller sibling of the Kuomintang</a:t>
            </a:r>
          </a:p>
          <a:p>
            <a:r>
              <a:rPr lang="en-US" b="1" dirty="0"/>
              <a:t>Theory of two revolutions</a:t>
            </a:r>
          </a:p>
          <a:p>
            <a:r>
              <a:rPr lang="en-US" b="1" dirty="0"/>
              <a:t>„1911 was the first revolution, </a:t>
            </a:r>
            <a:r>
              <a:rPr lang="en-US" dirty="0"/>
              <a:t>the Kuomintang is the party of the Chinese bourgeoisie“</a:t>
            </a:r>
          </a:p>
          <a:p>
            <a:r>
              <a:rPr lang="en-US" b="1" dirty="0"/>
              <a:t>„</a:t>
            </a:r>
            <a:r>
              <a:rPr lang="cs-CZ" b="1" dirty="0"/>
              <a:t>W</a:t>
            </a:r>
            <a:r>
              <a:rPr lang="en-US" b="1" dirty="0"/>
              <a:t>e must help the Kuomintang to develop capitalism first</a:t>
            </a:r>
            <a:r>
              <a:rPr lang="en-US" dirty="0"/>
              <a:t>“</a:t>
            </a:r>
            <a:endParaRPr lang="cs-CZ" dirty="0"/>
          </a:p>
          <a:p>
            <a:r>
              <a:rPr lang="cs-CZ" dirty="0"/>
              <a:t>= </a:t>
            </a:r>
            <a:r>
              <a:rPr lang="cs-CZ" dirty="0" err="1"/>
              <a:t>Soviet</a:t>
            </a:r>
            <a:r>
              <a:rPr lang="cs-CZ" dirty="0"/>
              <a:t> </a:t>
            </a:r>
            <a:r>
              <a:rPr lang="cs-CZ" dirty="0" err="1"/>
              <a:t>advice</a:t>
            </a:r>
            <a:r>
              <a:rPr lang="cs-CZ" dirty="0"/>
              <a:t> + </a:t>
            </a:r>
            <a:r>
              <a:rPr lang="cs-CZ" dirty="0" err="1"/>
              <a:t>opinion</a:t>
            </a:r>
            <a:r>
              <a:rPr lang="cs-CZ" dirty="0"/>
              <a:t> </a:t>
            </a:r>
            <a:r>
              <a:rPr lang="cs-CZ" dirty="0" err="1"/>
              <a:t>of</a:t>
            </a:r>
            <a:r>
              <a:rPr lang="cs-CZ" dirty="0"/>
              <a:t> </a:t>
            </a:r>
            <a:r>
              <a:rPr lang="cs-CZ" dirty="0" err="1"/>
              <a:t>Chinese</a:t>
            </a:r>
            <a:r>
              <a:rPr lang="cs-CZ" dirty="0"/>
              <a:t> </a:t>
            </a:r>
            <a:r>
              <a:rPr lang="cs-CZ" dirty="0" err="1"/>
              <a:t>orthodox</a:t>
            </a:r>
            <a:r>
              <a:rPr lang="cs-CZ" dirty="0"/>
              <a:t> </a:t>
            </a:r>
            <a:r>
              <a:rPr lang="cs-CZ" dirty="0" err="1"/>
              <a:t>Marxists</a:t>
            </a:r>
            <a:endParaRPr lang="en-US" dirty="0"/>
          </a:p>
        </p:txBody>
      </p:sp>
    </p:spTree>
    <p:extLst>
      <p:ext uri="{BB962C8B-B14F-4D97-AF65-F5344CB8AC3E}">
        <p14:creationId xmlns:p14="http://schemas.microsoft.com/office/powerpoint/2010/main" val="40667945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a:t>
            </a:r>
          </a:p>
        </p:txBody>
      </p:sp>
    </p:spTree>
    <p:extLst>
      <p:ext uri="{BB962C8B-B14F-4D97-AF65-F5344CB8AC3E}">
        <p14:creationId xmlns:p14="http://schemas.microsoft.com/office/powerpoint/2010/main" val="15570444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39246-2F2E-4919-87AA-875DFDC2D8C5}"/>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906DB543-8678-4F87-AC46-776A1D51B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4758" y="1825625"/>
            <a:ext cx="3262483" cy="4351338"/>
          </a:xfrm>
        </p:spPr>
      </p:pic>
    </p:spTree>
    <p:extLst>
      <p:ext uri="{BB962C8B-B14F-4D97-AF65-F5344CB8AC3E}">
        <p14:creationId xmlns:p14="http://schemas.microsoft.com/office/powerpoint/2010/main" val="23983669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p:txBody>
      </p:sp>
    </p:spTree>
    <p:extLst>
      <p:ext uri="{BB962C8B-B14F-4D97-AF65-F5344CB8AC3E}">
        <p14:creationId xmlns:p14="http://schemas.microsoft.com/office/powerpoint/2010/main" val="1462039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a:p>
            <a:r>
              <a:rPr lang="en-US" dirty="0"/>
              <a:t>&gt; </a:t>
            </a:r>
            <a:r>
              <a:rPr lang="en-US" b="1" dirty="0"/>
              <a:t>a prolonged rural guerilla war against landlords and the KMT</a:t>
            </a:r>
          </a:p>
        </p:txBody>
      </p:sp>
    </p:spTree>
    <p:extLst>
      <p:ext uri="{BB962C8B-B14F-4D97-AF65-F5344CB8AC3E}">
        <p14:creationId xmlns:p14="http://schemas.microsoft.com/office/powerpoint/2010/main" val="27855964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a:p>
            <a:r>
              <a:rPr lang="en-US" dirty="0"/>
              <a:t>&gt; </a:t>
            </a:r>
            <a:r>
              <a:rPr lang="en-US" b="1" dirty="0"/>
              <a:t>a prolonged rural guerilla war against landlords and the KMT</a:t>
            </a:r>
          </a:p>
          <a:p>
            <a:r>
              <a:rPr lang="en-US" dirty="0"/>
              <a:t>= </a:t>
            </a:r>
            <a:r>
              <a:rPr lang="en-US" b="1" dirty="0"/>
              <a:t>„Maoism“</a:t>
            </a:r>
          </a:p>
        </p:txBody>
      </p:sp>
    </p:spTree>
    <p:extLst>
      <p:ext uri="{BB962C8B-B14F-4D97-AF65-F5344CB8AC3E}">
        <p14:creationId xmlns:p14="http://schemas.microsoft.com/office/powerpoint/2010/main" val="104168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4EA08A-2FF5-4AC6-A6C5-C6F39146B62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755EC5D-D2EE-4E1C-B3D2-E3BFA447DDE5}"/>
              </a:ext>
            </a:extLst>
          </p:cNvPr>
          <p:cNvSpPr>
            <a:spLocks noGrp="1"/>
          </p:cNvSpPr>
          <p:nvPr>
            <p:ph idx="1"/>
          </p:nvPr>
        </p:nvSpPr>
        <p:spPr/>
        <p:txBody>
          <a:bodyPr/>
          <a:lstStyle/>
          <a:p>
            <a:r>
              <a:rPr lang="cs-CZ" dirty="0"/>
              <a:t>„</a:t>
            </a:r>
            <a:r>
              <a:rPr lang="en-US" b="0" i="0" dirty="0">
                <a:solidFill>
                  <a:srgbClr val="202122"/>
                </a:solidFill>
                <a:effectLst/>
              </a:rPr>
              <a:t>A </a:t>
            </a:r>
            <a:r>
              <a:rPr lang="cs-CZ" b="0" i="0" dirty="0">
                <a:solidFill>
                  <a:srgbClr val="202122"/>
                </a:solidFill>
                <a:effectLst/>
              </a:rPr>
              <a:t>…………..</a:t>
            </a:r>
            <a:r>
              <a:rPr lang="en-US" b="0" i="0" dirty="0">
                <a:solidFill>
                  <a:srgbClr val="202122"/>
                </a:solidFill>
                <a:effectLst/>
              </a:rPr>
              <a:t> is haunting Europe—the </a:t>
            </a:r>
            <a:r>
              <a:rPr lang="cs-CZ" b="0" i="0" dirty="0">
                <a:solidFill>
                  <a:srgbClr val="202122"/>
                </a:solidFill>
                <a:effectLst/>
              </a:rPr>
              <a:t>…………</a:t>
            </a:r>
            <a:r>
              <a:rPr lang="en-US" b="0" i="0" dirty="0">
                <a:solidFill>
                  <a:srgbClr val="202122"/>
                </a:solidFill>
                <a:effectLst/>
              </a:rPr>
              <a:t> of communism</a:t>
            </a:r>
            <a:r>
              <a:rPr lang="cs-CZ" b="0" i="0" dirty="0">
                <a:solidFill>
                  <a:srgbClr val="202122"/>
                </a:solidFill>
                <a:effectLst/>
              </a:rPr>
              <a:t>“</a:t>
            </a:r>
          </a:p>
        </p:txBody>
      </p:sp>
    </p:spTree>
    <p:extLst>
      <p:ext uri="{BB962C8B-B14F-4D97-AF65-F5344CB8AC3E}">
        <p14:creationId xmlns:p14="http://schemas.microsoft.com/office/powerpoint/2010/main" val="40896945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085CD-3D0B-44E0-BE55-F7AC445817A7}"/>
              </a:ext>
            </a:extLst>
          </p:cNvPr>
          <p:cNvSpPr>
            <a:spLocks noGrp="1"/>
          </p:cNvSpPr>
          <p:nvPr>
            <p:ph type="title"/>
          </p:nvPr>
        </p:nvSpPr>
        <p:spPr/>
        <p:txBody>
          <a:bodyPr/>
          <a:lstStyle/>
          <a:p>
            <a:r>
              <a:rPr lang="en-US" dirty="0"/>
              <a:t>Maoism</a:t>
            </a:r>
          </a:p>
        </p:txBody>
      </p:sp>
      <p:sp>
        <p:nvSpPr>
          <p:cNvPr id="3" name="Zástupný obsah 2">
            <a:extLst>
              <a:ext uri="{FF2B5EF4-FFF2-40B4-BE49-F238E27FC236}">
                <a16:creationId xmlns:a16="http://schemas.microsoft.com/office/drawing/2014/main" id="{372BD8EB-743C-45C6-9385-96C3F0AA9F65}"/>
              </a:ext>
            </a:extLst>
          </p:cNvPr>
          <p:cNvSpPr>
            <a:spLocks noGrp="1"/>
          </p:cNvSpPr>
          <p:nvPr>
            <p:ph idx="1"/>
          </p:nvPr>
        </p:nvSpPr>
        <p:spPr/>
        <p:txBody>
          <a:bodyPr/>
          <a:lstStyle/>
          <a:p>
            <a:r>
              <a:rPr lang="en-US" dirty="0"/>
              <a:t>Mao Zedong (</a:t>
            </a:r>
            <a:r>
              <a:rPr lang="en-US" b="1" i="0" dirty="0">
                <a:solidFill>
                  <a:srgbClr val="202124"/>
                </a:solidFill>
                <a:effectLst/>
                <a:latin typeface="arial" panose="020B0604020202020204" pitchFamily="34" charset="0"/>
              </a:rPr>
              <a:t>*</a:t>
            </a:r>
            <a:r>
              <a:rPr lang="en-US" dirty="0"/>
              <a:t>1893) – unorthodox theory </a:t>
            </a:r>
          </a:p>
          <a:p>
            <a:r>
              <a:rPr lang="en-US" dirty="0"/>
              <a:t>&gt; the Party </a:t>
            </a:r>
            <a:r>
              <a:rPr lang="en-US" b="1" dirty="0"/>
              <a:t>should organize peasants </a:t>
            </a:r>
            <a:r>
              <a:rPr lang="en-US" dirty="0"/>
              <a:t>instead of urban workers</a:t>
            </a:r>
          </a:p>
          <a:p>
            <a:r>
              <a:rPr lang="en-US" dirty="0"/>
              <a:t>&gt; </a:t>
            </a:r>
            <a:r>
              <a:rPr lang="en-US" b="1" dirty="0"/>
              <a:t>a prolonged rural guerilla war against landlords and the KMT</a:t>
            </a:r>
          </a:p>
          <a:p>
            <a:r>
              <a:rPr lang="en-US" dirty="0"/>
              <a:t>= </a:t>
            </a:r>
            <a:r>
              <a:rPr lang="en-US" b="1" dirty="0"/>
              <a:t>„Maoism“</a:t>
            </a:r>
          </a:p>
          <a:p>
            <a:r>
              <a:rPr lang="en-US" dirty="0"/>
              <a:t>At first seen as a fringe position</a:t>
            </a:r>
          </a:p>
        </p:txBody>
      </p:sp>
    </p:spTree>
    <p:extLst>
      <p:ext uri="{BB962C8B-B14F-4D97-AF65-F5344CB8AC3E}">
        <p14:creationId xmlns:p14="http://schemas.microsoft.com/office/powerpoint/2010/main" val="25427091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7D5FA-4396-48BD-8050-42FC517A68B4}"/>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DD6DEE6-F744-4DEE-A9A1-B8EC706EFC53}"/>
              </a:ext>
            </a:extLst>
          </p:cNvPr>
          <p:cNvSpPr>
            <a:spLocks noGrp="1"/>
          </p:cNvSpPr>
          <p:nvPr>
            <p:ph idx="1"/>
          </p:nvPr>
        </p:nvSpPr>
        <p:spPr/>
        <p:txBody>
          <a:bodyPr/>
          <a:lstStyle/>
          <a:p>
            <a:r>
              <a:rPr lang="en-US" dirty="0"/>
              <a:t>Marx – </a:t>
            </a:r>
            <a:r>
              <a:rPr lang="en-US" b="1" dirty="0">
                <a:solidFill>
                  <a:srgbClr val="00B0F0"/>
                </a:solidFill>
              </a:rPr>
              <a:t>short</a:t>
            </a:r>
            <a:r>
              <a:rPr lang="en-US" dirty="0"/>
              <a:t> </a:t>
            </a:r>
            <a:r>
              <a:rPr lang="en-US" b="1" dirty="0"/>
              <a:t>mass revolution </a:t>
            </a:r>
            <a:r>
              <a:rPr lang="en-US" dirty="0"/>
              <a:t>by </a:t>
            </a:r>
            <a:r>
              <a:rPr lang="en-US" b="1" dirty="0">
                <a:solidFill>
                  <a:schemeClr val="accent2"/>
                </a:solidFill>
              </a:rPr>
              <a:t>workers</a:t>
            </a:r>
            <a:r>
              <a:rPr lang="en-US" dirty="0"/>
              <a:t> – </a:t>
            </a:r>
            <a:r>
              <a:rPr lang="en-US" b="1" dirty="0"/>
              <a:t>who are the majority</a:t>
            </a:r>
          </a:p>
          <a:p>
            <a:r>
              <a:rPr lang="en-US" dirty="0"/>
              <a:t>Lenin –</a:t>
            </a:r>
            <a:r>
              <a:rPr lang="en-US" dirty="0">
                <a:solidFill>
                  <a:srgbClr val="00B0F0"/>
                </a:solidFill>
              </a:rPr>
              <a:t> </a:t>
            </a:r>
            <a:r>
              <a:rPr lang="en-US" b="1" dirty="0">
                <a:solidFill>
                  <a:srgbClr val="00B0F0"/>
                </a:solidFill>
              </a:rPr>
              <a:t>short</a:t>
            </a:r>
            <a:r>
              <a:rPr lang="en-US" dirty="0">
                <a:solidFill>
                  <a:srgbClr val="00B0F0"/>
                </a:solidFill>
              </a:rPr>
              <a:t> </a:t>
            </a:r>
            <a:r>
              <a:rPr lang="en-US" b="1" dirty="0"/>
              <a:t>armed insurrection </a:t>
            </a:r>
            <a:r>
              <a:rPr lang="en-US" dirty="0"/>
              <a:t>by </a:t>
            </a:r>
            <a:r>
              <a:rPr lang="en-US" b="1" dirty="0">
                <a:solidFill>
                  <a:schemeClr val="accent2"/>
                </a:solidFill>
              </a:rPr>
              <a:t>workers</a:t>
            </a:r>
            <a:r>
              <a:rPr lang="en-US" dirty="0"/>
              <a:t>, who are a minority</a:t>
            </a:r>
          </a:p>
          <a:p>
            <a:r>
              <a:rPr lang="en-US" dirty="0"/>
              <a:t>Mao – </a:t>
            </a:r>
            <a:r>
              <a:rPr lang="en-US" b="1" dirty="0">
                <a:solidFill>
                  <a:srgbClr val="92D050"/>
                </a:solidFill>
              </a:rPr>
              <a:t>long</a:t>
            </a:r>
            <a:r>
              <a:rPr lang="en-US" dirty="0"/>
              <a:t> </a:t>
            </a:r>
            <a:r>
              <a:rPr lang="en-US" b="1" dirty="0"/>
              <a:t>armed insurrection </a:t>
            </a:r>
            <a:r>
              <a:rPr lang="en-US" dirty="0"/>
              <a:t>by </a:t>
            </a:r>
            <a:r>
              <a:rPr lang="en-US" b="1" dirty="0">
                <a:solidFill>
                  <a:srgbClr val="FF0000"/>
                </a:solidFill>
              </a:rPr>
              <a:t>peasants</a:t>
            </a:r>
            <a:r>
              <a:rPr lang="en-US" dirty="0"/>
              <a:t>, </a:t>
            </a:r>
            <a:r>
              <a:rPr lang="en-US" b="1" dirty="0"/>
              <a:t>who are the majority</a:t>
            </a:r>
          </a:p>
        </p:txBody>
      </p:sp>
    </p:spTree>
    <p:extLst>
      <p:ext uri="{BB962C8B-B14F-4D97-AF65-F5344CB8AC3E}">
        <p14:creationId xmlns:p14="http://schemas.microsoft.com/office/powerpoint/2010/main" val="9900092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EEE7-C4A5-4CBD-928A-EC7BF9D84AA6}"/>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3D56FB79-6D43-450D-908E-E46F937D233F}"/>
              </a:ext>
            </a:extLst>
          </p:cNvPr>
          <p:cNvSpPr>
            <a:spLocks noGrp="1"/>
          </p:cNvSpPr>
          <p:nvPr>
            <p:ph idx="1"/>
          </p:nvPr>
        </p:nvSpPr>
        <p:spPr/>
        <p:txBody>
          <a:bodyPr/>
          <a:lstStyle/>
          <a:p>
            <a:r>
              <a:rPr lang="en-US" dirty="0"/>
              <a:t>CCP – compliant at first, the KMT turned against them after the Northern Expedition</a:t>
            </a:r>
            <a:r>
              <a:rPr lang="cs-CZ" dirty="0"/>
              <a:t> (1927)</a:t>
            </a:r>
            <a:endParaRPr lang="en-US" dirty="0"/>
          </a:p>
        </p:txBody>
      </p:sp>
    </p:spTree>
    <p:extLst>
      <p:ext uri="{BB962C8B-B14F-4D97-AF65-F5344CB8AC3E}">
        <p14:creationId xmlns:p14="http://schemas.microsoft.com/office/powerpoint/2010/main" val="14757835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EEE7-C4A5-4CBD-928A-EC7BF9D84AA6}"/>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3D56FB79-6D43-450D-908E-E46F937D233F}"/>
              </a:ext>
            </a:extLst>
          </p:cNvPr>
          <p:cNvSpPr>
            <a:spLocks noGrp="1"/>
          </p:cNvSpPr>
          <p:nvPr>
            <p:ph idx="1"/>
          </p:nvPr>
        </p:nvSpPr>
        <p:spPr/>
        <p:txBody>
          <a:bodyPr/>
          <a:lstStyle/>
          <a:p>
            <a:r>
              <a:rPr lang="en-US" dirty="0"/>
              <a:t>CCP – compliant at first, the KMT turned against them after the Northern Expedition</a:t>
            </a:r>
            <a:r>
              <a:rPr lang="cs-CZ" dirty="0"/>
              <a:t> (1927)</a:t>
            </a:r>
            <a:endParaRPr lang="en-US" dirty="0"/>
          </a:p>
          <a:p>
            <a:r>
              <a:rPr lang="en-US" dirty="0"/>
              <a:t>&gt; asymmetric guerilla warfare</a:t>
            </a:r>
          </a:p>
          <a:p>
            <a:r>
              <a:rPr lang="en-US" dirty="0"/>
              <a:t>&gt; </a:t>
            </a:r>
            <a:r>
              <a:rPr lang="en-US" b="1" dirty="0"/>
              <a:t>Mao‘s position vindicated</a:t>
            </a:r>
          </a:p>
        </p:txBody>
      </p:sp>
    </p:spTree>
    <p:extLst>
      <p:ext uri="{BB962C8B-B14F-4D97-AF65-F5344CB8AC3E}">
        <p14:creationId xmlns:p14="http://schemas.microsoft.com/office/powerpoint/2010/main" val="18339866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45EEE7-C4A5-4CBD-928A-EC7BF9D84AA6}"/>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3D56FB79-6D43-450D-908E-E46F937D233F}"/>
              </a:ext>
            </a:extLst>
          </p:cNvPr>
          <p:cNvSpPr>
            <a:spLocks noGrp="1"/>
          </p:cNvSpPr>
          <p:nvPr>
            <p:ph idx="1"/>
          </p:nvPr>
        </p:nvSpPr>
        <p:spPr/>
        <p:txBody>
          <a:bodyPr/>
          <a:lstStyle/>
          <a:p>
            <a:r>
              <a:rPr lang="en-US" dirty="0"/>
              <a:t>CCP – compliant at first, the KMT turned against them after the Northern Expedition</a:t>
            </a:r>
            <a:r>
              <a:rPr lang="cs-CZ" dirty="0"/>
              <a:t> (1927)</a:t>
            </a:r>
            <a:endParaRPr lang="en-US" dirty="0"/>
          </a:p>
          <a:p>
            <a:r>
              <a:rPr lang="en-US" dirty="0"/>
              <a:t>&gt; asymmetric guerilla warfare</a:t>
            </a:r>
          </a:p>
          <a:p>
            <a:r>
              <a:rPr lang="en-US" dirty="0"/>
              <a:t>&gt; </a:t>
            </a:r>
            <a:r>
              <a:rPr lang="en-US" b="1" dirty="0"/>
              <a:t>Mao‘s position vindicated</a:t>
            </a:r>
          </a:p>
          <a:p>
            <a:r>
              <a:rPr lang="en-US" dirty="0"/>
              <a:t>&gt; a rural guerilla is actually </a:t>
            </a:r>
            <a:r>
              <a:rPr lang="en-US" b="1" dirty="0"/>
              <a:t>necessary </a:t>
            </a:r>
            <a:r>
              <a:rPr lang="en-US" dirty="0"/>
              <a:t>– cities (with workers) are controlled by the KMT</a:t>
            </a:r>
          </a:p>
          <a:p>
            <a:endParaRPr lang="en-US" dirty="0"/>
          </a:p>
        </p:txBody>
      </p:sp>
    </p:spTree>
    <p:extLst>
      <p:ext uri="{BB962C8B-B14F-4D97-AF65-F5344CB8AC3E}">
        <p14:creationId xmlns:p14="http://schemas.microsoft.com/office/powerpoint/2010/main" val="21925505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E66BF-C9EA-4A99-815B-4BD6733166FB}"/>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DBAB1FD5-2CC7-4A0E-9A5C-286052F97B5D}"/>
              </a:ext>
            </a:extLst>
          </p:cNvPr>
          <p:cNvSpPr>
            <a:spLocks noGrp="1"/>
          </p:cNvSpPr>
          <p:nvPr>
            <p:ph idx="1"/>
          </p:nvPr>
        </p:nvSpPr>
        <p:spPr/>
        <p:txBody>
          <a:bodyPr/>
          <a:lstStyle/>
          <a:p>
            <a:r>
              <a:rPr lang="en-US" b="1" dirty="0"/>
              <a:t>Long March (1934-1935)</a:t>
            </a:r>
          </a:p>
        </p:txBody>
      </p:sp>
    </p:spTree>
    <p:extLst>
      <p:ext uri="{BB962C8B-B14F-4D97-AF65-F5344CB8AC3E}">
        <p14:creationId xmlns:p14="http://schemas.microsoft.com/office/powerpoint/2010/main" val="7538803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C0BD05-1CF2-4908-A774-732CC6E6F681}"/>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3867D7B5-316A-4042-8014-4357478187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4310" y="1825625"/>
            <a:ext cx="5683380" cy="4351338"/>
          </a:xfrm>
        </p:spPr>
      </p:pic>
    </p:spTree>
    <p:extLst>
      <p:ext uri="{BB962C8B-B14F-4D97-AF65-F5344CB8AC3E}">
        <p14:creationId xmlns:p14="http://schemas.microsoft.com/office/powerpoint/2010/main" val="29798894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20E5DB-CFDB-42B8-862B-D694857DA463}"/>
              </a:ext>
            </a:extLst>
          </p:cNvPr>
          <p:cNvSpPr>
            <a:spLocks noGrp="1"/>
          </p:cNvSpPr>
          <p:nvPr>
            <p:ph type="title"/>
          </p:nvPr>
        </p:nvSpPr>
        <p:spPr/>
        <p:txBody>
          <a:bodyPr/>
          <a:lstStyle/>
          <a:p>
            <a:endParaRPr lang="en-US"/>
          </a:p>
        </p:txBody>
      </p:sp>
      <p:pic>
        <p:nvPicPr>
          <p:cNvPr id="5" name="Zástupný obsah 4" descr="Obsah obrázku exteriér, tráva, bílá, staré&#10;&#10;Popis byl vytvořen automaticky">
            <a:extLst>
              <a:ext uri="{FF2B5EF4-FFF2-40B4-BE49-F238E27FC236}">
                <a16:creationId xmlns:a16="http://schemas.microsoft.com/office/drawing/2014/main" id="{F7DCC287-3E87-49A0-92CE-2C737C8D9F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859" y="2167847"/>
            <a:ext cx="6731350" cy="3567040"/>
          </a:xfrm>
        </p:spPr>
      </p:pic>
    </p:spTree>
    <p:extLst>
      <p:ext uri="{BB962C8B-B14F-4D97-AF65-F5344CB8AC3E}">
        <p14:creationId xmlns:p14="http://schemas.microsoft.com/office/powerpoint/2010/main" val="20542783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E66BF-C9EA-4A99-815B-4BD6733166FB}"/>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DBAB1FD5-2CC7-4A0E-9A5C-286052F97B5D}"/>
              </a:ext>
            </a:extLst>
          </p:cNvPr>
          <p:cNvSpPr>
            <a:spLocks noGrp="1"/>
          </p:cNvSpPr>
          <p:nvPr>
            <p:ph idx="1"/>
          </p:nvPr>
        </p:nvSpPr>
        <p:spPr/>
        <p:txBody>
          <a:bodyPr/>
          <a:lstStyle/>
          <a:p>
            <a:r>
              <a:rPr lang="en-US" b="1" dirty="0"/>
              <a:t>Long March (1934-1935) &gt; to the north of China where the KMT was less powerful</a:t>
            </a:r>
          </a:p>
        </p:txBody>
      </p:sp>
    </p:spTree>
    <p:extLst>
      <p:ext uri="{BB962C8B-B14F-4D97-AF65-F5344CB8AC3E}">
        <p14:creationId xmlns:p14="http://schemas.microsoft.com/office/powerpoint/2010/main" val="17141476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E66BF-C9EA-4A99-815B-4BD6733166FB}"/>
              </a:ext>
            </a:extLst>
          </p:cNvPr>
          <p:cNvSpPr>
            <a:spLocks noGrp="1"/>
          </p:cNvSpPr>
          <p:nvPr>
            <p:ph type="title"/>
          </p:nvPr>
        </p:nvSpPr>
        <p:spPr/>
        <p:txBody>
          <a:bodyPr/>
          <a:lstStyle/>
          <a:p>
            <a:r>
              <a:rPr lang="en-US" dirty="0"/>
              <a:t>The Chinese Communist Party</a:t>
            </a:r>
          </a:p>
        </p:txBody>
      </p:sp>
      <p:sp>
        <p:nvSpPr>
          <p:cNvPr id="3" name="Zástupný obsah 2">
            <a:extLst>
              <a:ext uri="{FF2B5EF4-FFF2-40B4-BE49-F238E27FC236}">
                <a16:creationId xmlns:a16="http://schemas.microsoft.com/office/drawing/2014/main" id="{DBAB1FD5-2CC7-4A0E-9A5C-286052F97B5D}"/>
              </a:ext>
            </a:extLst>
          </p:cNvPr>
          <p:cNvSpPr>
            <a:spLocks noGrp="1"/>
          </p:cNvSpPr>
          <p:nvPr>
            <p:ph idx="1"/>
          </p:nvPr>
        </p:nvSpPr>
        <p:spPr/>
        <p:txBody>
          <a:bodyPr/>
          <a:lstStyle/>
          <a:p>
            <a:r>
              <a:rPr lang="en-US" b="1" dirty="0"/>
              <a:t>Long March (1934-1935) &gt; to the north of China where the KMT was less powerful</a:t>
            </a:r>
          </a:p>
          <a:p>
            <a:r>
              <a:rPr lang="en-US" dirty="0"/>
              <a:t>Most leaders of the CCP died during the</a:t>
            </a:r>
            <a:r>
              <a:rPr lang="cs-CZ" dirty="0"/>
              <a:t> </a:t>
            </a:r>
            <a:r>
              <a:rPr lang="en-US" dirty="0"/>
              <a:t>KMT crackdown, or during the march</a:t>
            </a:r>
          </a:p>
          <a:p>
            <a:r>
              <a:rPr lang="en-US" dirty="0"/>
              <a:t>&gt; Mao emerged as the </a:t>
            </a:r>
            <a:r>
              <a:rPr lang="en-US" b="1" dirty="0"/>
              <a:t>undisputed leader</a:t>
            </a:r>
          </a:p>
        </p:txBody>
      </p:sp>
    </p:spTree>
    <p:extLst>
      <p:ext uri="{BB962C8B-B14F-4D97-AF65-F5344CB8AC3E}">
        <p14:creationId xmlns:p14="http://schemas.microsoft.com/office/powerpoint/2010/main" val="348929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4EA08A-2FF5-4AC6-A6C5-C6F39146B62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755EC5D-D2EE-4E1C-B3D2-E3BFA447DDE5}"/>
              </a:ext>
            </a:extLst>
          </p:cNvPr>
          <p:cNvSpPr>
            <a:spLocks noGrp="1"/>
          </p:cNvSpPr>
          <p:nvPr>
            <p:ph idx="1"/>
          </p:nvPr>
        </p:nvSpPr>
        <p:spPr/>
        <p:txBody>
          <a:bodyPr/>
          <a:lstStyle/>
          <a:p>
            <a:r>
              <a:rPr lang="cs-CZ" dirty="0"/>
              <a:t>„</a:t>
            </a:r>
            <a:r>
              <a:rPr lang="en-US" b="0" i="0" dirty="0">
                <a:solidFill>
                  <a:srgbClr val="202122"/>
                </a:solidFill>
                <a:effectLst/>
              </a:rPr>
              <a:t>A specter is haunting Europe—the specter of communism</a:t>
            </a:r>
            <a:r>
              <a:rPr lang="cs-CZ" b="0" i="0" dirty="0">
                <a:solidFill>
                  <a:srgbClr val="202122"/>
                </a:solidFill>
                <a:effectLst/>
              </a:rPr>
              <a:t>“</a:t>
            </a:r>
          </a:p>
        </p:txBody>
      </p:sp>
    </p:spTree>
    <p:extLst>
      <p:ext uri="{BB962C8B-B14F-4D97-AF65-F5344CB8AC3E}">
        <p14:creationId xmlns:p14="http://schemas.microsoft.com/office/powerpoint/2010/main" val="29339644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Communists </a:t>
            </a:r>
            <a:r>
              <a:rPr lang="en-US" b="1" dirty="0"/>
              <a:t>patiently built their movement</a:t>
            </a:r>
            <a:r>
              <a:rPr lang="en-US" dirty="0"/>
              <a:t>, avoided major battles with the Japanese</a:t>
            </a:r>
          </a:p>
        </p:txBody>
      </p:sp>
    </p:spTree>
    <p:extLst>
      <p:ext uri="{BB962C8B-B14F-4D97-AF65-F5344CB8AC3E}">
        <p14:creationId xmlns:p14="http://schemas.microsoft.com/office/powerpoint/2010/main" val="34457194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Communists </a:t>
            </a:r>
            <a:r>
              <a:rPr lang="en-US" b="1" dirty="0"/>
              <a:t>patiently built their movement</a:t>
            </a:r>
            <a:r>
              <a:rPr lang="en-US" dirty="0"/>
              <a:t>, avoided major battles with the Japanese</a:t>
            </a:r>
          </a:p>
          <a:p>
            <a:r>
              <a:rPr lang="en-US" dirty="0"/>
              <a:t>„Long struggle“ – „It is </a:t>
            </a:r>
            <a:r>
              <a:rPr lang="en-US" b="1" dirty="0"/>
              <a:t>necessary to preserve our strength </a:t>
            </a:r>
            <a:r>
              <a:rPr lang="en-US" dirty="0"/>
              <a:t>for the final showdown against the Nationalists“</a:t>
            </a:r>
          </a:p>
          <a:p>
            <a:r>
              <a:rPr lang="en-US" dirty="0"/>
              <a:t>&gt; this will be the fight that really matters</a:t>
            </a:r>
          </a:p>
        </p:txBody>
      </p:sp>
    </p:spTree>
    <p:extLst>
      <p:ext uri="{BB962C8B-B14F-4D97-AF65-F5344CB8AC3E}">
        <p14:creationId xmlns:p14="http://schemas.microsoft.com/office/powerpoint/2010/main" val="39972444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A383-6B89-479C-B67A-A0F7D38DA895}"/>
              </a:ext>
            </a:extLst>
          </p:cNvPr>
          <p:cNvSpPr>
            <a:spLocks noGrp="1"/>
          </p:cNvSpPr>
          <p:nvPr>
            <p:ph type="title"/>
          </p:nvPr>
        </p:nvSpPr>
        <p:spPr/>
        <p:txBody>
          <a:bodyPr/>
          <a:lstStyle/>
          <a:p>
            <a:r>
              <a:rPr lang="cs-CZ" dirty="0"/>
              <a:t>WWII</a:t>
            </a:r>
            <a:endParaRPr lang="en-US" dirty="0"/>
          </a:p>
        </p:txBody>
      </p:sp>
      <p:sp>
        <p:nvSpPr>
          <p:cNvPr id="3" name="Content Placeholder 2">
            <a:extLst>
              <a:ext uri="{FF2B5EF4-FFF2-40B4-BE49-F238E27FC236}">
                <a16:creationId xmlns:a16="http://schemas.microsoft.com/office/drawing/2014/main" id="{1B33252C-5746-4E6D-9FDE-A68DA0846E0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046018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A383-6B89-479C-B67A-A0F7D38DA895}"/>
              </a:ext>
            </a:extLst>
          </p:cNvPr>
          <p:cNvSpPr>
            <a:spLocks noGrp="1"/>
          </p:cNvSpPr>
          <p:nvPr>
            <p:ph type="title"/>
          </p:nvPr>
        </p:nvSpPr>
        <p:spPr/>
        <p:txBody>
          <a:bodyPr/>
          <a:lstStyle/>
          <a:p>
            <a:r>
              <a:rPr lang="cs-CZ" dirty="0"/>
              <a:t>WWII</a:t>
            </a:r>
            <a:endParaRPr lang="en-US" dirty="0"/>
          </a:p>
        </p:txBody>
      </p:sp>
      <p:sp>
        <p:nvSpPr>
          <p:cNvPr id="3" name="Content Placeholder 2">
            <a:extLst>
              <a:ext uri="{FF2B5EF4-FFF2-40B4-BE49-F238E27FC236}">
                <a16:creationId xmlns:a16="http://schemas.microsoft.com/office/drawing/2014/main" id="{1B33252C-5746-4E6D-9FDE-A68DA0846E09}"/>
              </a:ext>
            </a:extLst>
          </p:cNvPr>
          <p:cNvSpPr>
            <a:spLocks noGrp="1"/>
          </p:cNvSpPr>
          <p:nvPr>
            <p:ph idx="1"/>
          </p:nvPr>
        </p:nvSpPr>
        <p:spPr/>
        <p:txBody>
          <a:bodyPr/>
          <a:lstStyle/>
          <a:p>
            <a:r>
              <a:rPr lang="cs-CZ" dirty="0"/>
              <a:t>1937</a:t>
            </a:r>
          </a:p>
          <a:p>
            <a:r>
              <a:rPr lang="en-US" dirty="0"/>
              <a:t>„Marco Polo Bridge incident“</a:t>
            </a:r>
          </a:p>
          <a:p>
            <a:endParaRPr lang="en-US" dirty="0"/>
          </a:p>
        </p:txBody>
      </p:sp>
    </p:spTree>
    <p:extLst>
      <p:ext uri="{BB962C8B-B14F-4D97-AF65-F5344CB8AC3E}">
        <p14:creationId xmlns:p14="http://schemas.microsoft.com/office/powerpoint/2010/main" val="12096138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A383-6B89-479C-B67A-A0F7D38DA895}"/>
              </a:ext>
            </a:extLst>
          </p:cNvPr>
          <p:cNvSpPr>
            <a:spLocks noGrp="1"/>
          </p:cNvSpPr>
          <p:nvPr>
            <p:ph type="title"/>
          </p:nvPr>
        </p:nvSpPr>
        <p:spPr/>
        <p:txBody>
          <a:bodyPr/>
          <a:lstStyle/>
          <a:p>
            <a:r>
              <a:rPr lang="cs-CZ" dirty="0"/>
              <a:t>WWII</a:t>
            </a:r>
            <a:endParaRPr lang="en-US" dirty="0"/>
          </a:p>
        </p:txBody>
      </p:sp>
      <p:sp>
        <p:nvSpPr>
          <p:cNvPr id="3" name="Content Placeholder 2">
            <a:extLst>
              <a:ext uri="{FF2B5EF4-FFF2-40B4-BE49-F238E27FC236}">
                <a16:creationId xmlns:a16="http://schemas.microsoft.com/office/drawing/2014/main" id="{1B33252C-5746-4E6D-9FDE-A68DA0846E09}"/>
              </a:ext>
            </a:extLst>
          </p:cNvPr>
          <p:cNvSpPr>
            <a:spLocks noGrp="1"/>
          </p:cNvSpPr>
          <p:nvPr>
            <p:ph idx="1"/>
          </p:nvPr>
        </p:nvSpPr>
        <p:spPr/>
        <p:txBody>
          <a:bodyPr/>
          <a:lstStyle/>
          <a:p>
            <a:r>
              <a:rPr lang="cs-CZ" dirty="0"/>
              <a:t>1937</a:t>
            </a:r>
          </a:p>
          <a:p>
            <a:r>
              <a:rPr lang="en-US" dirty="0"/>
              <a:t>„Marco Polo Bridge incident“</a:t>
            </a:r>
          </a:p>
          <a:p>
            <a:r>
              <a:rPr lang="en-US" dirty="0"/>
              <a:t>Culmination of decades of Japanese aggression and expansion into northern China</a:t>
            </a:r>
          </a:p>
          <a:p>
            <a:endParaRPr lang="en-US" dirty="0"/>
          </a:p>
        </p:txBody>
      </p:sp>
    </p:spTree>
    <p:extLst>
      <p:ext uri="{BB962C8B-B14F-4D97-AF65-F5344CB8AC3E}">
        <p14:creationId xmlns:p14="http://schemas.microsoft.com/office/powerpoint/2010/main" val="37342267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A383-6B89-479C-B67A-A0F7D38DA895}"/>
              </a:ext>
            </a:extLst>
          </p:cNvPr>
          <p:cNvSpPr>
            <a:spLocks noGrp="1"/>
          </p:cNvSpPr>
          <p:nvPr>
            <p:ph type="title"/>
          </p:nvPr>
        </p:nvSpPr>
        <p:spPr/>
        <p:txBody>
          <a:bodyPr/>
          <a:lstStyle/>
          <a:p>
            <a:r>
              <a:rPr lang="cs-CZ" dirty="0"/>
              <a:t>WWII</a:t>
            </a:r>
            <a:endParaRPr lang="en-US" dirty="0"/>
          </a:p>
        </p:txBody>
      </p:sp>
      <p:sp>
        <p:nvSpPr>
          <p:cNvPr id="3" name="Content Placeholder 2">
            <a:extLst>
              <a:ext uri="{FF2B5EF4-FFF2-40B4-BE49-F238E27FC236}">
                <a16:creationId xmlns:a16="http://schemas.microsoft.com/office/drawing/2014/main" id="{1B33252C-5746-4E6D-9FDE-A68DA0846E09}"/>
              </a:ext>
            </a:extLst>
          </p:cNvPr>
          <p:cNvSpPr>
            <a:spLocks noGrp="1"/>
          </p:cNvSpPr>
          <p:nvPr>
            <p:ph idx="1"/>
          </p:nvPr>
        </p:nvSpPr>
        <p:spPr/>
        <p:txBody>
          <a:bodyPr/>
          <a:lstStyle/>
          <a:p>
            <a:r>
              <a:rPr lang="cs-CZ" dirty="0"/>
              <a:t>1937</a:t>
            </a:r>
          </a:p>
          <a:p>
            <a:r>
              <a:rPr lang="en-US" dirty="0"/>
              <a:t>„Marco Polo Bridge incident“</a:t>
            </a:r>
          </a:p>
          <a:p>
            <a:r>
              <a:rPr lang="en-US" dirty="0"/>
              <a:t>Culmination of decades of Japanese aggression and expansion into northern China</a:t>
            </a:r>
          </a:p>
          <a:p>
            <a:r>
              <a:rPr lang="en-US" dirty="0"/>
              <a:t>Main invasion = Shanghai and </a:t>
            </a:r>
            <a:r>
              <a:rPr lang="en-US" dirty="0" err="1"/>
              <a:t>Yantze</a:t>
            </a:r>
            <a:r>
              <a:rPr lang="en-US" dirty="0"/>
              <a:t> delta &gt; </a:t>
            </a:r>
            <a:r>
              <a:rPr lang="en-US" b="1" dirty="0"/>
              <a:t>destruction of China‘s economic heartland, the rape of Nanjing</a:t>
            </a:r>
          </a:p>
          <a:p>
            <a:r>
              <a:rPr lang="en-US" dirty="0"/>
              <a:t>Huge battles, millions of </a:t>
            </a:r>
            <a:r>
              <a:rPr lang="en-US" dirty="0" err="1"/>
              <a:t>casulties</a:t>
            </a:r>
            <a:r>
              <a:rPr lang="en-US" dirty="0"/>
              <a:t>!</a:t>
            </a:r>
          </a:p>
          <a:p>
            <a:endParaRPr lang="en-US" dirty="0"/>
          </a:p>
        </p:txBody>
      </p:sp>
    </p:spTree>
    <p:extLst>
      <p:ext uri="{BB962C8B-B14F-4D97-AF65-F5344CB8AC3E}">
        <p14:creationId xmlns:p14="http://schemas.microsoft.com/office/powerpoint/2010/main" val="2087482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A383-6B89-479C-B67A-A0F7D38DA895}"/>
              </a:ext>
            </a:extLst>
          </p:cNvPr>
          <p:cNvSpPr>
            <a:spLocks noGrp="1"/>
          </p:cNvSpPr>
          <p:nvPr>
            <p:ph type="title"/>
          </p:nvPr>
        </p:nvSpPr>
        <p:spPr/>
        <p:txBody>
          <a:bodyPr/>
          <a:lstStyle/>
          <a:p>
            <a:r>
              <a:rPr lang="cs-CZ" dirty="0"/>
              <a:t>WWII</a:t>
            </a:r>
            <a:endParaRPr lang="en-US" dirty="0"/>
          </a:p>
        </p:txBody>
      </p:sp>
      <p:sp>
        <p:nvSpPr>
          <p:cNvPr id="3" name="Content Placeholder 2">
            <a:extLst>
              <a:ext uri="{FF2B5EF4-FFF2-40B4-BE49-F238E27FC236}">
                <a16:creationId xmlns:a16="http://schemas.microsoft.com/office/drawing/2014/main" id="{1B33252C-5746-4E6D-9FDE-A68DA0846E09}"/>
              </a:ext>
            </a:extLst>
          </p:cNvPr>
          <p:cNvSpPr>
            <a:spLocks noGrp="1"/>
          </p:cNvSpPr>
          <p:nvPr>
            <p:ph idx="1"/>
          </p:nvPr>
        </p:nvSpPr>
        <p:spPr/>
        <p:txBody>
          <a:bodyPr/>
          <a:lstStyle/>
          <a:p>
            <a:r>
              <a:rPr lang="cs-CZ" dirty="0"/>
              <a:t>1937</a:t>
            </a:r>
          </a:p>
          <a:p>
            <a:r>
              <a:rPr lang="en-US" dirty="0"/>
              <a:t>„Marco Polo Bridge incident“</a:t>
            </a:r>
          </a:p>
          <a:p>
            <a:r>
              <a:rPr lang="en-US" dirty="0"/>
              <a:t>Culmination of decades of Japanese aggression and expansion into northern China</a:t>
            </a:r>
          </a:p>
          <a:p>
            <a:r>
              <a:rPr lang="en-US" dirty="0"/>
              <a:t>Main invasion = Shanghai and </a:t>
            </a:r>
            <a:r>
              <a:rPr lang="en-US" dirty="0" err="1"/>
              <a:t>Yantze</a:t>
            </a:r>
            <a:r>
              <a:rPr lang="en-US" dirty="0"/>
              <a:t> delta &gt; </a:t>
            </a:r>
            <a:r>
              <a:rPr lang="en-US" b="1" dirty="0"/>
              <a:t>destruction of China‘s economic heartland, the rape of Nanjing</a:t>
            </a:r>
          </a:p>
          <a:p>
            <a:r>
              <a:rPr lang="en-US" dirty="0"/>
              <a:t>Huge battles, millions of </a:t>
            </a:r>
            <a:r>
              <a:rPr lang="en-US" dirty="0" err="1"/>
              <a:t>casulties</a:t>
            </a:r>
            <a:r>
              <a:rPr lang="en-US" dirty="0"/>
              <a:t>!</a:t>
            </a:r>
          </a:p>
          <a:p>
            <a:r>
              <a:rPr lang="en-US" dirty="0"/>
              <a:t>By 1940 – </a:t>
            </a:r>
            <a:r>
              <a:rPr lang="en-US" b="1" dirty="0"/>
              <a:t>stalemate – Japanese on the coast, Nationalists in the hinterland, Communists in the </a:t>
            </a:r>
            <a:r>
              <a:rPr lang="en-US" b="1" dirty="0" err="1"/>
              <a:t>countrysid</a:t>
            </a:r>
            <a:r>
              <a:rPr lang="cs-CZ" b="1" dirty="0"/>
              <a:t>e</a:t>
            </a:r>
          </a:p>
          <a:p>
            <a:endParaRPr lang="en-US" dirty="0"/>
          </a:p>
        </p:txBody>
      </p:sp>
    </p:spTree>
    <p:extLst>
      <p:ext uri="{BB962C8B-B14F-4D97-AF65-F5344CB8AC3E}">
        <p14:creationId xmlns:p14="http://schemas.microsoft.com/office/powerpoint/2010/main" val="8105246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3E8FA-6E9F-45F0-94FB-61074732C202}"/>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81AEDD23-A7A1-4881-83D5-A66183479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250" y="960252"/>
            <a:ext cx="7151338" cy="5532623"/>
          </a:xfrm>
        </p:spPr>
      </p:pic>
    </p:spTree>
    <p:extLst>
      <p:ext uri="{BB962C8B-B14F-4D97-AF65-F5344CB8AC3E}">
        <p14:creationId xmlns:p14="http://schemas.microsoft.com/office/powerpoint/2010/main" val="39932826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t>The Japanese could only control large cities, </a:t>
            </a:r>
            <a:r>
              <a:rPr lang="en-US" b="1" dirty="0"/>
              <a:t>not the Chinese countryside </a:t>
            </a:r>
            <a:r>
              <a:rPr lang="en-US" dirty="0"/>
              <a:t>&gt; the Party could probably operate easier than under KMT rule</a:t>
            </a:r>
          </a:p>
        </p:txBody>
      </p:sp>
    </p:spTree>
    <p:extLst>
      <p:ext uri="{BB962C8B-B14F-4D97-AF65-F5344CB8AC3E}">
        <p14:creationId xmlns:p14="http://schemas.microsoft.com/office/powerpoint/2010/main" val="22312372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solidFill>
                  <a:srgbClr val="202122"/>
                </a:solidFill>
              </a:rPr>
              <a:t>Seat of the party – </a:t>
            </a:r>
            <a:r>
              <a:rPr lang="en-US" dirty="0" err="1">
                <a:solidFill>
                  <a:srgbClr val="202122"/>
                </a:solidFill>
              </a:rPr>
              <a:t>Yan‘an</a:t>
            </a:r>
            <a:r>
              <a:rPr lang="en-US" dirty="0">
                <a:solidFill>
                  <a:srgbClr val="202122"/>
                </a:solidFill>
              </a:rPr>
              <a:t> – far away from any danger</a:t>
            </a:r>
            <a:endParaRPr lang="en-US" i="0" dirty="0">
              <a:solidFill>
                <a:srgbClr val="202122"/>
              </a:solidFill>
              <a:effectLst/>
            </a:endParaRPr>
          </a:p>
        </p:txBody>
      </p:sp>
    </p:spTree>
    <p:extLst>
      <p:ext uri="{BB962C8B-B14F-4D97-AF65-F5344CB8AC3E}">
        <p14:creationId xmlns:p14="http://schemas.microsoft.com/office/powerpoint/2010/main" val="189388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28D22-2C05-4F6B-896F-19C0C596947D}"/>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8615D06-144E-4409-AE09-D4DEDA6D015C}"/>
              </a:ext>
            </a:extLst>
          </p:cNvPr>
          <p:cNvSpPr>
            <a:spLocks noGrp="1"/>
          </p:cNvSpPr>
          <p:nvPr>
            <p:ph idx="1"/>
          </p:nvPr>
        </p:nvSpPr>
        <p:spPr/>
        <p:txBody>
          <a:bodyPr/>
          <a:lstStyle/>
          <a:p>
            <a:r>
              <a:rPr lang="en-US" dirty="0"/>
              <a:t>Philosophy of history</a:t>
            </a:r>
            <a:r>
              <a:rPr lang="cs-CZ" dirty="0"/>
              <a:t> </a:t>
            </a:r>
            <a:r>
              <a:rPr lang="en-US" dirty="0"/>
              <a:t>– </a:t>
            </a:r>
            <a:r>
              <a:rPr lang="en-US" b="1" dirty="0"/>
              <a:t>teleological development towards more advanced modes of society</a:t>
            </a:r>
          </a:p>
        </p:txBody>
      </p:sp>
    </p:spTree>
    <p:extLst>
      <p:ext uri="{BB962C8B-B14F-4D97-AF65-F5344CB8AC3E}">
        <p14:creationId xmlns:p14="http://schemas.microsoft.com/office/powerpoint/2010/main" val="11436729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C3E8FA-6E9F-45F0-94FB-61074732C202}"/>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81AEDD23-A7A1-4881-83D5-A661834798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5250" y="960252"/>
            <a:ext cx="7151338" cy="5532623"/>
          </a:xfrm>
        </p:spPr>
      </p:pic>
    </p:spTree>
    <p:extLst>
      <p:ext uri="{BB962C8B-B14F-4D97-AF65-F5344CB8AC3E}">
        <p14:creationId xmlns:p14="http://schemas.microsoft.com/office/powerpoint/2010/main" val="39913633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solidFill>
                  <a:srgbClr val="202122"/>
                </a:solidFill>
              </a:rPr>
              <a:t>Seat of the party – </a:t>
            </a:r>
            <a:r>
              <a:rPr lang="en-US" dirty="0" err="1">
                <a:solidFill>
                  <a:srgbClr val="202122"/>
                </a:solidFill>
              </a:rPr>
              <a:t>Yan‘an</a:t>
            </a:r>
            <a:r>
              <a:rPr lang="en-US" dirty="0">
                <a:solidFill>
                  <a:srgbClr val="202122"/>
                </a:solidFill>
              </a:rPr>
              <a:t> – far away from any danger</a:t>
            </a:r>
            <a:endParaRPr lang="en-US" i="0" dirty="0">
              <a:solidFill>
                <a:srgbClr val="202122"/>
              </a:solidFill>
              <a:effectLst/>
            </a:endParaRPr>
          </a:p>
          <a:p>
            <a:r>
              <a:rPr lang="en-US" b="1" i="0" dirty="0">
                <a:solidFill>
                  <a:srgbClr val="202122"/>
                </a:solidFill>
                <a:effectLst/>
              </a:rPr>
              <a:t>„</a:t>
            </a:r>
            <a:r>
              <a:rPr lang="en-US" b="1" i="0" dirty="0" err="1">
                <a:solidFill>
                  <a:srgbClr val="202122"/>
                </a:solidFill>
                <a:effectLst/>
              </a:rPr>
              <a:t>Yan'an</a:t>
            </a:r>
            <a:r>
              <a:rPr lang="en-US" b="1" i="0" dirty="0">
                <a:solidFill>
                  <a:srgbClr val="202122"/>
                </a:solidFill>
                <a:effectLst/>
              </a:rPr>
              <a:t> Rectification Movement“ – </a:t>
            </a:r>
            <a:r>
              <a:rPr lang="en-US" i="0" dirty="0">
                <a:solidFill>
                  <a:srgbClr val="202122"/>
                </a:solidFill>
                <a:effectLst/>
              </a:rPr>
              <a:t>1942-45 – Mao‘s cult of personality, suppression of</a:t>
            </a:r>
            <a:r>
              <a:rPr lang="en-US" dirty="0">
                <a:solidFill>
                  <a:srgbClr val="202122"/>
                </a:solidFill>
              </a:rPr>
              <a:t> </a:t>
            </a:r>
            <a:r>
              <a:rPr lang="en-US" i="0" dirty="0">
                <a:solidFill>
                  <a:srgbClr val="202122"/>
                </a:solidFill>
                <a:effectLst/>
              </a:rPr>
              <a:t>dissent </a:t>
            </a:r>
            <a:r>
              <a:rPr lang="en-US" b="1" i="0" dirty="0">
                <a:solidFill>
                  <a:srgbClr val="202122"/>
                </a:solidFill>
                <a:effectLst/>
              </a:rPr>
              <a:t>within the party</a:t>
            </a:r>
            <a:r>
              <a:rPr lang="en-US" i="0" dirty="0">
                <a:solidFill>
                  <a:srgbClr val="202122"/>
                </a:solidFill>
                <a:effectLst/>
              </a:rPr>
              <a:t>, </a:t>
            </a:r>
            <a:r>
              <a:rPr lang="en-US" b="1" dirty="0">
                <a:solidFill>
                  <a:srgbClr val="202122"/>
                </a:solidFill>
              </a:rPr>
              <a:t>M</a:t>
            </a:r>
            <a:r>
              <a:rPr lang="en-US" b="1" i="0" dirty="0">
                <a:solidFill>
                  <a:srgbClr val="202122"/>
                </a:solidFill>
                <a:effectLst/>
              </a:rPr>
              <a:t>aoism as the official ideology</a:t>
            </a:r>
          </a:p>
        </p:txBody>
      </p:sp>
    </p:spTree>
    <p:extLst>
      <p:ext uri="{BB962C8B-B14F-4D97-AF65-F5344CB8AC3E}">
        <p14:creationId xmlns:p14="http://schemas.microsoft.com/office/powerpoint/2010/main" val="28709296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8A0F99-AE7E-4FE8-8244-61B53B853E1A}"/>
              </a:ext>
            </a:extLst>
          </p:cNvPr>
          <p:cNvSpPr>
            <a:spLocks noGrp="1"/>
          </p:cNvSpPr>
          <p:nvPr>
            <p:ph type="title"/>
          </p:nvPr>
        </p:nvSpPr>
        <p:spPr/>
        <p:txBody>
          <a:bodyPr/>
          <a:lstStyle/>
          <a:p>
            <a:endParaRPr lang="en-US"/>
          </a:p>
        </p:txBody>
      </p:sp>
      <p:pic>
        <p:nvPicPr>
          <p:cNvPr id="5" name="Zástupný obsah 4" descr="Obsah obrázku osoba, interiér, lidé, skupina&#10;&#10;Popis byl vytvořen automaticky">
            <a:extLst>
              <a:ext uri="{FF2B5EF4-FFF2-40B4-BE49-F238E27FC236}">
                <a16:creationId xmlns:a16="http://schemas.microsoft.com/office/drawing/2014/main" id="{4980995A-4EB7-4353-A019-1590C8F695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842" y="1825625"/>
            <a:ext cx="6050315" cy="4351338"/>
          </a:xfrm>
        </p:spPr>
      </p:pic>
    </p:spTree>
    <p:extLst>
      <p:ext uri="{BB962C8B-B14F-4D97-AF65-F5344CB8AC3E}">
        <p14:creationId xmlns:p14="http://schemas.microsoft.com/office/powerpoint/2010/main" val="42385587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6178F-99C7-419D-852C-4C20827570AE}"/>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2EF55024-C74A-404A-A7BC-3A4165FF746E}"/>
              </a:ext>
            </a:extLst>
          </p:cNvPr>
          <p:cNvSpPr>
            <a:spLocks noGrp="1"/>
          </p:cNvSpPr>
          <p:nvPr>
            <p:ph idx="1"/>
          </p:nvPr>
        </p:nvSpPr>
        <p:spPr/>
        <p:txBody>
          <a:bodyPr/>
          <a:lstStyle/>
          <a:p>
            <a:r>
              <a:rPr lang="en-US" dirty="0">
                <a:solidFill>
                  <a:srgbClr val="202122"/>
                </a:solidFill>
              </a:rPr>
              <a:t>Seat of the party – </a:t>
            </a:r>
            <a:r>
              <a:rPr lang="en-US" dirty="0" err="1">
                <a:solidFill>
                  <a:srgbClr val="202122"/>
                </a:solidFill>
              </a:rPr>
              <a:t>Yan‘an</a:t>
            </a:r>
            <a:r>
              <a:rPr lang="en-US" dirty="0">
                <a:solidFill>
                  <a:srgbClr val="202122"/>
                </a:solidFill>
              </a:rPr>
              <a:t> – far away from any danger</a:t>
            </a:r>
            <a:endParaRPr lang="en-US" i="0" dirty="0">
              <a:solidFill>
                <a:srgbClr val="202122"/>
              </a:solidFill>
              <a:effectLst/>
            </a:endParaRPr>
          </a:p>
          <a:p>
            <a:r>
              <a:rPr lang="en-US" b="1" i="0" dirty="0">
                <a:solidFill>
                  <a:srgbClr val="202122"/>
                </a:solidFill>
                <a:effectLst/>
              </a:rPr>
              <a:t>„</a:t>
            </a:r>
            <a:r>
              <a:rPr lang="en-US" b="1" i="0" dirty="0" err="1">
                <a:solidFill>
                  <a:srgbClr val="202122"/>
                </a:solidFill>
                <a:effectLst/>
              </a:rPr>
              <a:t>Yan'an</a:t>
            </a:r>
            <a:r>
              <a:rPr lang="en-US" b="1" i="0" dirty="0">
                <a:solidFill>
                  <a:srgbClr val="202122"/>
                </a:solidFill>
                <a:effectLst/>
              </a:rPr>
              <a:t> Rectification Movement“ – </a:t>
            </a:r>
            <a:r>
              <a:rPr lang="en-US" i="0" dirty="0">
                <a:solidFill>
                  <a:srgbClr val="202122"/>
                </a:solidFill>
                <a:effectLst/>
              </a:rPr>
              <a:t>1942-45 – Mao‘s cult of personality, suppression of</a:t>
            </a:r>
            <a:r>
              <a:rPr lang="en-US" dirty="0">
                <a:solidFill>
                  <a:srgbClr val="202122"/>
                </a:solidFill>
              </a:rPr>
              <a:t> </a:t>
            </a:r>
            <a:r>
              <a:rPr lang="en-US" i="0" dirty="0">
                <a:solidFill>
                  <a:srgbClr val="202122"/>
                </a:solidFill>
                <a:effectLst/>
              </a:rPr>
              <a:t>dissent </a:t>
            </a:r>
            <a:r>
              <a:rPr lang="en-US" b="1" i="0" dirty="0">
                <a:solidFill>
                  <a:srgbClr val="202122"/>
                </a:solidFill>
                <a:effectLst/>
              </a:rPr>
              <a:t>within the party</a:t>
            </a:r>
            <a:r>
              <a:rPr lang="en-US" i="0" dirty="0">
                <a:solidFill>
                  <a:srgbClr val="202122"/>
                </a:solidFill>
                <a:effectLst/>
              </a:rPr>
              <a:t>, </a:t>
            </a:r>
            <a:r>
              <a:rPr lang="en-US" b="1" dirty="0">
                <a:solidFill>
                  <a:srgbClr val="202122"/>
                </a:solidFill>
              </a:rPr>
              <a:t>M</a:t>
            </a:r>
            <a:r>
              <a:rPr lang="en-US" b="1" i="0" dirty="0">
                <a:solidFill>
                  <a:srgbClr val="202122"/>
                </a:solidFill>
                <a:effectLst/>
              </a:rPr>
              <a:t>aoism as the official ideology</a:t>
            </a:r>
          </a:p>
          <a:p>
            <a:r>
              <a:rPr lang="en-US" b="1" dirty="0">
                <a:solidFill>
                  <a:srgbClr val="202122"/>
                </a:solidFill>
              </a:rPr>
              <a:t>= blueprint for future purges</a:t>
            </a:r>
          </a:p>
          <a:p>
            <a:endParaRPr lang="cs-CZ" b="1" dirty="0">
              <a:solidFill>
                <a:srgbClr val="202122"/>
              </a:solidFill>
            </a:endParaRPr>
          </a:p>
        </p:txBody>
      </p:sp>
    </p:spTree>
    <p:extLst>
      <p:ext uri="{BB962C8B-B14F-4D97-AF65-F5344CB8AC3E}">
        <p14:creationId xmlns:p14="http://schemas.microsoft.com/office/powerpoint/2010/main" val="25527160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0B5FC-BDB9-4197-9A55-8EB121FD17AD}"/>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4E012110-C651-4137-9351-5C2AC5F87088}"/>
              </a:ext>
            </a:extLst>
          </p:cNvPr>
          <p:cNvSpPr>
            <a:spLocks noGrp="1"/>
          </p:cNvSpPr>
          <p:nvPr>
            <p:ph idx="1"/>
          </p:nvPr>
        </p:nvSpPr>
        <p:spPr/>
        <p:txBody>
          <a:bodyPr/>
          <a:lstStyle/>
          <a:p>
            <a:r>
              <a:rPr lang="en-US" dirty="0">
                <a:solidFill>
                  <a:srgbClr val="202122"/>
                </a:solidFill>
              </a:rPr>
              <a:t>„thought reform“, „though realignment“</a:t>
            </a:r>
          </a:p>
          <a:p>
            <a:endParaRPr lang="en-US" dirty="0"/>
          </a:p>
        </p:txBody>
      </p:sp>
    </p:spTree>
    <p:extLst>
      <p:ext uri="{BB962C8B-B14F-4D97-AF65-F5344CB8AC3E}">
        <p14:creationId xmlns:p14="http://schemas.microsoft.com/office/powerpoint/2010/main" val="2064048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0B5FC-BDB9-4197-9A55-8EB121FD17AD}"/>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4E012110-C651-4137-9351-5C2AC5F87088}"/>
              </a:ext>
            </a:extLst>
          </p:cNvPr>
          <p:cNvSpPr>
            <a:spLocks noGrp="1"/>
          </p:cNvSpPr>
          <p:nvPr>
            <p:ph idx="1"/>
          </p:nvPr>
        </p:nvSpPr>
        <p:spPr/>
        <p:txBody>
          <a:bodyPr/>
          <a:lstStyle/>
          <a:p>
            <a:r>
              <a:rPr lang="en-US" dirty="0">
                <a:solidFill>
                  <a:srgbClr val="202122"/>
                </a:solidFill>
              </a:rPr>
              <a:t>„thought reform“, „though realignment“</a:t>
            </a:r>
          </a:p>
          <a:p>
            <a:endParaRPr lang="en-US" dirty="0"/>
          </a:p>
        </p:txBody>
      </p:sp>
      <p:pic>
        <p:nvPicPr>
          <p:cNvPr id="5" name="Obrázek 4" descr="Obsah obrázku osoba, interiér, čepice, nošení&#10;&#10;Popis byl vytvořen automaticky">
            <a:extLst>
              <a:ext uri="{FF2B5EF4-FFF2-40B4-BE49-F238E27FC236}">
                <a16:creationId xmlns:a16="http://schemas.microsoft.com/office/drawing/2014/main" id="{119ACA40-DCF0-4B4E-8873-EB3382388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38" y="2345718"/>
            <a:ext cx="7620000" cy="4286250"/>
          </a:xfrm>
          <a:prstGeom prst="rect">
            <a:avLst/>
          </a:prstGeom>
        </p:spPr>
      </p:pic>
    </p:spTree>
    <p:extLst>
      <p:ext uri="{BB962C8B-B14F-4D97-AF65-F5344CB8AC3E}">
        <p14:creationId xmlns:p14="http://schemas.microsoft.com/office/powerpoint/2010/main" val="1617124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B0B5FC-BDB9-4197-9A55-8EB121FD17AD}"/>
              </a:ext>
            </a:extLst>
          </p:cNvPr>
          <p:cNvSpPr>
            <a:spLocks noGrp="1"/>
          </p:cNvSpPr>
          <p:nvPr>
            <p:ph type="title"/>
          </p:nvPr>
        </p:nvSpPr>
        <p:spPr/>
        <p:txBody>
          <a:bodyPr/>
          <a:lstStyle/>
          <a:p>
            <a:r>
              <a:rPr lang="cs-CZ" dirty="0"/>
              <a:t>WWII</a:t>
            </a:r>
            <a:endParaRPr lang="en-US" dirty="0"/>
          </a:p>
        </p:txBody>
      </p:sp>
      <p:sp>
        <p:nvSpPr>
          <p:cNvPr id="3" name="Zástupný obsah 2">
            <a:extLst>
              <a:ext uri="{FF2B5EF4-FFF2-40B4-BE49-F238E27FC236}">
                <a16:creationId xmlns:a16="http://schemas.microsoft.com/office/drawing/2014/main" id="{4E012110-C651-4137-9351-5C2AC5F87088}"/>
              </a:ext>
            </a:extLst>
          </p:cNvPr>
          <p:cNvSpPr>
            <a:spLocks noGrp="1"/>
          </p:cNvSpPr>
          <p:nvPr>
            <p:ph idx="1"/>
          </p:nvPr>
        </p:nvSpPr>
        <p:spPr/>
        <p:txBody>
          <a:bodyPr/>
          <a:lstStyle/>
          <a:p>
            <a:r>
              <a:rPr lang="en-US" dirty="0">
                <a:solidFill>
                  <a:srgbClr val="202122"/>
                </a:solidFill>
              </a:rPr>
              <a:t>„thought reform“, „though realignment“</a:t>
            </a:r>
          </a:p>
          <a:p>
            <a:r>
              <a:rPr lang="en-US" dirty="0">
                <a:solidFill>
                  <a:srgbClr val="202122"/>
                </a:solidFill>
              </a:rPr>
              <a:t>= confession of one‘s mistakes during combative sessions &gt; opponents driven to suicide</a:t>
            </a:r>
          </a:p>
          <a:p>
            <a:endParaRPr lang="en-US" dirty="0"/>
          </a:p>
        </p:txBody>
      </p:sp>
    </p:spTree>
    <p:extLst>
      <p:ext uri="{BB962C8B-B14F-4D97-AF65-F5344CB8AC3E}">
        <p14:creationId xmlns:p14="http://schemas.microsoft.com/office/powerpoint/2010/main" val="435249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CEE9A-A7E6-490A-9A6E-407A1FE8FB07}"/>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75C6A4C8-411A-4986-8B69-4C01E7892D3A}"/>
              </a:ext>
            </a:extLst>
          </p:cNvPr>
          <p:cNvSpPr>
            <a:spLocks noGrp="1"/>
          </p:cNvSpPr>
          <p:nvPr>
            <p:ph idx="1"/>
          </p:nvPr>
        </p:nvSpPr>
        <p:spPr/>
        <p:txBody>
          <a:bodyPr/>
          <a:lstStyle/>
          <a:p>
            <a:r>
              <a:rPr lang="en-US" b="1" dirty="0"/>
              <a:t>1946-1949</a:t>
            </a:r>
            <a:r>
              <a:rPr lang="en-US" dirty="0"/>
              <a:t> – </a:t>
            </a:r>
            <a:r>
              <a:rPr lang="en-US" b="1" dirty="0"/>
              <a:t>Civil war – communist victory </a:t>
            </a:r>
            <a:r>
              <a:rPr lang="en-US" dirty="0"/>
              <a:t>over the exhausted, overextended and corrupt KMT in 1949</a:t>
            </a:r>
          </a:p>
          <a:p>
            <a:endParaRPr lang="en-US" dirty="0"/>
          </a:p>
        </p:txBody>
      </p:sp>
    </p:spTree>
    <p:extLst>
      <p:ext uri="{BB962C8B-B14F-4D97-AF65-F5344CB8AC3E}">
        <p14:creationId xmlns:p14="http://schemas.microsoft.com/office/powerpoint/2010/main" val="39359613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A6CF6-D780-4003-8C07-81D1F0ECD78E}"/>
              </a:ext>
            </a:extLst>
          </p:cNvPr>
          <p:cNvSpPr>
            <a:spLocks noGrp="1"/>
          </p:cNvSpPr>
          <p:nvPr>
            <p:ph type="title"/>
          </p:nvPr>
        </p:nvSpPr>
        <p:spPr/>
        <p:txBody>
          <a:bodyPr/>
          <a:lstStyle/>
          <a:p>
            <a:endParaRPr lang="en-US"/>
          </a:p>
        </p:txBody>
      </p:sp>
      <p:pic>
        <p:nvPicPr>
          <p:cNvPr id="5" name="Zástupný obsah 4" descr="Obsah obrázku text, skupina, dav&#10;&#10;Popis byl vytvořen automaticky">
            <a:extLst>
              <a:ext uri="{FF2B5EF4-FFF2-40B4-BE49-F238E27FC236}">
                <a16:creationId xmlns:a16="http://schemas.microsoft.com/office/drawing/2014/main" id="{364625B3-75CC-400C-B97C-4FCAAD7E60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742" y="1825625"/>
            <a:ext cx="7598516" cy="4351338"/>
          </a:xfrm>
        </p:spPr>
      </p:pic>
    </p:spTree>
    <p:extLst>
      <p:ext uri="{BB962C8B-B14F-4D97-AF65-F5344CB8AC3E}">
        <p14:creationId xmlns:p14="http://schemas.microsoft.com/office/powerpoint/2010/main" val="14949162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5CF20-34C7-4597-BED2-D2B060328C28}"/>
              </a:ext>
            </a:extLst>
          </p:cNvPr>
          <p:cNvSpPr>
            <a:spLocks noGrp="1"/>
          </p:cNvSpPr>
          <p:nvPr>
            <p:ph type="title"/>
          </p:nvPr>
        </p:nvSpPr>
        <p:spPr/>
        <p:txBody>
          <a:bodyPr/>
          <a:lstStyle/>
          <a:p>
            <a:endParaRPr lang="en-US"/>
          </a:p>
        </p:txBody>
      </p:sp>
      <p:pic>
        <p:nvPicPr>
          <p:cNvPr id="5" name="Zástupný obsah 4" descr="Obsah obrázku text, exteriér, lidé, černá&#10;&#10;Popis byl vytvořen automaticky">
            <a:extLst>
              <a:ext uri="{FF2B5EF4-FFF2-40B4-BE49-F238E27FC236}">
                <a16:creationId xmlns:a16="http://schemas.microsoft.com/office/drawing/2014/main" id="{F072A245-3CD1-407B-B0C5-4335244D0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9239" y="2414427"/>
            <a:ext cx="3893869" cy="3091496"/>
          </a:xfrm>
        </p:spPr>
      </p:pic>
    </p:spTree>
    <p:extLst>
      <p:ext uri="{BB962C8B-B14F-4D97-AF65-F5344CB8AC3E}">
        <p14:creationId xmlns:p14="http://schemas.microsoft.com/office/powerpoint/2010/main" val="291666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28D22-2C05-4F6B-896F-19C0C596947D}"/>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8615D06-144E-4409-AE09-D4DEDA6D015C}"/>
              </a:ext>
            </a:extLst>
          </p:cNvPr>
          <p:cNvSpPr>
            <a:spLocks noGrp="1"/>
          </p:cNvSpPr>
          <p:nvPr>
            <p:ph idx="1"/>
          </p:nvPr>
        </p:nvSpPr>
        <p:spPr/>
        <p:txBody>
          <a:bodyPr/>
          <a:lstStyle/>
          <a:p>
            <a:r>
              <a:rPr lang="en-US" dirty="0"/>
              <a:t>Philosophy of history</a:t>
            </a:r>
            <a:r>
              <a:rPr lang="cs-CZ" dirty="0"/>
              <a:t> </a:t>
            </a:r>
            <a:r>
              <a:rPr lang="en-US" dirty="0"/>
              <a:t>– </a:t>
            </a:r>
            <a:r>
              <a:rPr lang="en-US" b="1" dirty="0"/>
              <a:t>teleological development towards more advanced modes of society</a:t>
            </a:r>
          </a:p>
          <a:p>
            <a:r>
              <a:rPr lang="en-US" dirty="0"/>
              <a:t>Deterministic – the path is inevitable</a:t>
            </a:r>
            <a:endParaRPr lang="cs-CZ" dirty="0"/>
          </a:p>
          <a:p>
            <a:r>
              <a:rPr lang="en-US" dirty="0"/>
              <a:t>Historical materialism – structure and superstructure</a:t>
            </a:r>
          </a:p>
        </p:txBody>
      </p:sp>
    </p:spTree>
    <p:extLst>
      <p:ext uri="{BB962C8B-B14F-4D97-AF65-F5344CB8AC3E}">
        <p14:creationId xmlns:p14="http://schemas.microsoft.com/office/powerpoint/2010/main" val="25725005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B09E34-F38B-4F8E-B709-C62688A67C0D}"/>
              </a:ext>
            </a:extLst>
          </p:cNvPr>
          <p:cNvSpPr>
            <a:spLocks noGrp="1"/>
          </p:cNvSpPr>
          <p:nvPr>
            <p:ph type="title"/>
          </p:nvPr>
        </p:nvSpPr>
        <p:spPr/>
        <p:txBody>
          <a:bodyPr/>
          <a:lstStyle/>
          <a:p>
            <a:endParaRPr lang="en-US"/>
          </a:p>
        </p:txBody>
      </p:sp>
      <p:pic>
        <p:nvPicPr>
          <p:cNvPr id="5" name="Zástupný obsah 4" descr="Obsah obrázku exteriér, lidé, svatyně, čára&#10;&#10;Popis byl vytvořen automaticky">
            <a:extLst>
              <a:ext uri="{FF2B5EF4-FFF2-40B4-BE49-F238E27FC236}">
                <a16:creationId xmlns:a16="http://schemas.microsoft.com/office/drawing/2014/main" id="{1D9DEBDF-3900-4A70-85FA-996F31629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1195" y="2578813"/>
            <a:ext cx="5024567" cy="3316214"/>
          </a:xfrm>
        </p:spPr>
      </p:pic>
    </p:spTree>
    <p:extLst>
      <p:ext uri="{BB962C8B-B14F-4D97-AF65-F5344CB8AC3E}">
        <p14:creationId xmlns:p14="http://schemas.microsoft.com/office/powerpoint/2010/main" val="30353203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CEE9A-A7E6-490A-9A6E-407A1FE8FB07}"/>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75C6A4C8-411A-4986-8B69-4C01E7892D3A}"/>
              </a:ext>
            </a:extLst>
          </p:cNvPr>
          <p:cNvSpPr>
            <a:spLocks noGrp="1"/>
          </p:cNvSpPr>
          <p:nvPr>
            <p:ph idx="1"/>
          </p:nvPr>
        </p:nvSpPr>
        <p:spPr/>
        <p:txBody>
          <a:bodyPr/>
          <a:lstStyle/>
          <a:p>
            <a:r>
              <a:rPr lang="en-US" dirty="0"/>
              <a:t>Communist promises</a:t>
            </a:r>
            <a:r>
              <a:rPr lang="cs-CZ" dirty="0"/>
              <a:t>:</a:t>
            </a:r>
            <a:r>
              <a:rPr lang="en-US" dirty="0"/>
              <a:t> </a:t>
            </a:r>
            <a:r>
              <a:rPr lang="en-US" b="1" dirty="0"/>
              <a:t>to carry out a land reform</a:t>
            </a:r>
          </a:p>
        </p:txBody>
      </p:sp>
    </p:spTree>
    <p:extLst>
      <p:ext uri="{BB962C8B-B14F-4D97-AF65-F5344CB8AC3E}">
        <p14:creationId xmlns:p14="http://schemas.microsoft.com/office/powerpoint/2010/main" val="1782603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CEE9A-A7E6-490A-9A6E-407A1FE8FB07}"/>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75C6A4C8-411A-4986-8B69-4C01E7892D3A}"/>
              </a:ext>
            </a:extLst>
          </p:cNvPr>
          <p:cNvSpPr>
            <a:spLocks noGrp="1"/>
          </p:cNvSpPr>
          <p:nvPr>
            <p:ph idx="1"/>
          </p:nvPr>
        </p:nvSpPr>
        <p:spPr/>
        <p:txBody>
          <a:bodyPr/>
          <a:lstStyle/>
          <a:p>
            <a:r>
              <a:rPr lang="en-US" b="1" dirty="0"/>
              <a:t>Inequality of land ownership </a:t>
            </a:r>
            <a:r>
              <a:rPr lang="en-US" dirty="0"/>
              <a:t>– the main problem in all of East Asia</a:t>
            </a:r>
          </a:p>
          <a:p>
            <a:r>
              <a:rPr lang="en-US" dirty="0"/>
              <a:t>Brutal </a:t>
            </a:r>
            <a:r>
              <a:rPr lang="en-US" b="1" dirty="0"/>
              <a:t>exploitation of peasants</a:t>
            </a:r>
            <a:r>
              <a:rPr lang="en-US" dirty="0"/>
              <a:t> &gt; poverty and resentment</a:t>
            </a:r>
          </a:p>
          <a:p>
            <a:r>
              <a:rPr lang="en-US" dirty="0"/>
              <a:t>KMT – allied itself with the landlords</a:t>
            </a:r>
          </a:p>
          <a:p>
            <a:endParaRPr lang="en-US" dirty="0"/>
          </a:p>
        </p:txBody>
      </p:sp>
    </p:spTree>
    <p:extLst>
      <p:ext uri="{BB962C8B-B14F-4D97-AF65-F5344CB8AC3E}">
        <p14:creationId xmlns:p14="http://schemas.microsoft.com/office/powerpoint/2010/main" val="278414398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DFA1C2-A5DF-4DEA-AA44-A9A65A872EFD}"/>
              </a:ext>
            </a:extLst>
          </p:cNvPr>
          <p:cNvSpPr>
            <a:spLocks noGrp="1"/>
          </p:cNvSpPr>
          <p:nvPr>
            <p:ph type="title"/>
          </p:nvPr>
        </p:nvSpPr>
        <p:spPr/>
        <p:txBody>
          <a:bodyPr/>
          <a:lstStyle/>
          <a:p>
            <a:endParaRPr lang="en-US"/>
          </a:p>
        </p:txBody>
      </p:sp>
      <p:pic>
        <p:nvPicPr>
          <p:cNvPr id="5" name="Zástupný obsah 4" descr="Obsah obrázku mapa&#10;&#10;Popis byl vytvořen automaticky">
            <a:extLst>
              <a:ext uri="{FF2B5EF4-FFF2-40B4-BE49-F238E27FC236}">
                <a16:creationId xmlns:a16="http://schemas.microsoft.com/office/drawing/2014/main" id="{E39D92AD-4C91-49EC-9A3D-6B2B9A9306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2442" y="1825625"/>
            <a:ext cx="7047116" cy="4351338"/>
          </a:xfrm>
        </p:spPr>
      </p:pic>
    </p:spTree>
    <p:extLst>
      <p:ext uri="{BB962C8B-B14F-4D97-AF65-F5344CB8AC3E}">
        <p14:creationId xmlns:p14="http://schemas.microsoft.com/office/powerpoint/2010/main" val="35355264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0485A-6E5A-41BF-9687-CBFE1DA8FFE2}"/>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BADCDC32-1F3D-4A4D-892A-7D567A8C435F}"/>
              </a:ext>
            </a:extLst>
          </p:cNvPr>
          <p:cNvSpPr>
            <a:spLocks noGrp="1"/>
          </p:cNvSpPr>
          <p:nvPr>
            <p:ph idx="1"/>
          </p:nvPr>
        </p:nvSpPr>
        <p:spPr/>
        <p:txBody>
          <a:bodyPr/>
          <a:lstStyle/>
          <a:p>
            <a:r>
              <a:rPr lang="en-US" b="1" dirty="0"/>
              <a:t>Korea, Japan, Taiwan – land reforms „from above“ </a:t>
            </a:r>
            <a:r>
              <a:rPr lang="en-US" dirty="0"/>
              <a:t>– carried out by the conservative regimes to avoid revolution – US pressure!</a:t>
            </a:r>
          </a:p>
          <a:p>
            <a:r>
              <a:rPr lang="en-US" dirty="0"/>
              <a:t>&gt; „blank slate“ &gt; </a:t>
            </a:r>
            <a:r>
              <a:rPr lang="en-US" b="1" dirty="0"/>
              <a:t>start of a successful capitalist development!</a:t>
            </a:r>
          </a:p>
        </p:txBody>
      </p:sp>
    </p:spTree>
    <p:extLst>
      <p:ext uri="{BB962C8B-B14F-4D97-AF65-F5344CB8AC3E}">
        <p14:creationId xmlns:p14="http://schemas.microsoft.com/office/powerpoint/2010/main" val="31517134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p:txBody>
      </p:sp>
    </p:spTree>
    <p:extLst>
      <p:ext uri="{BB962C8B-B14F-4D97-AF65-F5344CB8AC3E}">
        <p14:creationId xmlns:p14="http://schemas.microsoft.com/office/powerpoint/2010/main" val="20631152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a:p>
            <a:r>
              <a:rPr lang="en-US" b="1" dirty="0"/>
              <a:t>2) Entrepreneurship is going to remain allowed</a:t>
            </a:r>
          </a:p>
        </p:txBody>
      </p:sp>
    </p:spTree>
    <p:extLst>
      <p:ext uri="{BB962C8B-B14F-4D97-AF65-F5344CB8AC3E}">
        <p14:creationId xmlns:p14="http://schemas.microsoft.com/office/powerpoint/2010/main" val="102687118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a:p>
            <a:r>
              <a:rPr lang="en-US" b="1" dirty="0"/>
              <a:t>2) Entrepreneurship is going to remain allowed</a:t>
            </a:r>
          </a:p>
          <a:p>
            <a:r>
              <a:rPr lang="en-US" b="1" dirty="0"/>
              <a:t>3) Create democracy and pluralism! </a:t>
            </a:r>
            <a:r>
              <a:rPr lang="en-US" dirty="0"/>
              <a:t>– CCP will lead a </a:t>
            </a:r>
            <a:r>
              <a:rPr lang="en-US" b="1" dirty="0"/>
              <a:t>broad coalition </a:t>
            </a:r>
            <a:r>
              <a:rPr lang="en-US" dirty="0"/>
              <a:t>of progressive parties and movements</a:t>
            </a:r>
          </a:p>
          <a:p>
            <a:endParaRPr lang="en-US" b="1" dirty="0"/>
          </a:p>
          <a:p>
            <a:endParaRPr lang="en-US" dirty="0"/>
          </a:p>
        </p:txBody>
      </p:sp>
    </p:spTree>
    <p:extLst>
      <p:ext uri="{BB962C8B-B14F-4D97-AF65-F5344CB8AC3E}">
        <p14:creationId xmlns:p14="http://schemas.microsoft.com/office/powerpoint/2010/main" val="111046723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3DF68-3412-4FAE-9AED-3AEE9631F7B9}"/>
              </a:ext>
            </a:extLst>
          </p:cNvPr>
          <p:cNvSpPr>
            <a:spLocks noGrp="1"/>
          </p:cNvSpPr>
          <p:nvPr>
            <p:ph type="title"/>
          </p:nvPr>
        </p:nvSpPr>
        <p:spPr/>
        <p:txBody>
          <a:bodyPr/>
          <a:lstStyle/>
          <a:p>
            <a:r>
              <a:rPr lang="en-US" dirty="0"/>
              <a:t>Communist victory</a:t>
            </a:r>
          </a:p>
        </p:txBody>
      </p:sp>
      <p:sp>
        <p:nvSpPr>
          <p:cNvPr id="3" name="Zástupný obsah 2">
            <a:extLst>
              <a:ext uri="{FF2B5EF4-FFF2-40B4-BE49-F238E27FC236}">
                <a16:creationId xmlns:a16="http://schemas.microsoft.com/office/drawing/2014/main" id="{EFDF4F4C-B5F6-45DD-BB7E-472F52A7E7F0}"/>
              </a:ext>
            </a:extLst>
          </p:cNvPr>
          <p:cNvSpPr>
            <a:spLocks noGrp="1"/>
          </p:cNvSpPr>
          <p:nvPr>
            <p:ph idx="1"/>
          </p:nvPr>
        </p:nvSpPr>
        <p:spPr/>
        <p:txBody>
          <a:bodyPr/>
          <a:lstStyle/>
          <a:p>
            <a:r>
              <a:rPr lang="en-US" dirty="0"/>
              <a:t>Communist promises</a:t>
            </a:r>
          </a:p>
          <a:p>
            <a:r>
              <a:rPr lang="en-US" b="1" dirty="0"/>
              <a:t>1</a:t>
            </a:r>
            <a:r>
              <a:rPr lang="en-US" dirty="0"/>
              <a:t>) </a:t>
            </a:r>
            <a:r>
              <a:rPr lang="en-US" b="1" dirty="0"/>
              <a:t>Carry out a land reform</a:t>
            </a:r>
          </a:p>
          <a:p>
            <a:r>
              <a:rPr lang="en-US" b="1" dirty="0"/>
              <a:t>2) Entrepreneurship is going to remain allowed</a:t>
            </a:r>
          </a:p>
          <a:p>
            <a:r>
              <a:rPr lang="en-US" b="1" dirty="0"/>
              <a:t>3) Create democracy and pluralism! </a:t>
            </a:r>
            <a:r>
              <a:rPr lang="en-US" dirty="0"/>
              <a:t>– CCP will lead a </a:t>
            </a:r>
            <a:r>
              <a:rPr lang="en-US" b="1" dirty="0"/>
              <a:t>broad </a:t>
            </a:r>
            <a:r>
              <a:rPr lang="en-US" b="1" dirty="0" err="1"/>
              <a:t>coation</a:t>
            </a:r>
            <a:r>
              <a:rPr lang="en-US" b="1" dirty="0"/>
              <a:t> </a:t>
            </a:r>
            <a:r>
              <a:rPr lang="en-US" dirty="0"/>
              <a:t>of progressive parties and movements</a:t>
            </a:r>
          </a:p>
          <a:p>
            <a:endParaRPr lang="en-US" b="1" dirty="0"/>
          </a:p>
          <a:p>
            <a:r>
              <a:rPr lang="en-US" b="1" dirty="0"/>
              <a:t>CCP will thus finish what was started in 1911, Mao is the true heir of Sun </a:t>
            </a:r>
            <a:r>
              <a:rPr lang="en-US" b="1" dirty="0" err="1"/>
              <a:t>Yat</a:t>
            </a:r>
            <a:r>
              <a:rPr lang="en-US" b="1" dirty="0"/>
              <a:t> Sen!</a:t>
            </a:r>
          </a:p>
          <a:p>
            <a:endParaRPr lang="en-US" dirty="0"/>
          </a:p>
        </p:txBody>
      </p:sp>
    </p:spTree>
    <p:extLst>
      <p:ext uri="{BB962C8B-B14F-4D97-AF65-F5344CB8AC3E}">
        <p14:creationId xmlns:p14="http://schemas.microsoft.com/office/powerpoint/2010/main" val="33135448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8F9A8-2E91-4081-BB04-AA025DD7D39B}"/>
              </a:ext>
            </a:extLst>
          </p:cNvPr>
          <p:cNvSpPr>
            <a:spLocks noGrp="1"/>
          </p:cNvSpPr>
          <p:nvPr>
            <p:ph type="title"/>
          </p:nvPr>
        </p:nvSpPr>
        <p:spPr/>
        <p:txBody>
          <a:bodyPr/>
          <a:lstStyle/>
          <a:p>
            <a:endParaRPr lang="en-US"/>
          </a:p>
        </p:txBody>
      </p:sp>
      <p:pic>
        <p:nvPicPr>
          <p:cNvPr id="5" name="Zástupný obsah 4" descr="Obsah obrázku osoba, patro, mladý, sport&#10;&#10;Popis byl vytvořen automaticky">
            <a:extLst>
              <a:ext uri="{FF2B5EF4-FFF2-40B4-BE49-F238E27FC236}">
                <a16:creationId xmlns:a16="http://schemas.microsoft.com/office/drawing/2014/main" id="{F73D7EDB-1F64-4537-886C-FFD021D7E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8422" y="1099183"/>
            <a:ext cx="4584351" cy="5488747"/>
          </a:xfrm>
        </p:spPr>
      </p:pic>
    </p:spTree>
    <p:extLst>
      <p:ext uri="{BB962C8B-B14F-4D97-AF65-F5344CB8AC3E}">
        <p14:creationId xmlns:p14="http://schemas.microsoft.com/office/powerpoint/2010/main" val="207086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p>
          <a:p>
            <a:endParaRPr lang="en-US" dirty="0"/>
          </a:p>
        </p:txBody>
      </p:sp>
    </p:spTree>
    <p:extLst>
      <p:ext uri="{BB962C8B-B14F-4D97-AF65-F5344CB8AC3E}">
        <p14:creationId xmlns:p14="http://schemas.microsoft.com/office/powerpoint/2010/main" val="35621268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pPr marL="0" indent="0">
              <a:buNone/>
            </a:pPr>
            <a:endParaRPr lang="cs-CZ" dirty="0"/>
          </a:p>
        </p:txBody>
      </p:sp>
    </p:spTree>
    <p:extLst>
      <p:ext uri="{BB962C8B-B14F-4D97-AF65-F5344CB8AC3E}">
        <p14:creationId xmlns:p14="http://schemas.microsoft.com/office/powerpoint/2010/main" val="16025309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p>
          <a:p>
            <a:pPr marL="0" indent="0">
              <a:buNone/>
            </a:pPr>
            <a:endParaRPr lang="cs-CZ" dirty="0"/>
          </a:p>
        </p:txBody>
      </p:sp>
    </p:spTree>
    <p:extLst>
      <p:ext uri="{BB962C8B-B14F-4D97-AF65-F5344CB8AC3E}">
        <p14:creationId xmlns:p14="http://schemas.microsoft.com/office/powerpoint/2010/main" val="400038227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endParaRPr lang="en-US" dirty="0"/>
          </a:p>
          <a:p>
            <a:r>
              <a:rPr lang="en-US" dirty="0"/>
              <a:t>- socialism different from the Soviet model – gradual path, no threat for small businesses </a:t>
            </a:r>
            <a:r>
              <a:rPr lang="en-US" dirty="0">
                <a:solidFill>
                  <a:srgbClr val="1A0DAB"/>
                </a:solidFill>
                <a:latin typeface="arial" panose="020B0604020202020204" pitchFamily="34" charset="0"/>
              </a:rPr>
              <a:t>✔️</a:t>
            </a:r>
            <a:endParaRPr lang="en-US" dirty="0"/>
          </a:p>
          <a:p>
            <a:pPr marL="0" indent="0">
              <a:buNone/>
            </a:pPr>
            <a:endParaRPr lang="cs-CZ" dirty="0"/>
          </a:p>
        </p:txBody>
      </p:sp>
    </p:spTree>
    <p:extLst>
      <p:ext uri="{BB962C8B-B14F-4D97-AF65-F5344CB8AC3E}">
        <p14:creationId xmlns:p14="http://schemas.microsoft.com/office/powerpoint/2010/main" val="21906984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endParaRPr lang="en-US" dirty="0"/>
          </a:p>
          <a:p>
            <a:r>
              <a:rPr lang="en-US" dirty="0"/>
              <a:t>- socialism different from the Soviet model – gradual path, no threat for small businesses </a:t>
            </a:r>
            <a:r>
              <a:rPr lang="en-US" dirty="0">
                <a:solidFill>
                  <a:srgbClr val="1A0DAB"/>
                </a:solidFill>
                <a:latin typeface="arial" panose="020B0604020202020204" pitchFamily="34" charset="0"/>
              </a:rPr>
              <a:t>✔️</a:t>
            </a:r>
            <a:endParaRPr lang="en-US" dirty="0"/>
          </a:p>
          <a:p>
            <a:r>
              <a:rPr lang="en-US" dirty="0"/>
              <a:t>- democracy – „National Front“ coalition </a:t>
            </a:r>
            <a:r>
              <a:rPr lang="en-US" dirty="0">
                <a:solidFill>
                  <a:srgbClr val="1A0DAB"/>
                </a:solidFill>
                <a:latin typeface="arial" panose="020B0604020202020204" pitchFamily="34" charset="0"/>
              </a:rPr>
              <a:t>✔️</a:t>
            </a:r>
            <a:endParaRPr lang="en-US" dirty="0"/>
          </a:p>
        </p:txBody>
      </p:sp>
    </p:spTree>
    <p:extLst>
      <p:ext uri="{BB962C8B-B14F-4D97-AF65-F5344CB8AC3E}">
        <p14:creationId xmlns:p14="http://schemas.microsoft.com/office/powerpoint/2010/main" val="336207227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B2BF49-0BC2-44BD-A19A-AA54B2519221}"/>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1AD02F14-0CFF-49BA-AB1F-D881678EF6A1}"/>
              </a:ext>
            </a:extLst>
          </p:cNvPr>
          <p:cNvSpPr>
            <a:spLocks noGrp="1"/>
          </p:cNvSpPr>
          <p:nvPr>
            <p:ph idx="1"/>
          </p:nvPr>
        </p:nvSpPr>
        <p:spPr/>
        <p:txBody>
          <a:bodyPr/>
          <a:lstStyle/>
          <a:p>
            <a:r>
              <a:rPr lang="en-US" dirty="0"/>
              <a:t>Compare this with: communists in Czechoslovakia</a:t>
            </a:r>
          </a:p>
          <a:p>
            <a:r>
              <a:rPr lang="en-US" dirty="0"/>
              <a:t>- land reform </a:t>
            </a:r>
            <a:r>
              <a:rPr lang="en-US" dirty="0">
                <a:solidFill>
                  <a:srgbClr val="1A0DAB"/>
                </a:solidFill>
                <a:latin typeface="arial" panose="020B0604020202020204" pitchFamily="34" charset="0"/>
              </a:rPr>
              <a:t>✔️</a:t>
            </a:r>
            <a:endParaRPr lang="en-US" dirty="0"/>
          </a:p>
          <a:p>
            <a:r>
              <a:rPr lang="en-US" dirty="0"/>
              <a:t>- socialism different from the Soviet model – gradual path, no threat for small businesses </a:t>
            </a:r>
            <a:r>
              <a:rPr lang="en-US" dirty="0">
                <a:solidFill>
                  <a:srgbClr val="1A0DAB"/>
                </a:solidFill>
                <a:latin typeface="arial" panose="020B0604020202020204" pitchFamily="34" charset="0"/>
              </a:rPr>
              <a:t>✔️</a:t>
            </a:r>
            <a:endParaRPr lang="en-US" dirty="0"/>
          </a:p>
          <a:p>
            <a:r>
              <a:rPr lang="en-US" dirty="0"/>
              <a:t>- democracy – „National Front“ coalition </a:t>
            </a:r>
            <a:r>
              <a:rPr lang="en-US" dirty="0">
                <a:solidFill>
                  <a:srgbClr val="1A0DAB"/>
                </a:solidFill>
                <a:latin typeface="arial" panose="020B0604020202020204" pitchFamily="34" charset="0"/>
              </a:rPr>
              <a:t>✔️</a:t>
            </a:r>
            <a:endParaRPr lang="en-US" dirty="0"/>
          </a:p>
          <a:p>
            <a:r>
              <a:rPr lang="en-US" dirty="0"/>
              <a:t>= </a:t>
            </a:r>
            <a:r>
              <a:rPr lang="en-US" b="1" dirty="0"/>
              <a:t>fulfillment of the dream of the republic from 1918! </a:t>
            </a:r>
            <a:r>
              <a:rPr lang="en-US" dirty="0">
                <a:solidFill>
                  <a:srgbClr val="1A0DAB"/>
                </a:solidFill>
                <a:latin typeface="arial" panose="020B0604020202020204" pitchFamily="34" charset="0"/>
              </a:rPr>
              <a:t>✔️</a:t>
            </a:r>
          </a:p>
          <a:p>
            <a:pPr marL="0" indent="0">
              <a:buNone/>
            </a:pPr>
            <a:endParaRPr lang="cs-CZ" dirty="0"/>
          </a:p>
        </p:txBody>
      </p:sp>
    </p:spTree>
    <p:extLst>
      <p:ext uri="{BB962C8B-B14F-4D97-AF65-F5344CB8AC3E}">
        <p14:creationId xmlns:p14="http://schemas.microsoft.com/office/powerpoint/2010/main" val="309758630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F28CF-765D-4EE8-AD29-E246BB42F908}"/>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A89E5AFC-18E6-459B-B84D-359A97C6D5AE}"/>
              </a:ext>
            </a:extLst>
          </p:cNvPr>
          <p:cNvSpPr>
            <a:spLocks noGrp="1"/>
          </p:cNvSpPr>
          <p:nvPr>
            <p:ph idx="1"/>
          </p:nvPr>
        </p:nvSpPr>
        <p:spPr/>
        <p:txBody>
          <a:bodyPr/>
          <a:lstStyle/>
          <a:p>
            <a:r>
              <a:rPr lang="en-US" b="1" dirty="0"/>
              <a:t>Massacre of landlords </a:t>
            </a:r>
            <a:r>
              <a:rPr lang="en-US" dirty="0"/>
              <a:t>&gt; circa 2 million victims</a:t>
            </a:r>
          </a:p>
        </p:txBody>
      </p:sp>
    </p:spTree>
    <p:extLst>
      <p:ext uri="{BB962C8B-B14F-4D97-AF65-F5344CB8AC3E}">
        <p14:creationId xmlns:p14="http://schemas.microsoft.com/office/powerpoint/2010/main" val="328227851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Not full central planning yet!</a:t>
            </a:r>
          </a:p>
          <a:p>
            <a:endParaRPr lang="en-US" dirty="0"/>
          </a:p>
        </p:txBody>
      </p:sp>
    </p:spTree>
    <p:extLst>
      <p:ext uri="{BB962C8B-B14F-4D97-AF65-F5344CB8AC3E}">
        <p14:creationId xmlns:p14="http://schemas.microsoft.com/office/powerpoint/2010/main" val="39752938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Not full central planning yet!</a:t>
            </a:r>
          </a:p>
          <a:p>
            <a:r>
              <a:rPr lang="en-US" dirty="0"/>
              <a:t>Industry – </a:t>
            </a:r>
            <a:r>
              <a:rPr lang="en-US" b="1" dirty="0"/>
              <a:t>slow nationalization </a:t>
            </a:r>
            <a:r>
              <a:rPr lang="en-US" dirty="0"/>
              <a:t>of companies</a:t>
            </a:r>
          </a:p>
          <a:p>
            <a:r>
              <a:rPr lang="en-US" dirty="0"/>
              <a:t>Agriculture – </a:t>
            </a:r>
            <a:r>
              <a:rPr lang="en-US" b="1" dirty="0"/>
              <a:t>independent farmers </a:t>
            </a:r>
            <a:r>
              <a:rPr lang="en-US" dirty="0"/>
              <a:t>– pressure to form cooperatives</a:t>
            </a:r>
            <a:r>
              <a:rPr lang="cs-CZ" dirty="0"/>
              <a:t> </a:t>
            </a:r>
            <a:r>
              <a:rPr lang="en-US" dirty="0"/>
              <a:t>– </a:t>
            </a:r>
            <a:r>
              <a:rPr lang="en-US" b="1" dirty="0"/>
              <a:t>not collective ownership</a:t>
            </a:r>
          </a:p>
          <a:p>
            <a:endParaRPr lang="en-US" dirty="0"/>
          </a:p>
        </p:txBody>
      </p:sp>
    </p:spTree>
    <p:extLst>
      <p:ext uri="{BB962C8B-B14F-4D97-AF65-F5344CB8AC3E}">
        <p14:creationId xmlns:p14="http://schemas.microsoft.com/office/powerpoint/2010/main" val="365888897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F5756-06F5-48DA-96FA-1D864939DCA0}"/>
              </a:ext>
            </a:extLst>
          </p:cNvPr>
          <p:cNvSpPr>
            <a:spLocks noGrp="1"/>
          </p:cNvSpPr>
          <p:nvPr>
            <p:ph type="title"/>
          </p:nvPr>
        </p:nvSpPr>
        <p:spPr/>
        <p:txBody>
          <a:bodyPr/>
          <a:lstStyle/>
          <a:p>
            <a:r>
              <a:rPr lang="en-US" dirty="0"/>
              <a:t>First years of the PRC - 1949-1953</a:t>
            </a:r>
          </a:p>
        </p:txBody>
      </p:sp>
      <p:sp>
        <p:nvSpPr>
          <p:cNvPr id="3" name="Zástupný obsah 2">
            <a:extLst>
              <a:ext uri="{FF2B5EF4-FFF2-40B4-BE49-F238E27FC236}">
                <a16:creationId xmlns:a16="http://schemas.microsoft.com/office/drawing/2014/main" id="{1741E502-3F75-41AD-8864-E133FE37A983}"/>
              </a:ext>
            </a:extLst>
          </p:cNvPr>
          <p:cNvSpPr>
            <a:spLocks noGrp="1"/>
          </p:cNvSpPr>
          <p:nvPr>
            <p:ph idx="1"/>
          </p:nvPr>
        </p:nvSpPr>
        <p:spPr/>
        <p:txBody>
          <a:bodyPr/>
          <a:lstStyle/>
          <a:p>
            <a:r>
              <a:rPr lang="en-US" b="1" dirty="0"/>
              <a:t>Not full central planning yet!</a:t>
            </a:r>
          </a:p>
          <a:p>
            <a:r>
              <a:rPr lang="en-US" dirty="0"/>
              <a:t>Industry – </a:t>
            </a:r>
            <a:r>
              <a:rPr lang="en-US" b="1" dirty="0"/>
              <a:t>slow nationalization </a:t>
            </a:r>
            <a:r>
              <a:rPr lang="en-US" dirty="0"/>
              <a:t>of companies</a:t>
            </a:r>
          </a:p>
          <a:p>
            <a:r>
              <a:rPr lang="en-US" dirty="0"/>
              <a:t>Agriculture – </a:t>
            </a:r>
            <a:r>
              <a:rPr lang="en-US" b="1" dirty="0"/>
              <a:t>independent farmers </a:t>
            </a:r>
            <a:r>
              <a:rPr lang="en-US" dirty="0"/>
              <a:t>– pressure to form cooperatives</a:t>
            </a:r>
            <a:r>
              <a:rPr lang="cs-CZ" dirty="0"/>
              <a:t> </a:t>
            </a:r>
            <a:r>
              <a:rPr lang="en-US" dirty="0"/>
              <a:t>– </a:t>
            </a:r>
            <a:r>
              <a:rPr lang="en-US" b="1" dirty="0"/>
              <a:t>not collective ownership</a:t>
            </a:r>
          </a:p>
          <a:p>
            <a:endParaRPr lang="en-US" dirty="0"/>
          </a:p>
          <a:p>
            <a:r>
              <a:rPr lang="en-US" dirty="0"/>
              <a:t>Recovery from all the wars, participation in Korea </a:t>
            </a:r>
            <a:r>
              <a:rPr lang="en-US" b="1" dirty="0"/>
              <a:t>&gt; the CCP was not strong enough to control all of the economy</a:t>
            </a:r>
          </a:p>
          <a:p>
            <a:endParaRPr lang="en-US" dirty="0"/>
          </a:p>
        </p:txBody>
      </p:sp>
    </p:spTree>
    <p:extLst>
      <p:ext uri="{BB962C8B-B14F-4D97-AF65-F5344CB8AC3E}">
        <p14:creationId xmlns:p14="http://schemas.microsoft.com/office/powerpoint/2010/main" val="37291754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endParaRPr lang="en-US" b="1" dirty="0"/>
          </a:p>
        </p:txBody>
      </p:sp>
    </p:spTree>
    <p:extLst>
      <p:ext uri="{BB962C8B-B14F-4D97-AF65-F5344CB8AC3E}">
        <p14:creationId xmlns:p14="http://schemas.microsoft.com/office/powerpoint/2010/main" val="132052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r>
              <a:rPr lang="cs-CZ" dirty="0"/>
              <a:t> (</a:t>
            </a:r>
            <a:r>
              <a:rPr lang="en-US" dirty="0"/>
              <a:t>or two-stage revolution</a:t>
            </a:r>
            <a:r>
              <a:rPr lang="cs-CZ" dirty="0"/>
              <a:t>)</a:t>
            </a:r>
            <a:endParaRPr lang="en-US" dirty="0"/>
          </a:p>
          <a:p>
            <a:r>
              <a:rPr lang="en-US" dirty="0"/>
              <a:t>Feudal system – </a:t>
            </a:r>
            <a:r>
              <a:rPr lang="en-US" b="1" dirty="0"/>
              <a:t>land</a:t>
            </a:r>
            <a:r>
              <a:rPr lang="en-US" dirty="0"/>
              <a:t> as the most important resource &gt; landowners as the ruling class</a:t>
            </a:r>
          </a:p>
          <a:p>
            <a:endParaRPr lang="en-US" dirty="0"/>
          </a:p>
          <a:p>
            <a:endParaRPr lang="en-US" dirty="0"/>
          </a:p>
        </p:txBody>
      </p:sp>
    </p:spTree>
    <p:extLst>
      <p:ext uri="{BB962C8B-B14F-4D97-AF65-F5344CB8AC3E}">
        <p14:creationId xmlns:p14="http://schemas.microsoft.com/office/powerpoint/2010/main" val="138238356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p:txBody>
      </p:sp>
    </p:spTree>
    <p:extLst>
      <p:ext uri="{BB962C8B-B14F-4D97-AF65-F5344CB8AC3E}">
        <p14:creationId xmlns:p14="http://schemas.microsoft.com/office/powerpoint/2010/main" val="2063662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endParaRPr lang="cs-CZ" b="1" dirty="0"/>
          </a:p>
          <a:p>
            <a:endParaRPr lang="en-US" b="1" dirty="0"/>
          </a:p>
        </p:txBody>
      </p:sp>
      <p:pic>
        <p:nvPicPr>
          <p:cNvPr id="5" name="Obrázek 4" descr="Obsah obrázku text&#10;&#10;Popis byl vytvořen automaticky">
            <a:extLst>
              <a:ext uri="{FF2B5EF4-FFF2-40B4-BE49-F238E27FC236}">
                <a16:creationId xmlns:a16="http://schemas.microsoft.com/office/drawing/2014/main" id="{96381828-A9E9-4E05-A9B0-EEC58CFE0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55" y="2722652"/>
            <a:ext cx="5582095" cy="3692989"/>
          </a:xfrm>
          <a:prstGeom prst="rect">
            <a:avLst/>
          </a:prstGeom>
        </p:spPr>
      </p:pic>
    </p:spTree>
    <p:extLst>
      <p:ext uri="{BB962C8B-B14F-4D97-AF65-F5344CB8AC3E}">
        <p14:creationId xmlns:p14="http://schemas.microsoft.com/office/powerpoint/2010/main" val="32425012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F4C754-2086-4F19-9760-A43F3AD61B91}"/>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6E551887-58B0-4395-A8B1-548EB37194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75" y="2062956"/>
            <a:ext cx="6191250" cy="3876675"/>
          </a:xfrm>
        </p:spPr>
      </p:pic>
    </p:spTree>
    <p:extLst>
      <p:ext uri="{BB962C8B-B14F-4D97-AF65-F5344CB8AC3E}">
        <p14:creationId xmlns:p14="http://schemas.microsoft.com/office/powerpoint/2010/main" val="35057174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a:p>
            <a:r>
              <a:rPr lang="en-US" dirty="0"/>
              <a:t>Centralized, hierarchical, technocratic</a:t>
            </a:r>
          </a:p>
        </p:txBody>
      </p:sp>
    </p:spTree>
    <p:extLst>
      <p:ext uri="{BB962C8B-B14F-4D97-AF65-F5344CB8AC3E}">
        <p14:creationId xmlns:p14="http://schemas.microsoft.com/office/powerpoint/2010/main" val="24645324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a:p>
            <a:r>
              <a:rPr lang="en-US" dirty="0"/>
              <a:t>Centralized, hierarchical, technocratic</a:t>
            </a:r>
          </a:p>
          <a:p>
            <a:r>
              <a:rPr lang="en-US" dirty="0"/>
              <a:t>Main point – </a:t>
            </a:r>
            <a:r>
              <a:rPr lang="en-US" b="1" dirty="0"/>
              <a:t>develop modern industry at the expense of agriculture</a:t>
            </a:r>
          </a:p>
        </p:txBody>
      </p:sp>
    </p:spTree>
    <p:extLst>
      <p:ext uri="{BB962C8B-B14F-4D97-AF65-F5344CB8AC3E}">
        <p14:creationId xmlns:p14="http://schemas.microsoft.com/office/powerpoint/2010/main" val="37199815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EEC7A8-0ECB-4C4D-99FD-B06870E5A62A}"/>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1133D326-F9D6-47EF-88E8-081432BB2171}"/>
              </a:ext>
            </a:extLst>
          </p:cNvPr>
          <p:cNvSpPr>
            <a:spLocks noGrp="1"/>
          </p:cNvSpPr>
          <p:nvPr>
            <p:ph idx="1"/>
          </p:nvPr>
        </p:nvSpPr>
        <p:spPr/>
        <p:txBody>
          <a:bodyPr/>
          <a:lstStyle/>
          <a:p>
            <a:r>
              <a:rPr lang="en-US" b="1" dirty="0"/>
              <a:t>Soviet model, Soviet equipment, Soviet advisors</a:t>
            </a:r>
          </a:p>
          <a:p>
            <a:r>
              <a:rPr lang="en-US" dirty="0"/>
              <a:t>Centralized, hierarchical, technocratic</a:t>
            </a:r>
          </a:p>
          <a:p>
            <a:r>
              <a:rPr lang="en-US" dirty="0"/>
              <a:t>Main point – </a:t>
            </a:r>
            <a:r>
              <a:rPr lang="en-US" b="1" dirty="0"/>
              <a:t>develop modern industry at the expense of agriculture</a:t>
            </a:r>
          </a:p>
          <a:p>
            <a:r>
              <a:rPr lang="en-US" b="1" dirty="0"/>
              <a:t>Full nationalization of industry, </a:t>
            </a:r>
            <a:r>
              <a:rPr lang="en-US" b="1" dirty="0">
                <a:solidFill>
                  <a:srgbClr val="FF0000"/>
                </a:solidFill>
              </a:rPr>
              <a:t>collective farming</a:t>
            </a:r>
          </a:p>
        </p:txBody>
      </p:sp>
    </p:spTree>
    <p:extLst>
      <p:ext uri="{BB962C8B-B14F-4D97-AF65-F5344CB8AC3E}">
        <p14:creationId xmlns:p14="http://schemas.microsoft.com/office/powerpoint/2010/main" val="11672046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CC31CA-E8E2-4BD1-96FC-2A15FB1CAF35}"/>
              </a:ext>
            </a:extLst>
          </p:cNvPr>
          <p:cNvSpPr>
            <a:spLocks noGrp="1"/>
          </p:cNvSpPr>
          <p:nvPr>
            <p:ph type="title"/>
          </p:nvPr>
        </p:nvSpPr>
        <p:spPr/>
        <p:txBody>
          <a:bodyPr/>
          <a:lstStyle/>
          <a:p>
            <a:endParaRPr lang="en-US"/>
          </a:p>
        </p:txBody>
      </p:sp>
      <p:pic>
        <p:nvPicPr>
          <p:cNvPr id="5" name="Zástupný obsah 4" descr="Obsah obrázku strom, exteriér, bílá, černá&#10;&#10;Popis byl vytvořen automaticky">
            <a:extLst>
              <a:ext uri="{FF2B5EF4-FFF2-40B4-BE49-F238E27FC236}">
                <a16:creationId xmlns:a16="http://schemas.microsoft.com/office/drawing/2014/main" id="{C1742A13-6B62-49E9-AB8B-4AEAF2F58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7113" y="2095929"/>
            <a:ext cx="4173219" cy="3627304"/>
          </a:xfrm>
        </p:spPr>
      </p:pic>
    </p:spTree>
    <p:extLst>
      <p:ext uri="{BB962C8B-B14F-4D97-AF65-F5344CB8AC3E}">
        <p14:creationId xmlns:p14="http://schemas.microsoft.com/office/powerpoint/2010/main" val="32208042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B7036F-44A0-4573-8B4A-A59327AA2013}"/>
              </a:ext>
            </a:extLst>
          </p:cNvPr>
          <p:cNvSpPr>
            <a:spLocks noGrp="1"/>
          </p:cNvSpPr>
          <p:nvPr>
            <p:ph type="title"/>
          </p:nvPr>
        </p:nvSpPr>
        <p:spPr/>
        <p:txBody>
          <a:bodyPr/>
          <a:lstStyle/>
          <a:p>
            <a:endParaRPr lang="en-US"/>
          </a:p>
        </p:txBody>
      </p:sp>
      <p:pic>
        <p:nvPicPr>
          <p:cNvPr id="5" name="Zástupný obsah 4" descr="Obsah obrázku text, tráva, exteriér, obloha&#10;&#10;Popis byl vytvořen automaticky">
            <a:extLst>
              <a:ext uri="{FF2B5EF4-FFF2-40B4-BE49-F238E27FC236}">
                <a16:creationId xmlns:a16="http://schemas.microsoft.com/office/drawing/2014/main" id="{E86D66FE-17F0-4268-9A34-07CC7B968A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228" y="2342509"/>
            <a:ext cx="5756602" cy="3193862"/>
          </a:xfrm>
        </p:spPr>
      </p:pic>
    </p:spTree>
    <p:extLst>
      <p:ext uri="{BB962C8B-B14F-4D97-AF65-F5344CB8AC3E}">
        <p14:creationId xmlns:p14="http://schemas.microsoft.com/office/powerpoint/2010/main" val="20321508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D8159-5D6A-4D75-A13E-833217C6381D}"/>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B14D8C15-EEA1-4E9A-8AA0-DA05715B2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2825" y="2248694"/>
            <a:ext cx="5086350" cy="3505200"/>
          </a:xfrm>
        </p:spPr>
      </p:pic>
    </p:spTree>
    <p:extLst>
      <p:ext uri="{BB962C8B-B14F-4D97-AF65-F5344CB8AC3E}">
        <p14:creationId xmlns:p14="http://schemas.microsoft.com/office/powerpoint/2010/main" val="116819112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endParaRPr lang="cs-CZ" dirty="0"/>
          </a:p>
          <a:p>
            <a:endParaRPr lang="en-US" dirty="0"/>
          </a:p>
        </p:txBody>
      </p:sp>
    </p:spTree>
    <p:extLst>
      <p:ext uri="{BB962C8B-B14F-4D97-AF65-F5344CB8AC3E}">
        <p14:creationId xmlns:p14="http://schemas.microsoft.com/office/powerpoint/2010/main" val="918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a:t>
            </a:r>
            <a:r>
              <a:rPr lang="en-US" b="1" dirty="0"/>
              <a:t>Theory of two revolutions</a:t>
            </a:r>
            <a:r>
              <a:rPr lang="en-US" dirty="0"/>
              <a:t>“</a:t>
            </a:r>
            <a:r>
              <a:rPr lang="cs-CZ" dirty="0"/>
              <a:t> (</a:t>
            </a:r>
            <a:r>
              <a:rPr lang="en-US" dirty="0"/>
              <a:t>or two-stage revolution</a:t>
            </a:r>
            <a:r>
              <a:rPr lang="cs-CZ" dirty="0"/>
              <a:t>)</a:t>
            </a:r>
            <a:endParaRPr lang="en-US" dirty="0"/>
          </a:p>
          <a:p>
            <a:r>
              <a:rPr lang="en-US" dirty="0"/>
              <a:t>Feudal system – </a:t>
            </a:r>
            <a:r>
              <a:rPr lang="en-US" b="1" dirty="0"/>
              <a:t>land</a:t>
            </a:r>
            <a:r>
              <a:rPr lang="en-US" dirty="0"/>
              <a:t> as the most important resource &gt; landowners as the ruling class</a:t>
            </a:r>
          </a:p>
          <a:p>
            <a:r>
              <a:rPr lang="en-US" dirty="0"/>
              <a:t>Exploitative and inefficient, </a:t>
            </a:r>
            <a:r>
              <a:rPr lang="en-US" b="1" dirty="0"/>
              <a:t>almost no sustained economic growth</a:t>
            </a:r>
          </a:p>
          <a:p>
            <a:endParaRPr lang="en-US" dirty="0"/>
          </a:p>
          <a:p>
            <a:endParaRPr lang="en-US" dirty="0"/>
          </a:p>
        </p:txBody>
      </p:sp>
    </p:spTree>
    <p:extLst>
      <p:ext uri="{BB962C8B-B14F-4D97-AF65-F5344CB8AC3E}">
        <p14:creationId xmlns:p14="http://schemas.microsoft.com/office/powerpoint/2010/main" val="382721785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endParaRPr lang="cs-CZ" dirty="0"/>
          </a:p>
          <a:p>
            <a:endParaRPr lang="cs-CZ" dirty="0"/>
          </a:p>
          <a:p>
            <a:endParaRPr lang="en-US" dirty="0"/>
          </a:p>
        </p:txBody>
      </p:sp>
    </p:spTree>
    <p:extLst>
      <p:ext uri="{BB962C8B-B14F-4D97-AF65-F5344CB8AC3E}">
        <p14:creationId xmlns:p14="http://schemas.microsoft.com/office/powerpoint/2010/main" val="20385340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r>
              <a:rPr lang="en-US" dirty="0"/>
              <a:t>1957 – turn in a more </a:t>
            </a:r>
            <a:r>
              <a:rPr lang="en-US" b="1" dirty="0"/>
              <a:t>radical direction </a:t>
            </a:r>
            <a:endParaRPr lang="cs-CZ" b="1" dirty="0"/>
          </a:p>
          <a:p>
            <a:endParaRPr lang="cs-CZ" dirty="0"/>
          </a:p>
          <a:p>
            <a:endParaRPr lang="en-US" dirty="0"/>
          </a:p>
        </p:txBody>
      </p:sp>
    </p:spTree>
    <p:extLst>
      <p:ext uri="{BB962C8B-B14F-4D97-AF65-F5344CB8AC3E}">
        <p14:creationId xmlns:p14="http://schemas.microsoft.com/office/powerpoint/2010/main" val="353901095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r>
              <a:rPr lang="en-US" dirty="0"/>
              <a:t>1957 – turn in a more radical direction </a:t>
            </a:r>
          </a:p>
          <a:p>
            <a:endParaRPr lang="en-US" dirty="0"/>
          </a:p>
          <a:p>
            <a:r>
              <a:rPr lang="en-US" b="1" dirty="0"/>
              <a:t>Hundred Flowers Campaign </a:t>
            </a:r>
            <a:r>
              <a:rPr lang="en-US" dirty="0"/>
              <a:t>– „you can criticize us without fear“</a:t>
            </a:r>
          </a:p>
          <a:p>
            <a:endParaRPr lang="cs-CZ" dirty="0"/>
          </a:p>
          <a:p>
            <a:endParaRPr lang="cs-CZ" dirty="0"/>
          </a:p>
          <a:p>
            <a:endParaRPr lang="en-US" dirty="0"/>
          </a:p>
        </p:txBody>
      </p:sp>
    </p:spTree>
    <p:extLst>
      <p:ext uri="{BB962C8B-B14F-4D97-AF65-F5344CB8AC3E}">
        <p14:creationId xmlns:p14="http://schemas.microsoft.com/office/powerpoint/2010/main" val="2250681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First Five Year Plan (1953-1957)</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Progress in industry, but stagnation in agriculture</a:t>
            </a:r>
            <a:endParaRPr lang="cs-CZ" dirty="0"/>
          </a:p>
          <a:p>
            <a:r>
              <a:rPr lang="en-US" dirty="0"/>
              <a:t>Mao – that‘s not good enough!</a:t>
            </a:r>
          </a:p>
          <a:p>
            <a:r>
              <a:rPr lang="en-US" dirty="0"/>
              <a:t>1957 – turn in a more radical direction </a:t>
            </a:r>
          </a:p>
          <a:p>
            <a:endParaRPr lang="en-US" dirty="0"/>
          </a:p>
          <a:p>
            <a:r>
              <a:rPr lang="en-US" b="1" dirty="0"/>
              <a:t>Hundred Flowers Campaign </a:t>
            </a:r>
            <a:r>
              <a:rPr lang="en-US" dirty="0"/>
              <a:t>– „you can criticize us without fear“</a:t>
            </a:r>
          </a:p>
          <a:p>
            <a:r>
              <a:rPr lang="en-US" b="1" dirty="0"/>
              <a:t>Anti-Rightist Campaign </a:t>
            </a:r>
            <a:r>
              <a:rPr lang="en-US" dirty="0"/>
              <a:t>– another purge; </a:t>
            </a:r>
            <a:r>
              <a:rPr lang="en-US" b="1" dirty="0"/>
              <a:t>full one-party state</a:t>
            </a:r>
            <a:r>
              <a:rPr lang="cs-CZ" b="1" dirty="0"/>
              <a:t>; </a:t>
            </a:r>
            <a:r>
              <a:rPr lang="en-US" dirty="0"/>
              <a:t>led by Deng Xiaoping</a:t>
            </a:r>
            <a:r>
              <a:rPr lang="cs-CZ" dirty="0"/>
              <a:t>!</a:t>
            </a:r>
            <a:endParaRPr lang="en-US" dirty="0"/>
          </a:p>
          <a:p>
            <a:endParaRPr lang="cs-CZ" dirty="0"/>
          </a:p>
          <a:p>
            <a:endParaRPr lang="cs-CZ" dirty="0"/>
          </a:p>
          <a:p>
            <a:endParaRPr lang="en-US" dirty="0"/>
          </a:p>
        </p:txBody>
      </p:sp>
    </p:spTree>
    <p:extLst>
      <p:ext uri="{BB962C8B-B14F-4D97-AF65-F5344CB8AC3E}">
        <p14:creationId xmlns:p14="http://schemas.microsoft.com/office/powerpoint/2010/main" val="359988532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endParaRPr lang="cs-CZ" dirty="0"/>
          </a:p>
          <a:p>
            <a:endParaRPr lang="en-US" dirty="0"/>
          </a:p>
        </p:txBody>
      </p:sp>
    </p:spTree>
    <p:extLst>
      <p:ext uri="{BB962C8B-B14F-4D97-AF65-F5344CB8AC3E}">
        <p14:creationId xmlns:p14="http://schemas.microsoft.com/office/powerpoint/2010/main" val="29561350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a:t>
            </a:r>
            <a:endParaRPr lang="cs-CZ" dirty="0"/>
          </a:p>
          <a:p>
            <a:endParaRPr lang="en-US" dirty="0"/>
          </a:p>
        </p:txBody>
      </p:sp>
    </p:spTree>
    <p:extLst>
      <p:ext uri="{BB962C8B-B14F-4D97-AF65-F5344CB8AC3E}">
        <p14:creationId xmlns:p14="http://schemas.microsoft.com/office/powerpoint/2010/main" val="357968214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 </a:t>
            </a:r>
          </a:p>
          <a:p>
            <a:r>
              <a:rPr lang="en-US" dirty="0"/>
              <a:t>Local party leaders should heroically struggle to achieve great results</a:t>
            </a:r>
            <a:endParaRPr lang="cs-CZ" dirty="0"/>
          </a:p>
          <a:p>
            <a:endParaRPr lang="en-US" dirty="0"/>
          </a:p>
        </p:txBody>
      </p:sp>
    </p:spTree>
    <p:extLst>
      <p:ext uri="{BB962C8B-B14F-4D97-AF65-F5344CB8AC3E}">
        <p14:creationId xmlns:p14="http://schemas.microsoft.com/office/powerpoint/2010/main" val="10273532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 </a:t>
            </a:r>
          </a:p>
          <a:p>
            <a:r>
              <a:rPr lang="en-US" dirty="0"/>
              <a:t>Local party leaders should heroically struggle to achieve great results</a:t>
            </a:r>
          </a:p>
          <a:p>
            <a:r>
              <a:rPr lang="en-US" dirty="0"/>
              <a:t>Abolition of private land ownership, farms to be fused into large scale </a:t>
            </a:r>
            <a:r>
              <a:rPr lang="en-US" b="1" dirty="0">
                <a:solidFill>
                  <a:srgbClr val="FF0000"/>
                </a:solidFill>
              </a:rPr>
              <a:t>„village communes“</a:t>
            </a:r>
            <a:endParaRPr lang="cs-CZ" dirty="0"/>
          </a:p>
          <a:p>
            <a:endParaRPr lang="en-US" dirty="0"/>
          </a:p>
        </p:txBody>
      </p:sp>
    </p:spTree>
    <p:extLst>
      <p:ext uri="{BB962C8B-B14F-4D97-AF65-F5344CB8AC3E}">
        <p14:creationId xmlns:p14="http://schemas.microsoft.com/office/powerpoint/2010/main" val="8127962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7CB903-ED6F-4ABA-8B4C-3C79FA4C09B9}"/>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0BA79447-4B71-4508-A8B8-E1BA4D257FDA}"/>
              </a:ext>
            </a:extLst>
          </p:cNvPr>
          <p:cNvSpPr>
            <a:spLocks noGrp="1"/>
          </p:cNvSpPr>
          <p:nvPr>
            <p:ph idx="1"/>
          </p:nvPr>
        </p:nvSpPr>
        <p:spPr/>
        <p:txBody>
          <a:bodyPr/>
          <a:lstStyle/>
          <a:p>
            <a:r>
              <a:rPr lang="en-US" dirty="0"/>
              <a:t>Basic idea – </a:t>
            </a:r>
            <a:r>
              <a:rPr lang="en-US" b="1" dirty="0"/>
              <a:t>simultaneous progress in cities and the countryside</a:t>
            </a:r>
          </a:p>
          <a:p>
            <a:r>
              <a:rPr lang="en-US" b="1" dirty="0"/>
              <a:t>Local</a:t>
            </a:r>
            <a:r>
              <a:rPr lang="en-US" dirty="0"/>
              <a:t> </a:t>
            </a:r>
            <a:r>
              <a:rPr lang="en-US" b="1" dirty="0"/>
              <a:t>patriotic and ideological enthusiasm </a:t>
            </a:r>
            <a:r>
              <a:rPr lang="en-US" dirty="0"/>
              <a:t>will replace Soviet-style centralized technocracy </a:t>
            </a:r>
          </a:p>
          <a:p>
            <a:r>
              <a:rPr lang="en-US" dirty="0"/>
              <a:t>Local party leaders should heroically struggle to achieve great results</a:t>
            </a:r>
          </a:p>
          <a:p>
            <a:r>
              <a:rPr lang="en-US" dirty="0"/>
              <a:t>Abolition of private land ownership, farms to be fused into large scale </a:t>
            </a:r>
            <a:r>
              <a:rPr lang="en-US" b="1" dirty="0">
                <a:solidFill>
                  <a:srgbClr val="FF0000"/>
                </a:solidFill>
              </a:rPr>
              <a:t>„village communes“</a:t>
            </a:r>
          </a:p>
          <a:p>
            <a:r>
              <a:rPr lang="en-US" b="1" dirty="0"/>
              <a:t>Small industrialization </a:t>
            </a:r>
            <a:r>
              <a:rPr lang="en-US" dirty="0"/>
              <a:t>carried out by these village communes</a:t>
            </a:r>
          </a:p>
          <a:p>
            <a:endParaRPr lang="cs-CZ" dirty="0"/>
          </a:p>
          <a:p>
            <a:endParaRPr lang="en-US" dirty="0"/>
          </a:p>
        </p:txBody>
      </p:sp>
    </p:spTree>
    <p:extLst>
      <p:ext uri="{BB962C8B-B14F-4D97-AF65-F5344CB8AC3E}">
        <p14:creationId xmlns:p14="http://schemas.microsoft.com/office/powerpoint/2010/main" val="321971279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p:txBody>
      </p:sp>
    </p:spTree>
    <p:extLst>
      <p:ext uri="{BB962C8B-B14F-4D97-AF65-F5344CB8AC3E}">
        <p14:creationId xmlns:p14="http://schemas.microsoft.com/office/powerpoint/2010/main" val="372370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endParaRPr lang="cs-CZ" dirty="0"/>
          </a:p>
          <a:p>
            <a:endParaRPr lang="en-US" dirty="0"/>
          </a:p>
          <a:p>
            <a:endParaRPr lang="en-US" dirty="0"/>
          </a:p>
          <a:p>
            <a:endParaRPr lang="en-US" dirty="0"/>
          </a:p>
        </p:txBody>
      </p:sp>
    </p:spTree>
    <p:extLst>
      <p:ext uri="{BB962C8B-B14F-4D97-AF65-F5344CB8AC3E}">
        <p14:creationId xmlns:p14="http://schemas.microsoft.com/office/powerpoint/2010/main" val="25033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cs-CZ" dirty="0"/>
              <a:t>B</a:t>
            </a:r>
            <a:r>
              <a:rPr lang="en-US" dirty="0" err="1"/>
              <a:t>ourgeois</a:t>
            </a:r>
            <a:r>
              <a:rPr lang="en-US" dirty="0"/>
              <a:t> entrepreneurs </a:t>
            </a:r>
            <a:r>
              <a:rPr lang="en-US" b="1" dirty="0"/>
              <a:t>will </a:t>
            </a:r>
            <a:r>
              <a:rPr lang="cs-CZ" b="1" dirty="0" err="1"/>
              <a:t>gradually</a:t>
            </a:r>
            <a:r>
              <a:rPr lang="cs-CZ" b="1" dirty="0"/>
              <a:t> </a:t>
            </a:r>
            <a:r>
              <a:rPr lang="cs-CZ" b="1" dirty="0" err="1"/>
              <a:t>become</a:t>
            </a:r>
            <a:r>
              <a:rPr lang="cs-CZ" b="1" dirty="0"/>
              <a:t> </a:t>
            </a:r>
            <a:r>
              <a:rPr lang="cs-CZ" b="1" dirty="0" err="1"/>
              <a:t>richer</a:t>
            </a:r>
            <a:r>
              <a:rPr lang="cs-CZ" b="1" dirty="0"/>
              <a:t> </a:t>
            </a:r>
            <a:r>
              <a:rPr lang="cs-CZ" b="1" dirty="0" err="1"/>
              <a:t>than</a:t>
            </a:r>
            <a:r>
              <a:rPr lang="cs-CZ" b="1" dirty="0"/>
              <a:t> </a:t>
            </a:r>
            <a:r>
              <a:rPr lang="cs-CZ" b="1" dirty="0" err="1"/>
              <a:t>the</a:t>
            </a:r>
            <a:r>
              <a:rPr lang="cs-CZ" b="1" dirty="0"/>
              <a:t> </a:t>
            </a:r>
            <a:r>
              <a:rPr lang="cs-CZ" b="1" dirty="0" err="1"/>
              <a:t>land-owning</a:t>
            </a:r>
            <a:r>
              <a:rPr lang="cs-CZ" b="1" dirty="0"/>
              <a:t> nobility</a:t>
            </a:r>
          </a:p>
          <a:p>
            <a:r>
              <a:rPr lang="cs-CZ" b="1" dirty="0"/>
              <a:t>E</a:t>
            </a:r>
            <a:r>
              <a:rPr lang="en-US" b="1" dirty="0" err="1"/>
              <a:t>ventually</a:t>
            </a:r>
            <a:r>
              <a:rPr lang="cs-CZ" b="1" dirty="0"/>
              <a:t>, </a:t>
            </a:r>
            <a:r>
              <a:rPr lang="cs-CZ" b="1" dirty="0" err="1"/>
              <a:t>they</a:t>
            </a:r>
            <a:r>
              <a:rPr lang="cs-CZ" b="1" dirty="0"/>
              <a:t> </a:t>
            </a:r>
            <a:r>
              <a:rPr lang="cs-CZ" b="1" dirty="0" err="1"/>
              <a:t>will</a:t>
            </a:r>
            <a:r>
              <a:rPr lang="en-US" b="1" dirty="0"/>
              <a:t> overthrow the monarchy </a:t>
            </a:r>
            <a:r>
              <a:rPr lang="cs-CZ" b="1" dirty="0"/>
              <a:t>and </a:t>
            </a:r>
            <a:r>
              <a:rPr lang="cs-CZ" b="1" dirty="0" err="1"/>
              <a:t>impose</a:t>
            </a:r>
            <a:r>
              <a:rPr lang="cs-CZ" b="1" dirty="0"/>
              <a:t> a </a:t>
            </a:r>
            <a:r>
              <a:rPr lang="cs-CZ" b="1" dirty="0" err="1"/>
              <a:t>liberal</a:t>
            </a:r>
            <a:r>
              <a:rPr lang="cs-CZ" b="1" dirty="0"/>
              <a:t> </a:t>
            </a:r>
            <a:r>
              <a:rPr lang="cs-CZ" b="1" dirty="0" err="1"/>
              <a:t>regime</a:t>
            </a:r>
            <a:endParaRPr lang="cs-CZ" b="1" dirty="0"/>
          </a:p>
          <a:p>
            <a:endParaRPr lang="en-US" dirty="0"/>
          </a:p>
        </p:txBody>
      </p:sp>
    </p:spTree>
    <p:extLst>
      <p:ext uri="{BB962C8B-B14F-4D97-AF65-F5344CB8AC3E}">
        <p14:creationId xmlns:p14="http://schemas.microsoft.com/office/powerpoint/2010/main" val="266253307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9EE73A-6483-45F5-B693-9A26B794A4F5}"/>
              </a:ext>
            </a:extLst>
          </p:cNvPr>
          <p:cNvSpPr>
            <a:spLocks noGrp="1"/>
          </p:cNvSpPr>
          <p:nvPr>
            <p:ph type="title"/>
          </p:nvPr>
        </p:nvSpPr>
        <p:spPr/>
        <p:txBody>
          <a:bodyPr/>
          <a:lstStyle/>
          <a:p>
            <a:endParaRPr lang="en-US"/>
          </a:p>
        </p:txBody>
      </p:sp>
      <p:pic>
        <p:nvPicPr>
          <p:cNvPr id="5" name="Zástupný obsah 4" descr="Obsah obrázku osoba, exteriér, lidé, dav&#10;&#10;Popis byl vytvořen automaticky">
            <a:extLst>
              <a:ext uri="{FF2B5EF4-FFF2-40B4-BE49-F238E27FC236}">
                <a16:creationId xmlns:a16="http://schemas.microsoft.com/office/drawing/2014/main" id="{49607A1F-89ED-4B74-A46E-12DF201312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2999955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292D62-2B09-4E34-B4B0-0CCDBCF24465}"/>
              </a:ext>
            </a:extLst>
          </p:cNvPr>
          <p:cNvSpPr>
            <a:spLocks noGrp="1"/>
          </p:cNvSpPr>
          <p:nvPr>
            <p:ph type="title"/>
          </p:nvPr>
        </p:nvSpPr>
        <p:spPr/>
        <p:txBody>
          <a:bodyPr/>
          <a:lstStyle/>
          <a:p>
            <a:endParaRPr lang="en-US"/>
          </a:p>
        </p:txBody>
      </p:sp>
      <p:pic>
        <p:nvPicPr>
          <p:cNvPr id="5" name="Zástupný obsah 4" descr="Obsah obrázku exteriér, strom, staré, země&#10;&#10;Popis byl vytvořen automaticky">
            <a:extLst>
              <a:ext uri="{FF2B5EF4-FFF2-40B4-BE49-F238E27FC236}">
                <a16:creationId xmlns:a16="http://schemas.microsoft.com/office/drawing/2014/main" id="{87981A07-D89D-4E52-886A-C6CB3954C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0250" y="1142340"/>
            <a:ext cx="3651499" cy="5112098"/>
          </a:xfrm>
        </p:spPr>
      </p:pic>
    </p:spTree>
    <p:extLst>
      <p:ext uri="{BB962C8B-B14F-4D97-AF65-F5344CB8AC3E}">
        <p14:creationId xmlns:p14="http://schemas.microsoft.com/office/powerpoint/2010/main" val="368014180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26B95-AF59-476E-B56E-C4542BF2C38D}"/>
              </a:ext>
            </a:extLst>
          </p:cNvPr>
          <p:cNvSpPr>
            <a:spLocks noGrp="1"/>
          </p:cNvSpPr>
          <p:nvPr>
            <p:ph type="title"/>
          </p:nvPr>
        </p:nvSpPr>
        <p:spPr/>
        <p:txBody>
          <a:bodyPr/>
          <a:lstStyle/>
          <a:p>
            <a:endParaRPr lang="en-US" dirty="0"/>
          </a:p>
        </p:txBody>
      </p:sp>
      <p:pic>
        <p:nvPicPr>
          <p:cNvPr id="9" name="Zástupný obsah 8" descr="Obsah obrázku země, exteriér, staré, lidé&#10;&#10;Popis byl vytvořen automaticky">
            <a:extLst>
              <a:ext uri="{FF2B5EF4-FFF2-40B4-BE49-F238E27FC236}">
                <a16:creationId xmlns:a16="http://schemas.microsoft.com/office/drawing/2014/main" id="{0F73A7F5-CD8C-4BE8-8916-5FF27522FA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674" y="2566117"/>
            <a:ext cx="6982651" cy="2481897"/>
          </a:xfrm>
        </p:spPr>
      </p:pic>
    </p:spTree>
    <p:extLst>
      <p:ext uri="{BB962C8B-B14F-4D97-AF65-F5344CB8AC3E}">
        <p14:creationId xmlns:p14="http://schemas.microsoft.com/office/powerpoint/2010/main" val="287028872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DD757-314E-4944-8126-C07454C442FE}"/>
              </a:ext>
            </a:extLst>
          </p:cNvPr>
          <p:cNvSpPr>
            <a:spLocks noGrp="1"/>
          </p:cNvSpPr>
          <p:nvPr>
            <p:ph type="title"/>
          </p:nvPr>
        </p:nvSpPr>
        <p:spPr/>
        <p:txBody>
          <a:bodyPr/>
          <a:lstStyle/>
          <a:p>
            <a:endParaRPr lang="en-US"/>
          </a:p>
        </p:txBody>
      </p:sp>
      <p:pic>
        <p:nvPicPr>
          <p:cNvPr id="5" name="Zástupný obsah 4">
            <a:extLst>
              <a:ext uri="{FF2B5EF4-FFF2-40B4-BE49-F238E27FC236}">
                <a16:creationId xmlns:a16="http://schemas.microsoft.com/office/drawing/2014/main" id="{05041054-2454-49EE-B845-5F8263FD8C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0" y="2110581"/>
            <a:ext cx="5524500" cy="3781425"/>
          </a:xfrm>
        </p:spPr>
      </p:pic>
    </p:spTree>
    <p:extLst>
      <p:ext uri="{BB962C8B-B14F-4D97-AF65-F5344CB8AC3E}">
        <p14:creationId xmlns:p14="http://schemas.microsoft.com/office/powerpoint/2010/main" val="341525173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a:p>
            <a:r>
              <a:rPr lang="en-US" dirty="0"/>
              <a:t>„They probably have a lot of spare workers who aren‘t doing anything valuable, let‘s force them to work in manufacturing</a:t>
            </a:r>
            <a:r>
              <a:rPr lang="cs-CZ" b="1" dirty="0"/>
              <a:t>“</a:t>
            </a:r>
            <a:endParaRPr lang="en-US" b="1" dirty="0"/>
          </a:p>
        </p:txBody>
      </p:sp>
    </p:spTree>
    <p:extLst>
      <p:ext uri="{BB962C8B-B14F-4D97-AF65-F5344CB8AC3E}">
        <p14:creationId xmlns:p14="http://schemas.microsoft.com/office/powerpoint/2010/main" val="219828879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Communes were supposed to produce </a:t>
            </a:r>
            <a:r>
              <a:rPr lang="en-US" b="1" dirty="0"/>
              <a:t>their own steel</a:t>
            </a:r>
            <a:endParaRPr lang="cs-CZ" b="1" dirty="0"/>
          </a:p>
          <a:p>
            <a:r>
              <a:rPr lang="en-US" dirty="0"/>
              <a:t>„They probably have a lot of spare workers who aren‘t doing anything valuable, let‘s force them to work in manufacturing</a:t>
            </a:r>
            <a:r>
              <a:rPr lang="cs-CZ" b="1" dirty="0"/>
              <a:t>“</a:t>
            </a:r>
            <a:endParaRPr lang="en-US" b="1" dirty="0"/>
          </a:p>
          <a:p>
            <a:r>
              <a:rPr lang="en-US" dirty="0"/>
              <a:t>People fulfilled their quotas by </a:t>
            </a:r>
            <a:r>
              <a:rPr lang="en-US" b="1" dirty="0"/>
              <a:t>melting down tools and reforging them </a:t>
            </a:r>
            <a:r>
              <a:rPr lang="en-US" dirty="0"/>
              <a:t>into useless, low</a:t>
            </a:r>
            <a:r>
              <a:rPr lang="cs-CZ" dirty="0"/>
              <a:t>-</a:t>
            </a:r>
            <a:r>
              <a:rPr lang="en-US" dirty="0"/>
              <a:t>quality iron</a:t>
            </a:r>
          </a:p>
        </p:txBody>
      </p:sp>
    </p:spTree>
    <p:extLst>
      <p:ext uri="{BB962C8B-B14F-4D97-AF65-F5344CB8AC3E}">
        <p14:creationId xmlns:p14="http://schemas.microsoft.com/office/powerpoint/2010/main" val="12259400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b="1" dirty="0"/>
              <a:t>Unrealistic production quotas </a:t>
            </a:r>
            <a:r>
              <a:rPr lang="en-US" dirty="0"/>
              <a:t>&gt; all the food was forcibly confiscated</a:t>
            </a:r>
          </a:p>
        </p:txBody>
      </p:sp>
    </p:spTree>
    <p:extLst>
      <p:ext uri="{BB962C8B-B14F-4D97-AF65-F5344CB8AC3E}">
        <p14:creationId xmlns:p14="http://schemas.microsoft.com/office/powerpoint/2010/main" val="388857011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b="1" dirty="0"/>
              <a:t>Unrealistic production quotas </a:t>
            </a:r>
            <a:r>
              <a:rPr lang="en-US" dirty="0"/>
              <a:t>&gt; all the food was forcibly confiscated</a:t>
            </a:r>
          </a:p>
          <a:p>
            <a:r>
              <a:rPr lang="en-US" dirty="0"/>
              <a:t>Biggest famine in China‘s history – </a:t>
            </a:r>
            <a:r>
              <a:rPr lang="en-US" b="1" dirty="0"/>
              <a:t>30 million deaths</a:t>
            </a:r>
          </a:p>
        </p:txBody>
      </p:sp>
    </p:spTree>
    <p:extLst>
      <p:ext uri="{BB962C8B-B14F-4D97-AF65-F5344CB8AC3E}">
        <p14:creationId xmlns:p14="http://schemas.microsoft.com/office/powerpoint/2010/main" val="194241020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C74C5-73C3-4771-A121-08E75FF9F79B}"/>
              </a:ext>
            </a:extLst>
          </p:cNvPr>
          <p:cNvSpPr>
            <a:spLocks noGrp="1"/>
          </p:cNvSpPr>
          <p:nvPr>
            <p:ph type="title"/>
          </p:nvPr>
        </p:nvSpPr>
        <p:spPr/>
        <p:txBody>
          <a:bodyPr/>
          <a:lstStyle/>
          <a:p>
            <a:r>
              <a:rPr lang="en-US" dirty="0"/>
              <a:t>„Great Leap Forward“ (1958-1962)</a:t>
            </a:r>
          </a:p>
        </p:txBody>
      </p:sp>
      <p:sp>
        <p:nvSpPr>
          <p:cNvPr id="3" name="Zástupný obsah 2">
            <a:extLst>
              <a:ext uri="{FF2B5EF4-FFF2-40B4-BE49-F238E27FC236}">
                <a16:creationId xmlns:a16="http://schemas.microsoft.com/office/drawing/2014/main" id="{5C031838-8F27-41BE-91B1-1B09C9A73ACB}"/>
              </a:ext>
            </a:extLst>
          </p:cNvPr>
          <p:cNvSpPr>
            <a:spLocks noGrp="1"/>
          </p:cNvSpPr>
          <p:nvPr>
            <p:ph idx="1"/>
          </p:nvPr>
        </p:nvSpPr>
        <p:spPr/>
        <p:txBody>
          <a:bodyPr/>
          <a:lstStyle/>
          <a:p>
            <a:r>
              <a:rPr lang="en-US" dirty="0"/>
              <a:t>The program had to be called off in 1962</a:t>
            </a:r>
          </a:p>
        </p:txBody>
      </p:sp>
    </p:spTree>
    <p:extLst>
      <p:ext uri="{BB962C8B-B14F-4D97-AF65-F5344CB8AC3E}">
        <p14:creationId xmlns:p14="http://schemas.microsoft.com/office/powerpoint/2010/main" val="38137589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a:t>
            </a:r>
            <a:r>
              <a:rPr lang="en-US" b="1" dirty="0" err="1"/>
              <a:t>damag</a:t>
            </a:r>
            <a:r>
              <a:rPr lang="cs-CZ" b="1" dirty="0"/>
              <a:t>e</a:t>
            </a:r>
            <a:endParaRPr lang="en-US" b="1" dirty="0"/>
          </a:p>
        </p:txBody>
      </p:sp>
    </p:spTree>
    <p:extLst>
      <p:ext uri="{BB962C8B-B14F-4D97-AF65-F5344CB8AC3E}">
        <p14:creationId xmlns:p14="http://schemas.microsoft.com/office/powerpoint/2010/main" val="168293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16492-966C-431A-ABF8-64B2072271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92F24F-5209-4803-895C-5C605F7F43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13272704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b="1" dirty="0"/>
              <a:t>Intermezzo - more pragmatic policies aimed at repairing the damage</a:t>
            </a:r>
          </a:p>
          <a:p>
            <a:r>
              <a:rPr lang="en-US" dirty="0"/>
              <a:t>Less ideology, more management</a:t>
            </a:r>
          </a:p>
          <a:p>
            <a:r>
              <a:rPr lang="en-US" dirty="0"/>
              <a:t>Material rewards</a:t>
            </a:r>
          </a:p>
        </p:txBody>
      </p:sp>
    </p:spTree>
    <p:extLst>
      <p:ext uri="{BB962C8B-B14F-4D97-AF65-F5344CB8AC3E}">
        <p14:creationId xmlns:p14="http://schemas.microsoft.com/office/powerpoint/2010/main" val="359764215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a:xfrm>
            <a:off x="838200" y="1825625"/>
            <a:ext cx="10515600" cy="4351338"/>
          </a:xfrm>
        </p:spPr>
        <p:txBody>
          <a:bodyPr/>
          <a:lstStyle/>
          <a:p>
            <a:r>
              <a:rPr lang="en-US" dirty="0"/>
              <a:t>&gt; alleviate the hunger and poverty of rural villages &gt; </a:t>
            </a:r>
            <a:r>
              <a:rPr lang="en-US" b="1" dirty="0"/>
              <a:t>higher prices for agricultural products</a:t>
            </a:r>
          </a:p>
        </p:txBody>
      </p:sp>
    </p:spTree>
    <p:extLst>
      <p:ext uri="{BB962C8B-B14F-4D97-AF65-F5344CB8AC3E}">
        <p14:creationId xmlns:p14="http://schemas.microsoft.com/office/powerpoint/2010/main" val="407750290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dirty="0"/>
              <a:t>&gt; alleviate the hunger and poverty of rural villages &gt; </a:t>
            </a:r>
            <a:r>
              <a:rPr lang="en-US" b="1" dirty="0"/>
              <a:t>higher prices for agricultural products</a:t>
            </a:r>
          </a:p>
          <a:p>
            <a:r>
              <a:rPr lang="en-US" dirty="0"/>
              <a:t>Industrial firms – mostly remained under </a:t>
            </a:r>
            <a:r>
              <a:rPr lang="en-US" b="1" dirty="0"/>
              <a:t>local control</a:t>
            </a:r>
            <a:r>
              <a:rPr lang="en-US" dirty="0"/>
              <a:t>, but run in a more professional manner</a:t>
            </a:r>
          </a:p>
        </p:txBody>
      </p:sp>
    </p:spTree>
    <p:extLst>
      <p:ext uri="{BB962C8B-B14F-4D97-AF65-F5344CB8AC3E}">
        <p14:creationId xmlns:p14="http://schemas.microsoft.com/office/powerpoint/2010/main" val="40046474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EC8A1-388B-4F7D-B1D7-41A398FF91F3}"/>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D778DCC0-2B7F-4996-BC5E-28FB38440F66}"/>
              </a:ext>
            </a:extLst>
          </p:cNvPr>
          <p:cNvSpPr>
            <a:spLocks noGrp="1"/>
          </p:cNvSpPr>
          <p:nvPr>
            <p:ph idx="1"/>
          </p:nvPr>
        </p:nvSpPr>
        <p:spPr/>
        <p:txBody>
          <a:bodyPr/>
          <a:lstStyle/>
          <a:p>
            <a:r>
              <a:rPr lang="en-US" dirty="0"/>
              <a:t>&gt; alleviate the hunger and poverty of rural villages &gt; </a:t>
            </a:r>
            <a:r>
              <a:rPr lang="en-US" b="1" dirty="0"/>
              <a:t>higher prices for agricultural products</a:t>
            </a:r>
          </a:p>
          <a:p>
            <a:r>
              <a:rPr lang="en-US" dirty="0"/>
              <a:t>Industrial firms – mostly remained under </a:t>
            </a:r>
            <a:r>
              <a:rPr lang="en-US" b="1" dirty="0"/>
              <a:t>local control</a:t>
            </a:r>
            <a:r>
              <a:rPr lang="en-US" dirty="0"/>
              <a:t>, but run in a more professional manner</a:t>
            </a:r>
          </a:p>
          <a:p>
            <a:r>
              <a:rPr lang="en-US" b="1" dirty="0"/>
              <a:t>Basic economic model until 1978</a:t>
            </a:r>
          </a:p>
        </p:txBody>
      </p:sp>
    </p:spTree>
    <p:extLst>
      <p:ext uri="{BB962C8B-B14F-4D97-AF65-F5344CB8AC3E}">
        <p14:creationId xmlns:p14="http://schemas.microsoft.com/office/powerpoint/2010/main" val="24187712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p:txBody>
      </p:sp>
    </p:spTree>
    <p:extLst>
      <p:ext uri="{BB962C8B-B14F-4D97-AF65-F5344CB8AC3E}">
        <p14:creationId xmlns:p14="http://schemas.microsoft.com/office/powerpoint/2010/main" val="3077785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a:p>
            <a:r>
              <a:rPr lang="en-US" b="1" dirty="0"/>
              <a:t>Decision making was divided between different levers of party and government</a:t>
            </a:r>
          </a:p>
        </p:txBody>
      </p:sp>
    </p:spTree>
    <p:extLst>
      <p:ext uri="{BB962C8B-B14F-4D97-AF65-F5344CB8AC3E}">
        <p14:creationId xmlns:p14="http://schemas.microsoft.com/office/powerpoint/2010/main" val="149306845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a:p>
            <a:r>
              <a:rPr lang="en-US" b="1" dirty="0"/>
              <a:t>Decision making was divided between different levers of party and government</a:t>
            </a:r>
          </a:p>
          <a:p>
            <a:r>
              <a:rPr lang="en-US" dirty="0"/>
              <a:t>Typically, many enterprises were controlled on the provincial level etc.</a:t>
            </a:r>
          </a:p>
        </p:txBody>
      </p:sp>
    </p:spTree>
    <p:extLst>
      <p:ext uri="{BB962C8B-B14F-4D97-AF65-F5344CB8AC3E}">
        <p14:creationId xmlns:p14="http://schemas.microsoft.com/office/powerpoint/2010/main" val="31525328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28E9A-FE86-446D-B81C-AB515B0563BA}"/>
              </a:ext>
            </a:extLst>
          </p:cNvPr>
          <p:cNvSpPr>
            <a:spLocks noGrp="1"/>
          </p:cNvSpPr>
          <p:nvPr>
            <p:ph type="title"/>
          </p:nvPr>
        </p:nvSpPr>
        <p:spPr/>
        <p:txBody>
          <a:bodyPr/>
          <a:lstStyle/>
          <a:p>
            <a:r>
              <a:rPr lang="en-US" dirty="0"/>
              <a:t>„Agriculture first“ (1962-1966)</a:t>
            </a:r>
          </a:p>
        </p:txBody>
      </p:sp>
      <p:sp>
        <p:nvSpPr>
          <p:cNvPr id="3" name="Zástupný obsah 2">
            <a:extLst>
              <a:ext uri="{FF2B5EF4-FFF2-40B4-BE49-F238E27FC236}">
                <a16:creationId xmlns:a16="http://schemas.microsoft.com/office/drawing/2014/main" id="{3AB34EF1-01F2-46C6-8135-802879A1C296}"/>
              </a:ext>
            </a:extLst>
          </p:cNvPr>
          <p:cNvSpPr>
            <a:spLocks noGrp="1"/>
          </p:cNvSpPr>
          <p:nvPr>
            <p:ph idx="1"/>
          </p:nvPr>
        </p:nvSpPr>
        <p:spPr/>
        <p:txBody>
          <a:bodyPr/>
          <a:lstStyle/>
          <a:p>
            <a:r>
              <a:rPr lang="en-US" dirty="0"/>
              <a:t>Except for the first Five Year plan, </a:t>
            </a:r>
            <a:r>
              <a:rPr lang="en-US" b="1" dirty="0"/>
              <a:t>China never had true Soviet-style central planning</a:t>
            </a:r>
          </a:p>
          <a:p>
            <a:r>
              <a:rPr lang="en-US" b="1" dirty="0"/>
              <a:t>Decision making was divided between different levers of party and government</a:t>
            </a:r>
          </a:p>
          <a:p>
            <a:r>
              <a:rPr lang="en-US" dirty="0"/>
              <a:t>Typically, many enterprises were controlled on the provincial level etc.</a:t>
            </a:r>
          </a:p>
          <a:p>
            <a:endParaRPr lang="cs-CZ" dirty="0"/>
          </a:p>
          <a:p>
            <a:r>
              <a:rPr lang="en-US" dirty="0"/>
              <a:t>&gt; opaque system, </a:t>
            </a:r>
            <a:r>
              <a:rPr lang="en-US" b="1" dirty="0"/>
              <a:t>it is difficult to say who is in charge of what</a:t>
            </a:r>
          </a:p>
        </p:txBody>
      </p:sp>
    </p:spTree>
    <p:extLst>
      <p:ext uri="{BB962C8B-B14F-4D97-AF65-F5344CB8AC3E}">
        <p14:creationId xmlns:p14="http://schemas.microsoft.com/office/powerpoint/2010/main" val="33538610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p:txBody>
      </p:sp>
    </p:spTree>
    <p:extLst>
      <p:ext uri="{BB962C8B-B14F-4D97-AF65-F5344CB8AC3E}">
        <p14:creationId xmlns:p14="http://schemas.microsoft.com/office/powerpoint/2010/main" val="36407822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a:p>
            <a:r>
              <a:rPr lang="en-US" dirty="0"/>
              <a:t>Attempt to turn Mao into a mere </a:t>
            </a:r>
            <a:r>
              <a:rPr lang="en-US" b="1" dirty="0"/>
              <a:t>figurehead</a:t>
            </a:r>
            <a:r>
              <a:rPr lang="en-US" dirty="0"/>
              <a:t> and create a more technocratic and collective leadership</a:t>
            </a:r>
          </a:p>
        </p:txBody>
      </p:sp>
    </p:spTree>
    <p:extLst>
      <p:ext uri="{BB962C8B-B14F-4D97-AF65-F5344CB8AC3E}">
        <p14:creationId xmlns:p14="http://schemas.microsoft.com/office/powerpoint/2010/main" val="1710552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E45C-2141-48FE-9B8C-64169966D75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6624C5F-633F-4F3E-88AB-16D492FA42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931" y="1825625"/>
            <a:ext cx="7738138" cy="4351338"/>
          </a:xfrm>
        </p:spPr>
      </p:pic>
    </p:spTree>
    <p:extLst>
      <p:ext uri="{BB962C8B-B14F-4D97-AF65-F5344CB8AC3E}">
        <p14:creationId xmlns:p14="http://schemas.microsoft.com/office/powerpoint/2010/main" val="174020932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b="1" dirty="0"/>
              <a:t>Mao was partially discredited </a:t>
            </a:r>
            <a:r>
              <a:rPr lang="en-US" dirty="0"/>
              <a:t>by the Great Leap Forward and faced opposition inside the party (Deng Xiaoping)</a:t>
            </a:r>
          </a:p>
          <a:p>
            <a:r>
              <a:rPr lang="en-US" dirty="0"/>
              <a:t>Attempt to turn Mao into a mere </a:t>
            </a:r>
            <a:r>
              <a:rPr lang="en-US" b="1" dirty="0"/>
              <a:t>figurehead</a:t>
            </a:r>
            <a:r>
              <a:rPr lang="en-US" dirty="0"/>
              <a:t> and create a more technocratic and collective leadership</a:t>
            </a:r>
            <a:endParaRPr lang="cs-CZ" dirty="0"/>
          </a:p>
          <a:p>
            <a:r>
              <a:rPr lang="cs-CZ" dirty="0" err="1"/>
              <a:t>Abroad</a:t>
            </a:r>
            <a:r>
              <a:rPr lang="cs-CZ" dirty="0"/>
              <a:t> – </a:t>
            </a:r>
            <a:r>
              <a:rPr lang="cs-CZ" dirty="0" err="1"/>
              <a:t>deconstruction</a:t>
            </a:r>
            <a:r>
              <a:rPr lang="cs-CZ" dirty="0"/>
              <a:t> </a:t>
            </a:r>
            <a:r>
              <a:rPr lang="cs-CZ" dirty="0" err="1"/>
              <a:t>of</a:t>
            </a:r>
            <a:r>
              <a:rPr lang="cs-CZ" dirty="0"/>
              <a:t> </a:t>
            </a:r>
            <a:r>
              <a:rPr lang="cs-CZ" dirty="0" err="1"/>
              <a:t>Stalin‘s</a:t>
            </a:r>
            <a:r>
              <a:rPr lang="cs-CZ" dirty="0"/>
              <a:t> </a:t>
            </a:r>
            <a:r>
              <a:rPr lang="cs-CZ" dirty="0" err="1"/>
              <a:t>cult</a:t>
            </a:r>
            <a:r>
              <a:rPr lang="cs-CZ" dirty="0"/>
              <a:t> </a:t>
            </a:r>
            <a:r>
              <a:rPr lang="cs-CZ" dirty="0" err="1"/>
              <a:t>of</a:t>
            </a:r>
            <a:r>
              <a:rPr lang="cs-CZ" dirty="0"/>
              <a:t> personality, more „</a:t>
            </a:r>
            <a:r>
              <a:rPr lang="cs-CZ" dirty="0" err="1"/>
              <a:t>boring</a:t>
            </a:r>
            <a:r>
              <a:rPr lang="cs-CZ" dirty="0"/>
              <a:t>“ and </a:t>
            </a:r>
            <a:r>
              <a:rPr lang="cs-CZ" dirty="0" err="1"/>
              <a:t>less</a:t>
            </a:r>
            <a:r>
              <a:rPr lang="cs-CZ" dirty="0"/>
              <a:t> </a:t>
            </a:r>
            <a:r>
              <a:rPr lang="cs-CZ" dirty="0" err="1"/>
              <a:t>bloody</a:t>
            </a:r>
            <a:r>
              <a:rPr lang="cs-CZ" dirty="0"/>
              <a:t> rule in </a:t>
            </a:r>
            <a:r>
              <a:rPr lang="cs-CZ" dirty="0" err="1"/>
              <a:t>the</a:t>
            </a:r>
            <a:r>
              <a:rPr lang="cs-CZ" dirty="0"/>
              <a:t> USSR</a:t>
            </a:r>
            <a:endParaRPr lang="en-US" dirty="0"/>
          </a:p>
        </p:txBody>
      </p:sp>
    </p:spTree>
    <p:extLst>
      <p:ext uri="{BB962C8B-B14F-4D97-AF65-F5344CB8AC3E}">
        <p14:creationId xmlns:p14="http://schemas.microsoft.com/office/powerpoint/2010/main" val="140785243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dirty="0"/>
              <a:t>Cultural Revolution – attack on intellectuals and party bureaucrats – </a:t>
            </a:r>
            <a:r>
              <a:rPr lang="en-US" b="1" dirty="0"/>
              <a:t>Mao‘s opponents</a:t>
            </a:r>
          </a:p>
        </p:txBody>
      </p:sp>
    </p:spTree>
    <p:extLst>
      <p:ext uri="{BB962C8B-B14F-4D97-AF65-F5344CB8AC3E}">
        <p14:creationId xmlns:p14="http://schemas.microsoft.com/office/powerpoint/2010/main" val="25859451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9FC0D-1B35-43CF-8C8A-CCB003269327}"/>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D75F4940-225B-4F10-9366-2B08F7794EEB}"/>
              </a:ext>
            </a:extLst>
          </p:cNvPr>
          <p:cNvSpPr>
            <a:spLocks noGrp="1"/>
          </p:cNvSpPr>
          <p:nvPr>
            <p:ph idx="1"/>
          </p:nvPr>
        </p:nvSpPr>
        <p:spPr/>
        <p:txBody>
          <a:bodyPr/>
          <a:lstStyle/>
          <a:p>
            <a:r>
              <a:rPr lang="en-US" dirty="0"/>
              <a:t>Cultural Revolution – attack on intellectuals and party bureaucrats – </a:t>
            </a:r>
            <a:r>
              <a:rPr lang="en-US" b="1" dirty="0"/>
              <a:t>Mao‘s opponents</a:t>
            </a:r>
          </a:p>
          <a:p>
            <a:r>
              <a:rPr lang="en-US" dirty="0"/>
              <a:t>Officially: </a:t>
            </a:r>
            <a:r>
              <a:rPr lang="en-US" b="1" dirty="0"/>
              <a:t>attempt to prevent the Communist party from becoming a new elite</a:t>
            </a:r>
            <a:r>
              <a:rPr lang="en-US" dirty="0"/>
              <a:t> – permanent revolution</a:t>
            </a:r>
          </a:p>
        </p:txBody>
      </p:sp>
    </p:spTree>
    <p:extLst>
      <p:ext uri="{BB962C8B-B14F-4D97-AF65-F5344CB8AC3E}">
        <p14:creationId xmlns:p14="http://schemas.microsoft.com/office/powerpoint/2010/main" val="109981342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a:t>
            </a:r>
          </a:p>
        </p:txBody>
      </p:sp>
    </p:spTree>
    <p:extLst>
      <p:ext uri="{BB962C8B-B14F-4D97-AF65-F5344CB8AC3E}">
        <p14:creationId xmlns:p14="http://schemas.microsoft.com/office/powerpoint/2010/main" val="92802063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5FB9D-C9FD-4BE6-B61C-9B2369AFFBE9}"/>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C2D03A5E-B0E2-4F18-99D5-8DA33CB13C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2250" y="2001044"/>
            <a:ext cx="6667500" cy="4000500"/>
          </a:xfrm>
        </p:spPr>
      </p:pic>
    </p:spTree>
    <p:extLst>
      <p:ext uri="{BB962C8B-B14F-4D97-AF65-F5344CB8AC3E}">
        <p14:creationId xmlns:p14="http://schemas.microsoft.com/office/powerpoint/2010/main" val="32431657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67D826-2953-4F7E-85CD-4F9A345DEF2A}"/>
              </a:ext>
            </a:extLst>
          </p:cNvPr>
          <p:cNvSpPr>
            <a:spLocks noGrp="1"/>
          </p:cNvSpPr>
          <p:nvPr>
            <p:ph type="title"/>
          </p:nvPr>
        </p:nvSpPr>
        <p:spPr/>
        <p:txBody>
          <a:bodyPr/>
          <a:lstStyle/>
          <a:p>
            <a:endParaRPr lang="en-US"/>
          </a:p>
        </p:txBody>
      </p:sp>
      <p:pic>
        <p:nvPicPr>
          <p:cNvPr id="5" name="Zástupný obsah 4" descr="Obsah obrázku text, pózování, osoba, skupina&#10;&#10;Popis byl vytvořen automaticky">
            <a:extLst>
              <a:ext uri="{FF2B5EF4-FFF2-40B4-BE49-F238E27FC236}">
                <a16:creationId xmlns:a16="http://schemas.microsoft.com/office/drawing/2014/main" id="{7C26E495-5078-4931-8C65-B9EC27A28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2606" y="1825625"/>
            <a:ext cx="2366788" cy="4351338"/>
          </a:xfrm>
        </p:spPr>
      </p:pic>
    </p:spTree>
    <p:extLst>
      <p:ext uri="{BB962C8B-B14F-4D97-AF65-F5344CB8AC3E}">
        <p14:creationId xmlns:p14="http://schemas.microsoft.com/office/powerpoint/2010/main" val="144102005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ADD06-85D8-4D89-A8DA-DC8B7F9F0E00}"/>
              </a:ext>
            </a:extLst>
          </p:cNvPr>
          <p:cNvSpPr>
            <a:spLocks noGrp="1"/>
          </p:cNvSpPr>
          <p:nvPr>
            <p:ph type="title"/>
          </p:nvPr>
        </p:nvSpPr>
        <p:spPr/>
        <p:txBody>
          <a:bodyPr/>
          <a:lstStyle/>
          <a:p>
            <a:endParaRPr lang="en-US"/>
          </a:p>
        </p:txBody>
      </p:sp>
      <p:pic>
        <p:nvPicPr>
          <p:cNvPr id="5" name="Zástupný obsah 4" descr="Obsah obrázku osoba, exteriér, skupina, pózování&#10;&#10;Popis byl vytvořen automaticky">
            <a:extLst>
              <a:ext uri="{FF2B5EF4-FFF2-40B4-BE49-F238E27FC236}">
                <a16:creationId xmlns:a16="http://schemas.microsoft.com/office/drawing/2014/main" id="{6376DECC-ADB7-4544-83F0-8C4DB31EC0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89841576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p:txBody>
      </p:sp>
    </p:spTree>
    <p:extLst>
      <p:ext uri="{BB962C8B-B14F-4D97-AF65-F5344CB8AC3E}">
        <p14:creationId xmlns:p14="http://schemas.microsoft.com/office/powerpoint/2010/main" val="207691172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a:p>
            <a:r>
              <a:rPr lang="en-US" dirty="0"/>
              <a:t>Destruction of Chinese cultural heritage („</a:t>
            </a:r>
            <a:r>
              <a:rPr lang="en-US" b="1" dirty="0"/>
              <a:t>old thinking</a:t>
            </a:r>
            <a:r>
              <a:rPr lang="en-US" dirty="0"/>
              <a:t>“)</a:t>
            </a:r>
          </a:p>
        </p:txBody>
      </p:sp>
    </p:spTree>
    <p:extLst>
      <p:ext uri="{BB962C8B-B14F-4D97-AF65-F5344CB8AC3E}">
        <p14:creationId xmlns:p14="http://schemas.microsoft.com/office/powerpoint/2010/main" val="17163588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D72CE-AC8A-40B4-9C48-B4F6244200CE}"/>
              </a:ext>
            </a:extLst>
          </p:cNvPr>
          <p:cNvSpPr>
            <a:spLocks noGrp="1"/>
          </p:cNvSpPr>
          <p:nvPr>
            <p:ph type="title"/>
          </p:nvPr>
        </p:nvSpPr>
        <p:spPr/>
        <p:txBody>
          <a:bodyPr/>
          <a:lstStyle/>
          <a:p>
            <a:endParaRPr lang="en-US"/>
          </a:p>
        </p:txBody>
      </p:sp>
      <p:pic>
        <p:nvPicPr>
          <p:cNvPr id="5" name="Zástupný obsah 4" descr="Obsah obrázku exteriér, jeskyně&#10;&#10;Popis byl vytvořen automaticky">
            <a:extLst>
              <a:ext uri="{FF2B5EF4-FFF2-40B4-BE49-F238E27FC236}">
                <a16:creationId xmlns:a16="http://schemas.microsoft.com/office/drawing/2014/main" id="{120A280D-1DF6-45EF-9E8A-32DE87344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5040" y="2050574"/>
            <a:ext cx="5201920" cy="3901440"/>
          </a:xfrm>
        </p:spPr>
      </p:pic>
    </p:spTree>
    <p:extLst>
      <p:ext uri="{BB962C8B-B14F-4D97-AF65-F5344CB8AC3E}">
        <p14:creationId xmlns:p14="http://schemas.microsoft.com/office/powerpoint/2010/main" val="273817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5544-5A26-4776-9AB6-71ECAED3AB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00D42F3-2C4E-4ADB-925C-CB12ED3E2C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4466" y="2630078"/>
            <a:ext cx="6306480" cy="3247837"/>
          </a:xfrm>
        </p:spPr>
      </p:pic>
    </p:spTree>
    <p:extLst>
      <p:ext uri="{BB962C8B-B14F-4D97-AF65-F5344CB8AC3E}">
        <p14:creationId xmlns:p14="http://schemas.microsoft.com/office/powerpoint/2010/main" val="73546243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a:p>
            <a:r>
              <a:rPr lang="en-US" dirty="0"/>
              <a:t>Destruction of Chinese cultural heritage („</a:t>
            </a:r>
            <a:r>
              <a:rPr lang="en-US" b="1" dirty="0"/>
              <a:t>old thinking</a:t>
            </a:r>
            <a:r>
              <a:rPr lang="en-US" dirty="0"/>
              <a:t>“)</a:t>
            </a:r>
          </a:p>
          <a:p>
            <a:r>
              <a:rPr lang="en-US" dirty="0"/>
              <a:t>„</a:t>
            </a:r>
            <a:r>
              <a:rPr lang="en-US" b="1" dirty="0"/>
              <a:t>Sending down</a:t>
            </a:r>
            <a:r>
              <a:rPr lang="en-US" dirty="0"/>
              <a:t>“ – young</a:t>
            </a:r>
            <a:r>
              <a:rPr lang="cs-CZ" dirty="0"/>
              <a:t> </a:t>
            </a:r>
            <a:r>
              <a:rPr lang="en-US" dirty="0"/>
              <a:t>intellectuals sent to work in villages &gt; waste of talent and potential</a:t>
            </a:r>
          </a:p>
          <a:p>
            <a:endParaRPr lang="en-US" dirty="0"/>
          </a:p>
        </p:txBody>
      </p:sp>
    </p:spTree>
    <p:extLst>
      <p:ext uri="{BB962C8B-B14F-4D97-AF65-F5344CB8AC3E}">
        <p14:creationId xmlns:p14="http://schemas.microsoft.com/office/powerpoint/2010/main" val="297774319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Red Brigades </a:t>
            </a:r>
            <a:r>
              <a:rPr lang="en-US" dirty="0"/>
              <a:t>– groups of fanatical young comrades &gt; attacks on „bourgeois elements“ etc., taking over of factories</a:t>
            </a:r>
          </a:p>
          <a:p>
            <a:r>
              <a:rPr lang="en-US" dirty="0"/>
              <a:t>Destruction of Chinese cultural heritage („</a:t>
            </a:r>
            <a:r>
              <a:rPr lang="en-US" b="1" dirty="0"/>
              <a:t>old thinking</a:t>
            </a:r>
            <a:r>
              <a:rPr lang="en-US" dirty="0"/>
              <a:t>“)</a:t>
            </a:r>
          </a:p>
          <a:p>
            <a:r>
              <a:rPr lang="en-US" dirty="0"/>
              <a:t>„</a:t>
            </a:r>
            <a:r>
              <a:rPr lang="en-US" b="1" dirty="0"/>
              <a:t>Sending down</a:t>
            </a:r>
            <a:r>
              <a:rPr lang="en-US" dirty="0"/>
              <a:t>“ – young</a:t>
            </a:r>
            <a:r>
              <a:rPr lang="cs-CZ" dirty="0"/>
              <a:t> </a:t>
            </a:r>
            <a:r>
              <a:rPr lang="en-US" dirty="0"/>
              <a:t>intellectuals sent to work in villages &gt; waste of talent and potential</a:t>
            </a:r>
          </a:p>
          <a:p>
            <a:r>
              <a:rPr lang="en-US" dirty="0"/>
              <a:t>„</a:t>
            </a:r>
            <a:r>
              <a:rPr lang="en-US" b="1" dirty="0"/>
              <a:t>Self-criticism</a:t>
            </a:r>
            <a:r>
              <a:rPr lang="en-US" dirty="0"/>
              <a:t>“ – public humiliation and torture</a:t>
            </a:r>
          </a:p>
        </p:txBody>
      </p:sp>
    </p:spTree>
    <p:extLst>
      <p:ext uri="{BB962C8B-B14F-4D97-AF65-F5344CB8AC3E}">
        <p14:creationId xmlns:p14="http://schemas.microsoft.com/office/powerpoint/2010/main" val="284142215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54577-0C32-4947-AA6C-5269B86A1AA9}"/>
              </a:ext>
            </a:extLst>
          </p:cNvPr>
          <p:cNvSpPr>
            <a:spLocks noGrp="1"/>
          </p:cNvSpPr>
          <p:nvPr>
            <p:ph type="title"/>
          </p:nvPr>
        </p:nvSpPr>
        <p:spPr/>
        <p:txBody>
          <a:bodyPr/>
          <a:lstStyle/>
          <a:p>
            <a:endParaRPr lang="en-US"/>
          </a:p>
        </p:txBody>
      </p:sp>
      <p:pic>
        <p:nvPicPr>
          <p:cNvPr id="5" name="Zástupný obsah 4" descr="Obsah obrázku text, osoba, dav&#10;&#10;Popis byl vytvořen automaticky">
            <a:extLst>
              <a:ext uri="{FF2B5EF4-FFF2-40B4-BE49-F238E27FC236}">
                <a16:creationId xmlns:a16="http://schemas.microsoft.com/office/drawing/2014/main" id="{C22E21DE-2811-48C7-989C-D995F2DD16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827" y="2126751"/>
            <a:ext cx="6204786" cy="3486301"/>
          </a:xfrm>
        </p:spPr>
      </p:pic>
    </p:spTree>
    <p:extLst>
      <p:ext uri="{BB962C8B-B14F-4D97-AF65-F5344CB8AC3E}">
        <p14:creationId xmlns:p14="http://schemas.microsoft.com/office/powerpoint/2010/main" val="372123491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B66B9-B083-4C1B-ABC9-E030582A2F06}"/>
              </a:ext>
            </a:extLst>
          </p:cNvPr>
          <p:cNvSpPr>
            <a:spLocks noGrp="1"/>
          </p:cNvSpPr>
          <p:nvPr>
            <p:ph type="title"/>
          </p:nvPr>
        </p:nvSpPr>
        <p:spPr/>
        <p:txBody>
          <a:bodyPr/>
          <a:lstStyle/>
          <a:p>
            <a:endParaRPr lang="en-US"/>
          </a:p>
        </p:txBody>
      </p:sp>
      <p:pic>
        <p:nvPicPr>
          <p:cNvPr id="5" name="Zástupný obsah 4" descr="Obsah obrázku text, osoba, exteriér, lidé&#10;&#10;Popis byl vytvořen automaticky">
            <a:extLst>
              <a:ext uri="{FF2B5EF4-FFF2-40B4-BE49-F238E27FC236}">
                <a16:creationId xmlns:a16="http://schemas.microsoft.com/office/drawing/2014/main" id="{625FCFE8-4870-45F3-86EA-718E85618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79721088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8D7C5-2024-418B-8E83-101F83E7138C}"/>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5435C022-D4DC-48D2-BBEA-9441D85D984B}"/>
              </a:ext>
            </a:extLst>
          </p:cNvPr>
          <p:cNvSpPr>
            <a:spLocks noGrp="1"/>
          </p:cNvSpPr>
          <p:nvPr>
            <p:ph idx="1"/>
          </p:nvPr>
        </p:nvSpPr>
        <p:spPr/>
        <p:txBody>
          <a:bodyPr/>
          <a:lstStyle/>
          <a:p>
            <a:r>
              <a:rPr lang="en-US" b="1" dirty="0"/>
              <a:t>1968 – the army had to move in to rein in the Red Brigades</a:t>
            </a:r>
          </a:p>
          <a:p>
            <a:endParaRPr lang="en-US" dirty="0"/>
          </a:p>
        </p:txBody>
      </p:sp>
    </p:spTree>
    <p:extLst>
      <p:ext uri="{BB962C8B-B14F-4D97-AF65-F5344CB8AC3E}">
        <p14:creationId xmlns:p14="http://schemas.microsoft.com/office/powerpoint/2010/main" val="387377239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AED01-AAEA-4F56-95DE-882AD1E73BCD}"/>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985F54C9-86A2-41BF-8062-8B08DB874DEA}"/>
              </a:ext>
            </a:extLst>
          </p:cNvPr>
          <p:cNvSpPr>
            <a:spLocks noGrp="1"/>
          </p:cNvSpPr>
          <p:nvPr>
            <p:ph idx="1"/>
          </p:nvPr>
        </p:nvSpPr>
        <p:spPr/>
        <p:txBody>
          <a:bodyPr/>
          <a:lstStyle/>
          <a:p>
            <a:r>
              <a:rPr lang="en-US" dirty="0"/>
              <a:t>Officially no major change to the economic model – but omnipresent </a:t>
            </a:r>
            <a:r>
              <a:rPr lang="en-US" b="1" dirty="0"/>
              <a:t>chaos and radicalism</a:t>
            </a:r>
            <a:endParaRPr lang="en-US" dirty="0"/>
          </a:p>
        </p:txBody>
      </p:sp>
    </p:spTree>
    <p:extLst>
      <p:ext uri="{BB962C8B-B14F-4D97-AF65-F5344CB8AC3E}">
        <p14:creationId xmlns:p14="http://schemas.microsoft.com/office/powerpoint/2010/main" val="137183404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AED01-AAEA-4F56-95DE-882AD1E73BCD}"/>
              </a:ext>
            </a:extLst>
          </p:cNvPr>
          <p:cNvSpPr>
            <a:spLocks noGrp="1"/>
          </p:cNvSpPr>
          <p:nvPr>
            <p:ph type="title"/>
          </p:nvPr>
        </p:nvSpPr>
        <p:spPr/>
        <p:txBody>
          <a:bodyPr/>
          <a:lstStyle/>
          <a:p>
            <a:r>
              <a:rPr lang="en-US" dirty="0"/>
              <a:t>Cultural Revolution (1966-1976)</a:t>
            </a:r>
          </a:p>
        </p:txBody>
      </p:sp>
      <p:sp>
        <p:nvSpPr>
          <p:cNvPr id="3" name="Zástupný obsah 2">
            <a:extLst>
              <a:ext uri="{FF2B5EF4-FFF2-40B4-BE49-F238E27FC236}">
                <a16:creationId xmlns:a16="http://schemas.microsoft.com/office/drawing/2014/main" id="{985F54C9-86A2-41BF-8062-8B08DB874DEA}"/>
              </a:ext>
            </a:extLst>
          </p:cNvPr>
          <p:cNvSpPr>
            <a:spLocks noGrp="1"/>
          </p:cNvSpPr>
          <p:nvPr>
            <p:ph idx="1"/>
          </p:nvPr>
        </p:nvSpPr>
        <p:spPr/>
        <p:txBody>
          <a:bodyPr/>
          <a:lstStyle/>
          <a:p>
            <a:r>
              <a:rPr lang="en-US" dirty="0"/>
              <a:t>Officially no major change to the economic model – but omnipresent </a:t>
            </a:r>
            <a:r>
              <a:rPr lang="en-US" b="1" dirty="0"/>
              <a:t>chaos and radicalism</a:t>
            </a:r>
            <a:endParaRPr lang="en-US" dirty="0"/>
          </a:p>
          <a:p>
            <a:r>
              <a:rPr lang="en-US" dirty="0"/>
              <a:t>Mao‘s final years (1970-76) – </a:t>
            </a:r>
            <a:r>
              <a:rPr lang="en-US" b="1" dirty="0"/>
              <a:t>the situation slowly calmed down</a:t>
            </a:r>
          </a:p>
          <a:p>
            <a:endParaRPr lang="en-US" dirty="0"/>
          </a:p>
        </p:txBody>
      </p:sp>
    </p:spTree>
    <p:extLst>
      <p:ext uri="{BB962C8B-B14F-4D97-AF65-F5344CB8AC3E}">
        <p14:creationId xmlns:p14="http://schemas.microsoft.com/office/powerpoint/2010/main" val="219564216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DA292-2B85-4693-86A3-A3842CDF0D52}"/>
              </a:ext>
            </a:extLst>
          </p:cNvPr>
          <p:cNvSpPr>
            <a:spLocks noGrp="1"/>
          </p:cNvSpPr>
          <p:nvPr>
            <p:ph type="title"/>
          </p:nvPr>
        </p:nvSpPr>
        <p:spPr/>
        <p:txBody>
          <a:bodyPr/>
          <a:lstStyle/>
          <a:p>
            <a:endParaRPr lang="en-US" dirty="0"/>
          </a:p>
        </p:txBody>
      </p:sp>
      <p:sp>
        <p:nvSpPr>
          <p:cNvPr id="3" name="Zástupný obsah 2">
            <a:extLst>
              <a:ext uri="{FF2B5EF4-FFF2-40B4-BE49-F238E27FC236}">
                <a16:creationId xmlns:a16="http://schemas.microsoft.com/office/drawing/2014/main" id="{B98177FC-26FF-462F-9B5D-37C331D9843C}"/>
              </a:ext>
            </a:extLst>
          </p:cNvPr>
          <p:cNvSpPr>
            <a:spLocks noGrp="1"/>
          </p:cNvSpPr>
          <p:nvPr>
            <p:ph idx="1"/>
          </p:nvPr>
        </p:nvSpPr>
        <p:spPr/>
        <p:txBody>
          <a:bodyPr/>
          <a:lstStyle/>
          <a:p>
            <a:r>
              <a:rPr lang="en-US" b="0" i="0" dirty="0">
                <a:solidFill>
                  <a:srgbClr val="0D0D0D"/>
                </a:solidFill>
                <a:effectLst/>
                <a:latin typeface="MiloTE"/>
              </a:rPr>
              <a:t>“H</a:t>
            </a:r>
            <a:r>
              <a:rPr lang="cs-CZ" b="0" i="0" dirty="0">
                <a:solidFill>
                  <a:srgbClr val="0D0D0D"/>
                </a:solidFill>
                <a:effectLst/>
                <a:latin typeface="MiloTE"/>
              </a:rPr>
              <a:t>ad</a:t>
            </a:r>
            <a:r>
              <a:rPr lang="en-US" b="0" i="0" dirty="0">
                <a:solidFill>
                  <a:srgbClr val="0D0D0D"/>
                </a:solidFill>
                <a:effectLst/>
                <a:latin typeface="MiloTE"/>
              </a:rPr>
              <a:t> Mao died in 1956, his achievements would have been immortal. Had he died in 1966, he would still have been a great man but flawed. But he died in </a:t>
            </a:r>
            <a:r>
              <a:rPr lang="en-US" b="1" i="0" dirty="0">
                <a:solidFill>
                  <a:srgbClr val="0D0D0D"/>
                </a:solidFill>
                <a:effectLst/>
                <a:latin typeface="MiloTE"/>
              </a:rPr>
              <a:t>1976</a:t>
            </a:r>
            <a:r>
              <a:rPr lang="en-US" b="0" i="0" dirty="0">
                <a:solidFill>
                  <a:srgbClr val="0D0D0D"/>
                </a:solidFill>
                <a:effectLst/>
                <a:latin typeface="MiloTE"/>
              </a:rPr>
              <a:t>. Alas, what can one say?”</a:t>
            </a:r>
            <a:endParaRPr lang="en-US" dirty="0"/>
          </a:p>
        </p:txBody>
      </p:sp>
    </p:spTree>
    <p:extLst>
      <p:ext uri="{BB962C8B-B14F-4D97-AF65-F5344CB8AC3E}">
        <p14:creationId xmlns:p14="http://schemas.microsoft.com/office/powerpoint/2010/main" val="106624501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a:t>
            </a:r>
            <a:r>
              <a:rPr lang="en-US" b="1" dirty="0"/>
              <a:t>pragmatists</a:t>
            </a:r>
            <a:r>
              <a:rPr lang="en-US" dirty="0"/>
              <a:t> (Deng and Zhou Enlai) and </a:t>
            </a:r>
            <a:r>
              <a:rPr lang="en-US" b="1" dirty="0"/>
              <a:t>hardcore Maoists </a:t>
            </a:r>
            <a:r>
              <a:rPr lang="en-US" dirty="0"/>
              <a:t>(Gang of Four – Mao‘s wife)</a:t>
            </a:r>
          </a:p>
        </p:txBody>
      </p:sp>
    </p:spTree>
    <p:extLst>
      <p:ext uri="{BB962C8B-B14F-4D97-AF65-F5344CB8AC3E}">
        <p14:creationId xmlns:p14="http://schemas.microsoft.com/office/powerpoint/2010/main" val="168745733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p:txBody>
      </p:sp>
    </p:spTree>
    <p:extLst>
      <p:ext uri="{BB962C8B-B14F-4D97-AF65-F5344CB8AC3E}">
        <p14:creationId xmlns:p14="http://schemas.microsoft.com/office/powerpoint/2010/main" val="134858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cs-CZ" dirty="0"/>
              <a:t>B</a:t>
            </a:r>
            <a:r>
              <a:rPr lang="en-US" dirty="0" err="1"/>
              <a:t>ourgeois</a:t>
            </a:r>
            <a:r>
              <a:rPr lang="en-US" dirty="0"/>
              <a:t> entrepreneurs </a:t>
            </a:r>
            <a:r>
              <a:rPr lang="en-US" b="1" dirty="0"/>
              <a:t>will </a:t>
            </a:r>
            <a:r>
              <a:rPr lang="cs-CZ" b="1" dirty="0" err="1"/>
              <a:t>gradually</a:t>
            </a:r>
            <a:r>
              <a:rPr lang="cs-CZ" b="1" dirty="0"/>
              <a:t> </a:t>
            </a:r>
            <a:r>
              <a:rPr lang="cs-CZ" b="1" dirty="0" err="1"/>
              <a:t>become</a:t>
            </a:r>
            <a:r>
              <a:rPr lang="cs-CZ" b="1" dirty="0"/>
              <a:t> </a:t>
            </a:r>
            <a:r>
              <a:rPr lang="cs-CZ" b="1" dirty="0" err="1"/>
              <a:t>richer</a:t>
            </a:r>
            <a:r>
              <a:rPr lang="cs-CZ" b="1" dirty="0"/>
              <a:t> </a:t>
            </a:r>
            <a:r>
              <a:rPr lang="cs-CZ" b="1" dirty="0" err="1"/>
              <a:t>than</a:t>
            </a:r>
            <a:r>
              <a:rPr lang="cs-CZ" b="1" dirty="0"/>
              <a:t> </a:t>
            </a:r>
            <a:r>
              <a:rPr lang="cs-CZ" b="1" dirty="0" err="1"/>
              <a:t>the</a:t>
            </a:r>
            <a:r>
              <a:rPr lang="cs-CZ" b="1" dirty="0"/>
              <a:t> </a:t>
            </a:r>
            <a:r>
              <a:rPr lang="cs-CZ" b="1" dirty="0" err="1"/>
              <a:t>land-owning</a:t>
            </a:r>
            <a:r>
              <a:rPr lang="cs-CZ" b="1" dirty="0"/>
              <a:t> nobility</a:t>
            </a:r>
          </a:p>
          <a:p>
            <a:r>
              <a:rPr lang="cs-CZ" b="1" dirty="0"/>
              <a:t>E</a:t>
            </a:r>
            <a:r>
              <a:rPr lang="en-US" b="1" dirty="0" err="1"/>
              <a:t>ventually</a:t>
            </a:r>
            <a:r>
              <a:rPr lang="cs-CZ" b="1" dirty="0"/>
              <a:t>, </a:t>
            </a:r>
            <a:r>
              <a:rPr lang="cs-CZ" b="1" dirty="0" err="1"/>
              <a:t>they</a:t>
            </a:r>
            <a:r>
              <a:rPr lang="cs-CZ" b="1" dirty="0"/>
              <a:t> </a:t>
            </a:r>
            <a:r>
              <a:rPr lang="cs-CZ" b="1" dirty="0" err="1"/>
              <a:t>will</a:t>
            </a:r>
            <a:r>
              <a:rPr lang="en-US" b="1" dirty="0"/>
              <a:t> overthrow the monarchy </a:t>
            </a:r>
            <a:r>
              <a:rPr lang="cs-CZ" b="1" dirty="0"/>
              <a:t>and </a:t>
            </a:r>
            <a:r>
              <a:rPr lang="cs-CZ" b="1" dirty="0" err="1"/>
              <a:t>impose</a:t>
            </a:r>
            <a:r>
              <a:rPr lang="cs-CZ" b="1" dirty="0"/>
              <a:t> a </a:t>
            </a:r>
            <a:r>
              <a:rPr lang="cs-CZ" b="1" dirty="0" err="1"/>
              <a:t>liberal</a:t>
            </a:r>
            <a:r>
              <a:rPr lang="cs-CZ" b="1" dirty="0"/>
              <a:t> </a:t>
            </a:r>
            <a:r>
              <a:rPr lang="cs-CZ" b="1" dirty="0" err="1"/>
              <a:t>regime</a:t>
            </a:r>
            <a:endParaRPr lang="cs-CZ" b="1" dirty="0"/>
          </a:p>
          <a:p>
            <a:r>
              <a:rPr lang="en-US" dirty="0"/>
              <a:t>=</a:t>
            </a:r>
            <a:r>
              <a:rPr lang="cs-CZ" dirty="0"/>
              <a:t> </a:t>
            </a:r>
            <a:r>
              <a:rPr lang="en-US" dirty="0"/>
              <a:t>at first a change in the economic structure</a:t>
            </a:r>
            <a:r>
              <a:rPr lang="cs-CZ" dirty="0"/>
              <a:t>, </a:t>
            </a:r>
            <a:r>
              <a:rPr lang="en-US" dirty="0"/>
              <a:t>than</a:t>
            </a:r>
            <a:r>
              <a:rPr lang="cs-CZ" dirty="0"/>
              <a:t> a</a:t>
            </a:r>
            <a:r>
              <a:rPr lang="en-US" dirty="0"/>
              <a:t> change in the</a:t>
            </a:r>
            <a:r>
              <a:rPr lang="cs-CZ" dirty="0"/>
              <a:t> </a:t>
            </a:r>
            <a:r>
              <a:rPr lang="en-US" dirty="0"/>
              <a:t>political superstructure</a:t>
            </a:r>
          </a:p>
          <a:p>
            <a:endParaRPr lang="en-US" dirty="0"/>
          </a:p>
        </p:txBody>
      </p:sp>
    </p:spTree>
    <p:extLst>
      <p:ext uri="{BB962C8B-B14F-4D97-AF65-F5344CB8AC3E}">
        <p14:creationId xmlns:p14="http://schemas.microsoft.com/office/powerpoint/2010/main" val="84111300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a:p>
            <a:r>
              <a:rPr lang="en-US" dirty="0"/>
              <a:t>Both Mao and Zhou died in 1976</a:t>
            </a:r>
          </a:p>
        </p:txBody>
      </p:sp>
    </p:spTree>
    <p:extLst>
      <p:ext uri="{BB962C8B-B14F-4D97-AF65-F5344CB8AC3E}">
        <p14:creationId xmlns:p14="http://schemas.microsoft.com/office/powerpoint/2010/main" val="421499703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a:p>
            <a:r>
              <a:rPr lang="en-US" dirty="0"/>
              <a:t>Both Mao and Zhou died in 1976</a:t>
            </a:r>
          </a:p>
          <a:p>
            <a:r>
              <a:rPr lang="en-US" dirty="0"/>
              <a:t>Brief interregnum, </a:t>
            </a:r>
            <a:r>
              <a:rPr lang="en-US" b="1" dirty="0"/>
              <a:t>Deng‘s faction emerged victorious in 1978</a:t>
            </a:r>
          </a:p>
        </p:txBody>
      </p:sp>
    </p:spTree>
    <p:extLst>
      <p:ext uri="{BB962C8B-B14F-4D97-AF65-F5344CB8AC3E}">
        <p14:creationId xmlns:p14="http://schemas.microsoft.com/office/powerpoint/2010/main" val="305869118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0021D-4A32-4162-B6D4-22077582F91E}"/>
              </a:ext>
            </a:extLst>
          </p:cNvPr>
          <p:cNvSpPr>
            <a:spLocks noGrp="1"/>
          </p:cNvSpPr>
          <p:nvPr>
            <p:ph type="title"/>
          </p:nvPr>
        </p:nvSpPr>
        <p:spPr/>
        <p:txBody>
          <a:bodyPr/>
          <a:lstStyle/>
          <a:p>
            <a:r>
              <a:rPr lang="en-US" dirty="0"/>
              <a:t>Mao‘s final years</a:t>
            </a:r>
          </a:p>
        </p:txBody>
      </p:sp>
      <p:sp>
        <p:nvSpPr>
          <p:cNvPr id="3" name="Zástupný obsah 2">
            <a:extLst>
              <a:ext uri="{FF2B5EF4-FFF2-40B4-BE49-F238E27FC236}">
                <a16:creationId xmlns:a16="http://schemas.microsoft.com/office/drawing/2014/main" id="{8D16A90B-5553-44A4-B966-B3D46362601F}"/>
              </a:ext>
            </a:extLst>
          </p:cNvPr>
          <p:cNvSpPr>
            <a:spLocks noGrp="1"/>
          </p:cNvSpPr>
          <p:nvPr>
            <p:ph idx="1"/>
          </p:nvPr>
        </p:nvSpPr>
        <p:spPr/>
        <p:txBody>
          <a:bodyPr/>
          <a:lstStyle/>
          <a:p>
            <a:r>
              <a:rPr lang="en-US" dirty="0"/>
              <a:t>Power struggle between pragmatists (Deng and Zhou Enlai) and hardcore Maoists (Gang of Four – Mao‘s wife)</a:t>
            </a:r>
          </a:p>
          <a:p>
            <a:r>
              <a:rPr lang="en-US" dirty="0"/>
              <a:t>Material incentives and focus on economic performance vs. ideological purity and revolutionary zeal</a:t>
            </a:r>
          </a:p>
          <a:p>
            <a:r>
              <a:rPr lang="en-US" dirty="0"/>
              <a:t>Both Mao and Zhou died in 1976</a:t>
            </a:r>
          </a:p>
          <a:p>
            <a:r>
              <a:rPr lang="en-US" dirty="0"/>
              <a:t>Brief interregnum, </a:t>
            </a:r>
            <a:r>
              <a:rPr lang="en-US" b="1" dirty="0"/>
              <a:t>Deng‘s faction emerged victorious in 1978</a:t>
            </a:r>
          </a:p>
          <a:p>
            <a:r>
              <a:rPr lang="en-US" dirty="0"/>
              <a:t>„Gang of Four“ – blamed for the excesses of the Cultural Revolution so that Mao himself could be absolved of all responsibility</a:t>
            </a:r>
          </a:p>
          <a:p>
            <a:endParaRPr lang="en-US" dirty="0"/>
          </a:p>
        </p:txBody>
      </p:sp>
    </p:spTree>
    <p:extLst>
      <p:ext uri="{BB962C8B-B14F-4D97-AF65-F5344CB8AC3E}">
        <p14:creationId xmlns:p14="http://schemas.microsoft.com/office/powerpoint/2010/main" val="11096715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208684323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a:t>
            </a:r>
          </a:p>
        </p:txBody>
      </p:sp>
    </p:spTree>
    <p:extLst>
      <p:ext uri="{BB962C8B-B14F-4D97-AF65-F5344CB8AC3E}">
        <p14:creationId xmlns:p14="http://schemas.microsoft.com/office/powerpoint/2010/main" val="343938910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 </a:t>
            </a:r>
          </a:p>
          <a:p>
            <a:r>
              <a:rPr lang="en-US" dirty="0"/>
              <a:t>&gt; focus on </a:t>
            </a:r>
            <a:r>
              <a:rPr lang="en-US" b="1" dirty="0"/>
              <a:t>tangible</a:t>
            </a:r>
            <a:r>
              <a:rPr lang="en-US" dirty="0"/>
              <a:t> targets – tons of fertilizer, steel, concrete</a:t>
            </a:r>
          </a:p>
          <a:p>
            <a:r>
              <a:rPr lang="en-US" dirty="0"/>
              <a:t>&gt; </a:t>
            </a:r>
            <a:r>
              <a:rPr lang="en-US" b="1" dirty="0"/>
              <a:t>neglect of things which are harder to measure (services etc.)</a:t>
            </a:r>
          </a:p>
        </p:txBody>
      </p:sp>
    </p:spTree>
    <p:extLst>
      <p:ext uri="{BB962C8B-B14F-4D97-AF65-F5344CB8AC3E}">
        <p14:creationId xmlns:p14="http://schemas.microsoft.com/office/powerpoint/2010/main" val="91095724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 </a:t>
            </a:r>
          </a:p>
          <a:p>
            <a:r>
              <a:rPr lang="en-US" dirty="0"/>
              <a:t>&gt; focus on </a:t>
            </a:r>
            <a:r>
              <a:rPr lang="en-US" b="1" dirty="0"/>
              <a:t>tangible</a:t>
            </a:r>
            <a:r>
              <a:rPr lang="en-US" dirty="0"/>
              <a:t> targets – tons of fertilizer, steel, concrete</a:t>
            </a:r>
          </a:p>
          <a:p>
            <a:r>
              <a:rPr lang="en-US" dirty="0"/>
              <a:t>&gt; </a:t>
            </a:r>
            <a:r>
              <a:rPr lang="en-US" b="1" dirty="0"/>
              <a:t>neglect of things which are harder to measure (services etc.)</a:t>
            </a:r>
          </a:p>
          <a:p>
            <a:r>
              <a:rPr lang="en-US" dirty="0"/>
              <a:t>Bad management of resources &gt; </a:t>
            </a:r>
            <a:r>
              <a:rPr lang="en-US" b="1" dirty="0"/>
              <a:t>environmental damage!</a:t>
            </a:r>
          </a:p>
        </p:txBody>
      </p:sp>
    </p:spTree>
    <p:extLst>
      <p:ext uri="{BB962C8B-B14F-4D97-AF65-F5344CB8AC3E}">
        <p14:creationId xmlns:p14="http://schemas.microsoft.com/office/powerpoint/2010/main" val="10495988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AD8BB-6F02-4C92-B558-9C45A47F3AD7}"/>
              </a:ext>
            </a:extLst>
          </p:cNvPr>
          <p:cNvSpPr>
            <a:spLocks noGrp="1"/>
          </p:cNvSpPr>
          <p:nvPr>
            <p:ph type="title"/>
          </p:nvPr>
        </p:nvSpPr>
        <p:spPr/>
        <p:txBody>
          <a:bodyPr/>
          <a:lstStyle/>
          <a:p>
            <a:r>
              <a:rPr lang="en-US" dirty="0"/>
              <a:t>Pros and cons of central planning</a:t>
            </a:r>
          </a:p>
        </p:txBody>
      </p:sp>
      <p:sp>
        <p:nvSpPr>
          <p:cNvPr id="3" name="Zástupný obsah 2">
            <a:extLst>
              <a:ext uri="{FF2B5EF4-FFF2-40B4-BE49-F238E27FC236}">
                <a16:creationId xmlns:a16="http://schemas.microsoft.com/office/drawing/2014/main" id="{3D79BFD8-0317-4E44-A54D-165D9907B297}"/>
              </a:ext>
            </a:extLst>
          </p:cNvPr>
          <p:cNvSpPr>
            <a:spLocks noGrp="1"/>
          </p:cNvSpPr>
          <p:nvPr>
            <p:ph idx="1"/>
          </p:nvPr>
        </p:nvSpPr>
        <p:spPr/>
        <p:txBody>
          <a:bodyPr>
            <a:normAutofit/>
          </a:bodyPr>
          <a:lstStyle/>
          <a:p>
            <a:r>
              <a:rPr lang="en-US" dirty="0"/>
              <a:t>Difficulty of finding out what‘s valuable in absence of prices </a:t>
            </a:r>
          </a:p>
          <a:p>
            <a:r>
              <a:rPr lang="en-US" dirty="0"/>
              <a:t>&gt; focus on </a:t>
            </a:r>
            <a:r>
              <a:rPr lang="en-US" b="1" dirty="0"/>
              <a:t>tangible</a:t>
            </a:r>
            <a:r>
              <a:rPr lang="en-US" dirty="0"/>
              <a:t> targets – tons of fertilizer, steel, concrete</a:t>
            </a:r>
          </a:p>
          <a:p>
            <a:r>
              <a:rPr lang="en-US" dirty="0"/>
              <a:t>&gt; </a:t>
            </a:r>
            <a:r>
              <a:rPr lang="en-US" b="1" dirty="0"/>
              <a:t>neglect of things which are harder to measure (services etc.)</a:t>
            </a:r>
          </a:p>
          <a:p>
            <a:r>
              <a:rPr lang="en-US" dirty="0"/>
              <a:t>Bad management of resources &gt; </a:t>
            </a:r>
            <a:r>
              <a:rPr lang="en-US" b="1" dirty="0"/>
              <a:t>environmental damage!</a:t>
            </a:r>
          </a:p>
          <a:p>
            <a:r>
              <a:rPr lang="en-US" b="1" dirty="0"/>
              <a:t>No competition and no bankruptcies </a:t>
            </a:r>
            <a:r>
              <a:rPr lang="en-US" dirty="0"/>
              <a:t>&gt; no pressure to make products and services attractive to buyers &gt; low quality + little choice</a:t>
            </a:r>
          </a:p>
          <a:p>
            <a:endParaRPr lang="en-US" dirty="0"/>
          </a:p>
        </p:txBody>
      </p:sp>
    </p:spTree>
    <p:extLst>
      <p:ext uri="{BB962C8B-B14F-4D97-AF65-F5344CB8AC3E}">
        <p14:creationId xmlns:p14="http://schemas.microsoft.com/office/powerpoint/2010/main" val="373009013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8D8DC-09C7-4B35-B96E-8AB1ECCF0CE0}"/>
              </a:ext>
            </a:extLst>
          </p:cNvPr>
          <p:cNvSpPr>
            <a:spLocks noGrp="1"/>
          </p:cNvSpPr>
          <p:nvPr>
            <p:ph type="title"/>
          </p:nvPr>
        </p:nvSpPr>
        <p:spPr/>
        <p:txBody>
          <a:bodyPr/>
          <a:lstStyle/>
          <a:p>
            <a:r>
              <a:rPr lang="cs-CZ" dirty="0"/>
              <a:t>Pros and </a:t>
            </a:r>
            <a:r>
              <a:rPr lang="cs-CZ" dirty="0" err="1"/>
              <a:t>cons</a:t>
            </a:r>
            <a:r>
              <a:rPr lang="cs-CZ" dirty="0"/>
              <a:t> </a:t>
            </a:r>
            <a:r>
              <a:rPr lang="cs-CZ" dirty="0" err="1"/>
              <a:t>of</a:t>
            </a:r>
            <a:r>
              <a:rPr lang="cs-CZ" dirty="0"/>
              <a:t> </a:t>
            </a:r>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C19B91E8-7F2D-4DFA-934F-2FE021622FA9}"/>
              </a:ext>
            </a:extLst>
          </p:cNvPr>
          <p:cNvSpPr>
            <a:spLocks noGrp="1"/>
          </p:cNvSpPr>
          <p:nvPr>
            <p:ph idx="1"/>
          </p:nvPr>
        </p:nvSpPr>
        <p:spPr/>
        <p:txBody>
          <a:bodyPr/>
          <a:lstStyle/>
          <a:p>
            <a:r>
              <a:rPr lang="en-US" b="1" dirty="0"/>
              <a:t>Good at adopting existing techniques and replicating them throughout the economy </a:t>
            </a:r>
            <a:r>
              <a:rPr lang="en-US" dirty="0"/>
              <a:t>&gt; </a:t>
            </a:r>
            <a:r>
              <a:rPr lang="en-US" b="1" dirty="0">
                <a:solidFill>
                  <a:srgbClr val="FF0000"/>
                </a:solidFill>
              </a:rPr>
              <a:t>catching up</a:t>
            </a:r>
          </a:p>
          <a:p>
            <a:endParaRPr lang="en-US" dirty="0"/>
          </a:p>
        </p:txBody>
      </p:sp>
    </p:spTree>
    <p:extLst>
      <p:ext uri="{BB962C8B-B14F-4D97-AF65-F5344CB8AC3E}">
        <p14:creationId xmlns:p14="http://schemas.microsoft.com/office/powerpoint/2010/main" val="201946750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8D8DC-09C7-4B35-B96E-8AB1ECCF0CE0}"/>
              </a:ext>
            </a:extLst>
          </p:cNvPr>
          <p:cNvSpPr>
            <a:spLocks noGrp="1"/>
          </p:cNvSpPr>
          <p:nvPr>
            <p:ph type="title"/>
          </p:nvPr>
        </p:nvSpPr>
        <p:spPr/>
        <p:txBody>
          <a:bodyPr/>
          <a:lstStyle/>
          <a:p>
            <a:r>
              <a:rPr lang="cs-CZ" dirty="0"/>
              <a:t>Pros and </a:t>
            </a:r>
            <a:r>
              <a:rPr lang="cs-CZ" dirty="0" err="1"/>
              <a:t>cons</a:t>
            </a:r>
            <a:r>
              <a:rPr lang="cs-CZ" dirty="0"/>
              <a:t> </a:t>
            </a:r>
            <a:r>
              <a:rPr lang="cs-CZ" dirty="0" err="1"/>
              <a:t>of</a:t>
            </a:r>
            <a:r>
              <a:rPr lang="cs-CZ" dirty="0"/>
              <a:t> </a:t>
            </a:r>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C19B91E8-7F2D-4DFA-934F-2FE021622FA9}"/>
              </a:ext>
            </a:extLst>
          </p:cNvPr>
          <p:cNvSpPr>
            <a:spLocks noGrp="1"/>
          </p:cNvSpPr>
          <p:nvPr>
            <p:ph idx="1"/>
          </p:nvPr>
        </p:nvSpPr>
        <p:spPr/>
        <p:txBody>
          <a:bodyPr/>
          <a:lstStyle/>
          <a:p>
            <a:r>
              <a:rPr lang="en-US" b="1" dirty="0"/>
              <a:t>Good at adopting existing techniques and replicating them throughout the economy </a:t>
            </a:r>
            <a:r>
              <a:rPr lang="en-US" dirty="0"/>
              <a:t>&gt; </a:t>
            </a:r>
            <a:r>
              <a:rPr lang="en-US" b="1" dirty="0">
                <a:solidFill>
                  <a:srgbClr val="FF0000"/>
                </a:solidFill>
              </a:rPr>
              <a:t>catching up</a:t>
            </a:r>
          </a:p>
          <a:p>
            <a:r>
              <a:rPr lang="en-US" dirty="0"/>
              <a:t>Bad at independent innovation</a:t>
            </a:r>
          </a:p>
          <a:p>
            <a:endParaRPr lang="en-US" dirty="0"/>
          </a:p>
        </p:txBody>
      </p:sp>
    </p:spTree>
    <p:extLst>
      <p:ext uri="{BB962C8B-B14F-4D97-AF65-F5344CB8AC3E}">
        <p14:creationId xmlns:p14="http://schemas.microsoft.com/office/powerpoint/2010/main" val="74372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cs-CZ" dirty="0"/>
              <a:t>B</a:t>
            </a:r>
            <a:r>
              <a:rPr lang="en-US" dirty="0" err="1"/>
              <a:t>ourgeois</a:t>
            </a:r>
            <a:r>
              <a:rPr lang="en-US" dirty="0"/>
              <a:t> entrepreneurs </a:t>
            </a:r>
            <a:r>
              <a:rPr lang="en-US" b="1" dirty="0"/>
              <a:t>will </a:t>
            </a:r>
            <a:r>
              <a:rPr lang="cs-CZ" b="1" dirty="0" err="1"/>
              <a:t>gradually</a:t>
            </a:r>
            <a:r>
              <a:rPr lang="cs-CZ" b="1" dirty="0"/>
              <a:t> </a:t>
            </a:r>
            <a:r>
              <a:rPr lang="cs-CZ" b="1" dirty="0" err="1"/>
              <a:t>become</a:t>
            </a:r>
            <a:r>
              <a:rPr lang="cs-CZ" b="1" dirty="0"/>
              <a:t> </a:t>
            </a:r>
            <a:r>
              <a:rPr lang="cs-CZ" b="1" dirty="0" err="1"/>
              <a:t>richer</a:t>
            </a:r>
            <a:r>
              <a:rPr lang="cs-CZ" b="1" dirty="0"/>
              <a:t> </a:t>
            </a:r>
            <a:r>
              <a:rPr lang="cs-CZ" b="1" dirty="0" err="1"/>
              <a:t>than</a:t>
            </a:r>
            <a:r>
              <a:rPr lang="cs-CZ" b="1" dirty="0"/>
              <a:t> </a:t>
            </a:r>
            <a:r>
              <a:rPr lang="cs-CZ" b="1" dirty="0" err="1"/>
              <a:t>the</a:t>
            </a:r>
            <a:r>
              <a:rPr lang="cs-CZ" b="1" dirty="0"/>
              <a:t> </a:t>
            </a:r>
            <a:r>
              <a:rPr lang="cs-CZ" b="1" dirty="0" err="1"/>
              <a:t>land-owning</a:t>
            </a:r>
            <a:r>
              <a:rPr lang="cs-CZ" b="1" dirty="0"/>
              <a:t> nobility</a:t>
            </a:r>
          </a:p>
          <a:p>
            <a:r>
              <a:rPr lang="cs-CZ" b="1" dirty="0"/>
              <a:t>E</a:t>
            </a:r>
            <a:r>
              <a:rPr lang="en-US" b="1" dirty="0" err="1"/>
              <a:t>ventually</a:t>
            </a:r>
            <a:r>
              <a:rPr lang="cs-CZ" b="1" dirty="0"/>
              <a:t>, </a:t>
            </a:r>
            <a:r>
              <a:rPr lang="cs-CZ" b="1" dirty="0" err="1"/>
              <a:t>they</a:t>
            </a:r>
            <a:r>
              <a:rPr lang="cs-CZ" b="1" dirty="0"/>
              <a:t> </a:t>
            </a:r>
            <a:r>
              <a:rPr lang="cs-CZ" b="1" dirty="0" err="1"/>
              <a:t>will</a:t>
            </a:r>
            <a:r>
              <a:rPr lang="en-US" b="1" dirty="0"/>
              <a:t> overthrow the monarchy </a:t>
            </a:r>
            <a:r>
              <a:rPr lang="cs-CZ" b="1" dirty="0"/>
              <a:t>and </a:t>
            </a:r>
            <a:r>
              <a:rPr lang="cs-CZ" b="1" dirty="0" err="1"/>
              <a:t>impose</a:t>
            </a:r>
            <a:r>
              <a:rPr lang="cs-CZ" b="1" dirty="0"/>
              <a:t> a </a:t>
            </a:r>
            <a:r>
              <a:rPr lang="cs-CZ" b="1" dirty="0" err="1"/>
              <a:t>liberal</a:t>
            </a:r>
            <a:r>
              <a:rPr lang="cs-CZ" b="1" dirty="0"/>
              <a:t> </a:t>
            </a:r>
            <a:r>
              <a:rPr lang="cs-CZ" b="1" dirty="0" err="1"/>
              <a:t>regime</a:t>
            </a:r>
            <a:endParaRPr lang="cs-CZ" b="1" dirty="0"/>
          </a:p>
          <a:p>
            <a:r>
              <a:rPr lang="en-US" dirty="0"/>
              <a:t>=</a:t>
            </a:r>
            <a:r>
              <a:rPr lang="cs-CZ" dirty="0"/>
              <a:t> </a:t>
            </a:r>
            <a:r>
              <a:rPr lang="en-US" dirty="0"/>
              <a:t>at first a change in the economic structure</a:t>
            </a:r>
            <a:r>
              <a:rPr lang="cs-CZ" dirty="0"/>
              <a:t>, </a:t>
            </a:r>
            <a:r>
              <a:rPr lang="en-US" dirty="0"/>
              <a:t>than</a:t>
            </a:r>
            <a:r>
              <a:rPr lang="cs-CZ" dirty="0"/>
              <a:t> a</a:t>
            </a:r>
            <a:r>
              <a:rPr lang="en-US" dirty="0"/>
              <a:t> change in the</a:t>
            </a:r>
            <a:r>
              <a:rPr lang="cs-CZ" dirty="0"/>
              <a:t> </a:t>
            </a:r>
            <a:r>
              <a:rPr lang="en-US" dirty="0"/>
              <a:t>political superstructure</a:t>
            </a:r>
            <a:endParaRPr lang="cs-CZ" dirty="0"/>
          </a:p>
          <a:p>
            <a:r>
              <a:rPr lang="cs-CZ" dirty="0"/>
              <a:t>Marx </a:t>
            </a:r>
            <a:r>
              <a:rPr lang="cs-CZ" dirty="0" err="1"/>
              <a:t>lived</a:t>
            </a:r>
            <a:r>
              <a:rPr lang="cs-CZ" dirty="0"/>
              <a:t> </a:t>
            </a:r>
            <a:r>
              <a:rPr lang="cs-CZ" dirty="0" err="1"/>
              <a:t>through</a:t>
            </a:r>
            <a:r>
              <a:rPr lang="cs-CZ" dirty="0"/>
              <a:t> </a:t>
            </a:r>
            <a:r>
              <a:rPr lang="cs-CZ" dirty="0" err="1"/>
              <a:t>the</a:t>
            </a:r>
            <a:r>
              <a:rPr lang="cs-CZ" dirty="0"/>
              <a:t> </a:t>
            </a:r>
            <a:r>
              <a:rPr lang="cs-CZ" dirty="0" err="1"/>
              <a:t>Revolutions</a:t>
            </a:r>
            <a:r>
              <a:rPr lang="cs-CZ" dirty="0"/>
              <a:t> </a:t>
            </a:r>
            <a:r>
              <a:rPr lang="cs-CZ" dirty="0" err="1"/>
              <a:t>of</a:t>
            </a:r>
            <a:r>
              <a:rPr lang="cs-CZ" dirty="0"/>
              <a:t> 1848 and </a:t>
            </a:r>
            <a:r>
              <a:rPr lang="cs-CZ" dirty="0" err="1"/>
              <a:t>already</a:t>
            </a:r>
            <a:r>
              <a:rPr lang="cs-CZ" dirty="0"/>
              <a:t> </a:t>
            </a:r>
            <a:r>
              <a:rPr lang="cs-CZ" dirty="0" err="1"/>
              <a:t>anticipated</a:t>
            </a:r>
            <a:r>
              <a:rPr lang="cs-CZ" dirty="0"/>
              <a:t> </a:t>
            </a:r>
            <a:r>
              <a:rPr lang="cs-CZ" dirty="0" err="1"/>
              <a:t>the</a:t>
            </a:r>
            <a:r>
              <a:rPr lang="cs-CZ" dirty="0"/>
              <a:t> </a:t>
            </a:r>
            <a:r>
              <a:rPr lang="cs-CZ" dirty="0" err="1"/>
              <a:t>next</a:t>
            </a:r>
            <a:r>
              <a:rPr lang="cs-CZ" dirty="0"/>
              <a:t> </a:t>
            </a:r>
            <a:r>
              <a:rPr lang="cs-CZ" dirty="0" err="1"/>
              <a:t>round</a:t>
            </a:r>
            <a:endParaRPr lang="en-US" dirty="0"/>
          </a:p>
          <a:p>
            <a:endParaRPr lang="en-US" dirty="0"/>
          </a:p>
        </p:txBody>
      </p:sp>
    </p:spTree>
    <p:extLst>
      <p:ext uri="{BB962C8B-B14F-4D97-AF65-F5344CB8AC3E}">
        <p14:creationId xmlns:p14="http://schemas.microsoft.com/office/powerpoint/2010/main" val="37028299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8D8DC-09C7-4B35-B96E-8AB1ECCF0CE0}"/>
              </a:ext>
            </a:extLst>
          </p:cNvPr>
          <p:cNvSpPr>
            <a:spLocks noGrp="1"/>
          </p:cNvSpPr>
          <p:nvPr>
            <p:ph type="title"/>
          </p:nvPr>
        </p:nvSpPr>
        <p:spPr/>
        <p:txBody>
          <a:bodyPr/>
          <a:lstStyle/>
          <a:p>
            <a:r>
              <a:rPr lang="cs-CZ" dirty="0"/>
              <a:t>Pros and </a:t>
            </a:r>
            <a:r>
              <a:rPr lang="cs-CZ" dirty="0" err="1"/>
              <a:t>cons</a:t>
            </a:r>
            <a:r>
              <a:rPr lang="cs-CZ" dirty="0"/>
              <a:t> </a:t>
            </a:r>
            <a:r>
              <a:rPr lang="cs-CZ" dirty="0" err="1"/>
              <a:t>of</a:t>
            </a:r>
            <a:r>
              <a:rPr lang="cs-CZ" dirty="0"/>
              <a:t> </a:t>
            </a:r>
            <a:r>
              <a:rPr lang="cs-CZ" dirty="0" err="1"/>
              <a:t>central</a:t>
            </a:r>
            <a:r>
              <a:rPr lang="cs-CZ" dirty="0"/>
              <a:t> </a:t>
            </a:r>
            <a:r>
              <a:rPr lang="cs-CZ" dirty="0" err="1"/>
              <a:t>planning</a:t>
            </a:r>
            <a:endParaRPr lang="en-US" dirty="0"/>
          </a:p>
        </p:txBody>
      </p:sp>
      <p:sp>
        <p:nvSpPr>
          <p:cNvPr id="3" name="Zástupný obsah 2">
            <a:extLst>
              <a:ext uri="{FF2B5EF4-FFF2-40B4-BE49-F238E27FC236}">
                <a16:creationId xmlns:a16="http://schemas.microsoft.com/office/drawing/2014/main" id="{C19B91E8-7F2D-4DFA-934F-2FE021622FA9}"/>
              </a:ext>
            </a:extLst>
          </p:cNvPr>
          <p:cNvSpPr>
            <a:spLocks noGrp="1"/>
          </p:cNvSpPr>
          <p:nvPr>
            <p:ph idx="1"/>
          </p:nvPr>
        </p:nvSpPr>
        <p:spPr/>
        <p:txBody>
          <a:bodyPr/>
          <a:lstStyle/>
          <a:p>
            <a:r>
              <a:rPr lang="en-US" b="1" dirty="0"/>
              <a:t>Good at adopting existing techniques and replicating them throughout the economy </a:t>
            </a:r>
            <a:r>
              <a:rPr lang="en-US" dirty="0"/>
              <a:t>&gt; </a:t>
            </a:r>
            <a:r>
              <a:rPr lang="en-US" b="1" dirty="0">
                <a:solidFill>
                  <a:srgbClr val="FF0000"/>
                </a:solidFill>
              </a:rPr>
              <a:t>catching up</a:t>
            </a:r>
          </a:p>
          <a:p>
            <a:r>
              <a:rPr lang="en-US" dirty="0"/>
              <a:t>Bad at independent innovation</a:t>
            </a:r>
          </a:p>
          <a:p>
            <a:endParaRPr lang="en-US" dirty="0"/>
          </a:p>
          <a:p>
            <a:r>
              <a:rPr lang="en-US" dirty="0"/>
              <a:t>&gt; as communist countries neared the technological frontier, growth stalled</a:t>
            </a:r>
          </a:p>
          <a:p>
            <a:r>
              <a:rPr lang="en-US" dirty="0"/>
              <a:t>&gt; problem for all state-dominated economies (China…?)</a:t>
            </a:r>
          </a:p>
        </p:txBody>
      </p:sp>
    </p:spTree>
    <p:extLst>
      <p:ext uri="{BB962C8B-B14F-4D97-AF65-F5344CB8AC3E}">
        <p14:creationId xmlns:p14="http://schemas.microsoft.com/office/powerpoint/2010/main" val="119237843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p:txBody>
          <a:bodyPr/>
          <a:lstStyle/>
          <a:p>
            <a:r>
              <a:rPr lang="en-US" b="1" dirty="0"/>
              <a:t>Success in decreasing extreme poverty, illiteracy, child mortality</a:t>
            </a:r>
            <a:endParaRPr lang="en-US" dirty="0"/>
          </a:p>
        </p:txBody>
      </p:sp>
    </p:spTree>
    <p:extLst>
      <p:ext uri="{BB962C8B-B14F-4D97-AF65-F5344CB8AC3E}">
        <p14:creationId xmlns:p14="http://schemas.microsoft.com/office/powerpoint/2010/main" val="371617689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a:xfrm>
            <a:off x="838200" y="1825625"/>
            <a:ext cx="10515600" cy="4351338"/>
          </a:xfrm>
        </p:spPr>
        <p:txBody>
          <a:bodyPr/>
          <a:lstStyle/>
          <a:p>
            <a:r>
              <a:rPr lang="en-US" b="1" dirty="0"/>
              <a:t>Success in decreasing extreme poverty, illiteracy, child mortality</a:t>
            </a:r>
            <a:endParaRPr lang="en-US" dirty="0"/>
          </a:p>
          <a:p>
            <a:r>
              <a:rPr lang="en-US" dirty="0"/>
              <a:t>Growth from a very low starting point + </a:t>
            </a:r>
            <a:r>
              <a:rPr lang="en-US" b="1" dirty="0"/>
              <a:t>ability to mobilize and direct resources</a:t>
            </a:r>
            <a:r>
              <a:rPr lang="cs-CZ" b="1" dirty="0"/>
              <a:t> &gt; </a:t>
            </a:r>
            <a:r>
              <a:rPr lang="en-US" b="1" dirty="0"/>
              <a:t>some basic industrialization</a:t>
            </a:r>
          </a:p>
        </p:txBody>
      </p:sp>
    </p:spTree>
    <p:extLst>
      <p:ext uri="{BB962C8B-B14F-4D97-AF65-F5344CB8AC3E}">
        <p14:creationId xmlns:p14="http://schemas.microsoft.com/office/powerpoint/2010/main" val="22763550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p:txBody>
          <a:bodyPr/>
          <a:lstStyle/>
          <a:p>
            <a:r>
              <a:rPr lang="en-US" b="1" dirty="0"/>
              <a:t>Success in decreasing extreme poverty, illiteracy, child mortality</a:t>
            </a:r>
            <a:endParaRPr lang="en-US" dirty="0"/>
          </a:p>
          <a:p>
            <a:r>
              <a:rPr lang="en-US" dirty="0"/>
              <a:t>Growth from a very low starting point + </a:t>
            </a:r>
            <a:r>
              <a:rPr lang="en-US" b="1" dirty="0"/>
              <a:t>ability to mobilize and direct resources</a:t>
            </a:r>
            <a:r>
              <a:rPr lang="cs-CZ" b="1" dirty="0"/>
              <a:t> &gt; </a:t>
            </a:r>
            <a:r>
              <a:rPr lang="en-US" b="1" dirty="0"/>
              <a:t>some basic industrialization</a:t>
            </a:r>
          </a:p>
          <a:p>
            <a:r>
              <a:rPr lang="en-US" dirty="0"/>
              <a:t>Great power status abroad</a:t>
            </a:r>
          </a:p>
        </p:txBody>
      </p:sp>
    </p:spTree>
    <p:extLst>
      <p:ext uri="{BB962C8B-B14F-4D97-AF65-F5344CB8AC3E}">
        <p14:creationId xmlns:p14="http://schemas.microsoft.com/office/powerpoint/2010/main" val="74353477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804E23-F40C-43DC-B474-7B19DD24638F}"/>
              </a:ext>
            </a:extLst>
          </p:cNvPr>
          <p:cNvSpPr>
            <a:spLocks noGrp="1"/>
          </p:cNvSpPr>
          <p:nvPr>
            <p:ph type="title"/>
          </p:nvPr>
        </p:nvSpPr>
        <p:spPr/>
        <p:txBody>
          <a:bodyPr/>
          <a:lstStyle/>
          <a:p>
            <a:r>
              <a:rPr lang="en-US" dirty="0"/>
              <a:t>Results of Maoism</a:t>
            </a:r>
          </a:p>
        </p:txBody>
      </p:sp>
      <p:sp>
        <p:nvSpPr>
          <p:cNvPr id="3" name="Zástupný obsah 2">
            <a:extLst>
              <a:ext uri="{FF2B5EF4-FFF2-40B4-BE49-F238E27FC236}">
                <a16:creationId xmlns:a16="http://schemas.microsoft.com/office/drawing/2014/main" id="{6918C145-C0F2-448F-9441-0DDD4F5ACB47}"/>
              </a:ext>
            </a:extLst>
          </p:cNvPr>
          <p:cNvSpPr>
            <a:spLocks noGrp="1"/>
          </p:cNvSpPr>
          <p:nvPr>
            <p:ph idx="1"/>
          </p:nvPr>
        </p:nvSpPr>
        <p:spPr/>
        <p:txBody>
          <a:bodyPr/>
          <a:lstStyle/>
          <a:p>
            <a:r>
              <a:rPr lang="en-US" b="1" dirty="0"/>
              <a:t>Success in decreasing extreme poverty, illiteracy, child mortality</a:t>
            </a:r>
            <a:endParaRPr lang="en-US" dirty="0"/>
          </a:p>
          <a:p>
            <a:r>
              <a:rPr lang="en-US" dirty="0"/>
              <a:t>Growth from a very low starting point + </a:t>
            </a:r>
            <a:r>
              <a:rPr lang="en-US" b="1" dirty="0"/>
              <a:t>ability to mobilize and direct resources</a:t>
            </a:r>
            <a:r>
              <a:rPr lang="cs-CZ" b="1" dirty="0"/>
              <a:t> &gt; </a:t>
            </a:r>
            <a:r>
              <a:rPr lang="en-US" b="1" dirty="0"/>
              <a:t>some basic industrialization</a:t>
            </a:r>
          </a:p>
          <a:p>
            <a:r>
              <a:rPr lang="en-US" dirty="0"/>
              <a:t>Great power status abroad</a:t>
            </a:r>
          </a:p>
          <a:p>
            <a:r>
              <a:rPr lang="en-US" dirty="0"/>
              <a:t>But</a:t>
            </a:r>
            <a:r>
              <a:rPr lang="cs-CZ" dirty="0"/>
              <a:t>,</a:t>
            </a:r>
            <a:r>
              <a:rPr lang="en-US" dirty="0"/>
              <a:t> obviously, also famine and death</a:t>
            </a:r>
            <a:r>
              <a:rPr lang="cs-CZ" dirty="0"/>
              <a:t>, </a:t>
            </a:r>
            <a:r>
              <a:rPr lang="en-US" dirty="0"/>
              <a:t>trauma, destruction of institutions…</a:t>
            </a:r>
          </a:p>
        </p:txBody>
      </p:sp>
    </p:spTree>
    <p:extLst>
      <p:ext uri="{BB962C8B-B14F-4D97-AF65-F5344CB8AC3E}">
        <p14:creationId xmlns:p14="http://schemas.microsoft.com/office/powerpoint/2010/main" val="329958521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48421-B06C-43CE-BAD5-815F77218A92}"/>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689A0B69-60DA-4D57-AD85-63B5FFA1315F}"/>
              </a:ext>
            </a:extLst>
          </p:cNvPr>
          <p:cNvSpPr>
            <a:spLocks noGrp="1"/>
          </p:cNvSpPr>
          <p:nvPr>
            <p:ph idx="1"/>
          </p:nvPr>
        </p:nvSpPr>
        <p:spPr/>
        <p:txBody>
          <a:bodyPr/>
          <a:lstStyle/>
          <a:p>
            <a:r>
              <a:rPr lang="en-US"/>
              <a:t>Next time – </a:t>
            </a:r>
            <a:r>
              <a:rPr lang="en-US" b="1"/>
              <a:t>economic reforms after 1978</a:t>
            </a:r>
          </a:p>
        </p:txBody>
      </p:sp>
    </p:spTree>
    <p:extLst>
      <p:ext uri="{BB962C8B-B14F-4D97-AF65-F5344CB8AC3E}">
        <p14:creationId xmlns:p14="http://schemas.microsoft.com/office/powerpoint/2010/main" val="1524598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5BC488-1CD4-4742-86AD-9CE24D48CA7B}"/>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93727DFD-6EE8-4A25-9402-CB9DE9B5215A}"/>
              </a:ext>
            </a:extLst>
          </p:cNvPr>
          <p:cNvSpPr>
            <a:spLocks noGrp="1"/>
          </p:cNvSpPr>
          <p:nvPr>
            <p:ph idx="1"/>
          </p:nvPr>
        </p:nvSpPr>
        <p:spPr/>
        <p:txBody>
          <a:bodyPr>
            <a:normAutofit/>
          </a:bodyPr>
          <a:lstStyle/>
          <a:p>
            <a:r>
              <a:rPr lang="en-US" dirty="0"/>
              <a:t>= „</a:t>
            </a:r>
            <a:r>
              <a:rPr lang="en-US" b="1" dirty="0"/>
              <a:t>first revolution“ = transition from feudalism to capitalism </a:t>
            </a:r>
          </a:p>
          <a:p>
            <a:endParaRPr lang="en-US" dirty="0"/>
          </a:p>
          <a:p>
            <a:endParaRPr lang="en-US" dirty="0"/>
          </a:p>
        </p:txBody>
      </p:sp>
    </p:spTree>
    <p:extLst>
      <p:ext uri="{BB962C8B-B14F-4D97-AF65-F5344CB8AC3E}">
        <p14:creationId xmlns:p14="http://schemas.microsoft.com/office/powerpoint/2010/main" val="366983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DDA59A-541B-49B1-9C2D-4DF60F4B0B44}"/>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4D410156-8C24-475C-9443-A95A9C3D1F84}"/>
              </a:ext>
            </a:extLst>
          </p:cNvPr>
          <p:cNvSpPr>
            <a:spLocks noGrp="1"/>
          </p:cNvSpPr>
          <p:nvPr>
            <p:ph idx="1"/>
          </p:nvPr>
        </p:nvSpPr>
        <p:spPr/>
        <p:txBody>
          <a:bodyPr/>
          <a:lstStyle/>
          <a:p>
            <a:r>
              <a:rPr lang="en-US" dirty="0"/>
              <a:t>Is this good or not?</a:t>
            </a:r>
          </a:p>
        </p:txBody>
      </p:sp>
    </p:spTree>
    <p:extLst>
      <p:ext uri="{BB962C8B-B14F-4D97-AF65-F5344CB8AC3E}">
        <p14:creationId xmlns:p14="http://schemas.microsoft.com/office/powerpoint/2010/main" val="103513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DDA59A-541B-49B1-9C2D-4DF60F4B0B44}"/>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4D410156-8C24-475C-9443-A95A9C3D1F84}"/>
              </a:ext>
            </a:extLst>
          </p:cNvPr>
          <p:cNvSpPr>
            <a:spLocks noGrp="1"/>
          </p:cNvSpPr>
          <p:nvPr>
            <p:ph idx="1"/>
          </p:nvPr>
        </p:nvSpPr>
        <p:spPr/>
        <p:txBody>
          <a:bodyPr/>
          <a:lstStyle/>
          <a:p>
            <a:r>
              <a:rPr lang="en-US" dirty="0"/>
              <a:t>Is this good or not?</a:t>
            </a:r>
          </a:p>
          <a:p>
            <a:r>
              <a:rPr lang="en-US" b="1" dirty="0"/>
              <a:t>Yes!</a:t>
            </a:r>
          </a:p>
        </p:txBody>
      </p:sp>
    </p:spTree>
    <p:extLst>
      <p:ext uri="{BB962C8B-B14F-4D97-AF65-F5344CB8AC3E}">
        <p14:creationId xmlns:p14="http://schemas.microsoft.com/office/powerpoint/2010/main" val="3153943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p:txBody>
      </p:sp>
    </p:spTree>
    <p:extLst>
      <p:ext uri="{BB962C8B-B14F-4D97-AF65-F5344CB8AC3E}">
        <p14:creationId xmlns:p14="http://schemas.microsoft.com/office/powerpoint/2010/main" val="183500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Which two rivers are connected by the Grand Canal?</a:t>
            </a:r>
          </a:p>
          <a:p>
            <a:endParaRPr lang="cs-CZ" dirty="0"/>
          </a:p>
          <a:p>
            <a:endParaRPr lang="en-US" dirty="0"/>
          </a:p>
          <a:p>
            <a:endParaRPr lang="en-US" dirty="0"/>
          </a:p>
          <a:p>
            <a:endParaRPr lang="en-US" dirty="0"/>
          </a:p>
        </p:txBody>
      </p:sp>
    </p:spTree>
    <p:extLst>
      <p:ext uri="{BB962C8B-B14F-4D97-AF65-F5344CB8AC3E}">
        <p14:creationId xmlns:p14="http://schemas.microsoft.com/office/powerpoint/2010/main" val="2549990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a:p>
            <a:r>
              <a:rPr lang="en-US" dirty="0"/>
              <a:t>Capitalists </a:t>
            </a:r>
            <a:r>
              <a:rPr lang="en-US" b="1" dirty="0"/>
              <a:t>compete</a:t>
            </a:r>
            <a:r>
              <a:rPr lang="en-US" dirty="0"/>
              <a:t> to effectively use labor and new technologies to serve their customers</a:t>
            </a:r>
          </a:p>
        </p:txBody>
      </p:sp>
    </p:spTree>
    <p:extLst>
      <p:ext uri="{BB962C8B-B14F-4D97-AF65-F5344CB8AC3E}">
        <p14:creationId xmlns:p14="http://schemas.microsoft.com/office/powerpoint/2010/main" val="60802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a:p>
            <a:r>
              <a:rPr lang="en-US" dirty="0"/>
              <a:t>Capitalists </a:t>
            </a:r>
            <a:r>
              <a:rPr lang="en-US" b="1" dirty="0"/>
              <a:t>compete</a:t>
            </a:r>
            <a:r>
              <a:rPr lang="en-US" dirty="0"/>
              <a:t> to effectively use labor and new technologies to serve their customers</a:t>
            </a:r>
          </a:p>
          <a:p>
            <a:r>
              <a:rPr lang="en-US" dirty="0"/>
              <a:t>Significantly more efficient than feudalism</a:t>
            </a:r>
          </a:p>
        </p:txBody>
      </p:sp>
    </p:spTree>
    <p:extLst>
      <p:ext uri="{BB962C8B-B14F-4D97-AF65-F5344CB8AC3E}">
        <p14:creationId xmlns:p14="http://schemas.microsoft.com/office/powerpoint/2010/main" val="425233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E4929-BE5A-4B8D-BFEE-C169540633B0}"/>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C3C2DB69-8C10-4EFE-ABA3-610B4AE875E1}"/>
              </a:ext>
            </a:extLst>
          </p:cNvPr>
          <p:cNvSpPr>
            <a:spLocks noGrp="1"/>
          </p:cNvSpPr>
          <p:nvPr>
            <p:ph idx="1"/>
          </p:nvPr>
        </p:nvSpPr>
        <p:spPr/>
        <p:txBody>
          <a:bodyPr>
            <a:normAutofit/>
          </a:bodyPr>
          <a:lstStyle/>
          <a:p>
            <a:r>
              <a:rPr lang="en-US" b="1" dirty="0"/>
              <a:t>Capitalism = improvement – technological progress and accumulation of wealth</a:t>
            </a:r>
          </a:p>
          <a:p>
            <a:r>
              <a:rPr lang="en-US" dirty="0"/>
              <a:t>Capitalists </a:t>
            </a:r>
            <a:r>
              <a:rPr lang="en-US" b="1" dirty="0"/>
              <a:t>compete</a:t>
            </a:r>
            <a:r>
              <a:rPr lang="en-US" dirty="0"/>
              <a:t> to effectively use labor and new technologies to serve their customers</a:t>
            </a:r>
          </a:p>
          <a:p>
            <a:r>
              <a:rPr lang="en-US" dirty="0"/>
              <a:t>Significantly more efficient than feudalism</a:t>
            </a:r>
          </a:p>
          <a:p>
            <a:r>
              <a:rPr lang="en-US" dirty="0"/>
              <a:t>But also even more exploitative – humans have no other value than as workers</a:t>
            </a:r>
          </a:p>
        </p:txBody>
      </p:sp>
    </p:spTree>
    <p:extLst>
      <p:ext uri="{BB962C8B-B14F-4D97-AF65-F5344CB8AC3E}">
        <p14:creationId xmlns:p14="http://schemas.microsoft.com/office/powerpoint/2010/main" val="2875805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dirty="0"/>
              <a:t>&gt; accumulation of wealth in the hands of the elite, impoverishment of everyone else</a:t>
            </a:r>
          </a:p>
        </p:txBody>
      </p:sp>
    </p:spTree>
    <p:extLst>
      <p:ext uri="{BB962C8B-B14F-4D97-AF65-F5344CB8AC3E}">
        <p14:creationId xmlns:p14="http://schemas.microsoft.com/office/powerpoint/2010/main" val="1394765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dirty="0"/>
              <a:t>&gt; accumulation of wealth in the hands of the elite, impoverishment of everyone else</a:t>
            </a:r>
          </a:p>
          <a:p>
            <a:r>
              <a:rPr lang="en-US" dirty="0"/>
              <a:t>Ruthless competition </a:t>
            </a:r>
            <a:r>
              <a:rPr lang="en-US" b="1" dirty="0"/>
              <a:t>will bankrupt most capitalists</a:t>
            </a:r>
          </a:p>
          <a:p>
            <a:r>
              <a:rPr lang="en-US" dirty="0"/>
              <a:t>In the end, </a:t>
            </a:r>
            <a:r>
              <a:rPr lang="cs-CZ" dirty="0" err="1"/>
              <a:t>there</a:t>
            </a:r>
            <a:r>
              <a:rPr lang="cs-CZ" dirty="0"/>
              <a:t> </a:t>
            </a:r>
            <a:r>
              <a:rPr lang="cs-CZ" dirty="0" err="1"/>
              <a:t>will</a:t>
            </a:r>
            <a:r>
              <a:rPr lang="cs-CZ" dirty="0"/>
              <a:t> </a:t>
            </a:r>
            <a:r>
              <a:rPr lang="cs-CZ" dirty="0" err="1"/>
              <a:t>be</a:t>
            </a:r>
            <a:r>
              <a:rPr lang="cs-CZ" dirty="0"/>
              <a:t> </a:t>
            </a:r>
            <a:r>
              <a:rPr lang="cs-CZ" dirty="0" err="1"/>
              <a:t>only</a:t>
            </a:r>
            <a:r>
              <a:rPr lang="cs-CZ" dirty="0"/>
              <a:t> a </a:t>
            </a:r>
            <a:r>
              <a:rPr lang="cs-CZ" dirty="0" err="1"/>
              <a:t>few</a:t>
            </a:r>
            <a:r>
              <a:rPr lang="cs-CZ" dirty="0"/>
              <a:t> </a:t>
            </a:r>
            <a:r>
              <a:rPr lang="cs-CZ" dirty="0" err="1"/>
              <a:t>giant</a:t>
            </a:r>
            <a:r>
              <a:rPr lang="cs-CZ" dirty="0"/>
              <a:t> </a:t>
            </a:r>
            <a:r>
              <a:rPr lang="cs-CZ" dirty="0" err="1"/>
              <a:t>corporations</a:t>
            </a:r>
            <a:r>
              <a:rPr lang="cs-CZ" dirty="0"/>
              <a:t> + </a:t>
            </a:r>
            <a:r>
              <a:rPr lang="cs-CZ" dirty="0" err="1"/>
              <a:t>millions</a:t>
            </a:r>
            <a:r>
              <a:rPr lang="cs-CZ" dirty="0"/>
              <a:t> </a:t>
            </a:r>
            <a:r>
              <a:rPr lang="cs-CZ" dirty="0" err="1"/>
              <a:t>of</a:t>
            </a:r>
            <a:r>
              <a:rPr lang="cs-CZ" dirty="0"/>
              <a:t> </a:t>
            </a:r>
            <a:r>
              <a:rPr lang="cs-CZ" dirty="0" err="1"/>
              <a:t>destitute</a:t>
            </a:r>
            <a:r>
              <a:rPr lang="cs-CZ" dirty="0"/>
              <a:t> </a:t>
            </a:r>
            <a:r>
              <a:rPr lang="cs-CZ" dirty="0" err="1"/>
              <a:t>workers</a:t>
            </a:r>
            <a:endParaRPr lang="cs-CZ" dirty="0"/>
          </a:p>
        </p:txBody>
      </p:sp>
    </p:spTree>
    <p:extLst>
      <p:ext uri="{BB962C8B-B14F-4D97-AF65-F5344CB8AC3E}">
        <p14:creationId xmlns:p14="http://schemas.microsoft.com/office/powerpoint/2010/main" val="2352527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dirty="0"/>
              <a:t>&gt; accumulation of wealth in the hands of the elite, impoverishment of everyone else</a:t>
            </a:r>
          </a:p>
          <a:p>
            <a:r>
              <a:rPr lang="en-US" dirty="0"/>
              <a:t>Ruthless competition </a:t>
            </a:r>
            <a:r>
              <a:rPr lang="en-US" b="1" dirty="0"/>
              <a:t>will bankrupt most capitalists</a:t>
            </a:r>
          </a:p>
          <a:p>
            <a:r>
              <a:rPr lang="en-US" dirty="0"/>
              <a:t>In the end, </a:t>
            </a:r>
            <a:r>
              <a:rPr lang="cs-CZ" dirty="0" err="1"/>
              <a:t>there</a:t>
            </a:r>
            <a:r>
              <a:rPr lang="cs-CZ" dirty="0"/>
              <a:t> </a:t>
            </a:r>
            <a:r>
              <a:rPr lang="cs-CZ" dirty="0" err="1"/>
              <a:t>will</a:t>
            </a:r>
            <a:r>
              <a:rPr lang="cs-CZ" dirty="0"/>
              <a:t> </a:t>
            </a:r>
            <a:r>
              <a:rPr lang="cs-CZ" dirty="0" err="1"/>
              <a:t>be</a:t>
            </a:r>
            <a:r>
              <a:rPr lang="cs-CZ" dirty="0"/>
              <a:t> </a:t>
            </a:r>
            <a:r>
              <a:rPr lang="cs-CZ" dirty="0" err="1"/>
              <a:t>only</a:t>
            </a:r>
            <a:r>
              <a:rPr lang="cs-CZ" dirty="0"/>
              <a:t> </a:t>
            </a:r>
            <a:r>
              <a:rPr lang="cs-CZ" b="1" dirty="0"/>
              <a:t>a </a:t>
            </a:r>
            <a:r>
              <a:rPr lang="cs-CZ" b="1" dirty="0" err="1"/>
              <a:t>few</a:t>
            </a:r>
            <a:r>
              <a:rPr lang="cs-CZ" b="1" dirty="0"/>
              <a:t> </a:t>
            </a:r>
            <a:r>
              <a:rPr lang="cs-CZ" b="1" dirty="0" err="1"/>
              <a:t>giant</a:t>
            </a:r>
            <a:r>
              <a:rPr lang="cs-CZ" b="1" dirty="0"/>
              <a:t> </a:t>
            </a:r>
            <a:r>
              <a:rPr lang="cs-CZ" b="1" dirty="0" err="1"/>
              <a:t>corporations</a:t>
            </a:r>
            <a:r>
              <a:rPr lang="cs-CZ" b="1" dirty="0"/>
              <a:t> + </a:t>
            </a:r>
            <a:r>
              <a:rPr lang="cs-CZ" b="1" dirty="0" err="1"/>
              <a:t>millions</a:t>
            </a:r>
            <a:r>
              <a:rPr lang="cs-CZ" b="1" dirty="0"/>
              <a:t> </a:t>
            </a:r>
            <a:r>
              <a:rPr lang="cs-CZ" b="1" dirty="0" err="1"/>
              <a:t>of</a:t>
            </a:r>
            <a:r>
              <a:rPr lang="cs-CZ" b="1" dirty="0"/>
              <a:t> </a:t>
            </a:r>
            <a:r>
              <a:rPr lang="cs-CZ" b="1" dirty="0" err="1"/>
              <a:t>destitute</a:t>
            </a:r>
            <a:r>
              <a:rPr lang="cs-CZ" b="1" dirty="0"/>
              <a:t> </a:t>
            </a:r>
            <a:r>
              <a:rPr lang="cs-CZ" b="1" dirty="0" err="1"/>
              <a:t>workers</a:t>
            </a:r>
            <a:endParaRPr lang="cs-CZ" b="1" dirty="0"/>
          </a:p>
          <a:p>
            <a:r>
              <a:rPr lang="cs-CZ" dirty="0"/>
              <a:t>= </a:t>
            </a:r>
            <a:r>
              <a:rPr lang="cs-CZ" dirty="0" err="1"/>
              <a:t>few</a:t>
            </a:r>
            <a:r>
              <a:rPr lang="cs-CZ" dirty="0"/>
              <a:t> </a:t>
            </a:r>
            <a:r>
              <a:rPr lang="cs-CZ" dirty="0" err="1"/>
              <a:t>people</a:t>
            </a:r>
            <a:r>
              <a:rPr lang="cs-CZ" dirty="0"/>
              <a:t> </a:t>
            </a:r>
            <a:r>
              <a:rPr lang="cs-CZ" dirty="0" err="1"/>
              <a:t>will</a:t>
            </a:r>
            <a:r>
              <a:rPr lang="cs-CZ" dirty="0"/>
              <a:t> </a:t>
            </a:r>
            <a:r>
              <a:rPr lang="cs-CZ" dirty="0" err="1"/>
              <a:t>actually</a:t>
            </a:r>
            <a:r>
              <a:rPr lang="cs-CZ" dirty="0"/>
              <a:t> support </a:t>
            </a:r>
            <a:r>
              <a:rPr lang="cs-CZ" dirty="0" err="1"/>
              <a:t>the</a:t>
            </a:r>
            <a:r>
              <a:rPr lang="cs-CZ" dirty="0"/>
              <a:t> régime!</a:t>
            </a:r>
          </a:p>
          <a:p>
            <a:r>
              <a:rPr lang="cs-CZ" dirty="0"/>
              <a:t>W</a:t>
            </a:r>
            <a:r>
              <a:rPr lang="en-US" dirty="0" err="1"/>
              <a:t>orkers</a:t>
            </a:r>
            <a:r>
              <a:rPr lang="en-US" dirty="0"/>
              <a:t> will overthrow the </a:t>
            </a:r>
            <a:r>
              <a:rPr lang="cs-CZ" dirty="0" err="1"/>
              <a:t>few</a:t>
            </a:r>
            <a:r>
              <a:rPr lang="cs-CZ" dirty="0"/>
              <a:t> </a:t>
            </a:r>
            <a:r>
              <a:rPr lang="cs-CZ" dirty="0" err="1"/>
              <a:t>remaining</a:t>
            </a:r>
            <a:r>
              <a:rPr lang="cs-CZ" dirty="0"/>
              <a:t> </a:t>
            </a:r>
            <a:r>
              <a:rPr lang="en-US" dirty="0"/>
              <a:t>capitalists and establish communism</a:t>
            </a:r>
          </a:p>
        </p:txBody>
      </p:sp>
    </p:spTree>
    <p:extLst>
      <p:ext uri="{BB962C8B-B14F-4D97-AF65-F5344CB8AC3E}">
        <p14:creationId xmlns:p14="http://schemas.microsoft.com/office/powerpoint/2010/main" val="315153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5E89A-088B-4FDB-BF87-730CE02E0B2E}"/>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D58975A7-83ED-413B-90C6-1C20D5A1B53C}"/>
              </a:ext>
            </a:extLst>
          </p:cNvPr>
          <p:cNvSpPr>
            <a:spLocks noGrp="1"/>
          </p:cNvSpPr>
          <p:nvPr>
            <p:ph idx="1"/>
          </p:nvPr>
        </p:nvSpPr>
        <p:spPr/>
        <p:txBody>
          <a:bodyPr/>
          <a:lstStyle/>
          <a:p>
            <a:r>
              <a:rPr lang="en-US" b="1" dirty="0"/>
              <a:t>= „second revolution“ &gt; transition from capitalism to communism</a:t>
            </a:r>
          </a:p>
          <a:p>
            <a:r>
              <a:rPr lang="en-US" dirty="0"/>
              <a:t>In the future, not in Marx‘ lifetime!</a:t>
            </a:r>
          </a:p>
        </p:txBody>
      </p:sp>
    </p:spTree>
    <p:extLst>
      <p:ext uri="{BB962C8B-B14F-4D97-AF65-F5344CB8AC3E}">
        <p14:creationId xmlns:p14="http://schemas.microsoft.com/office/powerpoint/2010/main" val="3172316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042D6-BFE3-425F-A6C3-208403EEC0B1}"/>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06A4111A-11CF-4437-991C-004D184D9CE3}"/>
              </a:ext>
            </a:extLst>
          </p:cNvPr>
          <p:cNvSpPr>
            <a:spLocks noGrp="1"/>
          </p:cNvSpPr>
          <p:nvPr>
            <p:ph idx="1"/>
          </p:nvPr>
        </p:nvSpPr>
        <p:spPr/>
        <p:txBody>
          <a:bodyPr/>
          <a:lstStyle/>
          <a:p>
            <a:r>
              <a:rPr lang="en-US" dirty="0"/>
              <a:t>„Dictatorship of the proletariat“ – </a:t>
            </a:r>
            <a:r>
              <a:rPr lang="en-US" b="1" dirty="0"/>
              <a:t>the many will overthrow the few</a:t>
            </a:r>
          </a:p>
          <a:p>
            <a:r>
              <a:rPr lang="cs-CZ" dirty="0"/>
              <a:t>= majority rule!</a:t>
            </a:r>
          </a:p>
        </p:txBody>
      </p:sp>
    </p:spTree>
    <p:extLst>
      <p:ext uri="{BB962C8B-B14F-4D97-AF65-F5344CB8AC3E}">
        <p14:creationId xmlns:p14="http://schemas.microsoft.com/office/powerpoint/2010/main" val="161148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042D6-BFE3-425F-A6C3-208403EEC0B1}"/>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06A4111A-11CF-4437-991C-004D184D9CE3}"/>
              </a:ext>
            </a:extLst>
          </p:cNvPr>
          <p:cNvSpPr>
            <a:spLocks noGrp="1"/>
          </p:cNvSpPr>
          <p:nvPr>
            <p:ph idx="1"/>
          </p:nvPr>
        </p:nvSpPr>
        <p:spPr/>
        <p:txBody>
          <a:bodyPr/>
          <a:lstStyle/>
          <a:p>
            <a:r>
              <a:rPr lang="en-US" dirty="0"/>
              <a:t>„Dictatorship of the proletariat“ – </a:t>
            </a:r>
            <a:r>
              <a:rPr lang="en-US" b="1" dirty="0"/>
              <a:t>the many will overthrow the few</a:t>
            </a:r>
          </a:p>
          <a:p>
            <a:r>
              <a:rPr lang="cs-CZ" dirty="0"/>
              <a:t>= majority rule!</a:t>
            </a:r>
          </a:p>
          <a:p>
            <a:r>
              <a:rPr lang="cs-CZ" dirty="0" err="1"/>
              <a:t>The</a:t>
            </a:r>
            <a:r>
              <a:rPr lang="cs-CZ" dirty="0"/>
              <a:t> </a:t>
            </a:r>
            <a:r>
              <a:rPr lang="cs-CZ" dirty="0" err="1"/>
              <a:t>revolution</a:t>
            </a:r>
            <a:r>
              <a:rPr lang="cs-CZ" dirty="0"/>
              <a:t> </a:t>
            </a:r>
            <a:r>
              <a:rPr lang="cs-CZ" dirty="0" err="1"/>
              <a:t>will</a:t>
            </a:r>
            <a:r>
              <a:rPr lang="cs-CZ" dirty="0"/>
              <a:t> </a:t>
            </a:r>
            <a:r>
              <a:rPr lang="cs-CZ" dirty="0" err="1"/>
              <a:t>be</a:t>
            </a:r>
            <a:r>
              <a:rPr lang="cs-CZ" dirty="0"/>
              <a:t> led by </a:t>
            </a:r>
            <a:r>
              <a:rPr lang="cs-CZ" dirty="0" err="1"/>
              <a:t>the</a:t>
            </a:r>
            <a:r>
              <a:rPr lang="cs-CZ" dirty="0"/>
              <a:t> </a:t>
            </a:r>
            <a:r>
              <a:rPr lang="cs-CZ" dirty="0" err="1"/>
              <a:t>masses</a:t>
            </a:r>
            <a:endParaRPr lang="cs-CZ" dirty="0"/>
          </a:p>
        </p:txBody>
      </p:sp>
    </p:spTree>
    <p:extLst>
      <p:ext uri="{BB962C8B-B14F-4D97-AF65-F5344CB8AC3E}">
        <p14:creationId xmlns:p14="http://schemas.microsoft.com/office/powerpoint/2010/main" val="2944075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042D6-BFE3-425F-A6C3-208403EEC0B1}"/>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06A4111A-11CF-4437-991C-004D184D9CE3}"/>
              </a:ext>
            </a:extLst>
          </p:cNvPr>
          <p:cNvSpPr>
            <a:spLocks noGrp="1"/>
          </p:cNvSpPr>
          <p:nvPr>
            <p:ph idx="1"/>
          </p:nvPr>
        </p:nvSpPr>
        <p:spPr/>
        <p:txBody>
          <a:bodyPr/>
          <a:lstStyle/>
          <a:p>
            <a:r>
              <a:rPr lang="cs-CZ" dirty="0"/>
              <a:t>It </a:t>
            </a:r>
            <a:r>
              <a:rPr lang="cs-CZ" dirty="0" err="1"/>
              <a:t>is</a:t>
            </a:r>
            <a:r>
              <a:rPr lang="cs-CZ" dirty="0"/>
              <a:t> hard to </a:t>
            </a:r>
            <a:r>
              <a:rPr lang="cs-CZ" dirty="0" err="1"/>
              <a:t>say</a:t>
            </a:r>
            <a:r>
              <a:rPr lang="cs-CZ" dirty="0"/>
              <a:t> </a:t>
            </a:r>
            <a:r>
              <a:rPr lang="cs-CZ" dirty="0" err="1"/>
              <a:t>what</a:t>
            </a:r>
            <a:r>
              <a:rPr lang="cs-CZ" dirty="0"/>
              <a:t> </a:t>
            </a:r>
            <a:r>
              <a:rPr lang="cs-CZ" dirty="0" err="1"/>
              <a:t>exactly</a:t>
            </a:r>
            <a:r>
              <a:rPr lang="cs-CZ" dirty="0"/>
              <a:t> </a:t>
            </a:r>
            <a:r>
              <a:rPr lang="cs-CZ" dirty="0" err="1"/>
              <a:t>will</a:t>
            </a:r>
            <a:r>
              <a:rPr lang="cs-CZ" dirty="0"/>
              <a:t> </a:t>
            </a:r>
            <a:r>
              <a:rPr lang="cs-CZ" dirty="0" err="1"/>
              <a:t>happen</a:t>
            </a:r>
            <a:endParaRPr lang="cs-CZ" dirty="0"/>
          </a:p>
        </p:txBody>
      </p:sp>
    </p:spTree>
    <p:extLst>
      <p:ext uri="{BB962C8B-B14F-4D97-AF65-F5344CB8AC3E}">
        <p14:creationId xmlns:p14="http://schemas.microsoft.com/office/powerpoint/2010/main" val="321536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Which two rivers are connected by the Grand Canal?</a:t>
            </a:r>
          </a:p>
          <a:p>
            <a:r>
              <a:rPr lang="en-US" dirty="0"/>
              <a:t>In terms of north vs. south, which part of China is traditionally more commercial + populous?</a:t>
            </a:r>
            <a:endParaRPr lang="cs-CZ" dirty="0"/>
          </a:p>
          <a:p>
            <a:endParaRPr lang="cs-CZ" dirty="0"/>
          </a:p>
          <a:p>
            <a:endParaRPr lang="en-US" dirty="0"/>
          </a:p>
          <a:p>
            <a:endParaRPr lang="en-US" dirty="0"/>
          </a:p>
          <a:p>
            <a:endParaRPr lang="en-US" dirty="0"/>
          </a:p>
        </p:txBody>
      </p:sp>
    </p:spTree>
    <p:extLst>
      <p:ext uri="{BB962C8B-B14F-4D97-AF65-F5344CB8AC3E}">
        <p14:creationId xmlns:p14="http://schemas.microsoft.com/office/powerpoint/2010/main" val="2087415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042D6-BFE3-425F-A6C3-208403EEC0B1}"/>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06A4111A-11CF-4437-991C-004D184D9CE3}"/>
              </a:ext>
            </a:extLst>
          </p:cNvPr>
          <p:cNvSpPr>
            <a:spLocks noGrp="1"/>
          </p:cNvSpPr>
          <p:nvPr>
            <p:ph idx="1"/>
          </p:nvPr>
        </p:nvSpPr>
        <p:spPr/>
        <p:txBody>
          <a:bodyPr/>
          <a:lstStyle/>
          <a:p>
            <a:r>
              <a:rPr lang="cs-CZ" dirty="0"/>
              <a:t>It </a:t>
            </a:r>
            <a:r>
              <a:rPr lang="cs-CZ" dirty="0" err="1"/>
              <a:t>is</a:t>
            </a:r>
            <a:r>
              <a:rPr lang="cs-CZ" dirty="0"/>
              <a:t> hard to </a:t>
            </a:r>
            <a:r>
              <a:rPr lang="cs-CZ" dirty="0" err="1"/>
              <a:t>say</a:t>
            </a:r>
            <a:r>
              <a:rPr lang="cs-CZ" dirty="0"/>
              <a:t> </a:t>
            </a:r>
            <a:r>
              <a:rPr lang="cs-CZ" dirty="0" err="1"/>
              <a:t>what</a:t>
            </a:r>
            <a:r>
              <a:rPr lang="cs-CZ" dirty="0"/>
              <a:t> </a:t>
            </a:r>
            <a:r>
              <a:rPr lang="cs-CZ" dirty="0" err="1"/>
              <a:t>exactly</a:t>
            </a:r>
            <a:r>
              <a:rPr lang="cs-CZ" dirty="0"/>
              <a:t> </a:t>
            </a:r>
            <a:r>
              <a:rPr lang="cs-CZ" dirty="0" err="1"/>
              <a:t>will</a:t>
            </a:r>
            <a:r>
              <a:rPr lang="cs-CZ" dirty="0"/>
              <a:t> </a:t>
            </a:r>
            <a:r>
              <a:rPr lang="cs-CZ" dirty="0" err="1"/>
              <a:t>happen</a:t>
            </a:r>
            <a:endParaRPr lang="cs-CZ" dirty="0"/>
          </a:p>
          <a:p>
            <a:endParaRPr lang="cs-CZ" dirty="0"/>
          </a:p>
          <a:p>
            <a:r>
              <a:rPr lang="cs-CZ" dirty="0"/>
              <a:t>But in </a:t>
            </a:r>
            <a:r>
              <a:rPr lang="cs-CZ" dirty="0" err="1"/>
              <a:t>general</a:t>
            </a:r>
            <a:r>
              <a:rPr lang="cs-CZ" dirty="0"/>
              <a:t> – </a:t>
            </a:r>
            <a:r>
              <a:rPr lang="cs-CZ" b="1" dirty="0" err="1"/>
              <a:t>the</a:t>
            </a:r>
            <a:r>
              <a:rPr lang="cs-CZ" b="1" dirty="0"/>
              <a:t> </a:t>
            </a:r>
            <a:r>
              <a:rPr lang="cs-CZ" b="1" dirty="0" err="1"/>
              <a:t>vast</a:t>
            </a:r>
            <a:r>
              <a:rPr lang="cs-CZ" b="1" dirty="0"/>
              <a:t> </a:t>
            </a:r>
            <a:r>
              <a:rPr lang="cs-CZ" b="1" dirty="0" err="1"/>
              <a:t>amount</a:t>
            </a:r>
            <a:r>
              <a:rPr lang="cs-CZ" b="1" dirty="0"/>
              <a:t> </a:t>
            </a:r>
            <a:r>
              <a:rPr lang="cs-CZ" b="1" dirty="0" err="1"/>
              <a:t>of</a:t>
            </a:r>
            <a:r>
              <a:rPr lang="cs-CZ" b="1" dirty="0"/>
              <a:t> </a:t>
            </a:r>
            <a:r>
              <a:rPr lang="cs-CZ" b="1" dirty="0" err="1"/>
              <a:t>wealth</a:t>
            </a:r>
            <a:r>
              <a:rPr lang="cs-CZ" b="1" dirty="0"/>
              <a:t> </a:t>
            </a:r>
            <a:r>
              <a:rPr lang="cs-CZ" b="1" dirty="0" err="1"/>
              <a:t>produced</a:t>
            </a:r>
            <a:r>
              <a:rPr lang="cs-CZ" b="1" dirty="0"/>
              <a:t> by </a:t>
            </a:r>
            <a:r>
              <a:rPr lang="cs-CZ" b="1" dirty="0" err="1"/>
              <a:t>capitalism</a:t>
            </a:r>
            <a:r>
              <a:rPr lang="cs-CZ" b="1" dirty="0"/>
              <a:t> </a:t>
            </a:r>
            <a:r>
              <a:rPr lang="cs-CZ" b="1" dirty="0" err="1"/>
              <a:t>will</a:t>
            </a:r>
            <a:r>
              <a:rPr lang="cs-CZ" b="1" dirty="0"/>
              <a:t> </a:t>
            </a:r>
            <a:r>
              <a:rPr lang="cs-CZ" b="1" dirty="0" err="1"/>
              <a:t>be</a:t>
            </a:r>
            <a:r>
              <a:rPr lang="cs-CZ" b="1" dirty="0"/>
              <a:t> </a:t>
            </a:r>
            <a:r>
              <a:rPr lang="cs-CZ" b="1" dirty="0" err="1"/>
              <a:t>enough</a:t>
            </a:r>
            <a:r>
              <a:rPr lang="cs-CZ" b="1" dirty="0"/>
              <a:t> to </a:t>
            </a:r>
            <a:r>
              <a:rPr lang="cs-CZ" b="1" dirty="0" err="1"/>
              <a:t>ensure</a:t>
            </a:r>
            <a:r>
              <a:rPr lang="cs-CZ" b="1" dirty="0"/>
              <a:t> </a:t>
            </a:r>
            <a:r>
              <a:rPr lang="cs-CZ" b="1" dirty="0" err="1"/>
              <a:t>welfare</a:t>
            </a:r>
            <a:r>
              <a:rPr lang="cs-CZ" b="1" dirty="0"/>
              <a:t> </a:t>
            </a:r>
            <a:r>
              <a:rPr lang="cs-CZ" b="1" dirty="0" err="1"/>
              <a:t>for</a:t>
            </a:r>
            <a:r>
              <a:rPr lang="cs-CZ" b="1" dirty="0"/>
              <a:t> </a:t>
            </a:r>
            <a:r>
              <a:rPr lang="cs-CZ" b="1" dirty="0" err="1"/>
              <a:t>everyone</a:t>
            </a:r>
            <a:endParaRPr lang="cs-CZ" b="1" dirty="0"/>
          </a:p>
          <a:p>
            <a:r>
              <a:rPr lang="cs-CZ" dirty="0"/>
              <a:t>Technology </a:t>
            </a:r>
            <a:r>
              <a:rPr lang="cs-CZ" dirty="0" err="1"/>
              <a:t>will</a:t>
            </a:r>
            <a:r>
              <a:rPr lang="cs-CZ" dirty="0"/>
              <a:t> </a:t>
            </a:r>
            <a:r>
              <a:rPr lang="cs-CZ" dirty="0" err="1"/>
              <a:t>have</a:t>
            </a:r>
            <a:r>
              <a:rPr lang="cs-CZ" dirty="0"/>
              <a:t> </a:t>
            </a:r>
            <a:r>
              <a:rPr lang="cs-CZ" dirty="0" err="1"/>
              <a:t>reached</a:t>
            </a:r>
            <a:r>
              <a:rPr lang="cs-CZ" dirty="0"/>
              <a:t> such a </a:t>
            </a:r>
            <a:r>
              <a:rPr lang="cs-CZ" dirty="0" err="1"/>
              <a:t>stage</a:t>
            </a:r>
            <a:r>
              <a:rPr lang="cs-CZ" dirty="0"/>
              <a:t> </a:t>
            </a:r>
            <a:r>
              <a:rPr lang="cs-CZ" dirty="0" err="1"/>
              <a:t>that</a:t>
            </a:r>
            <a:r>
              <a:rPr lang="cs-CZ" dirty="0"/>
              <a:t> </a:t>
            </a:r>
            <a:r>
              <a:rPr lang="cs-CZ" dirty="0" err="1"/>
              <a:t>people</a:t>
            </a:r>
            <a:r>
              <a:rPr lang="cs-CZ" dirty="0"/>
              <a:t> </a:t>
            </a:r>
            <a:r>
              <a:rPr lang="cs-CZ" dirty="0" err="1"/>
              <a:t>will</a:t>
            </a:r>
            <a:r>
              <a:rPr lang="cs-CZ" dirty="0"/>
              <a:t> </a:t>
            </a:r>
            <a:r>
              <a:rPr lang="cs-CZ" dirty="0" err="1"/>
              <a:t>only</a:t>
            </a:r>
            <a:r>
              <a:rPr lang="cs-CZ" dirty="0"/>
              <a:t> </a:t>
            </a:r>
            <a:r>
              <a:rPr lang="cs-CZ" dirty="0" err="1"/>
              <a:t>work</a:t>
            </a:r>
            <a:r>
              <a:rPr lang="cs-CZ" dirty="0"/>
              <a:t> a </a:t>
            </a:r>
            <a:r>
              <a:rPr lang="cs-CZ" dirty="0" err="1"/>
              <a:t>few</a:t>
            </a:r>
            <a:r>
              <a:rPr lang="cs-CZ" dirty="0"/>
              <a:t> </a:t>
            </a:r>
            <a:r>
              <a:rPr lang="cs-CZ" dirty="0" err="1"/>
              <a:t>hours</a:t>
            </a:r>
            <a:r>
              <a:rPr lang="cs-CZ" dirty="0"/>
              <a:t> a </a:t>
            </a:r>
            <a:r>
              <a:rPr lang="cs-CZ" dirty="0" err="1"/>
              <a:t>week</a:t>
            </a:r>
            <a:endParaRPr lang="cs-CZ" dirty="0"/>
          </a:p>
        </p:txBody>
      </p:sp>
    </p:spTree>
    <p:extLst>
      <p:ext uri="{BB962C8B-B14F-4D97-AF65-F5344CB8AC3E}">
        <p14:creationId xmlns:p14="http://schemas.microsoft.com/office/powerpoint/2010/main" val="2877778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Why cannot a society go from pre-modern agricultural state straight to communism?</a:t>
            </a:r>
          </a:p>
        </p:txBody>
      </p:sp>
    </p:spTree>
    <p:extLst>
      <p:ext uri="{BB962C8B-B14F-4D97-AF65-F5344CB8AC3E}">
        <p14:creationId xmlns:p14="http://schemas.microsoft.com/office/powerpoint/2010/main" val="2343110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Why cannot a society go from pre-modern agricultural state straight to communism?</a:t>
            </a:r>
          </a:p>
          <a:p>
            <a:r>
              <a:rPr lang="en-US" b="1" dirty="0"/>
              <a:t>Because there would be no wealth to redistribute!</a:t>
            </a:r>
          </a:p>
        </p:txBody>
      </p:sp>
    </p:spTree>
    <p:extLst>
      <p:ext uri="{BB962C8B-B14F-4D97-AF65-F5344CB8AC3E}">
        <p14:creationId xmlns:p14="http://schemas.microsoft.com/office/powerpoint/2010/main" val="3353791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Capitalism is a </a:t>
            </a:r>
            <a:r>
              <a:rPr lang="en-US" b="1" dirty="0"/>
              <a:t>necessary stage </a:t>
            </a:r>
            <a:r>
              <a:rPr lang="en-US" dirty="0"/>
              <a:t>through which every human society must pass</a:t>
            </a:r>
          </a:p>
        </p:txBody>
      </p:sp>
    </p:spTree>
    <p:extLst>
      <p:ext uri="{BB962C8B-B14F-4D97-AF65-F5344CB8AC3E}">
        <p14:creationId xmlns:p14="http://schemas.microsoft.com/office/powerpoint/2010/main" val="3187474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Capitalism is a </a:t>
            </a:r>
            <a:r>
              <a:rPr lang="en-US" b="1" dirty="0"/>
              <a:t>necessary stage </a:t>
            </a:r>
            <a:r>
              <a:rPr lang="en-US" dirty="0"/>
              <a:t>through which every human society must pass</a:t>
            </a:r>
          </a:p>
          <a:p>
            <a:r>
              <a:rPr lang="en-US" dirty="0"/>
              <a:t>Therefore, </a:t>
            </a:r>
            <a:r>
              <a:rPr lang="en-US" b="1" dirty="0"/>
              <a:t>every society must at first have the liberal, bourgeois revolution</a:t>
            </a:r>
          </a:p>
        </p:txBody>
      </p:sp>
    </p:spTree>
    <p:extLst>
      <p:ext uri="{BB962C8B-B14F-4D97-AF65-F5344CB8AC3E}">
        <p14:creationId xmlns:p14="http://schemas.microsoft.com/office/powerpoint/2010/main" val="4002082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Communist revolutions will happen in the </a:t>
            </a:r>
            <a:r>
              <a:rPr lang="en-US" b="1" dirty="0"/>
              <a:t>richest, most advanced societies on Earth</a:t>
            </a:r>
            <a:r>
              <a:rPr lang="en-US" dirty="0"/>
              <a:t>, as the </a:t>
            </a:r>
            <a:r>
              <a:rPr lang="en-US" b="1" dirty="0"/>
              <a:t>next step of civilization</a:t>
            </a:r>
          </a:p>
        </p:txBody>
      </p:sp>
    </p:spTree>
    <p:extLst>
      <p:ext uri="{BB962C8B-B14F-4D97-AF65-F5344CB8AC3E}">
        <p14:creationId xmlns:p14="http://schemas.microsoft.com/office/powerpoint/2010/main" val="1103110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E8DB3-4EA1-497D-800C-336B45BF7718}"/>
              </a:ext>
            </a:extLst>
          </p:cNvPr>
          <p:cNvSpPr>
            <a:spLocks noGrp="1"/>
          </p:cNvSpPr>
          <p:nvPr>
            <p:ph type="title"/>
          </p:nvPr>
        </p:nvSpPr>
        <p:spPr/>
        <p:txBody>
          <a:bodyPr/>
          <a:lstStyle/>
          <a:p>
            <a:r>
              <a:rPr lang="cs-CZ" dirty="0"/>
              <a:t>Karl Marx</a:t>
            </a:r>
            <a:endParaRPr lang="en-US" dirty="0"/>
          </a:p>
        </p:txBody>
      </p:sp>
      <p:sp>
        <p:nvSpPr>
          <p:cNvPr id="3" name="Zástupný obsah 2">
            <a:extLst>
              <a:ext uri="{FF2B5EF4-FFF2-40B4-BE49-F238E27FC236}">
                <a16:creationId xmlns:a16="http://schemas.microsoft.com/office/drawing/2014/main" id="{7DD054FF-DF59-4200-9905-F5F8F3E8DDE0}"/>
              </a:ext>
            </a:extLst>
          </p:cNvPr>
          <p:cNvSpPr>
            <a:spLocks noGrp="1"/>
          </p:cNvSpPr>
          <p:nvPr>
            <p:ph idx="1"/>
          </p:nvPr>
        </p:nvSpPr>
        <p:spPr/>
        <p:txBody>
          <a:bodyPr/>
          <a:lstStyle/>
          <a:p>
            <a:r>
              <a:rPr lang="en-US" dirty="0"/>
              <a:t>Communist revolutions will happen in the </a:t>
            </a:r>
            <a:r>
              <a:rPr lang="en-US" b="1" dirty="0"/>
              <a:t>richest, most advanced societies on Earth</a:t>
            </a:r>
            <a:r>
              <a:rPr lang="en-US" dirty="0"/>
              <a:t>, as the </a:t>
            </a:r>
            <a:r>
              <a:rPr lang="en-US" b="1" dirty="0"/>
              <a:t>next step of civilization</a:t>
            </a:r>
          </a:p>
          <a:p>
            <a:r>
              <a:rPr lang="en-US" dirty="0"/>
              <a:t>&gt; Germany, Britain, or the United States</a:t>
            </a:r>
          </a:p>
        </p:txBody>
      </p:sp>
    </p:spTree>
    <p:extLst>
      <p:ext uri="{BB962C8B-B14F-4D97-AF65-F5344CB8AC3E}">
        <p14:creationId xmlns:p14="http://schemas.microsoft.com/office/powerpoint/2010/main" val="1388390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5193-C85A-4415-B035-1E04F889F62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CB27526-5917-4BB9-AD85-283988FE5488}"/>
              </a:ext>
            </a:extLst>
          </p:cNvPr>
          <p:cNvSpPr>
            <a:spLocks noGrp="1"/>
          </p:cNvSpPr>
          <p:nvPr>
            <p:ph idx="1"/>
          </p:nvPr>
        </p:nvSpPr>
        <p:spPr/>
        <p:txBody>
          <a:bodyPr/>
          <a:lstStyle/>
          <a:p>
            <a:r>
              <a:rPr lang="en-US" dirty="0"/>
              <a:t>Marxism vs. modern radical left</a:t>
            </a:r>
          </a:p>
          <a:p>
            <a:r>
              <a:rPr lang="en-US" dirty="0"/>
              <a:t>Pro-growth (vs. degrowth environmentalism)</a:t>
            </a:r>
          </a:p>
          <a:p>
            <a:r>
              <a:rPr lang="en-US" dirty="0"/>
              <a:t>Universalist, Western-centric (vs. post-colonialism, post-modernism etc.)</a:t>
            </a:r>
          </a:p>
        </p:txBody>
      </p:sp>
    </p:spTree>
    <p:extLst>
      <p:ext uri="{BB962C8B-B14F-4D97-AF65-F5344CB8AC3E}">
        <p14:creationId xmlns:p14="http://schemas.microsoft.com/office/powerpoint/2010/main" val="13487393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a:t>
            </a:r>
            <a:r>
              <a:rPr lang="en-US" b="1" dirty="0"/>
              <a:t>personally lead </a:t>
            </a:r>
            <a:r>
              <a:rPr lang="en-US" dirty="0"/>
              <a:t>the revolution</a:t>
            </a:r>
          </a:p>
        </p:txBody>
      </p:sp>
    </p:spTree>
    <p:extLst>
      <p:ext uri="{BB962C8B-B14F-4D97-AF65-F5344CB8AC3E}">
        <p14:creationId xmlns:p14="http://schemas.microsoft.com/office/powerpoint/2010/main" val="1036681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Active politicians who expected to personally lead the revolution</a:t>
            </a:r>
          </a:p>
          <a:p>
            <a:r>
              <a:rPr lang="en-US" dirty="0"/>
              <a:t>Russia – Europe‘s economic periphery, </a:t>
            </a:r>
            <a:r>
              <a:rPr lang="en-US" b="1" dirty="0"/>
              <a:t>still at the feudal stage &gt; „How can we have a communist revolution here</a:t>
            </a:r>
            <a:r>
              <a:rPr lang="en-US" dirty="0"/>
              <a:t>?“</a:t>
            </a:r>
          </a:p>
        </p:txBody>
      </p:sp>
    </p:spTree>
    <p:extLst>
      <p:ext uri="{BB962C8B-B14F-4D97-AF65-F5344CB8AC3E}">
        <p14:creationId xmlns:p14="http://schemas.microsoft.com/office/powerpoint/2010/main" val="300248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Which two rivers are connected by the Grand Canal?</a:t>
            </a:r>
          </a:p>
          <a:p>
            <a:r>
              <a:rPr lang="en-US" dirty="0"/>
              <a:t>In terms of north vs. south, which part of China is traditionally more commercial + populous?</a:t>
            </a:r>
            <a:endParaRPr lang="cs-CZ" dirty="0"/>
          </a:p>
          <a:p>
            <a:r>
              <a:rPr lang="en-US" dirty="0"/>
              <a:t>Why has the capital historically been</a:t>
            </a:r>
            <a:r>
              <a:rPr lang="cs-CZ" dirty="0"/>
              <a:t> </a:t>
            </a:r>
            <a:r>
              <a:rPr lang="cs-CZ" dirty="0" err="1"/>
              <a:t>located</a:t>
            </a:r>
            <a:r>
              <a:rPr lang="en-US" dirty="0"/>
              <a:t> in the north?</a:t>
            </a:r>
            <a:endParaRPr lang="cs-CZ" dirty="0"/>
          </a:p>
          <a:p>
            <a:endParaRPr lang="cs-CZ" dirty="0"/>
          </a:p>
          <a:p>
            <a:endParaRPr lang="en-US" dirty="0"/>
          </a:p>
          <a:p>
            <a:endParaRPr lang="en-US" dirty="0"/>
          </a:p>
          <a:p>
            <a:endParaRPr lang="en-US" dirty="0"/>
          </a:p>
        </p:txBody>
      </p:sp>
    </p:spTree>
    <p:extLst>
      <p:ext uri="{BB962C8B-B14F-4D97-AF65-F5344CB8AC3E}">
        <p14:creationId xmlns:p14="http://schemas.microsoft.com/office/powerpoint/2010/main" val="2655698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solidFill>
                  <a:srgbClr val="FF0000"/>
                </a:solidFill>
              </a:rPr>
              <a:t>Poorer countries follow a different path (x Marx)</a:t>
            </a:r>
            <a:endParaRPr lang="cs-CZ" dirty="0">
              <a:solidFill>
                <a:srgbClr val="FF0000"/>
              </a:solidFill>
            </a:endParaRPr>
          </a:p>
        </p:txBody>
      </p:sp>
    </p:spTree>
    <p:extLst>
      <p:ext uri="{BB962C8B-B14F-4D97-AF65-F5344CB8AC3E}">
        <p14:creationId xmlns:p14="http://schemas.microsoft.com/office/powerpoint/2010/main" val="337882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solidFill>
                  <a:srgbClr val="FF0000"/>
                </a:solidFill>
              </a:rPr>
              <a:t>Poorer countries follow a different path (x Marx) </a:t>
            </a:r>
            <a:endParaRPr lang="cs-CZ" dirty="0">
              <a:solidFill>
                <a:srgbClr val="FF0000"/>
              </a:solidFill>
            </a:endParaRPr>
          </a:p>
          <a:p>
            <a:r>
              <a:rPr lang="en-US" dirty="0"/>
              <a:t>&gt; </a:t>
            </a:r>
            <a:r>
              <a:rPr lang="en-US" b="1" dirty="0"/>
              <a:t>investment comes from foreign capitalists and the state</a:t>
            </a:r>
            <a:endParaRPr lang="cs-CZ" dirty="0"/>
          </a:p>
        </p:txBody>
      </p:sp>
    </p:spTree>
    <p:extLst>
      <p:ext uri="{BB962C8B-B14F-4D97-AF65-F5344CB8AC3E}">
        <p14:creationId xmlns:p14="http://schemas.microsoft.com/office/powerpoint/2010/main" val="994367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Poorer countries follow a different path (x Marx) </a:t>
            </a:r>
            <a:endParaRPr lang="cs-CZ" dirty="0"/>
          </a:p>
          <a:p>
            <a:r>
              <a:rPr lang="en-US" dirty="0"/>
              <a:t>&gt; </a:t>
            </a:r>
            <a:r>
              <a:rPr lang="en-US" b="1" dirty="0"/>
              <a:t>investment comes from foreign capitalists and the state</a:t>
            </a:r>
            <a:r>
              <a:rPr lang="en-US" dirty="0"/>
              <a:t> </a:t>
            </a:r>
            <a:endParaRPr lang="cs-CZ" dirty="0"/>
          </a:p>
          <a:p>
            <a:r>
              <a:rPr lang="en-US" dirty="0"/>
              <a:t>&gt; </a:t>
            </a:r>
            <a:r>
              <a:rPr lang="en-US" b="1" dirty="0"/>
              <a:t>there is no bourgeoisie to establish capitalism and liberal democracy</a:t>
            </a:r>
            <a:r>
              <a:rPr lang="en-US" dirty="0"/>
              <a:t>!</a:t>
            </a:r>
          </a:p>
        </p:txBody>
      </p:sp>
    </p:spTree>
    <p:extLst>
      <p:ext uri="{BB962C8B-B14F-4D97-AF65-F5344CB8AC3E}">
        <p14:creationId xmlns:p14="http://schemas.microsoft.com/office/powerpoint/2010/main" val="4086165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Exchange with rich countries will only enrich the traditional, conservative elite</a:t>
            </a:r>
          </a:p>
        </p:txBody>
      </p:sp>
    </p:spTree>
    <p:extLst>
      <p:ext uri="{BB962C8B-B14F-4D97-AF65-F5344CB8AC3E}">
        <p14:creationId xmlns:p14="http://schemas.microsoft.com/office/powerpoint/2010/main" val="2405928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Exchange with rich countries will only enrich the traditional, conservative elite</a:t>
            </a:r>
          </a:p>
          <a:p>
            <a:r>
              <a:rPr lang="en-US" dirty="0"/>
              <a:t>For example, aristocratic landowners in Russia will export food to rich countries &gt; they will make money and hold power indefinitely</a:t>
            </a:r>
          </a:p>
        </p:txBody>
      </p:sp>
    </p:spTree>
    <p:extLst>
      <p:ext uri="{BB962C8B-B14F-4D97-AF65-F5344CB8AC3E}">
        <p14:creationId xmlns:p14="http://schemas.microsoft.com/office/powerpoint/2010/main" val="3199908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Exchange with rich countries will only enrich the traditional, conservative elite</a:t>
            </a:r>
          </a:p>
          <a:p>
            <a:r>
              <a:rPr lang="en-US" dirty="0"/>
              <a:t>For example, aristocratic landowners in Russia will export food to rich countries &gt; they will make money and hold power indefinitely</a:t>
            </a:r>
            <a:endParaRPr lang="cs-CZ" dirty="0"/>
          </a:p>
          <a:p>
            <a:endParaRPr lang="cs-CZ" dirty="0"/>
          </a:p>
          <a:p>
            <a:r>
              <a:rPr lang="cs-CZ" dirty="0"/>
              <a:t>Immanuel </a:t>
            </a:r>
            <a:r>
              <a:rPr lang="cs-CZ" dirty="0" err="1"/>
              <a:t>Wallerstein</a:t>
            </a:r>
            <a:r>
              <a:rPr lang="cs-CZ" dirty="0"/>
              <a:t>, </a:t>
            </a:r>
            <a:r>
              <a:rPr lang="cs-CZ" dirty="0" err="1"/>
              <a:t>World</a:t>
            </a:r>
            <a:r>
              <a:rPr lang="cs-CZ" dirty="0"/>
              <a:t> </a:t>
            </a:r>
            <a:r>
              <a:rPr lang="cs-CZ" dirty="0" err="1"/>
              <a:t>System</a:t>
            </a:r>
            <a:r>
              <a:rPr lang="cs-CZ" dirty="0"/>
              <a:t> </a:t>
            </a:r>
            <a:r>
              <a:rPr lang="cs-CZ" dirty="0" err="1"/>
              <a:t>Theory</a:t>
            </a:r>
            <a:endParaRPr lang="en-US" dirty="0"/>
          </a:p>
        </p:txBody>
      </p:sp>
    </p:spTree>
    <p:extLst>
      <p:ext uri="{BB962C8B-B14F-4D97-AF65-F5344CB8AC3E}">
        <p14:creationId xmlns:p14="http://schemas.microsoft.com/office/powerpoint/2010/main" val="2757686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1A44D-BE1E-4929-B396-ECA3E74BA8BA}"/>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6CAA258E-18A3-4DB3-AB94-09E3A2AF5004}"/>
              </a:ext>
            </a:extLst>
          </p:cNvPr>
          <p:cNvSpPr>
            <a:spLocks noGrp="1"/>
          </p:cNvSpPr>
          <p:nvPr>
            <p:ph idx="1"/>
          </p:nvPr>
        </p:nvSpPr>
        <p:spPr/>
        <p:txBody>
          <a:bodyPr/>
          <a:lstStyle/>
          <a:p>
            <a:r>
              <a:rPr lang="en-US" dirty="0"/>
              <a:t>&gt; </a:t>
            </a:r>
            <a:r>
              <a:rPr lang="en-US" b="1" dirty="0"/>
              <a:t>poor countries don‘t follow the same path as the West</a:t>
            </a:r>
          </a:p>
          <a:p>
            <a:r>
              <a:rPr lang="en-US" b="1" dirty="0"/>
              <a:t>They are not going to transition to Western-style capitalism</a:t>
            </a:r>
          </a:p>
        </p:txBody>
      </p:sp>
    </p:spTree>
    <p:extLst>
      <p:ext uri="{BB962C8B-B14F-4D97-AF65-F5344CB8AC3E}">
        <p14:creationId xmlns:p14="http://schemas.microsoft.com/office/powerpoint/2010/main" val="2672550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1A44D-BE1E-4929-B396-ECA3E74BA8BA}"/>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6CAA258E-18A3-4DB3-AB94-09E3A2AF5004}"/>
              </a:ext>
            </a:extLst>
          </p:cNvPr>
          <p:cNvSpPr>
            <a:spLocks noGrp="1"/>
          </p:cNvSpPr>
          <p:nvPr>
            <p:ph idx="1"/>
          </p:nvPr>
        </p:nvSpPr>
        <p:spPr/>
        <p:txBody>
          <a:bodyPr/>
          <a:lstStyle/>
          <a:p>
            <a:r>
              <a:rPr lang="en-US" dirty="0"/>
              <a:t>&gt; poor countries don‘t follow the same path as the West</a:t>
            </a:r>
          </a:p>
          <a:p>
            <a:r>
              <a:rPr lang="en-US" dirty="0"/>
              <a:t>They are not going to transition to Western-style capitalism</a:t>
            </a:r>
          </a:p>
          <a:p>
            <a:endParaRPr lang="en-US" b="1" dirty="0"/>
          </a:p>
          <a:p>
            <a:r>
              <a:rPr lang="en-US" b="1" dirty="0"/>
              <a:t>The capitalist </a:t>
            </a:r>
            <a:r>
              <a:rPr lang="cs-CZ" b="1" dirty="0"/>
              <a:t>(</a:t>
            </a:r>
            <a:r>
              <a:rPr lang="en-US" b="1" dirty="0"/>
              <a:t>and </a:t>
            </a:r>
            <a:r>
              <a:rPr lang="cs-CZ" b="1" dirty="0" err="1"/>
              <a:t>liberal</a:t>
            </a:r>
            <a:r>
              <a:rPr lang="cs-CZ" b="1" dirty="0"/>
              <a:t> </a:t>
            </a:r>
            <a:r>
              <a:rPr lang="en-US" b="1" dirty="0"/>
              <a:t>democratic</a:t>
            </a:r>
            <a:r>
              <a:rPr lang="cs-CZ" b="1" dirty="0"/>
              <a:t>)</a:t>
            </a:r>
            <a:r>
              <a:rPr lang="en-US" b="1" dirty="0"/>
              <a:t> stage must be bypassed</a:t>
            </a:r>
          </a:p>
        </p:txBody>
      </p:sp>
    </p:spTree>
    <p:extLst>
      <p:ext uri="{BB962C8B-B14F-4D97-AF65-F5344CB8AC3E}">
        <p14:creationId xmlns:p14="http://schemas.microsoft.com/office/powerpoint/2010/main" val="3587825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FD912B-5729-4BAA-8261-D6CD36C7C876}"/>
              </a:ext>
            </a:extLst>
          </p:cNvPr>
          <p:cNvSpPr>
            <a:spLocks noGrp="1"/>
          </p:cNvSpPr>
          <p:nvPr>
            <p:ph type="title"/>
          </p:nvPr>
        </p:nvSpPr>
        <p:spPr/>
        <p:txBody>
          <a:bodyPr/>
          <a:lstStyle/>
          <a:p>
            <a:endParaRPr lang="en-US"/>
          </a:p>
        </p:txBody>
      </p:sp>
      <p:pic>
        <p:nvPicPr>
          <p:cNvPr id="5" name="Zástupný obsah 4" descr="Obsah obrázku text&#10;&#10;Popis byl vytvořen automaticky">
            <a:extLst>
              <a:ext uri="{FF2B5EF4-FFF2-40B4-BE49-F238E27FC236}">
                <a16:creationId xmlns:a16="http://schemas.microsoft.com/office/drawing/2014/main" id="{0D021649-C087-458B-9599-40401FF4D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8279" y="786065"/>
            <a:ext cx="4616617" cy="5586107"/>
          </a:xfrm>
        </p:spPr>
      </p:pic>
    </p:spTree>
    <p:extLst>
      <p:ext uri="{BB962C8B-B14F-4D97-AF65-F5344CB8AC3E}">
        <p14:creationId xmlns:p14="http://schemas.microsoft.com/office/powerpoint/2010/main" val="873136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endParaRPr lang="cs-CZ" dirty="0"/>
          </a:p>
        </p:txBody>
      </p:sp>
    </p:spTree>
    <p:extLst>
      <p:ext uri="{BB962C8B-B14F-4D97-AF65-F5344CB8AC3E}">
        <p14:creationId xmlns:p14="http://schemas.microsoft.com/office/powerpoint/2010/main" val="340275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p:txBody>
      </p:sp>
    </p:spTree>
    <p:extLst>
      <p:ext uri="{BB962C8B-B14F-4D97-AF65-F5344CB8AC3E}">
        <p14:creationId xmlns:p14="http://schemas.microsoft.com/office/powerpoint/2010/main" val="3994370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r>
              <a:rPr lang="en-US" b="1" dirty="0"/>
              <a:t>Who made up the bulk of the population?</a:t>
            </a:r>
            <a:endParaRPr lang="cs-CZ" dirty="0"/>
          </a:p>
        </p:txBody>
      </p:sp>
    </p:spTree>
    <p:extLst>
      <p:ext uri="{BB962C8B-B14F-4D97-AF65-F5344CB8AC3E}">
        <p14:creationId xmlns:p14="http://schemas.microsoft.com/office/powerpoint/2010/main" val="4207386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r>
              <a:rPr lang="en-US" b="1" dirty="0"/>
              <a:t>Who made up the bulk of the population? </a:t>
            </a:r>
            <a:endParaRPr lang="cs-CZ" b="1" dirty="0"/>
          </a:p>
          <a:p>
            <a:r>
              <a:rPr lang="cs-CZ" b="1" dirty="0"/>
              <a:t>P</a:t>
            </a:r>
            <a:r>
              <a:rPr lang="en-US" b="1" dirty="0" err="1"/>
              <a:t>easants</a:t>
            </a:r>
            <a:endParaRPr lang="en-US" dirty="0"/>
          </a:p>
        </p:txBody>
      </p:sp>
    </p:spTree>
    <p:extLst>
      <p:ext uri="{BB962C8B-B14F-4D97-AF65-F5344CB8AC3E}">
        <p14:creationId xmlns:p14="http://schemas.microsoft.com/office/powerpoint/2010/main" val="1781991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dirty="0"/>
              <a:t>Russia (</a:t>
            </a:r>
            <a:r>
              <a:rPr lang="en-US" b="1" dirty="0"/>
              <a:t>and China</a:t>
            </a:r>
            <a:r>
              <a:rPr lang="en-US" dirty="0"/>
              <a:t>!) – </a:t>
            </a:r>
            <a:r>
              <a:rPr lang="en-US" b="1" dirty="0"/>
              <a:t>urban workers</a:t>
            </a:r>
            <a:r>
              <a:rPr lang="en-US" dirty="0"/>
              <a:t> in the few existing modern industries are a </a:t>
            </a:r>
            <a:r>
              <a:rPr lang="en-US" b="1" dirty="0"/>
              <a:t>minority</a:t>
            </a:r>
          </a:p>
          <a:p>
            <a:r>
              <a:rPr lang="en-US" b="1" dirty="0"/>
              <a:t>Who made up the bulk of the population? </a:t>
            </a:r>
            <a:endParaRPr lang="cs-CZ" b="1" dirty="0"/>
          </a:p>
          <a:p>
            <a:r>
              <a:rPr lang="cs-CZ" b="1" dirty="0"/>
              <a:t>P</a:t>
            </a:r>
            <a:r>
              <a:rPr lang="en-US" b="1" dirty="0" err="1"/>
              <a:t>easants</a:t>
            </a:r>
            <a:r>
              <a:rPr lang="cs-CZ" b="1" dirty="0"/>
              <a:t> – </a:t>
            </a:r>
            <a:r>
              <a:rPr lang="en-US" dirty="0"/>
              <a:t>who are conservative and will never rise up</a:t>
            </a:r>
          </a:p>
        </p:txBody>
      </p:sp>
    </p:spTree>
    <p:extLst>
      <p:ext uri="{BB962C8B-B14F-4D97-AF65-F5344CB8AC3E}">
        <p14:creationId xmlns:p14="http://schemas.microsoft.com/office/powerpoint/2010/main" val="1236296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Socialism cannot come via a popular revolt</a:t>
            </a:r>
          </a:p>
          <a:p>
            <a:r>
              <a:rPr lang="en-US" dirty="0"/>
              <a:t> &gt; workers must become </a:t>
            </a:r>
            <a:r>
              <a:rPr lang="en-US" b="1" dirty="0"/>
              <a:t>organized and carry out a coup </a:t>
            </a:r>
            <a:r>
              <a:rPr lang="en-US" b="1" dirty="0" err="1"/>
              <a:t>d‘etat</a:t>
            </a:r>
            <a:endParaRPr lang="en-US" b="1" dirty="0"/>
          </a:p>
          <a:p>
            <a:endParaRPr lang="cs-CZ" dirty="0"/>
          </a:p>
        </p:txBody>
      </p:sp>
    </p:spTree>
    <p:extLst>
      <p:ext uri="{BB962C8B-B14F-4D97-AF65-F5344CB8AC3E}">
        <p14:creationId xmlns:p14="http://schemas.microsoft.com/office/powerpoint/2010/main" val="2634393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a:xfrm>
            <a:off x="766281" y="416496"/>
            <a:ext cx="10515600" cy="1325563"/>
          </a:xfrm>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Communist party </a:t>
            </a:r>
            <a:r>
              <a:rPr lang="en-US" dirty="0"/>
              <a:t>– extremely important – it will unify the workers and carry out the coup</a:t>
            </a:r>
          </a:p>
          <a:p>
            <a:r>
              <a:rPr lang="en-US" b="1" dirty="0"/>
              <a:t>„Leninism“, „party vanguardism“</a:t>
            </a:r>
          </a:p>
        </p:txBody>
      </p:sp>
    </p:spTree>
    <p:extLst>
      <p:ext uri="{BB962C8B-B14F-4D97-AF65-F5344CB8AC3E}">
        <p14:creationId xmlns:p14="http://schemas.microsoft.com/office/powerpoint/2010/main" val="189378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Communist party </a:t>
            </a:r>
            <a:r>
              <a:rPr lang="en-US" dirty="0"/>
              <a:t>– extremely important – it will unify the workers and carry out the coup</a:t>
            </a:r>
          </a:p>
          <a:p>
            <a:r>
              <a:rPr lang="en-US" b="1" dirty="0"/>
              <a:t>„Leninism“, „party vanguardism“</a:t>
            </a:r>
          </a:p>
          <a:p>
            <a:r>
              <a:rPr lang="en-US" dirty="0"/>
              <a:t>The party must be disciplined and centrally led = „</a:t>
            </a:r>
            <a:r>
              <a:rPr lang="en-US" b="1" dirty="0"/>
              <a:t>democratic centralism</a:t>
            </a:r>
            <a:r>
              <a:rPr lang="en-US" dirty="0"/>
              <a:t>“</a:t>
            </a:r>
            <a:endParaRPr lang="cs-CZ" dirty="0"/>
          </a:p>
        </p:txBody>
      </p:sp>
    </p:spTree>
    <p:extLst>
      <p:ext uri="{BB962C8B-B14F-4D97-AF65-F5344CB8AC3E}">
        <p14:creationId xmlns:p14="http://schemas.microsoft.com/office/powerpoint/2010/main" val="3291349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en-US" b="1" dirty="0"/>
              <a:t>Communist party </a:t>
            </a:r>
            <a:r>
              <a:rPr lang="en-US" dirty="0"/>
              <a:t>– extremely important – it will unify the workers and carry out the coup</a:t>
            </a:r>
          </a:p>
          <a:p>
            <a:r>
              <a:rPr lang="en-US" b="1" dirty="0"/>
              <a:t>„Leninism“, „party vanguardism“</a:t>
            </a:r>
          </a:p>
          <a:p>
            <a:r>
              <a:rPr lang="en-US" dirty="0"/>
              <a:t>The party must be disciplined and centrally led = „</a:t>
            </a:r>
            <a:r>
              <a:rPr lang="en-US" b="1" dirty="0"/>
              <a:t>democratic centralism</a:t>
            </a:r>
            <a:r>
              <a:rPr lang="en-US" dirty="0"/>
              <a:t>“</a:t>
            </a:r>
            <a:endParaRPr lang="cs-CZ" dirty="0"/>
          </a:p>
          <a:p>
            <a:r>
              <a:rPr lang="cs-CZ" dirty="0"/>
              <a:t>= </a:t>
            </a:r>
            <a:r>
              <a:rPr lang="en-US" dirty="0"/>
              <a:t>decision inside the party are made democratically, but once they are made, they</a:t>
            </a:r>
            <a:r>
              <a:rPr lang="cs-CZ" dirty="0"/>
              <a:t> </a:t>
            </a:r>
            <a:r>
              <a:rPr lang="en-US" dirty="0"/>
              <a:t>are binding</a:t>
            </a:r>
          </a:p>
          <a:p>
            <a:endParaRPr lang="cs-CZ" dirty="0"/>
          </a:p>
        </p:txBody>
      </p:sp>
    </p:spTree>
    <p:extLst>
      <p:ext uri="{BB962C8B-B14F-4D97-AF65-F5344CB8AC3E}">
        <p14:creationId xmlns:p14="http://schemas.microsoft.com/office/powerpoint/2010/main" val="2891269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cs-CZ" b="1" dirty="0"/>
              <a:t>„Party-</a:t>
            </a:r>
            <a:r>
              <a:rPr lang="en-US" b="1" dirty="0"/>
              <a:t>state</a:t>
            </a:r>
            <a:r>
              <a:rPr lang="cs-CZ" b="1" dirty="0"/>
              <a:t>“ </a:t>
            </a:r>
          </a:p>
          <a:p>
            <a:r>
              <a:rPr lang="en-US" dirty="0"/>
              <a:t>Upon assuming power, the Party becomes superior to official constitutional structures, which have no real power</a:t>
            </a:r>
          </a:p>
        </p:txBody>
      </p:sp>
    </p:spTree>
    <p:extLst>
      <p:ext uri="{BB962C8B-B14F-4D97-AF65-F5344CB8AC3E}">
        <p14:creationId xmlns:p14="http://schemas.microsoft.com/office/powerpoint/2010/main" val="2100882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cs-CZ" b="1" dirty="0"/>
              <a:t>„Party-</a:t>
            </a:r>
            <a:r>
              <a:rPr lang="en-US" b="1" dirty="0"/>
              <a:t>state</a:t>
            </a:r>
            <a:r>
              <a:rPr lang="cs-CZ" b="1" dirty="0"/>
              <a:t>“ </a:t>
            </a:r>
          </a:p>
          <a:p>
            <a:r>
              <a:rPr lang="en-US" dirty="0"/>
              <a:t>Upon assuming power, the Party becomes superior to official constitutional structures, which have no real power</a:t>
            </a:r>
          </a:p>
          <a:p>
            <a:r>
              <a:rPr lang="en-US" dirty="0"/>
              <a:t>USSR – theoretically a loose federation, </a:t>
            </a:r>
            <a:r>
              <a:rPr lang="en-US" b="1" dirty="0"/>
              <a:t>held together by the Party &gt; dissolved when Communism ended</a:t>
            </a:r>
          </a:p>
        </p:txBody>
      </p:sp>
    </p:spTree>
    <p:extLst>
      <p:ext uri="{BB962C8B-B14F-4D97-AF65-F5344CB8AC3E}">
        <p14:creationId xmlns:p14="http://schemas.microsoft.com/office/powerpoint/2010/main" val="1708451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0E1A57-3E71-496F-B827-0A230BF593B1}"/>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C02581F1-33CD-4A8E-9A6F-2677340DC273}"/>
              </a:ext>
            </a:extLst>
          </p:cNvPr>
          <p:cNvSpPr>
            <a:spLocks noGrp="1"/>
          </p:cNvSpPr>
          <p:nvPr>
            <p:ph idx="1"/>
          </p:nvPr>
        </p:nvSpPr>
        <p:spPr/>
        <p:txBody>
          <a:bodyPr>
            <a:normAutofit/>
          </a:bodyPr>
          <a:lstStyle/>
          <a:p>
            <a:r>
              <a:rPr lang="cs-CZ" b="1" dirty="0"/>
              <a:t>„Party-</a:t>
            </a:r>
            <a:r>
              <a:rPr lang="en-US" b="1" dirty="0"/>
              <a:t>state</a:t>
            </a:r>
            <a:r>
              <a:rPr lang="cs-CZ" b="1" dirty="0"/>
              <a:t>“ </a:t>
            </a:r>
          </a:p>
          <a:p>
            <a:r>
              <a:rPr lang="en-US" dirty="0"/>
              <a:t>Upon assuming power, the Party becomes superior to official constitutional structures, which have no real power</a:t>
            </a:r>
          </a:p>
          <a:p>
            <a:r>
              <a:rPr lang="en-US" dirty="0"/>
              <a:t>USSR – theoretically a loose federation, </a:t>
            </a:r>
            <a:r>
              <a:rPr lang="en-US" b="1" dirty="0"/>
              <a:t>held together by the Party &gt; dissolved when Communism ended</a:t>
            </a:r>
          </a:p>
          <a:p>
            <a:r>
              <a:rPr lang="en-US" dirty="0"/>
              <a:t>Most officials simultaneously hold both governmental and Party </a:t>
            </a:r>
            <a:r>
              <a:rPr lang="cs-CZ" dirty="0" err="1"/>
              <a:t>positions</a:t>
            </a:r>
            <a:r>
              <a:rPr lang="cs-CZ" dirty="0"/>
              <a:t> &gt; </a:t>
            </a:r>
            <a:r>
              <a:rPr lang="cs-CZ" dirty="0" err="1"/>
              <a:t>the</a:t>
            </a:r>
            <a:r>
              <a:rPr lang="cs-CZ" dirty="0"/>
              <a:t> leadership </a:t>
            </a:r>
            <a:r>
              <a:rPr lang="cs-CZ" dirty="0" err="1"/>
              <a:t>can</a:t>
            </a:r>
            <a:r>
              <a:rPr lang="cs-CZ" dirty="0"/>
              <a:t> </a:t>
            </a:r>
            <a:r>
              <a:rPr lang="cs-CZ" dirty="0" err="1"/>
              <a:t>give</a:t>
            </a:r>
            <a:r>
              <a:rPr lang="cs-CZ" dirty="0"/>
              <a:t> </a:t>
            </a:r>
            <a:r>
              <a:rPr lang="cs-CZ" dirty="0" err="1"/>
              <a:t>them</a:t>
            </a:r>
            <a:r>
              <a:rPr lang="cs-CZ" dirty="0"/>
              <a:t> </a:t>
            </a:r>
            <a:r>
              <a:rPr lang="cs-CZ" dirty="0" err="1"/>
              <a:t>orders</a:t>
            </a:r>
            <a:r>
              <a:rPr lang="cs-CZ" dirty="0"/>
              <a:t> </a:t>
            </a:r>
            <a:r>
              <a:rPr lang="cs-CZ" dirty="0" err="1"/>
              <a:t>through</a:t>
            </a:r>
            <a:r>
              <a:rPr lang="cs-CZ" dirty="0"/>
              <a:t> Party </a:t>
            </a:r>
            <a:r>
              <a:rPr lang="cs-CZ" dirty="0" err="1"/>
              <a:t>mechanism</a:t>
            </a:r>
            <a:endParaRPr lang="en-US" dirty="0"/>
          </a:p>
          <a:p>
            <a:endParaRPr lang="cs-CZ" dirty="0"/>
          </a:p>
        </p:txBody>
      </p:sp>
    </p:spTree>
    <p:extLst>
      <p:ext uri="{BB962C8B-B14F-4D97-AF65-F5344CB8AC3E}">
        <p14:creationId xmlns:p14="http://schemas.microsoft.com/office/powerpoint/2010/main" val="139326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p:txBody>
      </p:sp>
    </p:spTree>
    <p:extLst>
      <p:ext uri="{BB962C8B-B14F-4D97-AF65-F5344CB8AC3E}">
        <p14:creationId xmlns:p14="http://schemas.microsoft.com/office/powerpoint/2010/main" val="707474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4DDB-7AFF-4611-AA26-041466E086EC}"/>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Content Placeholder 2">
            <a:extLst>
              <a:ext uri="{FF2B5EF4-FFF2-40B4-BE49-F238E27FC236}">
                <a16:creationId xmlns:a16="http://schemas.microsoft.com/office/drawing/2014/main" id="{14C2F719-5500-4DFD-BDB7-DFF7FCF56EEF}"/>
              </a:ext>
            </a:extLst>
          </p:cNvPr>
          <p:cNvSpPr>
            <a:spLocks noGrp="1"/>
          </p:cNvSpPr>
          <p:nvPr>
            <p:ph idx="1"/>
          </p:nvPr>
        </p:nvSpPr>
        <p:spPr/>
        <p:txBody>
          <a:bodyPr/>
          <a:lstStyle/>
          <a:p>
            <a:r>
              <a:rPr lang="en-US" dirty="0"/>
              <a:t>Marx – the Party is cool, but the revolution will be driven by structural forces</a:t>
            </a:r>
          </a:p>
          <a:p>
            <a:endParaRPr lang="en-US" dirty="0"/>
          </a:p>
          <a:p>
            <a:r>
              <a:rPr lang="en-US" dirty="0"/>
              <a:t>Lenin – the Party is a crucial historical instrument that will drive peripheral societies towards modernity</a:t>
            </a:r>
          </a:p>
        </p:txBody>
      </p:sp>
    </p:spTree>
    <p:extLst>
      <p:ext uri="{BB962C8B-B14F-4D97-AF65-F5344CB8AC3E}">
        <p14:creationId xmlns:p14="http://schemas.microsoft.com/office/powerpoint/2010/main" val="2629707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5ECE3-AB84-46AF-A5BE-48120F3DDCC4}"/>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2B714A56-F429-404D-9FFF-49B4AF0132EC}"/>
              </a:ext>
            </a:extLst>
          </p:cNvPr>
          <p:cNvSpPr>
            <a:spLocks noGrp="1"/>
          </p:cNvSpPr>
          <p:nvPr>
            <p:ph idx="1"/>
          </p:nvPr>
        </p:nvSpPr>
        <p:spPr/>
        <p:txBody>
          <a:bodyPr/>
          <a:lstStyle/>
          <a:p>
            <a:r>
              <a:rPr lang="en-US" dirty="0"/>
              <a:t>„Dictatorship of the proletariat“</a:t>
            </a:r>
            <a:endParaRPr lang="cs-CZ" dirty="0"/>
          </a:p>
          <a:p>
            <a:endParaRPr lang="en-US" dirty="0"/>
          </a:p>
        </p:txBody>
      </p:sp>
      <p:pic>
        <p:nvPicPr>
          <p:cNvPr id="5" name="Obrázek 4" descr="Obsah obrázku text, vektorová grafika&#10;&#10;Popis byl vytvořen automaticky">
            <a:extLst>
              <a:ext uri="{FF2B5EF4-FFF2-40B4-BE49-F238E27FC236}">
                <a16:creationId xmlns:a16="http://schemas.microsoft.com/office/drawing/2014/main" id="{28C07CE4-37CF-48BE-A010-69193C32D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9432"/>
            <a:ext cx="3429000" cy="3914775"/>
          </a:xfrm>
          <a:prstGeom prst="rect">
            <a:avLst/>
          </a:prstGeom>
        </p:spPr>
      </p:pic>
    </p:spTree>
    <p:extLst>
      <p:ext uri="{BB962C8B-B14F-4D97-AF65-F5344CB8AC3E}">
        <p14:creationId xmlns:p14="http://schemas.microsoft.com/office/powerpoint/2010/main" val="325351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5ECE3-AB84-46AF-A5BE-48120F3DDCC4}"/>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2B714A56-F429-404D-9FFF-49B4AF0132EC}"/>
              </a:ext>
            </a:extLst>
          </p:cNvPr>
          <p:cNvSpPr>
            <a:spLocks noGrp="1"/>
          </p:cNvSpPr>
          <p:nvPr>
            <p:ph idx="1"/>
          </p:nvPr>
        </p:nvSpPr>
        <p:spPr/>
        <p:txBody>
          <a:bodyPr/>
          <a:lstStyle/>
          <a:p>
            <a:r>
              <a:rPr lang="en-US" dirty="0"/>
              <a:t>„Dictatorship of the proletariat“ </a:t>
            </a:r>
          </a:p>
          <a:p>
            <a:r>
              <a:rPr lang="en-US" dirty="0"/>
              <a:t>– Marx though that almost everyone will be a worker at this stage, so </a:t>
            </a:r>
            <a:r>
              <a:rPr lang="en-US" b="1" dirty="0"/>
              <a:t>the revolution will simply mean majority rule</a:t>
            </a:r>
          </a:p>
        </p:txBody>
      </p:sp>
    </p:spTree>
    <p:extLst>
      <p:ext uri="{BB962C8B-B14F-4D97-AF65-F5344CB8AC3E}">
        <p14:creationId xmlns:p14="http://schemas.microsoft.com/office/powerpoint/2010/main" val="2842338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5ECE3-AB84-46AF-A5BE-48120F3DDCC4}"/>
              </a:ext>
            </a:extLst>
          </p:cNvPr>
          <p:cNvSpPr>
            <a:spLocks noGrp="1"/>
          </p:cNvSpPr>
          <p:nvPr>
            <p:ph type="title"/>
          </p:nvPr>
        </p:nvSpPr>
        <p:spPr/>
        <p:txBody>
          <a:bodyPr/>
          <a:lstStyle/>
          <a:p>
            <a:r>
              <a:rPr lang="cs-CZ" dirty="0"/>
              <a:t>Lenin and </a:t>
            </a:r>
            <a:r>
              <a:rPr lang="cs-CZ" dirty="0" err="1"/>
              <a:t>Trotsky</a:t>
            </a:r>
            <a:endParaRPr lang="en-US" dirty="0"/>
          </a:p>
        </p:txBody>
      </p:sp>
      <p:sp>
        <p:nvSpPr>
          <p:cNvPr id="3" name="Zástupný obsah 2">
            <a:extLst>
              <a:ext uri="{FF2B5EF4-FFF2-40B4-BE49-F238E27FC236}">
                <a16:creationId xmlns:a16="http://schemas.microsoft.com/office/drawing/2014/main" id="{2B714A56-F429-404D-9FFF-49B4AF0132EC}"/>
              </a:ext>
            </a:extLst>
          </p:cNvPr>
          <p:cNvSpPr>
            <a:spLocks noGrp="1"/>
          </p:cNvSpPr>
          <p:nvPr>
            <p:ph idx="1"/>
          </p:nvPr>
        </p:nvSpPr>
        <p:spPr/>
        <p:txBody>
          <a:bodyPr/>
          <a:lstStyle/>
          <a:p>
            <a:r>
              <a:rPr lang="en-US" dirty="0"/>
              <a:t>„Dictatorship of the proletariat“ </a:t>
            </a:r>
          </a:p>
          <a:p>
            <a:r>
              <a:rPr lang="en-US" dirty="0"/>
              <a:t>– Marx though that almost everyone will be a worker at this stage, so </a:t>
            </a:r>
            <a:r>
              <a:rPr lang="en-US" b="1" dirty="0"/>
              <a:t>the revolution will simply mean majority rule</a:t>
            </a:r>
          </a:p>
          <a:p>
            <a:r>
              <a:rPr lang="cs-CZ" dirty="0"/>
              <a:t>x Lenin: </a:t>
            </a:r>
            <a:r>
              <a:rPr lang="cs-CZ" dirty="0" err="1"/>
              <a:t>one</a:t>
            </a:r>
            <a:r>
              <a:rPr lang="cs-CZ" dirty="0"/>
              <a:t>-party rule</a:t>
            </a:r>
          </a:p>
          <a:p>
            <a:r>
              <a:rPr lang="cs-CZ" dirty="0"/>
              <a:t>„</a:t>
            </a:r>
            <a:r>
              <a:rPr lang="en-US" b="0" i="1" dirty="0">
                <a:solidFill>
                  <a:srgbClr val="010101"/>
                </a:solidFill>
                <a:effectLst/>
                <a:latin typeface="Galliard"/>
              </a:rPr>
              <a:t>nothing other than power which is totally unlimited by any laws, totally unrestrained by absolutely any rules, and based directly on force</a:t>
            </a:r>
            <a:r>
              <a:rPr lang="en-US" b="0" i="0" dirty="0">
                <a:solidFill>
                  <a:srgbClr val="010101"/>
                </a:solidFill>
                <a:effectLst/>
                <a:latin typeface="Galliard"/>
              </a:rPr>
              <a:t>.”</a:t>
            </a:r>
            <a:endParaRPr lang="cs-CZ" dirty="0"/>
          </a:p>
          <a:p>
            <a:endParaRPr lang="en-US" dirty="0"/>
          </a:p>
        </p:txBody>
      </p:sp>
    </p:spTree>
    <p:extLst>
      <p:ext uri="{BB962C8B-B14F-4D97-AF65-F5344CB8AC3E}">
        <p14:creationId xmlns:p14="http://schemas.microsoft.com/office/powerpoint/2010/main" val="30578721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931D-1720-4554-86B3-6535DC2F744C}"/>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pic>
        <p:nvPicPr>
          <p:cNvPr id="9" name="Content Placeholder 8">
            <a:extLst>
              <a:ext uri="{FF2B5EF4-FFF2-40B4-BE49-F238E27FC236}">
                <a16:creationId xmlns:a16="http://schemas.microsoft.com/office/drawing/2014/main" id="{88D7275E-EA38-4D24-B12F-C63558956B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918" y="1272996"/>
            <a:ext cx="4687885" cy="4903967"/>
          </a:xfrm>
        </p:spPr>
      </p:pic>
    </p:spTree>
    <p:extLst>
      <p:ext uri="{BB962C8B-B14F-4D97-AF65-F5344CB8AC3E}">
        <p14:creationId xmlns:p14="http://schemas.microsoft.com/office/powerpoint/2010/main" val="4012620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1C4B-DAB8-4674-97C5-45BEDD3A70EC}"/>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pic>
        <p:nvPicPr>
          <p:cNvPr id="5" name="Content Placeholder 4">
            <a:extLst>
              <a:ext uri="{FF2B5EF4-FFF2-40B4-BE49-F238E27FC236}">
                <a16:creationId xmlns:a16="http://schemas.microsoft.com/office/drawing/2014/main" id="{50778A34-A12C-4549-8B5B-EA86682B14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052" y="1580961"/>
            <a:ext cx="4466040" cy="5001354"/>
          </a:xfrm>
        </p:spPr>
      </p:pic>
    </p:spTree>
    <p:extLst>
      <p:ext uri="{BB962C8B-B14F-4D97-AF65-F5344CB8AC3E}">
        <p14:creationId xmlns:p14="http://schemas.microsoft.com/office/powerpoint/2010/main" val="217910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75F-B0BF-4E8D-8132-2B7E0B8BB97E}"/>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sp>
        <p:nvSpPr>
          <p:cNvPr id="3" name="Content Placeholder 2">
            <a:extLst>
              <a:ext uri="{FF2B5EF4-FFF2-40B4-BE49-F238E27FC236}">
                <a16:creationId xmlns:a16="http://schemas.microsoft.com/office/drawing/2014/main" id="{BDC42C8C-E7F1-4ACA-A3F2-67B555ECE12D}"/>
              </a:ext>
            </a:extLst>
          </p:cNvPr>
          <p:cNvSpPr>
            <a:spLocks noGrp="1"/>
          </p:cNvSpPr>
          <p:nvPr>
            <p:ph idx="1"/>
          </p:nvPr>
        </p:nvSpPr>
        <p:spPr/>
        <p:txBody>
          <a:bodyPr/>
          <a:lstStyle/>
          <a:p>
            <a:r>
              <a:rPr lang="en-US" dirty="0"/>
              <a:t>Theory – </a:t>
            </a:r>
            <a:r>
              <a:rPr lang="en-US" b="1" dirty="0"/>
              <a:t>lower levels of the Party („the people“) elect the upper echelons</a:t>
            </a:r>
            <a:r>
              <a:rPr lang="en-US" dirty="0"/>
              <a:t> = inter-party democracy, meritocracy</a:t>
            </a:r>
          </a:p>
          <a:p>
            <a:r>
              <a:rPr lang="en-US" dirty="0"/>
              <a:t>The thus chosen leadership then makes a decision, which is meticulously implemented by millions of loyal members</a:t>
            </a:r>
          </a:p>
        </p:txBody>
      </p:sp>
    </p:spTree>
    <p:extLst>
      <p:ext uri="{BB962C8B-B14F-4D97-AF65-F5344CB8AC3E}">
        <p14:creationId xmlns:p14="http://schemas.microsoft.com/office/powerpoint/2010/main" val="10095759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1C4B-DAB8-4674-97C5-45BEDD3A70EC}"/>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pic>
        <p:nvPicPr>
          <p:cNvPr id="5" name="Content Placeholder 4">
            <a:extLst>
              <a:ext uri="{FF2B5EF4-FFF2-40B4-BE49-F238E27FC236}">
                <a16:creationId xmlns:a16="http://schemas.microsoft.com/office/drawing/2014/main" id="{50778A34-A12C-4549-8B5B-EA86682B14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052" y="1580961"/>
            <a:ext cx="4466040" cy="5001354"/>
          </a:xfrm>
        </p:spPr>
      </p:pic>
    </p:spTree>
    <p:extLst>
      <p:ext uri="{BB962C8B-B14F-4D97-AF65-F5344CB8AC3E}">
        <p14:creationId xmlns:p14="http://schemas.microsoft.com/office/powerpoint/2010/main" val="4259266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75F-B0BF-4E8D-8132-2B7E0B8BB97E}"/>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sp>
        <p:nvSpPr>
          <p:cNvPr id="3" name="Content Placeholder 2">
            <a:extLst>
              <a:ext uri="{FF2B5EF4-FFF2-40B4-BE49-F238E27FC236}">
                <a16:creationId xmlns:a16="http://schemas.microsoft.com/office/drawing/2014/main" id="{BDC42C8C-E7F1-4ACA-A3F2-67B555ECE12D}"/>
              </a:ext>
            </a:extLst>
          </p:cNvPr>
          <p:cNvSpPr>
            <a:spLocks noGrp="1"/>
          </p:cNvSpPr>
          <p:nvPr>
            <p:ph idx="1"/>
          </p:nvPr>
        </p:nvSpPr>
        <p:spPr/>
        <p:txBody>
          <a:bodyPr/>
          <a:lstStyle/>
          <a:p>
            <a:r>
              <a:rPr lang="en-US" b="1" dirty="0"/>
              <a:t>Reality – almost the exact opposite!</a:t>
            </a:r>
          </a:p>
        </p:txBody>
      </p:sp>
    </p:spTree>
    <p:extLst>
      <p:ext uri="{BB962C8B-B14F-4D97-AF65-F5344CB8AC3E}">
        <p14:creationId xmlns:p14="http://schemas.microsoft.com/office/powerpoint/2010/main" val="5290251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75F-B0BF-4E8D-8132-2B7E0B8BB97E}"/>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sp>
        <p:nvSpPr>
          <p:cNvPr id="3" name="Content Placeholder 2">
            <a:extLst>
              <a:ext uri="{FF2B5EF4-FFF2-40B4-BE49-F238E27FC236}">
                <a16:creationId xmlns:a16="http://schemas.microsoft.com/office/drawing/2014/main" id="{BDC42C8C-E7F1-4ACA-A3F2-67B555ECE12D}"/>
              </a:ext>
            </a:extLst>
          </p:cNvPr>
          <p:cNvSpPr>
            <a:spLocks noGrp="1"/>
          </p:cNvSpPr>
          <p:nvPr>
            <p:ph idx="1"/>
          </p:nvPr>
        </p:nvSpPr>
        <p:spPr/>
        <p:txBody>
          <a:bodyPr/>
          <a:lstStyle/>
          <a:p>
            <a:r>
              <a:rPr lang="en-US" b="1" dirty="0"/>
              <a:t>Reality – almost the exact opposite!</a:t>
            </a:r>
          </a:p>
          <a:p>
            <a:r>
              <a:rPr lang="en-US" dirty="0"/>
              <a:t>Real power lies at the level of Politburo / Standing Committee / General Secretary</a:t>
            </a:r>
          </a:p>
          <a:p>
            <a:r>
              <a:rPr lang="en-US" dirty="0"/>
              <a:t>Influence shifts based on personal patronage networks, informal friendships </a:t>
            </a:r>
            <a:r>
              <a:rPr lang="cs-CZ" dirty="0" err="1"/>
              <a:t>etc</a:t>
            </a:r>
            <a:endParaRPr lang="cs-CZ" dirty="0"/>
          </a:p>
        </p:txBody>
      </p:sp>
    </p:spTree>
    <p:extLst>
      <p:ext uri="{BB962C8B-B14F-4D97-AF65-F5344CB8AC3E}">
        <p14:creationId xmlns:p14="http://schemas.microsoft.com/office/powerpoint/2010/main" val="2318978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p:txBody>
      </p:sp>
    </p:spTree>
    <p:extLst>
      <p:ext uri="{BB962C8B-B14F-4D97-AF65-F5344CB8AC3E}">
        <p14:creationId xmlns:p14="http://schemas.microsoft.com/office/powerpoint/2010/main" val="2302471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1C4B-DAB8-4674-97C5-45BEDD3A70EC}"/>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pic>
        <p:nvPicPr>
          <p:cNvPr id="5" name="Content Placeholder 4">
            <a:extLst>
              <a:ext uri="{FF2B5EF4-FFF2-40B4-BE49-F238E27FC236}">
                <a16:creationId xmlns:a16="http://schemas.microsoft.com/office/drawing/2014/main" id="{50778A34-A12C-4549-8B5B-EA86682B14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5052" y="1580961"/>
            <a:ext cx="4466040" cy="5001354"/>
          </a:xfrm>
        </p:spPr>
      </p:pic>
    </p:spTree>
    <p:extLst>
      <p:ext uri="{BB962C8B-B14F-4D97-AF65-F5344CB8AC3E}">
        <p14:creationId xmlns:p14="http://schemas.microsoft.com/office/powerpoint/2010/main" val="2704827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75F-B0BF-4E8D-8132-2B7E0B8BB97E}"/>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sp>
        <p:nvSpPr>
          <p:cNvPr id="3" name="Content Placeholder 2">
            <a:extLst>
              <a:ext uri="{FF2B5EF4-FFF2-40B4-BE49-F238E27FC236}">
                <a16:creationId xmlns:a16="http://schemas.microsoft.com/office/drawing/2014/main" id="{BDC42C8C-E7F1-4ACA-A3F2-67B555ECE12D}"/>
              </a:ext>
            </a:extLst>
          </p:cNvPr>
          <p:cNvSpPr>
            <a:spLocks noGrp="1"/>
          </p:cNvSpPr>
          <p:nvPr>
            <p:ph idx="1"/>
          </p:nvPr>
        </p:nvSpPr>
        <p:spPr/>
        <p:txBody>
          <a:bodyPr/>
          <a:lstStyle/>
          <a:p>
            <a:r>
              <a:rPr lang="en-US" b="1" dirty="0"/>
              <a:t>Reality – almost the exact opposite!</a:t>
            </a:r>
          </a:p>
          <a:p>
            <a:r>
              <a:rPr lang="en-US" dirty="0"/>
              <a:t>Real power lies at the level of Politburo / Standing Committee / General Secretary</a:t>
            </a:r>
          </a:p>
          <a:p>
            <a:r>
              <a:rPr lang="en-US" dirty="0"/>
              <a:t>Influence shifts based on personal patronage networks, informal friendships </a:t>
            </a:r>
            <a:r>
              <a:rPr lang="cs-CZ" dirty="0" err="1"/>
              <a:t>etc</a:t>
            </a:r>
            <a:endParaRPr lang="cs-CZ" dirty="0"/>
          </a:p>
          <a:p>
            <a:r>
              <a:rPr lang="cs-CZ" b="1" dirty="0"/>
              <a:t>These </a:t>
            </a:r>
            <a:r>
              <a:rPr lang="cs-CZ" b="1" dirty="0" err="1"/>
              <a:t>bodies</a:t>
            </a:r>
            <a:r>
              <a:rPr lang="cs-CZ" b="1" dirty="0"/>
              <a:t> </a:t>
            </a:r>
            <a:r>
              <a:rPr lang="cs-CZ" b="1" dirty="0" err="1"/>
              <a:t>themselves</a:t>
            </a:r>
            <a:r>
              <a:rPr lang="cs-CZ" b="1" dirty="0"/>
              <a:t> </a:t>
            </a:r>
            <a:r>
              <a:rPr lang="cs-CZ" b="1" dirty="0" err="1"/>
              <a:t>chose</a:t>
            </a:r>
            <a:r>
              <a:rPr lang="cs-CZ" b="1" dirty="0"/>
              <a:t> </a:t>
            </a:r>
            <a:r>
              <a:rPr lang="cs-CZ" b="1" dirty="0" err="1"/>
              <a:t>who</a:t>
            </a:r>
            <a:r>
              <a:rPr lang="cs-CZ" b="1" dirty="0"/>
              <a:t> </a:t>
            </a:r>
            <a:r>
              <a:rPr lang="cs-CZ" b="1" dirty="0" err="1"/>
              <a:t>is</a:t>
            </a:r>
            <a:r>
              <a:rPr lang="cs-CZ" b="1" dirty="0"/>
              <a:t> </a:t>
            </a:r>
            <a:r>
              <a:rPr lang="cs-CZ" b="1" dirty="0" err="1"/>
              <a:t>going</a:t>
            </a:r>
            <a:r>
              <a:rPr lang="cs-CZ" b="1" dirty="0"/>
              <a:t> to </a:t>
            </a:r>
            <a:r>
              <a:rPr lang="cs-CZ" b="1" dirty="0" err="1"/>
              <a:t>sit</a:t>
            </a:r>
            <a:r>
              <a:rPr lang="cs-CZ" b="1" dirty="0"/>
              <a:t> on </a:t>
            </a:r>
            <a:r>
              <a:rPr lang="cs-CZ" b="1" dirty="0" err="1"/>
              <a:t>them</a:t>
            </a:r>
            <a:r>
              <a:rPr lang="cs-CZ" dirty="0"/>
              <a:t> and </a:t>
            </a:r>
            <a:r>
              <a:rPr lang="cs-CZ" dirty="0" err="1"/>
              <a:t>replace</a:t>
            </a:r>
            <a:r>
              <a:rPr lang="cs-CZ" dirty="0"/>
              <a:t> </a:t>
            </a:r>
            <a:r>
              <a:rPr lang="cs-CZ" dirty="0" err="1"/>
              <a:t>retiring</a:t>
            </a:r>
            <a:r>
              <a:rPr lang="cs-CZ" dirty="0"/>
              <a:t> </a:t>
            </a:r>
            <a:r>
              <a:rPr lang="cs-CZ" dirty="0" err="1"/>
              <a:t>members</a:t>
            </a:r>
            <a:r>
              <a:rPr lang="cs-CZ" dirty="0"/>
              <a:t> &gt; </a:t>
            </a:r>
            <a:r>
              <a:rPr lang="cs-CZ" dirty="0" err="1"/>
              <a:t>lower</a:t>
            </a:r>
            <a:r>
              <a:rPr lang="cs-CZ" dirty="0"/>
              <a:t> level </a:t>
            </a:r>
            <a:r>
              <a:rPr lang="cs-CZ" dirty="0" err="1"/>
              <a:t>is</a:t>
            </a:r>
            <a:r>
              <a:rPr lang="cs-CZ" dirty="0"/>
              <a:t> </a:t>
            </a:r>
            <a:r>
              <a:rPr lang="cs-CZ" dirty="0" err="1"/>
              <a:t>told</a:t>
            </a:r>
            <a:r>
              <a:rPr lang="cs-CZ" dirty="0"/>
              <a:t> </a:t>
            </a:r>
            <a:r>
              <a:rPr lang="cs-CZ" dirty="0" err="1"/>
              <a:t>whom</a:t>
            </a:r>
            <a:r>
              <a:rPr lang="cs-CZ" dirty="0"/>
              <a:t> </a:t>
            </a:r>
            <a:r>
              <a:rPr lang="cs-CZ" dirty="0" err="1"/>
              <a:t>they</a:t>
            </a:r>
            <a:r>
              <a:rPr lang="cs-CZ" dirty="0"/>
              <a:t> </a:t>
            </a:r>
            <a:r>
              <a:rPr lang="cs-CZ" dirty="0" err="1"/>
              <a:t>should</a:t>
            </a:r>
            <a:r>
              <a:rPr lang="cs-CZ" dirty="0"/>
              <a:t> </a:t>
            </a:r>
            <a:r>
              <a:rPr lang="cs-CZ" dirty="0" err="1"/>
              <a:t>elect</a:t>
            </a:r>
            <a:endParaRPr lang="cs-CZ" dirty="0"/>
          </a:p>
        </p:txBody>
      </p:sp>
    </p:spTree>
    <p:extLst>
      <p:ext uri="{BB962C8B-B14F-4D97-AF65-F5344CB8AC3E}">
        <p14:creationId xmlns:p14="http://schemas.microsoft.com/office/powerpoint/2010/main" val="15158216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D75F-B0BF-4E8D-8132-2B7E0B8BB97E}"/>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sp>
        <p:nvSpPr>
          <p:cNvPr id="3" name="Content Placeholder 2">
            <a:extLst>
              <a:ext uri="{FF2B5EF4-FFF2-40B4-BE49-F238E27FC236}">
                <a16:creationId xmlns:a16="http://schemas.microsoft.com/office/drawing/2014/main" id="{BDC42C8C-E7F1-4ACA-A3F2-67B555ECE12D}"/>
              </a:ext>
            </a:extLst>
          </p:cNvPr>
          <p:cNvSpPr>
            <a:spLocks noGrp="1"/>
          </p:cNvSpPr>
          <p:nvPr>
            <p:ph idx="1"/>
          </p:nvPr>
        </p:nvSpPr>
        <p:spPr/>
        <p:txBody>
          <a:bodyPr/>
          <a:lstStyle/>
          <a:p>
            <a:r>
              <a:rPr lang="en-US" b="1" dirty="0"/>
              <a:t>Reality – almost the exact opposite!</a:t>
            </a:r>
          </a:p>
          <a:p>
            <a:r>
              <a:rPr lang="en-US" dirty="0"/>
              <a:t>Real power lies at the level of Politburo / Standing Committee / General Secretary</a:t>
            </a:r>
          </a:p>
          <a:p>
            <a:r>
              <a:rPr lang="en-US" dirty="0"/>
              <a:t>Influence shifts based on personal patronage networks, informal friendships </a:t>
            </a:r>
            <a:r>
              <a:rPr lang="cs-CZ" dirty="0" err="1"/>
              <a:t>etc</a:t>
            </a:r>
            <a:endParaRPr lang="cs-CZ" dirty="0"/>
          </a:p>
          <a:p>
            <a:r>
              <a:rPr lang="cs-CZ" b="1" dirty="0"/>
              <a:t>These </a:t>
            </a:r>
            <a:r>
              <a:rPr lang="cs-CZ" b="1" dirty="0" err="1"/>
              <a:t>bodies</a:t>
            </a:r>
            <a:r>
              <a:rPr lang="cs-CZ" b="1" dirty="0"/>
              <a:t> </a:t>
            </a:r>
            <a:r>
              <a:rPr lang="cs-CZ" b="1" dirty="0" err="1"/>
              <a:t>themselves</a:t>
            </a:r>
            <a:r>
              <a:rPr lang="cs-CZ" b="1" dirty="0"/>
              <a:t> </a:t>
            </a:r>
            <a:r>
              <a:rPr lang="cs-CZ" b="1" dirty="0" err="1"/>
              <a:t>chose</a:t>
            </a:r>
            <a:r>
              <a:rPr lang="cs-CZ" b="1" dirty="0"/>
              <a:t> </a:t>
            </a:r>
            <a:r>
              <a:rPr lang="cs-CZ" b="1" dirty="0" err="1"/>
              <a:t>who</a:t>
            </a:r>
            <a:r>
              <a:rPr lang="cs-CZ" b="1" dirty="0"/>
              <a:t> </a:t>
            </a:r>
            <a:r>
              <a:rPr lang="cs-CZ" b="1" dirty="0" err="1"/>
              <a:t>is</a:t>
            </a:r>
            <a:r>
              <a:rPr lang="cs-CZ" b="1" dirty="0"/>
              <a:t> </a:t>
            </a:r>
            <a:r>
              <a:rPr lang="cs-CZ" b="1" dirty="0" err="1"/>
              <a:t>going</a:t>
            </a:r>
            <a:r>
              <a:rPr lang="cs-CZ" b="1" dirty="0"/>
              <a:t> to </a:t>
            </a:r>
            <a:r>
              <a:rPr lang="cs-CZ" b="1" dirty="0" err="1"/>
              <a:t>sit</a:t>
            </a:r>
            <a:r>
              <a:rPr lang="cs-CZ" b="1" dirty="0"/>
              <a:t> on </a:t>
            </a:r>
            <a:r>
              <a:rPr lang="cs-CZ" b="1" dirty="0" err="1"/>
              <a:t>them</a:t>
            </a:r>
            <a:r>
              <a:rPr lang="cs-CZ" dirty="0"/>
              <a:t> and </a:t>
            </a:r>
            <a:r>
              <a:rPr lang="cs-CZ" dirty="0" err="1"/>
              <a:t>replace</a:t>
            </a:r>
            <a:r>
              <a:rPr lang="cs-CZ" dirty="0"/>
              <a:t> </a:t>
            </a:r>
            <a:r>
              <a:rPr lang="cs-CZ" dirty="0" err="1"/>
              <a:t>retiring</a:t>
            </a:r>
            <a:r>
              <a:rPr lang="cs-CZ" dirty="0"/>
              <a:t> </a:t>
            </a:r>
            <a:r>
              <a:rPr lang="cs-CZ" dirty="0" err="1"/>
              <a:t>members</a:t>
            </a:r>
            <a:r>
              <a:rPr lang="cs-CZ" dirty="0"/>
              <a:t> &gt; </a:t>
            </a:r>
            <a:r>
              <a:rPr lang="cs-CZ" dirty="0" err="1"/>
              <a:t>lower</a:t>
            </a:r>
            <a:r>
              <a:rPr lang="cs-CZ" dirty="0"/>
              <a:t> level </a:t>
            </a:r>
            <a:r>
              <a:rPr lang="cs-CZ" dirty="0" err="1"/>
              <a:t>is</a:t>
            </a:r>
            <a:r>
              <a:rPr lang="cs-CZ" dirty="0"/>
              <a:t> </a:t>
            </a:r>
            <a:r>
              <a:rPr lang="cs-CZ" dirty="0" err="1"/>
              <a:t>told</a:t>
            </a:r>
            <a:r>
              <a:rPr lang="cs-CZ" dirty="0"/>
              <a:t> </a:t>
            </a:r>
            <a:r>
              <a:rPr lang="cs-CZ" dirty="0" err="1"/>
              <a:t>whom</a:t>
            </a:r>
            <a:r>
              <a:rPr lang="cs-CZ" dirty="0"/>
              <a:t> </a:t>
            </a:r>
            <a:r>
              <a:rPr lang="cs-CZ" dirty="0" err="1"/>
              <a:t>they</a:t>
            </a:r>
            <a:r>
              <a:rPr lang="cs-CZ" dirty="0"/>
              <a:t> </a:t>
            </a:r>
            <a:r>
              <a:rPr lang="cs-CZ" dirty="0" err="1"/>
              <a:t>should</a:t>
            </a:r>
            <a:r>
              <a:rPr lang="cs-CZ" dirty="0"/>
              <a:t> </a:t>
            </a:r>
            <a:r>
              <a:rPr lang="cs-CZ" dirty="0" err="1"/>
              <a:t>elect</a:t>
            </a:r>
            <a:endParaRPr lang="cs-CZ" dirty="0"/>
          </a:p>
          <a:p>
            <a:r>
              <a:rPr lang="cs-CZ" b="1" dirty="0"/>
              <a:t>But </a:t>
            </a:r>
            <a:r>
              <a:rPr lang="cs-CZ" b="1" dirty="0" err="1"/>
              <a:t>local</a:t>
            </a:r>
            <a:r>
              <a:rPr lang="cs-CZ" b="1" dirty="0"/>
              <a:t> and </a:t>
            </a:r>
            <a:r>
              <a:rPr lang="cs-CZ" b="1" dirty="0" err="1"/>
              <a:t>provincial</a:t>
            </a:r>
            <a:r>
              <a:rPr lang="cs-CZ" b="1" dirty="0"/>
              <a:t> party </a:t>
            </a:r>
            <a:r>
              <a:rPr lang="cs-CZ" b="1" dirty="0" err="1"/>
              <a:t>leaders</a:t>
            </a:r>
            <a:r>
              <a:rPr lang="cs-CZ" b="1" dirty="0"/>
              <a:t> are </a:t>
            </a:r>
            <a:r>
              <a:rPr lang="cs-CZ" b="1" dirty="0" err="1"/>
              <a:t>often</a:t>
            </a:r>
            <a:r>
              <a:rPr lang="cs-CZ" b="1" dirty="0"/>
              <a:t> </a:t>
            </a:r>
            <a:r>
              <a:rPr lang="cs-CZ" b="1" dirty="0" err="1"/>
              <a:t>powerful</a:t>
            </a:r>
            <a:r>
              <a:rPr lang="cs-CZ" b="1" dirty="0"/>
              <a:t> </a:t>
            </a:r>
            <a:r>
              <a:rPr lang="cs-CZ" dirty="0"/>
              <a:t>and </a:t>
            </a:r>
            <a:r>
              <a:rPr lang="cs-CZ" dirty="0" err="1"/>
              <a:t>can</a:t>
            </a:r>
            <a:r>
              <a:rPr lang="cs-CZ" dirty="0"/>
              <a:t> </a:t>
            </a:r>
            <a:r>
              <a:rPr lang="cs-CZ" dirty="0" err="1"/>
              <a:t>sometimes</a:t>
            </a:r>
            <a:r>
              <a:rPr lang="cs-CZ" dirty="0"/>
              <a:t> </a:t>
            </a:r>
            <a:r>
              <a:rPr lang="cs-CZ" dirty="0" err="1"/>
              <a:t>succesfully</a:t>
            </a:r>
            <a:r>
              <a:rPr lang="cs-CZ" dirty="0"/>
              <a:t> </a:t>
            </a:r>
            <a:r>
              <a:rPr lang="cs-CZ" dirty="0" err="1"/>
              <a:t>resist</a:t>
            </a:r>
            <a:r>
              <a:rPr lang="cs-CZ" dirty="0"/>
              <a:t> </a:t>
            </a:r>
            <a:r>
              <a:rPr lang="cs-CZ" dirty="0" err="1"/>
              <a:t>the</a:t>
            </a:r>
            <a:r>
              <a:rPr lang="cs-CZ" dirty="0"/>
              <a:t> centre + make </a:t>
            </a:r>
            <a:r>
              <a:rPr lang="cs-CZ" dirty="0" err="1"/>
              <a:t>policy</a:t>
            </a:r>
            <a:r>
              <a:rPr lang="cs-CZ" dirty="0"/>
              <a:t> </a:t>
            </a:r>
            <a:r>
              <a:rPr lang="cs-CZ" dirty="0" err="1"/>
              <a:t>decisions</a:t>
            </a:r>
            <a:endParaRPr lang="en-US" dirty="0"/>
          </a:p>
        </p:txBody>
      </p:sp>
    </p:spTree>
    <p:extLst>
      <p:ext uri="{BB962C8B-B14F-4D97-AF65-F5344CB8AC3E}">
        <p14:creationId xmlns:p14="http://schemas.microsoft.com/office/powerpoint/2010/main" val="38218700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931D-1720-4554-86B3-6535DC2F744C}"/>
              </a:ext>
            </a:extLst>
          </p:cNvPr>
          <p:cNvSpPr>
            <a:spLocks noGrp="1"/>
          </p:cNvSpPr>
          <p:nvPr>
            <p:ph type="title"/>
          </p:nvPr>
        </p:nvSpPr>
        <p:spPr/>
        <p:txBody>
          <a:bodyPr/>
          <a:lstStyle/>
          <a:p>
            <a:r>
              <a:rPr lang="cs-CZ" dirty="0" err="1"/>
              <a:t>Democratic</a:t>
            </a:r>
            <a:r>
              <a:rPr lang="cs-CZ" dirty="0"/>
              <a:t> </a:t>
            </a:r>
            <a:r>
              <a:rPr lang="cs-CZ" dirty="0" err="1"/>
              <a:t>centralism</a:t>
            </a:r>
            <a:r>
              <a:rPr lang="cs-CZ" dirty="0"/>
              <a:t> in </a:t>
            </a:r>
            <a:r>
              <a:rPr lang="cs-CZ" dirty="0" err="1"/>
              <a:t>China</a:t>
            </a:r>
            <a:endParaRPr lang="en-US" dirty="0"/>
          </a:p>
        </p:txBody>
      </p:sp>
      <p:pic>
        <p:nvPicPr>
          <p:cNvPr id="9" name="Content Placeholder 8">
            <a:extLst>
              <a:ext uri="{FF2B5EF4-FFF2-40B4-BE49-F238E27FC236}">
                <a16:creationId xmlns:a16="http://schemas.microsoft.com/office/drawing/2014/main" id="{88D7275E-EA38-4D24-B12F-C63558956B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918" y="1272996"/>
            <a:ext cx="4687885" cy="4903967"/>
          </a:xfrm>
        </p:spPr>
      </p:pic>
    </p:spTree>
    <p:extLst>
      <p:ext uri="{BB962C8B-B14F-4D97-AF65-F5344CB8AC3E}">
        <p14:creationId xmlns:p14="http://schemas.microsoft.com/office/powerpoint/2010/main" val="30761769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6342-5DC4-4BA2-A254-8CB9F0FB0B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452AD3-261A-414F-9C66-51154F20D3AD}"/>
              </a:ext>
            </a:extLst>
          </p:cNvPr>
          <p:cNvSpPr>
            <a:spLocks noGrp="1"/>
          </p:cNvSpPr>
          <p:nvPr>
            <p:ph idx="1"/>
          </p:nvPr>
        </p:nvSpPr>
        <p:spPr/>
        <p:txBody>
          <a:bodyPr/>
          <a:lstStyle/>
          <a:p>
            <a:r>
              <a:rPr lang="cs-CZ" dirty="0" err="1"/>
              <a:t>Back</a:t>
            </a:r>
            <a:r>
              <a:rPr lang="cs-CZ" dirty="0"/>
              <a:t> to </a:t>
            </a:r>
            <a:r>
              <a:rPr lang="cs-CZ" dirty="0" err="1"/>
              <a:t>the</a:t>
            </a:r>
            <a:r>
              <a:rPr lang="cs-CZ" dirty="0"/>
              <a:t> </a:t>
            </a:r>
            <a:r>
              <a:rPr lang="cs-CZ" dirty="0" err="1"/>
              <a:t>origins</a:t>
            </a:r>
            <a:r>
              <a:rPr lang="cs-CZ" dirty="0"/>
              <a:t> </a:t>
            </a:r>
            <a:r>
              <a:rPr lang="cs-CZ" dirty="0" err="1"/>
              <a:t>of</a:t>
            </a:r>
            <a:r>
              <a:rPr lang="cs-CZ" dirty="0"/>
              <a:t> </a:t>
            </a:r>
            <a:r>
              <a:rPr lang="cs-CZ" dirty="0" err="1"/>
              <a:t>Communism</a:t>
            </a:r>
            <a:r>
              <a:rPr lang="cs-CZ" dirty="0"/>
              <a:t> </a:t>
            </a:r>
            <a:r>
              <a:rPr lang="cs-CZ" dirty="0">
                <a:sym typeface="Wingdings" panose="05000000000000000000" pitchFamily="2" charset="2"/>
              </a:rPr>
              <a:t></a:t>
            </a:r>
            <a:endParaRPr lang="en-US" dirty="0"/>
          </a:p>
        </p:txBody>
      </p:sp>
    </p:spTree>
    <p:extLst>
      <p:ext uri="{BB962C8B-B14F-4D97-AF65-F5344CB8AC3E}">
        <p14:creationId xmlns:p14="http://schemas.microsoft.com/office/powerpoint/2010/main" val="3096471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FA22C-F30B-43CD-BFF6-78C4EEEC12B0}"/>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72D8E1A8-23D3-4DEC-A564-386A789A1156}"/>
              </a:ext>
            </a:extLst>
          </p:cNvPr>
          <p:cNvSpPr>
            <a:spLocks noGrp="1"/>
          </p:cNvSpPr>
          <p:nvPr>
            <p:ph idx="1"/>
          </p:nvPr>
        </p:nvSpPr>
        <p:spPr/>
        <p:txBody>
          <a:bodyPr/>
          <a:lstStyle/>
          <a:p>
            <a:r>
              <a:rPr lang="en-US" dirty="0"/>
              <a:t>Then the Party must stay in power and </a:t>
            </a:r>
            <a:r>
              <a:rPr lang="en-US" b="1" dirty="0"/>
              <a:t>oversee the industrialization </a:t>
            </a:r>
            <a:r>
              <a:rPr lang="en-US" dirty="0"/>
              <a:t>= </a:t>
            </a:r>
            <a:r>
              <a:rPr lang="en-US" b="1" dirty="0">
                <a:solidFill>
                  <a:srgbClr val="FF0000"/>
                </a:solidFill>
              </a:rPr>
              <a:t>the state will do what capitalists did in the West</a:t>
            </a:r>
          </a:p>
        </p:txBody>
      </p:sp>
    </p:spTree>
    <p:extLst>
      <p:ext uri="{BB962C8B-B14F-4D97-AF65-F5344CB8AC3E}">
        <p14:creationId xmlns:p14="http://schemas.microsoft.com/office/powerpoint/2010/main" val="1967174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6FA22C-F30B-43CD-BFF6-78C4EEEC12B0}"/>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72D8E1A8-23D3-4DEC-A564-386A789A1156}"/>
              </a:ext>
            </a:extLst>
          </p:cNvPr>
          <p:cNvSpPr>
            <a:spLocks noGrp="1"/>
          </p:cNvSpPr>
          <p:nvPr>
            <p:ph idx="1"/>
          </p:nvPr>
        </p:nvSpPr>
        <p:spPr/>
        <p:txBody>
          <a:bodyPr/>
          <a:lstStyle/>
          <a:p>
            <a:r>
              <a:rPr lang="en-US" dirty="0"/>
              <a:t>Then the Party must stay in power and </a:t>
            </a:r>
            <a:r>
              <a:rPr lang="en-US" b="1" dirty="0"/>
              <a:t>oversee the industrialization </a:t>
            </a:r>
            <a:r>
              <a:rPr lang="en-US" b="1" dirty="0">
                <a:solidFill>
                  <a:srgbClr val="FF0000"/>
                </a:solidFill>
              </a:rPr>
              <a:t>= the state will do what capitalists did in the West</a:t>
            </a:r>
          </a:p>
          <a:p>
            <a:r>
              <a:rPr lang="en-US" dirty="0"/>
              <a:t>&gt; </a:t>
            </a:r>
            <a:r>
              <a:rPr lang="en-US" b="1" dirty="0"/>
              <a:t>central planning</a:t>
            </a:r>
          </a:p>
        </p:txBody>
      </p:sp>
    </p:spTree>
    <p:extLst>
      <p:ext uri="{BB962C8B-B14F-4D97-AF65-F5344CB8AC3E}">
        <p14:creationId xmlns:p14="http://schemas.microsoft.com/office/powerpoint/2010/main" val="3838324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p:txBody>
      </p:sp>
    </p:spTree>
    <p:extLst>
      <p:ext uri="{BB962C8B-B14F-4D97-AF65-F5344CB8AC3E}">
        <p14:creationId xmlns:p14="http://schemas.microsoft.com/office/powerpoint/2010/main" val="4516203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a:p>
            <a:r>
              <a:rPr lang="en-US" b="1" dirty="0"/>
              <a:t>Wealth must be extracted from peasants and invested into developing modern industry</a:t>
            </a:r>
          </a:p>
        </p:txBody>
      </p:sp>
    </p:spTree>
    <p:extLst>
      <p:ext uri="{BB962C8B-B14F-4D97-AF65-F5344CB8AC3E}">
        <p14:creationId xmlns:p14="http://schemas.microsoft.com/office/powerpoint/2010/main" val="2127262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a:p>
            <a:r>
              <a:rPr lang="en-US" b="1" dirty="0"/>
              <a:t>Wealth must be extracted from peasants and invested into developing modern industry</a:t>
            </a:r>
          </a:p>
          <a:p>
            <a:endParaRPr lang="en-US" dirty="0"/>
          </a:p>
          <a:p>
            <a:r>
              <a:rPr lang="en-US" dirty="0"/>
              <a:t>&gt; regulated prices – </a:t>
            </a:r>
            <a:r>
              <a:rPr lang="en-US" b="1" dirty="0"/>
              <a:t>artificially low prices for agricultural products</a:t>
            </a:r>
            <a:r>
              <a:rPr lang="en-US" dirty="0"/>
              <a:t>, high prices for agricultural equipment</a:t>
            </a:r>
            <a:endParaRPr lang="cs-CZ" dirty="0"/>
          </a:p>
          <a:p>
            <a:r>
              <a:rPr lang="en-US" dirty="0"/>
              <a:t>Outright confiscation of harvest</a:t>
            </a:r>
          </a:p>
        </p:txBody>
      </p:sp>
    </p:spTree>
    <p:extLst>
      <p:ext uri="{BB962C8B-B14F-4D97-AF65-F5344CB8AC3E}">
        <p14:creationId xmlns:p14="http://schemas.microsoft.com/office/powerpoint/2010/main" val="27600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62B4F-2985-416A-8BC7-1B23070F9C66}"/>
              </a:ext>
            </a:extLst>
          </p:cNvPr>
          <p:cNvSpPr>
            <a:spLocks noGrp="1"/>
          </p:cNvSpPr>
          <p:nvPr>
            <p:ph type="title"/>
          </p:nvPr>
        </p:nvSpPr>
        <p:spPr/>
        <p:txBody>
          <a:bodyPr/>
          <a:lstStyle/>
          <a:p>
            <a:r>
              <a:rPr lang="en-US" dirty="0"/>
              <a:t>Questions from last lecture</a:t>
            </a:r>
          </a:p>
        </p:txBody>
      </p:sp>
      <p:sp>
        <p:nvSpPr>
          <p:cNvPr id="3" name="Zástupný obsah 2">
            <a:extLst>
              <a:ext uri="{FF2B5EF4-FFF2-40B4-BE49-F238E27FC236}">
                <a16:creationId xmlns:a16="http://schemas.microsoft.com/office/drawing/2014/main" id="{D921475A-CD89-49C1-9775-3D2F03844F5B}"/>
              </a:ext>
            </a:extLst>
          </p:cNvPr>
          <p:cNvSpPr>
            <a:spLocks noGrp="1"/>
          </p:cNvSpPr>
          <p:nvPr>
            <p:ph idx="1"/>
          </p:nvPr>
        </p:nvSpPr>
        <p:spPr/>
        <p:txBody>
          <a:bodyPr>
            <a:normAutofit/>
          </a:bodyPr>
          <a:lstStyle/>
          <a:p>
            <a:r>
              <a:rPr lang="en-US" dirty="0"/>
              <a:t>What was the tributary system and which states were involved in it?</a:t>
            </a:r>
          </a:p>
          <a:p>
            <a:r>
              <a:rPr lang="en-US" dirty="0"/>
              <a:t>What was demanded of China in the „unequal treaties“?</a:t>
            </a:r>
          </a:p>
          <a:p>
            <a:r>
              <a:rPr lang="en-US" dirty="0"/>
              <a:t>Who were China‘s last dynasty? When were they overthrown?</a:t>
            </a:r>
            <a:endParaRPr lang="cs-CZ" dirty="0"/>
          </a:p>
          <a:p>
            <a:r>
              <a:rPr lang="en-US" dirty="0"/>
              <a:t>What was (and is) the Kuomintang? Who was its first leader?</a:t>
            </a:r>
            <a:endParaRPr lang="cs-CZ" dirty="0"/>
          </a:p>
          <a:p>
            <a:endParaRPr lang="cs-CZ" dirty="0"/>
          </a:p>
        </p:txBody>
      </p:sp>
    </p:spTree>
    <p:extLst>
      <p:ext uri="{BB962C8B-B14F-4D97-AF65-F5344CB8AC3E}">
        <p14:creationId xmlns:p14="http://schemas.microsoft.com/office/powerpoint/2010/main" val="35848998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4CF732-710A-4908-8E86-1EA7F1845361}"/>
              </a:ext>
            </a:extLst>
          </p:cNvPr>
          <p:cNvSpPr>
            <a:spLocks noGrp="1"/>
          </p:cNvSpPr>
          <p:nvPr>
            <p:ph type="title"/>
          </p:nvPr>
        </p:nvSpPr>
        <p:spPr/>
        <p:txBody>
          <a:bodyPr/>
          <a:lstStyle/>
          <a:p>
            <a:endParaRPr lang="en-US"/>
          </a:p>
        </p:txBody>
      </p:sp>
      <p:pic>
        <p:nvPicPr>
          <p:cNvPr id="5" name="Zástupný obsah 4" descr="Obsah obrázku exteriér, tráva, kůň, tažení&#10;&#10;Popis byl vytvořen automaticky">
            <a:extLst>
              <a:ext uri="{FF2B5EF4-FFF2-40B4-BE49-F238E27FC236}">
                <a16:creationId xmlns:a16="http://schemas.microsoft.com/office/drawing/2014/main" id="{2DA8B396-2BDD-4589-AAE2-9559EE5A04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779" y="1825625"/>
            <a:ext cx="5700442" cy="4351338"/>
          </a:xfrm>
        </p:spPr>
      </p:pic>
    </p:spTree>
    <p:extLst>
      <p:ext uri="{BB962C8B-B14F-4D97-AF65-F5344CB8AC3E}">
        <p14:creationId xmlns:p14="http://schemas.microsoft.com/office/powerpoint/2010/main" val="4162775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8B0C3E-0E99-499E-AF98-191797B8F50A}"/>
              </a:ext>
            </a:extLst>
          </p:cNvPr>
          <p:cNvSpPr>
            <a:spLocks noGrp="1"/>
          </p:cNvSpPr>
          <p:nvPr>
            <p:ph type="title"/>
          </p:nvPr>
        </p:nvSpPr>
        <p:spPr/>
        <p:txBody>
          <a:bodyPr/>
          <a:lstStyle/>
          <a:p>
            <a:r>
              <a:rPr lang="en-US" dirty="0"/>
              <a:t>Central planning</a:t>
            </a:r>
          </a:p>
        </p:txBody>
      </p:sp>
      <p:sp>
        <p:nvSpPr>
          <p:cNvPr id="3" name="Zástupný obsah 2">
            <a:extLst>
              <a:ext uri="{FF2B5EF4-FFF2-40B4-BE49-F238E27FC236}">
                <a16:creationId xmlns:a16="http://schemas.microsoft.com/office/drawing/2014/main" id="{D5634F3B-160D-4427-8D0F-E43132898710}"/>
              </a:ext>
            </a:extLst>
          </p:cNvPr>
          <p:cNvSpPr>
            <a:spLocks noGrp="1"/>
          </p:cNvSpPr>
          <p:nvPr>
            <p:ph idx="1"/>
          </p:nvPr>
        </p:nvSpPr>
        <p:spPr/>
        <p:txBody>
          <a:bodyPr/>
          <a:lstStyle/>
          <a:p>
            <a:r>
              <a:rPr lang="en-US" dirty="0"/>
              <a:t>„Where is the capital necessary for investment going to come from?“</a:t>
            </a:r>
          </a:p>
          <a:p>
            <a:r>
              <a:rPr lang="en-US" b="1" dirty="0"/>
              <a:t>Wealth must be extracted from peasants and invested into developing modern industry</a:t>
            </a:r>
          </a:p>
          <a:p>
            <a:endParaRPr lang="en-US" dirty="0"/>
          </a:p>
          <a:p>
            <a:r>
              <a:rPr lang="en-US" dirty="0"/>
              <a:t>&gt; regulated prices – </a:t>
            </a:r>
            <a:r>
              <a:rPr lang="en-US" b="1" dirty="0"/>
              <a:t>artificially low prices for agricultural products</a:t>
            </a:r>
            <a:r>
              <a:rPr lang="en-US" dirty="0"/>
              <a:t>, high prices for agricultural equipment</a:t>
            </a:r>
            <a:endParaRPr lang="cs-CZ" dirty="0"/>
          </a:p>
          <a:p>
            <a:r>
              <a:rPr lang="en-US" dirty="0"/>
              <a:t>Outright confiscation of harvest</a:t>
            </a:r>
          </a:p>
          <a:p>
            <a:r>
              <a:rPr lang="en-US" dirty="0"/>
              <a:t>&gt; black market, peasant uprisings &gt; harsh punishments</a:t>
            </a:r>
          </a:p>
        </p:txBody>
      </p:sp>
    </p:spTree>
    <p:extLst>
      <p:ext uri="{BB962C8B-B14F-4D97-AF65-F5344CB8AC3E}">
        <p14:creationId xmlns:p14="http://schemas.microsoft.com/office/powerpoint/2010/main" val="6370971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1F476-B7F0-4A21-B3D2-108A7496AFA3}"/>
              </a:ext>
            </a:extLst>
          </p:cNvPr>
          <p:cNvSpPr>
            <a:spLocks noGrp="1"/>
          </p:cNvSpPr>
          <p:nvPr>
            <p:ph type="title"/>
          </p:nvPr>
        </p:nvSpPr>
        <p:spPr/>
        <p:txBody>
          <a:bodyPr/>
          <a:lstStyle/>
          <a:p>
            <a:endParaRPr lang="en-US"/>
          </a:p>
        </p:txBody>
      </p:sp>
      <p:pic>
        <p:nvPicPr>
          <p:cNvPr id="5" name="Zástupný obsah 4" descr="Obsah obrázku text, exteriér, továrna, osoba&#10;&#10;Popis byl vytvořen automaticky">
            <a:extLst>
              <a:ext uri="{FF2B5EF4-FFF2-40B4-BE49-F238E27FC236}">
                <a16:creationId xmlns:a16="http://schemas.microsoft.com/office/drawing/2014/main" id="{686C835E-DE7A-4B0C-892F-61C6C3BF3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1106" y="1825625"/>
            <a:ext cx="2969788" cy="4351338"/>
          </a:xfrm>
        </p:spPr>
      </p:pic>
    </p:spTree>
    <p:extLst>
      <p:ext uri="{BB962C8B-B14F-4D97-AF65-F5344CB8AC3E}">
        <p14:creationId xmlns:p14="http://schemas.microsoft.com/office/powerpoint/2010/main" val="16933110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FA81D-63C1-4271-BE3E-74E23F2BB05F}"/>
              </a:ext>
            </a:extLst>
          </p:cNvPr>
          <p:cNvSpPr>
            <a:spLocks noGrp="1"/>
          </p:cNvSpPr>
          <p:nvPr>
            <p:ph type="title"/>
          </p:nvPr>
        </p:nvSpPr>
        <p:spPr/>
        <p:txBody>
          <a:bodyPr/>
          <a:lstStyle/>
          <a:p>
            <a:endParaRPr lang="en-US"/>
          </a:p>
        </p:txBody>
      </p:sp>
      <p:pic>
        <p:nvPicPr>
          <p:cNvPr id="5" name="Zástupný obsah 4" descr="Obsah obrázku text, noviny&#10;&#10;Popis byl vytvořen automaticky">
            <a:extLst>
              <a:ext uri="{FF2B5EF4-FFF2-40B4-BE49-F238E27FC236}">
                <a16:creationId xmlns:a16="http://schemas.microsoft.com/office/drawing/2014/main" id="{E8DF4721-D2FE-4235-9166-4EDCD310AA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8747" y="106663"/>
            <a:ext cx="5083174" cy="6644673"/>
          </a:xfrm>
        </p:spPr>
      </p:pic>
    </p:spTree>
    <p:extLst>
      <p:ext uri="{BB962C8B-B14F-4D97-AF65-F5344CB8AC3E}">
        <p14:creationId xmlns:p14="http://schemas.microsoft.com/office/powerpoint/2010/main" val="38695599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2C0EF-88AF-4A32-B482-1566846943F7}"/>
              </a:ext>
            </a:extLst>
          </p:cNvPr>
          <p:cNvSpPr>
            <a:spLocks noGrp="1"/>
          </p:cNvSpPr>
          <p:nvPr>
            <p:ph type="title"/>
          </p:nvPr>
        </p:nvSpPr>
        <p:spPr/>
        <p:txBody>
          <a:bodyPr/>
          <a:lstStyle/>
          <a:p>
            <a:endParaRPr lang="en-US"/>
          </a:p>
        </p:txBody>
      </p:sp>
      <p:sp>
        <p:nvSpPr>
          <p:cNvPr id="3" name="Zástupný obsah 2">
            <a:extLst>
              <a:ext uri="{FF2B5EF4-FFF2-40B4-BE49-F238E27FC236}">
                <a16:creationId xmlns:a16="http://schemas.microsoft.com/office/drawing/2014/main" id="{253494FB-99E5-4BF6-A3B9-2FAECAD7F63A}"/>
              </a:ext>
            </a:extLst>
          </p:cNvPr>
          <p:cNvSpPr>
            <a:spLocks noGrp="1"/>
          </p:cNvSpPr>
          <p:nvPr>
            <p:ph idx="1"/>
          </p:nvPr>
        </p:nvSpPr>
        <p:spPr/>
        <p:txBody>
          <a:bodyPr/>
          <a:lstStyle/>
          <a:p>
            <a:r>
              <a:rPr lang="cs-CZ" b="0" i="0" dirty="0">
                <a:solidFill>
                  <a:srgbClr val="202122"/>
                </a:solidFill>
                <a:effectLst/>
              </a:rPr>
              <a:t>„</a:t>
            </a:r>
            <a:r>
              <a:rPr lang="en-US" b="0" i="0" dirty="0">
                <a:solidFill>
                  <a:srgbClr val="202122"/>
                </a:solidFill>
                <a:effectLst/>
              </a:rPr>
              <a:t>Foreign tourists in Russia stand in silent amazement before the gigantic enterprises created there, as they stand before the pyramids, for example. Only seldom does the thought occur to them what enslavement, what lowering of human self-esteem was connected with the construction of those gigantic establishments.</a:t>
            </a:r>
            <a:r>
              <a:rPr lang="cs-CZ" b="0" i="0" dirty="0">
                <a:solidFill>
                  <a:srgbClr val="202122"/>
                </a:solidFill>
                <a:effectLst/>
              </a:rPr>
              <a:t>“</a:t>
            </a:r>
          </a:p>
          <a:p>
            <a:r>
              <a:rPr lang="cs-CZ" dirty="0">
                <a:solidFill>
                  <a:srgbClr val="202122"/>
                </a:solidFill>
              </a:rPr>
              <a:t>- Karl </a:t>
            </a:r>
            <a:r>
              <a:rPr lang="cs-CZ" dirty="0" err="1">
                <a:solidFill>
                  <a:srgbClr val="202122"/>
                </a:solidFill>
              </a:rPr>
              <a:t>Kautsky</a:t>
            </a:r>
            <a:endParaRPr lang="en-US" dirty="0"/>
          </a:p>
        </p:txBody>
      </p:sp>
    </p:spTree>
    <p:extLst>
      <p:ext uri="{BB962C8B-B14F-4D97-AF65-F5344CB8AC3E}">
        <p14:creationId xmlns:p14="http://schemas.microsoft.com/office/powerpoint/2010/main" val="2682728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07C4-BAAC-4415-805D-3E65602618EC}"/>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710F152F-E109-4799-AC27-BCACB3FDD0EA}"/>
              </a:ext>
            </a:extLst>
          </p:cNvPr>
          <p:cNvSpPr>
            <a:spLocks noGrp="1"/>
          </p:cNvSpPr>
          <p:nvPr>
            <p:ph idx="1"/>
          </p:nvPr>
        </p:nvSpPr>
        <p:spPr/>
        <p:txBody>
          <a:bodyPr/>
          <a:lstStyle/>
          <a:p>
            <a:r>
              <a:rPr lang="cs-CZ" dirty="0" err="1"/>
              <a:t>Imagine</a:t>
            </a:r>
            <a:r>
              <a:rPr lang="cs-CZ" dirty="0"/>
              <a:t> </a:t>
            </a:r>
            <a:r>
              <a:rPr lang="cs-CZ" dirty="0" err="1"/>
              <a:t>all</a:t>
            </a:r>
            <a:r>
              <a:rPr lang="cs-CZ" dirty="0"/>
              <a:t> </a:t>
            </a:r>
            <a:r>
              <a:rPr lang="cs-CZ" dirty="0" err="1"/>
              <a:t>of</a:t>
            </a:r>
            <a:r>
              <a:rPr lang="cs-CZ" dirty="0"/>
              <a:t> society </a:t>
            </a:r>
            <a:r>
              <a:rPr lang="cs-CZ" dirty="0" err="1"/>
              <a:t>like</a:t>
            </a:r>
            <a:r>
              <a:rPr lang="cs-CZ" dirty="0"/>
              <a:t> a single </a:t>
            </a:r>
            <a:r>
              <a:rPr lang="cs-CZ" dirty="0" err="1"/>
              <a:t>corporation</a:t>
            </a:r>
            <a:r>
              <a:rPr lang="cs-CZ" dirty="0"/>
              <a:t>, </a:t>
            </a:r>
            <a:r>
              <a:rPr lang="cs-CZ" dirty="0" err="1"/>
              <a:t>or</a:t>
            </a:r>
            <a:r>
              <a:rPr lang="cs-CZ" dirty="0"/>
              <a:t> a </a:t>
            </a:r>
            <a:r>
              <a:rPr lang="cs-CZ" dirty="0" err="1"/>
              <a:t>military</a:t>
            </a:r>
            <a:endParaRPr lang="cs-CZ" dirty="0"/>
          </a:p>
          <a:p>
            <a:r>
              <a:rPr lang="cs-CZ" dirty="0"/>
              <a:t>&gt; </a:t>
            </a:r>
            <a:r>
              <a:rPr lang="cs-CZ" dirty="0" err="1"/>
              <a:t>giant</a:t>
            </a:r>
            <a:r>
              <a:rPr lang="cs-CZ" dirty="0"/>
              <a:t> </a:t>
            </a:r>
            <a:r>
              <a:rPr lang="cs-CZ" b="1" dirty="0" err="1"/>
              <a:t>rationing</a:t>
            </a:r>
            <a:r>
              <a:rPr lang="cs-CZ" b="1" dirty="0"/>
              <a:t> </a:t>
            </a:r>
            <a:r>
              <a:rPr lang="cs-CZ" b="1" dirty="0" err="1"/>
              <a:t>system</a:t>
            </a:r>
            <a:r>
              <a:rPr lang="cs-CZ" b="1" dirty="0"/>
              <a:t> </a:t>
            </a:r>
            <a:r>
              <a:rPr lang="cs-CZ" dirty="0" err="1"/>
              <a:t>controlled</a:t>
            </a:r>
            <a:r>
              <a:rPr lang="cs-CZ" dirty="0"/>
              <a:t> </a:t>
            </a:r>
            <a:r>
              <a:rPr lang="cs-CZ" dirty="0" err="1"/>
              <a:t>from</a:t>
            </a:r>
            <a:r>
              <a:rPr lang="cs-CZ" dirty="0"/>
              <a:t> </a:t>
            </a:r>
            <a:r>
              <a:rPr lang="cs-CZ" dirty="0" err="1"/>
              <a:t>the</a:t>
            </a:r>
            <a:r>
              <a:rPr lang="cs-CZ" dirty="0"/>
              <a:t> centre</a:t>
            </a:r>
          </a:p>
        </p:txBody>
      </p:sp>
    </p:spTree>
    <p:extLst>
      <p:ext uri="{BB962C8B-B14F-4D97-AF65-F5344CB8AC3E}">
        <p14:creationId xmlns:p14="http://schemas.microsoft.com/office/powerpoint/2010/main" val="3142089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07C4-BAAC-4415-805D-3E65602618EC}"/>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710F152F-E109-4799-AC27-BCACB3FDD0EA}"/>
              </a:ext>
            </a:extLst>
          </p:cNvPr>
          <p:cNvSpPr>
            <a:spLocks noGrp="1"/>
          </p:cNvSpPr>
          <p:nvPr>
            <p:ph idx="1"/>
          </p:nvPr>
        </p:nvSpPr>
        <p:spPr/>
        <p:txBody>
          <a:bodyPr/>
          <a:lstStyle/>
          <a:p>
            <a:r>
              <a:rPr lang="cs-CZ" dirty="0" err="1"/>
              <a:t>Imagine</a:t>
            </a:r>
            <a:r>
              <a:rPr lang="cs-CZ" dirty="0"/>
              <a:t> </a:t>
            </a:r>
            <a:r>
              <a:rPr lang="cs-CZ" dirty="0" err="1"/>
              <a:t>all</a:t>
            </a:r>
            <a:r>
              <a:rPr lang="cs-CZ" dirty="0"/>
              <a:t> </a:t>
            </a:r>
            <a:r>
              <a:rPr lang="cs-CZ" dirty="0" err="1"/>
              <a:t>of</a:t>
            </a:r>
            <a:r>
              <a:rPr lang="cs-CZ" dirty="0"/>
              <a:t> society </a:t>
            </a:r>
            <a:r>
              <a:rPr lang="cs-CZ" dirty="0" err="1"/>
              <a:t>like</a:t>
            </a:r>
            <a:r>
              <a:rPr lang="cs-CZ" dirty="0"/>
              <a:t> a single </a:t>
            </a:r>
            <a:r>
              <a:rPr lang="cs-CZ" dirty="0" err="1"/>
              <a:t>corporation</a:t>
            </a:r>
            <a:r>
              <a:rPr lang="cs-CZ" dirty="0"/>
              <a:t>, </a:t>
            </a:r>
            <a:r>
              <a:rPr lang="cs-CZ" dirty="0" err="1"/>
              <a:t>or</a:t>
            </a:r>
            <a:r>
              <a:rPr lang="cs-CZ" dirty="0"/>
              <a:t> a </a:t>
            </a:r>
            <a:r>
              <a:rPr lang="cs-CZ" dirty="0" err="1"/>
              <a:t>military</a:t>
            </a:r>
            <a:endParaRPr lang="cs-CZ" dirty="0"/>
          </a:p>
          <a:p>
            <a:r>
              <a:rPr lang="cs-CZ" dirty="0"/>
              <a:t>&gt; </a:t>
            </a:r>
            <a:r>
              <a:rPr lang="cs-CZ" dirty="0" err="1"/>
              <a:t>giant</a:t>
            </a:r>
            <a:r>
              <a:rPr lang="cs-CZ" dirty="0"/>
              <a:t> </a:t>
            </a:r>
            <a:r>
              <a:rPr lang="cs-CZ" b="1" dirty="0" err="1"/>
              <a:t>rationing</a:t>
            </a:r>
            <a:r>
              <a:rPr lang="cs-CZ" b="1" dirty="0"/>
              <a:t> </a:t>
            </a:r>
            <a:r>
              <a:rPr lang="cs-CZ" b="1" dirty="0" err="1"/>
              <a:t>system</a:t>
            </a:r>
            <a:r>
              <a:rPr lang="cs-CZ" b="1" dirty="0"/>
              <a:t> </a:t>
            </a:r>
            <a:r>
              <a:rPr lang="cs-CZ" dirty="0" err="1"/>
              <a:t>controlled</a:t>
            </a:r>
            <a:r>
              <a:rPr lang="cs-CZ" dirty="0"/>
              <a:t> </a:t>
            </a:r>
            <a:r>
              <a:rPr lang="cs-CZ" dirty="0" err="1"/>
              <a:t>from</a:t>
            </a:r>
            <a:r>
              <a:rPr lang="cs-CZ" dirty="0"/>
              <a:t> </a:t>
            </a:r>
            <a:r>
              <a:rPr lang="cs-CZ" dirty="0" err="1"/>
              <a:t>the</a:t>
            </a:r>
            <a:r>
              <a:rPr lang="cs-CZ" dirty="0"/>
              <a:t> centre</a:t>
            </a:r>
          </a:p>
          <a:p>
            <a:r>
              <a:rPr lang="cs-CZ" b="1" dirty="0"/>
              <a:t>No </a:t>
            </a:r>
            <a:r>
              <a:rPr lang="cs-CZ" b="1" dirty="0" err="1"/>
              <a:t>markets</a:t>
            </a:r>
            <a:r>
              <a:rPr lang="cs-CZ" b="1" dirty="0"/>
              <a:t> - </a:t>
            </a:r>
            <a:r>
              <a:rPr lang="cs-CZ" b="1" dirty="0" err="1"/>
              <a:t>state-owned</a:t>
            </a:r>
            <a:r>
              <a:rPr lang="cs-CZ" b="1" dirty="0"/>
              <a:t> </a:t>
            </a:r>
            <a:r>
              <a:rPr lang="cs-CZ" b="1" dirty="0" err="1"/>
              <a:t>companies</a:t>
            </a:r>
            <a:r>
              <a:rPr lang="cs-CZ" b="1" dirty="0"/>
              <a:t> are </a:t>
            </a:r>
            <a:r>
              <a:rPr lang="cs-CZ" b="1" dirty="0" err="1"/>
              <a:t>supplied</a:t>
            </a:r>
            <a:r>
              <a:rPr lang="cs-CZ" b="1" dirty="0"/>
              <a:t> </a:t>
            </a:r>
            <a:r>
              <a:rPr lang="cs-CZ" b="1" dirty="0" err="1"/>
              <a:t>with</a:t>
            </a:r>
            <a:r>
              <a:rPr lang="cs-CZ" b="1" dirty="0"/>
              <a:t> </a:t>
            </a:r>
            <a:r>
              <a:rPr lang="cs-CZ" b="1" dirty="0" err="1"/>
              <a:t>resources</a:t>
            </a:r>
            <a:r>
              <a:rPr lang="cs-CZ" b="1" dirty="0"/>
              <a:t> and </a:t>
            </a:r>
            <a:r>
              <a:rPr lang="cs-CZ" b="1" dirty="0" err="1"/>
              <a:t>given</a:t>
            </a:r>
            <a:r>
              <a:rPr lang="cs-CZ" b="1" dirty="0"/>
              <a:t> </a:t>
            </a:r>
            <a:r>
              <a:rPr lang="cs-CZ" b="1" dirty="0" err="1"/>
              <a:t>orders</a:t>
            </a:r>
            <a:r>
              <a:rPr lang="cs-CZ" b="1" dirty="0"/>
              <a:t> on </a:t>
            </a:r>
            <a:r>
              <a:rPr lang="cs-CZ" b="1" dirty="0" err="1"/>
              <a:t>what</a:t>
            </a:r>
            <a:r>
              <a:rPr lang="cs-CZ" b="1" dirty="0"/>
              <a:t> to do </a:t>
            </a:r>
            <a:r>
              <a:rPr lang="cs-CZ" b="1" dirty="0" err="1"/>
              <a:t>with</a:t>
            </a:r>
            <a:r>
              <a:rPr lang="cs-CZ" b="1" dirty="0"/>
              <a:t> </a:t>
            </a:r>
            <a:r>
              <a:rPr lang="cs-CZ" b="1" dirty="0" err="1"/>
              <a:t>them</a:t>
            </a:r>
            <a:endParaRPr lang="cs-CZ" b="1" dirty="0"/>
          </a:p>
        </p:txBody>
      </p:sp>
    </p:spTree>
    <p:extLst>
      <p:ext uri="{BB962C8B-B14F-4D97-AF65-F5344CB8AC3E}">
        <p14:creationId xmlns:p14="http://schemas.microsoft.com/office/powerpoint/2010/main" val="29738638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07C4-BAAC-4415-805D-3E65602618EC}"/>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710F152F-E109-4799-AC27-BCACB3FDD0EA}"/>
              </a:ext>
            </a:extLst>
          </p:cNvPr>
          <p:cNvSpPr>
            <a:spLocks noGrp="1"/>
          </p:cNvSpPr>
          <p:nvPr>
            <p:ph idx="1"/>
          </p:nvPr>
        </p:nvSpPr>
        <p:spPr/>
        <p:txBody>
          <a:bodyPr/>
          <a:lstStyle/>
          <a:p>
            <a:r>
              <a:rPr lang="cs-CZ" dirty="0" err="1"/>
              <a:t>Imagine</a:t>
            </a:r>
            <a:r>
              <a:rPr lang="cs-CZ" dirty="0"/>
              <a:t> </a:t>
            </a:r>
            <a:r>
              <a:rPr lang="cs-CZ" dirty="0" err="1"/>
              <a:t>all</a:t>
            </a:r>
            <a:r>
              <a:rPr lang="cs-CZ" dirty="0"/>
              <a:t> </a:t>
            </a:r>
            <a:r>
              <a:rPr lang="cs-CZ" dirty="0" err="1"/>
              <a:t>of</a:t>
            </a:r>
            <a:r>
              <a:rPr lang="cs-CZ" dirty="0"/>
              <a:t> society </a:t>
            </a:r>
            <a:r>
              <a:rPr lang="cs-CZ" dirty="0" err="1"/>
              <a:t>like</a:t>
            </a:r>
            <a:r>
              <a:rPr lang="cs-CZ" dirty="0"/>
              <a:t> a single </a:t>
            </a:r>
            <a:r>
              <a:rPr lang="cs-CZ" dirty="0" err="1"/>
              <a:t>corporation</a:t>
            </a:r>
            <a:r>
              <a:rPr lang="cs-CZ" dirty="0"/>
              <a:t>, </a:t>
            </a:r>
            <a:r>
              <a:rPr lang="cs-CZ" dirty="0" err="1"/>
              <a:t>or</a:t>
            </a:r>
            <a:r>
              <a:rPr lang="cs-CZ" dirty="0"/>
              <a:t> a </a:t>
            </a:r>
            <a:r>
              <a:rPr lang="cs-CZ" dirty="0" err="1"/>
              <a:t>military</a:t>
            </a:r>
            <a:endParaRPr lang="cs-CZ" dirty="0"/>
          </a:p>
          <a:p>
            <a:r>
              <a:rPr lang="cs-CZ" dirty="0"/>
              <a:t>&gt; </a:t>
            </a:r>
            <a:r>
              <a:rPr lang="cs-CZ" dirty="0" err="1"/>
              <a:t>giant</a:t>
            </a:r>
            <a:r>
              <a:rPr lang="cs-CZ" dirty="0"/>
              <a:t> </a:t>
            </a:r>
            <a:r>
              <a:rPr lang="cs-CZ" b="1" dirty="0" err="1"/>
              <a:t>rationing</a:t>
            </a:r>
            <a:r>
              <a:rPr lang="cs-CZ" b="1" dirty="0"/>
              <a:t> </a:t>
            </a:r>
            <a:r>
              <a:rPr lang="cs-CZ" b="1" dirty="0" err="1"/>
              <a:t>system</a:t>
            </a:r>
            <a:r>
              <a:rPr lang="cs-CZ" b="1" dirty="0"/>
              <a:t> </a:t>
            </a:r>
            <a:r>
              <a:rPr lang="cs-CZ" dirty="0" err="1"/>
              <a:t>controlled</a:t>
            </a:r>
            <a:r>
              <a:rPr lang="cs-CZ" dirty="0"/>
              <a:t> </a:t>
            </a:r>
            <a:r>
              <a:rPr lang="cs-CZ" dirty="0" err="1"/>
              <a:t>from</a:t>
            </a:r>
            <a:r>
              <a:rPr lang="cs-CZ" dirty="0"/>
              <a:t> </a:t>
            </a:r>
            <a:r>
              <a:rPr lang="cs-CZ" dirty="0" err="1"/>
              <a:t>the</a:t>
            </a:r>
            <a:r>
              <a:rPr lang="cs-CZ" dirty="0"/>
              <a:t> centre</a:t>
            </a:r>
          </a:p>
          <a:p>
            <a:r>
              <a:rPr lang="cs-CZ" b="1" dirty="0"/>
              <a:t>No </a:t>
            </a:r>
            <a:r>
              <a:rPr lang="cs-CZ" b="1" dirty="0" err="1"/>
              <a:t>markets</a:t>
            </a:r>
            <a:r>
              <a:rPr lang="cs-CZ" b="1" dirty="0"/>
              <a:t> - </a:t>
            </a:r>
            <a:r>
              <a:rPr lang="cs-CZ" b="1" dirty="0" err="1"/>
              <a:t>state-owned</a:t>
            </a:r>
            <a:r>
              <a:rPr lang="cs-CZ" b="1" dirty="0"/>
              <a:t> </a:t>
            </a:r>
            <a:r>
              <a:rPr lang="cs-CZ" b="1" dirty="0" err="1"/>
              <a:t>companies</a:t>
            </a:r>
            <a:r>
              <a:rPr lang="cs-CZ" b="1" dirty="0"/>
              <a:t> are </a:t>
            </a:r>
            <a:r>
              <a:rPr lang="cs-CZ" b="1" dirty="0" err="1"/>
              <a:t>supplied</a:t>
            </a:r>
            <a:r>
              <a:rPr lang="cs-CZ" b="1" dirty="0"/>
              <a:t> </a:t>
            </a:r>
            <a:r>
              <a:rPr lang="cs-CZ" b="1" dirty="0" err="1"/>
              <a:t>with</a:t>
            </a:r>
            <a:r>
              <a:rPr lang="cs-CZ" b="1" dirty="0"/>
              <a:t> </a:t>
            </a:r>
            <a:r>
              <a:rPr lang="cs-CZ" b="1" dirty="0" err="1"/>
              <a:t>resources</a:t>
            </a:r>
            <a:r>
              <a:rPr lang="cs-CZ" b="1" dirty="0"/>
              <a:t> and </a:t>
            </a:r>
            <a:r>
              <a:rPr lang="cs-CZ" b="1" dirty="0" err="1"/>
              <a:t>given</a:t>
            </a:r>
            <a:r>
              <a:rPr lang="cs-CZ" b="1" dirty="0"/>
              <a:t> </a:t>
            </a:r>
            <a:r>
              <a:rPr lang="cs-CZ" b="1" dirty="0" err="1"/>
              <a:t>orders</a:t>
            </a:r>
            <a:r>
              <a:rPr lang="cs-CZ" b="1" dirty="0"/>
              <a:t> on </a:t>
            </a:r>
            <a:r>
              <a:rPr lang="cs-CZ" b="1" dirty="0" err="1"/>
              <a:t>what</a:t>
            </a:r>
            <a:r>
              <a:rPr lang="cs-CZ" b="1" dirty="0"/>
              <a:t> to do </a:t>
            </a:r>
            <a:r>
              <a:rPr lang="cs-CZ" b="1" dirty="0" err="1"/>
              <a:t>with</a:t>
            </a:r>
            <a:r>
              <a:rPr lang="cs-CZ" b="1" dirty="0"/>
              <a:t> </a:t>
            </a:r>
            <a:r>
              <a:rPr lang="cs-CZ" b="1" dirty="0" err="1"/>
              <a:t>them</a:t>
            </a:r>
            <a:endParaRPr lang="cs-CZ" b="1" dirty="0"/>
          </a:p>
          <a:p>
            <a:r>
              <a:rPr lang="cs-CZ" b="1" dirty="0" err="1"/>
              <a:t>Prices</a:t>
            </a:r>
            <a:r>
              <a:rPr lang="cs-CZ" b="1" dirty="0"/>
              <a:t> – </a:t>
            </a:r>
            <a:r>
              <a:rPr lang="cs-CZ" b="1" dirty="0" err="1"/>
              <a:t>artificially</a:t>
            </a:r>
            <a:r>
              <a:rPr lang="cs-CZ" b="1" dirty="0"/>
              <a:t>, </a:t>
            </a:r>
            <a:r>
              <a:rPr lang="cs-CZ" b="1" dirty="0" err="1"/>
              <a:t>bureaucratically</a:t>
            </a:r>
            <a:r>
              <a:rPr lang="cs-CZ" b="1" dirty="0"/>
              <a:t> </a:t>
            </a:r>
            <a:r>
              <a:rPr lang="cs-CZ" b="1" dirty="0" err="1"/>
              <a:t>imposed</a:t>
            </a:r>
            <a:endParaRPr lang="cs-CZ" b="1" dirty="0"/>
          </a:p>
        </p:txBody>
      </p:sp>
    </p:spTree>
    <p:extLst>
      <p:ext uri="{BB962C8B-B14F-4D97-AF65-F5344CB8AC3E}">
        <p14:creationId xmlns:p14="http://schemas.microsoft.com/office/powerpoint/2010/main" val="45088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07C4-BAAC-4415-805D-3E65602618EC}"/>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710F152F-E109-4799-AC27-BCACB3FDD0EA}"/>
              </a:ext>
            </a:extLst>
          </p:cNvPr>
          <p:cNvSpPr>
            <a:spLocks noGrp="1"/>
          </p:cNvSpPr>
          <p:nvPr>
            <p:ph idx="1"/>
          </p:nvPr>
        </p:nvSpPr>
        <p:spPr/>
        <p:txBody>
          <a:bodyPr/>
          <a:lstStyle/>
          <a:p>
            <a:r>
              <a:rPr lang="cs-CZ" dirty="0" err="1"/>
              <a:t>Ideal</a:t>
            </a:r>
            <a:r>
              <a:rPr lang="cs-CZ" dirty="0"/>
              <a:t> </a:t>
            </a:r>
            <a:r>
              <a:rPr lang="cs-CZ" dirty="0" err="1"/>
              <a:t>plan</a:t>
            </a:r>
            <a:r>
              <a:rPr lang="cs-CZ" dirty="0"/>
              <a:t> – </a:t>
            </a:r>
            <a:r>
              <a:rPr lang="cs-CZ" dirty="0" err="1"/>
              <a:t>get</a:t>
            </a:r>
            <a:r>
              <a:rPr lang="cs-CZ" dirty="0"/>
              <a:t> </a:t>
            </a:r>
            <a:r>
              <a:rPr lang="cs-CZ" dirty="0" err="1"/>
              <a:t>rid</a:t>
            </a:r>
            <a:r>
              <a:rPr lang="cs-CZ" dirty="0"/>
              <a:t> </a:t>
            </a:r>
            <a:r>
              <a:rPr lang="cs-CZ" dirty="0" err="1"/>
              <a:t>of</a:t>
            </a:r>
            <a:r>
              <a:rPr lang="cs-CZ" dirty="0"/>
              <a:t> </a:t>
            </a:r>
            <a:r>
              <a:rPr lang="cs-CZ" dirty="0" err="1"/>
              <a:t>money</a:t>
            </a:r>
            <a:r>
              <a:rPr lang="cs-CZ" dirty="0"/>
              <a:t> </a:t>
            </a:r>
            <a:r>
              <a:rPr lang="cs-CZ" dirty="0" err="1"/>
              <a:t>altogether</a:t>
            </a:r>
            <a:r>
              <a:rPr lang="cs-CZ" dirty="0"/>
              <a:t> and </a:t>
            </a:r>
            <a:r>
              <a:rPr lang="cs-CZ" dirty="0" err="1"/>
              <a:t>function</a:t>
            </a:r>
            <a:r>
              <a:rPr lang="cs-CZ" dirty="0"/>
              <a:t> </a:t>
            </a:r>
            <a:r>
              <a:rPr lang="cs-CZ" dirty="0" err="1"/>
              <a:t>only</a:t>
            </a:r>
            <a:r>
              <a:rPr lang="cs-CZ" dirty="0"/>
              <a:t> via </a:t>
            </a:r>
            <a:r>
              <a:rPr lang="cs-CZ" dirty="0" err="1"/>
              <a:t>rationing</a:t>
            </a:r>
            <a:endParaRPr lang="cs-CZ" dirty="0"/>
          </a:p>
          <a:p>
            <a:r>
              <a:rPr lang="cs-CZ" dirty="0" err="1"/>
              <a:t>Banks</a:t>
            </a:r>
            <a:r>
              <a:rPr lang="cs-CZ" dirty="0"/>
              <a:t> – </a:t>
            </a:r>
            <a:r>
              <a:rPr lang="cs-CZ" dirty="0" err="1"/>
              <a:t>unnecessary</a:t>
            </a:r>
            <a:r>
              <a:rPr lang="cs-CZ" dirty="0"/>
              <a:t> – </a:t>
            </a:r>
            <a:r>
              <a:rPr lang="cs-CZ" dirty="0" err="1"/>
              <a:t>everyone</a:t>
            </a:r>
            <a:r>
              <a:rPr lang="cs-CZ" dirty="0"/>
              <a:t> </a:t>
            </a:r>
            <a:r>
              <a:rPr lang="cs-CZ" dirty="0" err="1"/>
              <a:t>will</a:t>
            </a:r>
            <a:r>
              <a:rPr lang="cs-CZ" dirty="0"/>
              <a:t> </a:t>
            </a:r>
            <a:r>
              <a:rPr lang="cs-CZ" dirty="0" err="1"/>
              <a:t>be</a:t>
            </a:r>
            <a:r>
              <a:rPr lang="cs-CZ" dirty="0"/>
              <a:t> </a:t>
            </a:r>
            <a:r>
              <a:rPr lang="cs-CZ" dirty="0" err="1"/>
              <a:t>given</a:t>
            </a:r>
            <a:r>
              <a:rPr lang="cs-CZ" dirty="0"/>
              <a:t> </a:t>
            </a:r>
            <a:r>
              <a:rPr lang="cs-CZ" dirty="0" err="1"/>
              <a:t>what</a:t>
            </a:r>
            <a:r>
              <a:rPr lang="cs-CZ" dirty="0"/>
              <a:t> </a:t>
            </a:r>
            <a:r>
              <a:rPr lang="cs-CZ" dirty="0" err="1"/>
              <a:t>they</a:t>
            </a:r>
            <a:r>
              <a:rPr lang="cs-CZ" dirty="0"/>
              <a:t> </a:t>
            </a:r>
            <a:r>
              <a:rPr lang="cs-CZ" dirty="0" err="1"/>
              <a:t>need</a:t>
            </a:r>
            <a:r>
              <a:rPr lang="cs-CZ" dirty="0"/>
              <a:t>, </a:t>
            </a:r>
            <a:r>
              <a:rPr lang="cs-CZ" dirty="0" err="1"/>
              <a:t>loans</a:t>
            </a:r>
            <a:r>
              <a:rPr lang="cs-CZ" dirty="0"/>
              <a:t> are not </a:t>
            </a:r>
            <a:r>
              <a:rPr lang="cs-CZ" dirty="0" err="1"/>
              <a:t>needed</a:t>
            </a:r>
            <a:endParaRPr lang="cs-CZ" dirty="0"/>
          </a:p>
          <a:p>
            <a:endParaRPr lang="cs-CZ" dirty="0"/>
          </a:p>
          <a:p>
            <a:r>
              <a:rPr lang="cs-CZ" b="1" dirty="0" err="1"/>
              <a:t>Attempted</a:t>
            </a:r>
            <a:r>
              <a:rPr lang="cs-CZ" b="1" dirty="0"/>
              <a:t> by Lenin </a:t>
            </a:r>
            <a:r>
              <a:rPr lang="cs-CZ" b="1" dirty="0" err="1"/>
              <a:t>during</a:t>
            </a:r>
            <a:r>
              <a:rPr lang="cs-CZ" b="1" dirty="0"/>
              <a:t> </a:t>
            </a:r>
            <a:r>
              <a:rPr lang="cs-CZ" b="1" dirty="0" err="1"/>
              <a:t>War</a:t>
            </a:r>
            <a:r>
              <a:rPr lang="cs-CZ" b="1" dirty="0"/>
              <a:t> </a:t>
            </a:r>
            <a:r>
              <a:rPr lang="cs-CZ" b="1" dirty="0" err="1"/>
              <a:t>Communism</a:t>
            </a:r>
            <a:r>
              <a:rPr lang="cs-CZ" b="1" dirty="0"/>
              <a:t> </a:t>
            </a:r>
            <a:r>
              <a:rPr lang="cs-CZ" dirty="0"/>
              <a:t>(1917-1921), </a:t>
            </a:r>
            <a:r>
              <a:rPr lang="cs-CZ" dirty="0" err="1"/>
              <a:t>later</a:t>
            </a:r>
            <a:r>
              <a:rPr lang="cs-CZ" dirty="0"/>
              <a:t> </a:t>
            </a:r>
            <a:r>
              <a:rPr lang="cs-CZ" dirty="0" err="1"/>
              <a:t>given</a:t>
            </a:r>
            <a:r>
              <a:rPr lang="cs-CZ" dirty="0"/>
              <a:t> up</a:t>
            </a:r>
            <a:endParaRPr lang="en-US" dirty="0"/>
          </a:p>
        </p:txBody>
      </p:sp>
    </p:spTree>
    <p:extLst>
      <p:ext uri="{BB962C8B-B14F-4D97-AF65-F5344CB8AC3E}">
        <p14:creationId xmlns:p14="http://schemas.microsoft.com/office/powerpoint/2010/main" val="4262224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3BC4-EC70-41CC-87CD-4A98B130265B}"/>
              </a:ext>
            </a:extLst>
          </p:cNvPr>
          <p:cNvSpPr>
            <a:spLocks noGrp="1"/>
          </p:cNvSpPr>
          <p:nvPr>
            <p:ph type="title"/>
          </p:nvPr>
        </p:nvSpPr>
        <p:spPr/>
        <p:txBody>
          <a:bodyPr/>
          <a:lstStyle/>
          <a:p>
            <a:r>
              <a:rPr lang="cs-CZ" dirty="0" err="1"/>
              <a:t>How</a:t>
            </a:r>
            <a:r>
              <a:rPr lang="cs-CZ" dirty="0"/>
              <a:t> </a:t>
            </a:r>
            <a:r>
              <a:rPr lang="cs-CZ" dirty="0" err="1"/>
              <a:t>central</a:t>
            </a:r>
            <a:r>
              <a:rPr lang="cs-CZ" dirty="0"/>
              <a:t> </a:t>
            </a:r>
            <a:r>
              <a:rPr lang="cs-CZ" dirty="0" err="1"/>
              <a:t>planning</a:t>
            </a:r>
            <a:r>
              <a:rPr lang="cs-CZ" dirty="0"/>
              <a:t> </a:t>
            </a:r>
            <a:r>
              <a:rPr lang="cs-CZ" dirty="0" err="1"/>
              <a:t>works</a:t>
            </a:r>
            <a:endParaRPr lang="en-US" dirty="0"/>
          </a:p>
        </p:txBody>
      </p:sp>
      <p:sp>
        <p:nvSpPr>
          <p:cNvPr id="3" name="Content Placeholder 2">
            <a:extLst>
              <a:ext uri="{FF2B5EF4-FFF2-40B4-BE49-F238E27FC236}">
                <a16:creationId xmlns:a16="http://schemas.microsoft.com/office/drawing/2014/main" id="{262C2C16-670A-4737-A4C3-CF37B80FC04C}"/>
              </a:ext>
            </a:extLst>
          </p:cNvPr>
          <p:cNvSpPr>
            <a:spLocks noGrp="1"/>
          </p:cNvSpPr>
          <p:nvPr>
            <p:ph idx="1"/>
          </p:nvPr>
        </p:nvSpPr>
        <p:spPr/>
        <p:txBody>
          <a:bodyPr/>
          <a:lstStyle/>
          <a:p>
            <a:r>
              <a:rPr lang="cs-CZ" b="1" dirty="0" err="1"/>
              <a:t>What</a:t>
            </a:r>
            <a:r>
              <a:rPr lang="cs-CZ" b="1" dirty="0"/>
              <a:t> </a:t>
            </a:r>
            <a:r>
              <a:rPr lang="cs-CZ" b="1" dirty="0" err="1"/>
              <a:t>about</a:t>
            </a:r>
            <a:r>
              <a:rPr lang="cs-CZ" b="1" dirty="0"/>
              <a:t> </a:t>
            </a:r>
            <a:r>
              <a:rPr lang="cs-CZ" b="1" dirty="0" err="1"/>
              <a:t>international</a:t>
            </a:r>
            <a:r>
              <a:rPr lang="cs-CZ" b="1" dirty="0"/>
              <a:t> </a:t>
            </a:r>
            <a:r>
              <a:rPr lang="cs-CZ" b="1" dirty="0" err="1"/>
              <a:t>trade</a:t>
            </a:r>
            <a:r>
              <a:rPr lang="cs-CZ" b="1" dirty="0"/>
              <a:t>?</a:t>
            </a:r>
          </a:p>
        </p:txBody>
      </p:sp>
    </p:spTree>
    <p:extLst>
      <p:ext uri="{BB962C8B-B14F-4D97-AF65-F5344CB8AC3E}">
        <p14:creationId xmlns:p14="http://schemas.microsoft.com/office/powerpoint/2010/main" val="99980221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3037</TotalTime>
  <Words>6808</Words>
  <Application>Microsoft Office PowerPoint</Application>
  <PresentationFormat>Widescreen</PresentationFormat>
  <Paragraphs>755</Paragraphs>
  <Slides>255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255</vt:i4>
      </vt:variant>
    </vt:vector>
  </HeadingPairs>
  <TitlesOfParts>
    <vt:vector size="262" baseType="lpstr">
      <vt:lpstr>Arial</vt:lpstr>
      <vt:lpstr>Arial</vt:lpstr>
      <vt:lpstr>Calibri</vt:lpstr>
      <vt:lpstr>Calibri Light</vt:lpstr>
      <vt:lpstr>Galliard</vt:lpstr>
      <vt:lpstr>MiloTE</vt:lpstr>
      <vt:lpstr>Motiv Office</vt:lpstr>
      <vt:lpstr>Maoism and central planning</vt:lpstr>
      <vt:lpstr>Questions from last lecture</vt:lpstr>
      <vt:lpstr>Questions from last lecture</vt:lpstr>
      <vt:lpstr>Questions from last lecture</vt:lpstr>
      <vt:lpstr>Questions from last lecture</vt:lpstr>
      <vt:lpstr>Questions from last lecture</vt:lpstr>
      <vt:lpstr>Questions from last lecture</vt:lpstr>
      <vt:lpstr>Questions from last lecture</vt:lpstr>
      <vt:lpstr>Questions from last lecture</vt:lpstr>
      <vt:lpstr>Questions from last lecture</vt:lpstr>
      <vt:lpstr>Questions from last lecture</vt:lpstr>
      <vt:lpstr>Today</vt:lpstr>
      <vt:lpstr>Karl Marx</vt:lpstr>
      <vt:lpstr>Karl Marx</vt:lpstr>
      <vt:lpstr>Karl Marx</vt:lpstr>
      <vt:lpstr>Karl Marx</vt:lpstr>
      <vt:lpstr>Karl Marx</vt:lpstr>
      <vt:lpstr>Karl Marx</vt:lpstr>
      <vt:lpstr>Karl Marx</vt:lpstr>
      <vt:lpstr>Karl Marx</vt:lpstr>
      <vt:lpstr>PowerPoint Presentation</vt:lpstr>
      <vt:lpstr>PowerPoint Presentation</vt:lpstr>
      <vt:lpstr>PowerPoint Presentation</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Karl Marx</vt:lpstr>
      <vt:lpstr>PowerPoint Presentation</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PowerPoint Presentation</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Lenin and Trotsky</vt:lpstr>
      <vt:lpstr>Democratic centralism in China</vt:lpstr>
      <vt:lpstr>Democratic centralism in China</vt:lpstr>
      <vt:lpstr>Democratic centralism in China</vt:lpstr>
      <vt:lpstr>Democratic centralism in China</vt:lpstr>
      <vt:lpstr>Democratic centralism in China</vt:lpstr>
      <vt:lpstr>Democratic centralism in China</vt:lpstr>
      <vt:lpstr>Democratic centralism in China</vt:lpstr>
      <vt:lpstr>Democratic centralism in China</vt:lpstr>
      <vt:lpstr>Democratic centralism in China</vt:lpstr>
      <vt:lpstr>Democratic centralism in China</vt:lpstr>
      <vt:lpstr>PowerPoint Presentation</vt:lpstr>
      <vt:lpstr>Central planning</vt:lpstr>
      <vt:lpstr>Central planning</vt:lpstr>
      <vt:lpstr>Central planning</vt:lpstr>
      <vt:lpstr>Central planning</vt:lpstr>
      <vt:lpstr>Central planning</vt:lpstr>
      <vt:lpstr>PowerPoint Presentation</vt:lpstr>
      <vt:lpstr>Central planning</vt:lpstr>
      <vt:lpstr>PowerPoint Presentation</vt:lpstr>
      <vt:lpstr>PowerPoint Presentation</vt:lpstr>
      <vt:lpstr>PowerPoint Presentation</vt:lpstr>
      <vt:lpstr>How central planning works</vt:lpstr>
      <vt:lpstr>How central planning works</vt:lpstr>
      <vt:lpstr>How central planning works</vt:lpstr>
      <vt:lpstr>How central planning works</vt:lpstr>
      <vt:lpstr>How central planning works</vt:lpstr>
      <vt:lpstr>How central planning works</vt:lpstr>
      <vt:lpstr>How central planning works</vt:lpstr>
      <vt:lpstr>Central planning</vt:lpstr>
      <vt:lpstr>Central planning</vt:lpstr>
      <vt:lpstr>Central planning</vt:lpstr>
      <vt:lpstr>Central planning</vt:lpstr>
      <vt:lpstr>Central planning</vt:lpstr>
      <vt:lpstr>Central planning</vt:lpstr>
      <vt:lpstr>Central planning</vt:lpstr>
      <vt:lpstr>Central planning</vt:lpstr>
      <vt:lpstr>China</vt:lpstr>
      <vt:lpstr>China</vt:lpstr>
      <vt:lpstr>China</vt:lpstr>
      <vt:lpstr>China</vt:lpstr>
      <vt:lpstr>May Fourth Movement</vt:lpstr>
      <vt:lpstr>May Fourth Movement</vt:lpstr>
      <vt:lpstr>May Fourth Movement</vt:lpstr>
      <vt:lpstr>May Fourth Movement</vt:lpstr>
      <vt:lpstr>May Fourth Movement</vt:lpstr>
      <vt:lpstr>May Fourth Movement</vt:lpstr>
      <vt:lpstr>May Fourth Movement</vt:lpstr>
      <vt:lpstr>The Chinese Communist Party</vt:lpstr>
      <vt:lpstr>The Chinese Communist Party</vt:lpstr>
      <vt:lpstr>The Chinese Communist Party</vt:lpstr>
      <vt:lpstr>The Chinese Communist Party</vt:lpstr>
      <vt:lpstr>Maoism</vt:lpstr>
      <vt:lpstr>PowerPoint Presentation</vt:lpstr>
      <vt:lpstr>Maoism</vt:lpstr>
      <vt:lpstr>Maoism</vt:lpstr>
      <vt:lpstr>Maoism</vt:lpstr>
      <vt:lpstr>Maoism</vt:lpstr>
      <vt:lpstr>PowerPoint Presentation</vt:lpstr>
      <vt:lpstr>The Chinese Communist Party</vt:lpstr>
      <vt:lpstr>The Chinese Communist Party</vt:lpstr>
      <vt:lpstr>The Chinese Communist Party</vt:lpstr>
      <vt:lpstr>The Chinese Communist Party</vt:lpstr>
      <vt:lpstr>PowerPoint Presentation</vt:lpstr>
      <vt:lpstr>PowerPoint Presentation</vt:lpstr>
      <vt:lpstr>The Chinese Communist Party</vt:lpstr>
      <vt:lpstr>The Chinese Communist Party</vt:lpstr>
      <vt:lpstr>WWII</vt:lpstr>
      <vt:lpstr>WWII</vt:lpstr>
      <vt:lpstr>WWII</vt:lpstr>
      <vt:lpstr>WWII</vt:lpstr>
      <vt:lpstr>WWII</vt:lpstr>
      <vt:lpstr>WWII</vt:lpstr>
      <vt:lpstr>WWII</vt:lpstr>
      <vt:lpstr>PowerPoint Presentation</vt:lpstr>
      <vt:lpstr>WWII</vt:lpstr>
      <vt:lpstr>WWII</vt:lpstr>
      <vt:lpstr>PowerPoint Presentation</vt:lpstr>
      <vt:lpstr>WWII</vt:lpstr>
      <vt:lpstr>PowerPoint Presentation</vt:lpstr>
      <vt:lpstr>WWII</vt:lpstr>
      <vt:lpstr>WWII</vt:lpstr>
      <vt:lpstr>WWII</vt:lpstr>
      <vt:lpstr>WWII</vt:lpstr>
      <vt:lpstr>Communist victory</vt:lpstr>
      <vt:lpstr>PowerPoint Presentation</vt:lpstr>
      <vt:lpstr>PowerPoint Presentation</vt:lpstr>
      <vt:lpstr>PowerPoint Presentation</vt:lpstr>
      <vt:lpstr>Communist victory</vt:lpstr>
      <vt:lpstr>Communist victory</vt:lpstr>
      <vt:lpstr>PowerPoint Presentation</vt:lpstr>
      <vt:lpstr>PowerPoint Presentation</vt:lpstr>
      <vt:lpstr>Communist victory</vt:lpstr>
      <vt:lpstr>Communist victory</vt:lpstr>
      <vt:lpstr>Communist victory</vt:lpstr>
      <vt:lpstr>Communist victory</vt:lpstr>
      <vt:lpstr>PowerPoint Presentation</vt:lpstr>
      <vt:lpstr>PowerPoint Presentation</vt:lpstr>
      <vt:lpstr>PowerPoint Presentation</vt:lpstr>
      <vt:lpstr>PowerPoint Presentation</vt:lpstr>
      <vt:lpstr>PowerPoint Presentation</vt:lpstr>
      <vt:lpstr>PowerPoint Presentation</vt:lpstr>
      <vt:lpstr>First years of the PRC - 1949-1953</vt:lpstr>
      <vt:lpstr>First years of the PRC - 1949-1953</vt:lpstr>
      <vt:lpstr>First years of the PRC - 1949-1953</vt:lpstr>
      <vt:lpstr>First years of the PRC - 1949-1953</vt:lpstr>
      <vt:lpstr>First Five Year Plan (1953-1957)</vt:lpstr>
      <vt:lpstr>First Five Year Plan (1953-1957)</vt:lpstr>
      <vt:lpstr>First Five Year Plan (1953-1957)</vt:lpstr>
      <vt:lpstr>PowerPoint Presentation</vt:lpstr>
      <vt:lpstr>First Five Year Plan (1953-1957)</vt:lpstr>
      <vt:lpstr>First Five Year Plan (1953-1957)</vt:lpstr>
      <vt:lpstr>First Five Year Plan (1953-1957)</vt:lpstr>
      <vt:lpstr>PowerPoint Presentation</vt:lpstr>
      <vt:lpstr>PowerPoint Presentation</vt:lpstr>
      <vt:lpstr>PowerPoint Presentation</vt:lpstr>
      <vt:lpstr>First Five Year Plan (1953-1957)</vt:lpstr>
      <vt:lpstr>First Five Year Plan (1953-1957)</vt:lpstr>
      <vt:lpstr>First Five Year Plan (1953-1957)</vt:lpstr>
      <vt:lpstr>First Five Year Plan (1953-1957)</vt:lpstr>
      <vt:lpstr>First Five Year Plan (1953-1957)</vt:lpstr>
      <vt:lpstr>„Great Leap Forward“ (1958-1962)</vt:lpstr>
      <vt:lpstr>„Great Leap Forward“ (1958-1962)</vt:lpstr>
      <vt:lpstr>„Great Leap Forward“ (1958-1962)</vt:lpstr>
      <vt:lpstr>„Great Leap Forward“ (1958-1962)</vt:lpstr>
      <vt:lpstr>„Great Leap Forward“ (1958-1962)</vt:lpstr>
      <vt:lpstr>„Great Leap Forward“ (1958-1962)</vt:lpstr>
      <vt:lpstr>PowerPoint Presentation</vt:lpstr>
      <vt:lpstr>PowerPoint Presentation</vt:lpstr>
      <vt:lpstr>PowerPoint Presentation</vt:lpstr>
      <vt:lpstr>PowerPoint Presentation</vt:lpstr>
      <vt:lpstr>„Great Leap Forward“ (1958-1962)</vt:lpstr>
      <vt:lpstr>„Great Leap Forward“ (1958-1962)</vt:lpstr>
      <vt:lpstr>„Great Leap Forward“ (1958-1962)</vt:lpstr>
      <vt:lpstr>„Great Leap Forward“ (1958-1962)</vt:lpstr>
      <vt:lpstr>„Great Leap Forward“ (1958-1962)</vt:lpstr>
      <vt:lpstr>„Agriculture first“ (1962-1966)</vt:lpstr>
      <vt:lpstr>„Agriculture first“ (1962-1966)</vt:lpstr>
      <vt:lpstr>„Agriculture first“ (1962-1966)</vt:lpstr>
      <vt:lpstr>„Agriculture first“ (1962-1966)</vt:lpstr>
      <vt:lpstr>„Agriculture first“ (1962-1966)</vt:lpstr>
      <vt:lpstr>„Agriculture first“ (1962-1966)</vt:lpstr>
      <vt:lpstr>„Agriculture first“ (1962-1966)</vt:lpstr>
      <vt:lpstr>„Agriculture first“ (1962-1966)</vt:lpstr>
      <vt:lpstr>„Agriculture first“ (1962-1966)</vt:lpstr>
      <vt:lpstr>Cultural Revolution (1966-1976)</vt:lpstr>
      <vt:lpstr>Cultural Revolution (1966-1976)</vt:lpstr>
      <vt:lpstr>Cultural Revolution (1966-1976)</vt:lpstr>
      <vt:lpstr>Cultural Revolution (1966-1976)</vt:lpstr>
      <vt:lpstr>Cultural Revolution (1966-1976)</vt:lpstr>
      <vt:lpstr>Cultural Revolution (1966-1976)</vt:lpstr>
      <vt:lpstr>PowerPoint Presentation</vt:lpstr>
      <vt:lpstr>PowerPoint Presentation</vt:lpstr>
      <vt:lpstr>PowerPoint Presentation</vt:lpstr>
      <vt:lpstr>Cultural Revolution (1966-1976)</vt:lpstr>
      <vt:lpstr>Cultural Revolution (1966-1976)</vt:lpstr>
      <vt:lpstr>PowerPoint Presentation</vt:lpstr>
      <vt:lpstr>Cultural Revolution (1966-1976)</vt:lpstr>
      <vt:lpstr>Cultural Revolution (1966-1976)</vt:lpstr>
      <vt:lpstr>PowerPoint Presentation</vt:lpstr>
      <vt:lpstr>PowerPoint Presentation</vt:lpstr>
      <vt:lpstr>Cultural Revolution (1966-1976)</vt:lpstr>
      <vt:lpstr>Cultural Revolution (1966-1976)</vt:lpstr>
      <vt:lpstr>Cultural Revolution (1966-1976)</vt:lpstr>
      <vt:lpstr>PowerPoint Presentation</vt:lpstr>
      <vt:lpstr>Mao‘s final years</vt:lpstr>
      <vt:lpstr>Mao‘s final years</vt:lpstr>
      <vt:lpstr>Mao‘s final years</vt:lpstr>
      <vt:lpstr>Mao‘s final years</vt:lpstr>
      <vt:lpstr>Mao‘s final years</vt:lpstr>
      <vt:lpstr>Pros and cons of central planning</vt:lpstr>
      <vt:lpstr>Pros and cons of central planning</vt:lpstr>
      <vt:lpstr>Pros and cons of central planning</vt:lpstr>
      <vt:lpstr>Pros and cons of central planning</vt:lpstr>
      <vt:lpstr>Pros and cons of central planning</vt:lpstr>
      <vt:lpstr>Pros and cons of central planning</vt:lpstr>
      <vt:lpstr>Pros and cons of central planning</vt:lpstr>
      <vt:lpstr>Pros and cons of central planning</vt:lpstr>
      <vt:lpstr>Results of Maoism</vt:lpstr>
      <vt:lpstr>Results of Maoism</vt:lpstr>
      <vt:lpstr>Results of Maoism</vt:lpstr>
      <vt:lpstr>Results of Maoism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Communism and central planning</dc:title>
  <dc:creator>Petr Svatoň</dc:creator>
  <cp:lastModifiedBy>Petr Svatoň</cp:lastModifiedBy>
  <cp:revision>96</cp:revision>
  <dcterms:created xsi:type="dcterms:W3CDTF">2021-09-11T10:12:11Z</dcterms:created>
  <dcterms:modified xsi:type="dcterms:W3CDTF">2022-09-20T14:58:49Z</dcterms:modified>
</cp:coreProperties>
</file>