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482" r:id="rId4"/>
    <p:sldId id="483" r:id="rId5"/>
    <p:sldId id="484" r:id="rId6"/>
    <p:sldId id="485" r:id="rId7"/>
    <p:sldId id="486" r:id="rId8"/>
    <p:sldId id="481" r:id="rId9"/>
    <p:sldId id="488" r:id="rId10"/>
    <p:sldId id="489" r:id="rId11"/>
    <p:sldId id="487" r:id="rId12"/>
    <p:sldId id="258" r:id="rId13"/>
    <p:sldId id="410" r:id="rId14"/>
    <p:sldId id="473" r:id="rId15"/>
    <p:sldId id="474" r:id="rId16"/>
    <p:sldId id="475" r:id="rId17"/>
    <p:sldId id="476" r:id="rId18"/>
    <p:sldId id="522" r:id="rId19"/>
    <p:sldId id="411" r:id="rId20"/>
    <p:sldId id="523" r:id="rId21"/>
    <p:sldId id="490" r:id="rId22"/>
    <p:sldId id="412" r:id="rId23"/>
    <p:sldId id="413" r:id="rId24"/>
    <p:sldId id="414" r:id="rId25"/>
    <p:sldId id="415" r:id="rId26"/>
    <p:sldId id="491" r:id="rId27"/>
    <p:sldId id="492" r:id="rId28"/>
    <p:sldId id="493" r:id="rId29"/>
    <p:sldId id="494" r:id="rId30"/>
    <p:sldId id="495" r:id="rId31"/>
    <p:sldId id="420" r:id="rId32"/>
    <p:sldId id="416" r:id="rId33"/>
    <p:sldId id="417" r:id="rId34"/>
    <p:sldId id="418" r:id="rId35"/>
    <p:sldId id="419" r:id="rId36"/>
    <p:sldId id="301" r:id="rId37"/>
    <p:sldId id="424" r:id="rId38"/>
    <p:sldId id="425" r:id="rId39"/>
    <p:sldId id="426" r:id="rId40"/>
    <p:sldId id="427" r:id="rId41"/>
    <p:sldId id="496" r:id="rId42"/>
    <p:sldId id="428" r:id="rId43"/>
    <p:sldId id="429" r:id="rId44"/>
    <p:sldId id="430" r:id="rId45"/>
    <p:sldId id="497" r:id="rId46"/>
    <p:sldId id="431" r:id="rId47"/>
    <p:sldId id="512" r:id="rId48"/>
    <p:sldId id="432" r:id="rId49"/>
    <p:sldId id="433" r:id="rId50"/>
    <p:sldId id="513" r:id="rId51"/>
    <p:sldId id="514" r:id="rId52"/>
    <p:sldId id="515" r:id="rId53"/>
    <p:sldId id="516" r:id="rId54"/>
    <p:sldId id="434" r:id="rId55"/>
    <p:sldId id="435" r:id="rId56"/>
    <p:sldId id="517" r:id="rId57"/>
    <p:sldId id="436" r:id="rId58"/>
    <p:sldId id="437" r:id="rId59"/>
    <p:sldId id="518" r:id="rId60"/>
    <p:sldId id="519" r:id="rId61"/>
    <p:sldId id="438" r:id="rId62"/>
    <p:sldId id="302" r:id="rId63"/>
    <p:sldId id="439" r:id="rId64"/>
    <p:sldId id="297" r:id="rId65"/>
    <p:sldId id="327" r:id="rId66"/>
    <p:sldId id="440" r:id="rId67"/>
    <p:sldId id="442" r:id="rId68"/>
    <p:sldId id="443" r:id="rId69"/>
    <p:sldId id="441" r:id="rId70"/>
    <p:sldId id="524" r:id="rId71"/>
    <p:sldId id="309" r:id="rId72"/>
    <p:sldId id="275" r:id="rId73"/>
    <p:sldId id="445" r:id="rId74"/>
    <p:sldId id="446" r:id="rId75"/>
    <p:sldId id="260" r:id="rId76"/>
    <p:sldId id="310" r:id="rId77"/>
    <p:sldId id="261" r:id="rId78"/>
    <p:sldId id="311" r:id="rId79"/>
    <p:sldId id="312" r:id="rId80"/>
    <p:sldId id="262" r:id="rId81"/>
    <p:sldId id="313" r:id="rId82"/>
    <p:sldId id="314" r:id="rId83"/>
    <p:sldId id="315" r:id="rId84"/>
    <p:sldId id="316" r:id="rId85"/>
    <p:sldId id="525" r:id="rId86"/>
    <p:sldId id="317" r:id="rId87"/>
    <p:sldId id="318" r:id="rId88"/>
    <p:sldId id="319" r:id="rId89"/>
    <p:sldId id="264" r:id="rId90"/>
    <p:sldId id="320" r:id="rId91"/>
    <p:sldId id="321" r:id="rId92"/>
    <p:sldId id="322" r:id="rId93"/>
    <p:sldId id="323" r:id="rId94"/>
    <p:sldId id="324" r:id="rId95"/>
    <p:sldId id="325" r:id="rId96"/>
    <p:sldId id="265" r:id="rId97"/>
    <p:sldId id="526" r:id="rId98"/>
    <p:sldId id="527" r:id="rId99"/>
    <p:sldId id="326" r:id="rId100"/>
    <p:sldId id="328" r:id="rId101"/>
    <p:sldId id="331" r:id="rId102"/>
    <p:sldId id="332" r:id="rId103"/>
    <p:sldId id="329" r:id="rId104"/>
    <p:sldId id="333" r:id="rId105"/>
    <p:sldId id="267" r:id="rId106"/>
    <p:sldId id="334" r:id="rId107"/>
    <p:sldId id="335" r:id="rId108"/>
    <p:sldId id="268" r:id="rId109"/>
    <p:sldId id="336" r:id="rId110"/>
    <p:sldId id="337" r:id="rId111"/>
    <p:sldId id="338" r:id="rId112"/>
    <p:sldId id="339" r:id="rId113"/>
    <p:sldId id="528" r:id="rId114"/>
    <p:sldId id="269" r:id="rId115"/>
    <p:sldId id="270" r:id="rId116"/>
    <p:sldId id="340" r:id="rId117"/>
    <p:sldId id="477" r:id="rId118"/>
    <p:sldId id="341" r:id="rId119"/>
    <p:sldId id="342" r:id="rId120"/>
    <p:sldId id="343" r:id="rId121"/>
    <p:sldId id="344" r:id="rId122"/>
    <p:sldId id="271" r:id="rId123"/>
    <p:sldId id="345" r:id="rId124"/>
    <p:sldId id="346" r:id="rId125"/>
    <p:sldId id="347" r:id="rId126"/>
    <p:sldId id="348" r:id="rId127"/>
    <p:sldId id="284" r:id="rId128"/>
    <p:sldId id="349" r:id="rId129"/>
    <p:sldId id="287" r:id="rId130"/>
    <p:sldId id="478" r:id="rId131"/>
    <p:sldId id="286" r:id="rId132"/>
    <p:sldId id="350" r:id="rId133"/>
    <p:sldId id="351" r:id="rId134"/>
    <p:sldId id="352" r:id="rId135"/>
    <p:sldId id="353" r:id="rId136"/>
    <p:sldId id="288" r:id="rId137"/>
    <p:sldId id="529" r:id="rId138"/>
    <p:sldId id="530" r:id="rId139"/>
    <p:sldId id="409" r:id="rId1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3469A-D9BF-474F-B2E5-5EE0F5DF9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5DE695-5C63-4E68-AED7-2DA9CE1D1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FB4A5-EABA-45EF-B813-D3237607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63C3CD-07F8-4162-800E-E902BB27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AC9BE2-07EA-4B62-8C00-5A46C19F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CB2BF-3E18-492B-8381-FFE970F6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12FDCF-5E61-4DB0-9D7D-5793F3E9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FDC1C-546A-4D1C-A3DA-23B2B2C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402CFA-62C9-40CB-B9BA-FDA0B47A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F5CE98-163C-45CF-A49B-0A673191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9011D9-280F-4EA0-85E4-BAFDE012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69520B-32CB-4FB8-902D-44F71652D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2781F-B97C-43A4-9128-2B5ACEEA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032D76-7E9B-4301-AF48-5E8F1218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57BD25-6D7D-4B87-9FC4-FE9BD87E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77AD-91F0-4699-82A1-8CA25A07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FD622-D8C9-42B1-9BFB-92B81B226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D4DBF-F440-4BA1-B471-F0856E8F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1FFF5-C9E9-4021-B9B5-FC29F6E4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9AF5C-5033-452B-B633-5FDE464B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6AC83-BD4E-46BC-8728-36276828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F51A2D-9CEB-46F0-9D0E-03235CBE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15F1BB-5643-4436-8915-2778ED7D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98686B-C693-43A9-A195-C46862A3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D7393D-03C7-432B-9E26-27F37A5A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A847-CAF8-45B0-8AD6-AE9DC4A2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F25EB-CD33-4E59-A319-1B32465F1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3DF174-C09E-4C41-BB4B-13CD8FC2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437AA3-DCBC-4F41-8113-A8008D12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17CDD0-5A1E-496B-AA7A-CBFF0FB3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882C11-E13C-4B29-8547-9ED72985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EEEC0-7B4E-4403-9AF6-6DF9228E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4CFB9-529E-4982-A9C1-AA2C75E6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4A1098-FBF7-4503-B5ED-5853A7F2A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478000-9ED3-4634-B78C-8DAEC386D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DEEE34-3E88-4038-986D-09060AFC2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8E052-357E-4312-8618-653546E8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790DDF-14A0-46EC-81AD-F826247C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89DAAA5-BD3D-4C76-B3CC-7AEB6FD5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1F151-8218-426F-93D5-9941EF78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5A34BF-8B29-48F6-8656-419AF79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2FB4FD-C8AB-42D2-89C7-57C2157D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146BBD-1AD7-4E0D-B298-9D942B07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2DAABC-8A53-49FF-8B9F-4C1F63FE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4EB4A7-72CE-4387-8B6C-D6FE0AFC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A8F223-BA7B-40AB-B1CB-355651AA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B5A1C-E2F3-4DCA-A71A-1A8781BF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75ACE-48C5-4CB4-A416-A7110D796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F64FD8-5058-43C5-825C-8C0532EEA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8CCFF1-8608-416F-B187-98DC719A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F0830F-DEF3-4B52-A369-CCC04F59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98D8FA-7071-4476-83AC-15E26D59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47C7A-9829-4F2D-A3AB-C4C0AED7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AE9800-2365-4932-B52D-881DA69E5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495455-015D-4C80-ACCB-8B58FD043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C3E0BA-3632-497D-A0AC-E29F4F7E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46A298-0F5A-4485-8049-4F02C7B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2696D8-82FC-4EB2-974C-6698DE2A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DD7CB0-2376-4660-A7E4-F7699003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534A9E-E82E-4A4C-8C68-0F2C4992C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F9DA7-E8B3-4A31-84AF-0452C8E35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E389-50C0-4CDD-9CCA-104E800710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6640EF-1679-4A5F-A247-018A079A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9D61C4-A978-4851-98C4-479DCC1EC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BB84-C2E5-403B-954A-E7235687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B03E2-9254-442C-A922-125F3A88D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Reforms after 1978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8F4571-E93A-4DE8-A46D-892B01CC5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China in the World Economy, autumn 202</a:t>
            </a:r>
            <a:r>
              <a:rPr lang="cs-CZ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7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B0D9-E07D-4BE9-A310-67DCBDED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ED40-A791-404E-9BEF-57945C22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Japan </a:t>
            </a:r>
            <a:r>
              <a:rPr lang="cs-CZ" dirty="0" err="1"/>
              <a:t>launch</a:t>
            </a:r>
            <a:r>
              <a:rPr lang="cs-CZ" dirty="0"/>
              <a:t> a full-</a:t>
            </a:r>
            <a:r>
              <a:rPr lang="cs-CZ" dirty="0" err="1"/>
              <a:t>scale</a:t>
            </a:r>
            <a:r>
              <a:rPr lang="cs-CZ" dirty="0"/>
              <a:t> </a:t>
            </a:r>
            <a:r>
              <a:rPr lang="cs-CZ" dirty="0" err="1"/>
              <a:t>invasion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?</a:t>
            </a:r>
          </a:p>
          <a:p>
            <a:r>
              <a:rPr lang="cs-CZ" dirty="0"/>
              <a:t>Name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Communists</a:t>
            </a:r>
            <a:r>
              <a:rPr lang="cs-CZ" dirty="0"/>
              <a:t> </a:t>
            </a:r>
            <a:r>
              <a:rPr lang="cs-CZ" dirty="0" err="1"/>
              <a:t>won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civil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Nationalists</a:t>
            </a:r>
            <a:endParaRPr lang="cs-CZ" dirty="0"/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attempt</a:t>
            </a:r>
            <a:r>
              <a:rPr lang="cs-CZ" dirty="0"/>
              <a:t> to </a:t>
            </a:r>
            <a:r>
              <a:rPr lang="cs-CZ" dirty="0" err="1"/>
              <a:t>establish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-style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aid</a:t>
            </a:r>
            <a:r>
              <a:rPr lang="cs-CZ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098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</p:txBody>
      </p:sp>
    </p:spTree>
    <p:extLst>
      <p:ext uri="{BB962C8B-B14F-4D97-AF65-F5344CB8AC3E}">
        <p14:creationId xmlns:p14="http://schemas.microsoft.com/office/powerpoint/2010/main" val="1466484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  <a:p>
            <a:r>
              <a:rPr lang="en-US" b="1" dirty="0"/>
              <a:t>Legalization of enterprise </a:t>
            </a:r>
            <a:r>
              <a:rPr lang="en-US" dirty="0"/>
              <a:t>&gt; </a:t>
            </a:r>
            <a:r>
              <a:rPr lang="en-US" b="1" dirty="0"/>
              <a:t>farmers can further process their products </a:t>
            </a:r>
            <a:r>
              <a:rPr lang="en-US" dirty="0"/>
              <a:t>– turn cotton into clothes, or milk into yogurt, etc.</a:t>
            </a:r>
          </a:p>
        </p:txBody>
      </p:sp>
    </p:spTree>
    <p:extLst>
      <p:ext uri="{BB962C8B-B14F-4D97-AF65-F5344CB8AC3E}">
        <p14:creationId xmlns:p14="http://schemas.microsoft.com/office/powerpoint/2010/main" val="40046518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  <a:p>
            <a:r>
              <a:rPr lang="en-US" b="1" dirty="0"/>
              <a:t>Legalization of enterprise </a:t>
            </a:r>
            <a:r>
              <a:rPr lang="en-US" dirty="0"/>
              <a:t>&gt; </a:t>
            </a:r>
            <a:r>
              <a:rPr lang="en-US" b="1" dirty="0"/>
              <a:t>farmers can further process their products </a:t>
            </a:r>
            <a:r>
              <a:rPr lang="en-US" dirty="0"/>
              <a:t>– turn cotton into clothes, or milk into yogurt, etc.</a:t>
            </a:r>
          </a:p>
          <a:p>
            <a:r>
              <a:rPr lang="en-US" dirty="0"/>
              <a:t>&gt; </a:t>
            </a:r>
            <a:r>
              <a:rPr lang="en-US" b="1" dirty="0"/>
              <a:t>„township and village enterprises“</a:t>
            </a:r>
            <a:r>
              <a:rPr lang="cs-CZ" b="1" dirty="0"/>
              <a:t> (</a:t>
            </a:r>
            <a:r>
              <a:rPr lang="cs-CZ" b="1" dirty="0" err="1"/>
              <a:t>TVEs</a:t>
            </a:r>
            <a:r>
              <a:rPr lang="cs-CZ" b="1" dirty="0"/>
              <a:t>)</a:t>
            </a:r>
            <a:r>
              <a:rPr lang="en-US" b="1" dirty="0"/>
              <a:t> </a:t>
            </a:r>
            <a:r>
              <a:rPr lang="en-US" dirty="0"/>
              <a:t>– formally public, </a:t>
            </a:r>
            <a:r>
              <a:rPr lang="en-US" b="1" dirty="0"/>
              <a:t>de facto usually private</a:t>
            </a:r>
          </a:p>
        </p:txBody>
      </p:sp>
    </p:spTree>
    <p:extLst>
      <p:ext uri="{BB962C8B-B14F-4D97-AF65-F5344CB8AC3E}">
        <p14:creationId xmlns:p14="http://schemas.microsoft.com/office/powerpoint/2010/main" val="40340733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b="1" dirty="0"/>
              <a:t>Most collective land was distributed back among the peasants </a:t>
            </a:r>
            <a:r>
              <a:rPr lang="en-US" dirty="0"/>
              <a:t>(= what they hoped for in 1949!)</a:t>
            </a:r>
          </a:p>
          <a:p>
            <a:r>
              <a:rPr lang="en-US" b="1" dirty="0"/>
              <a:t>Legalization of enterprise </a:t>
            </a:r>
            <a:r>
              <a:rPr lang="en-US" dirty="0"/>
              <a:t>&gt; </a:t>
            </a:r>
            <a:r>
              <a:rPr lang="en-US" b="1" dirty="0"/>
              <a:t>farmers can further process their products </a:t>
            </a:r>
            <a:r>
              <a:rPr lang="en-US" dirty="0"/>
              <a:t>– turn cotton into clothes, or milk into yogurt, etc.</a:t>
            </a:r>
          </a:p>
          <a:p>
            <a:r>
              <a:rPr lang="en-US" dirty="0"/>
              <a:t>&gt; </a:t>
            </a:r>
            <a:r>
              <a:rPr lang="en-US" b="1" dirty="0"/>
              <a:t>„township and village enterprises“</a:t>
            </a:r>
            <a:r>
              <a:rPr lang="cs-CZ" b="1" dirty="0"/>
              <a:t> (</a:t>
            </a:r>
            <a:r>
              <a:rPr lang="cs-CZ" b="1" dirty="0" err="1"/>
              <a:t>TVEs</a:t>
            </a:r>
            <a:r>
              <a:rPr lang="cs-CZ" b="1" dirty="0"/>
              <a:t>)</a:t>
            </a:r>
            <a:r>
              <a:rPr lang="en-US" b="1" dirty="0"/>
              <a:t> </a:t>
            </a:r>
            <a:r>
              <a:rPr lang="en-US" dirty="0"/>
              <a:t>– formally public, </a:t>
            </a:r>
            <a:r>
              <a:rPr lang="en-US" b="1" dirty="0"/>
              <a:t>de facto usually private</a:t>
            </a:r>
          </a:p>
          <a:p>
            <a:r>
              <a:rPr lang="en-US" b="1" dirty="0"/>
              <a:t>Local banks and funds </a:t>
            </a:r>
            <a:r>
              <a:rPr lang="en-US" dirty="0"/>
              <a:t>– collection of savings, investment</a:t>
            </a:r>
          </a:p>
        </p:txBody>
      </p:sp>
    </p:spTree>
    <p:extLst>
      <p:ext uri="{BB962C8B-B14F-4D97-AF65-F5344CB8AC3E}">
        <p14:creationId xmlns:p14="http://schemas.microsoft.com/office/powerpoint/2010/main" val="18881292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2742012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  <a:p>
            <a:r>
              <a:rPr lang="en-US" dirty="0"/>
              <a:t>Small-scale industrialization – (what the Great Leap Forward hoped for!)</a:t>
            </a:r>
          </a:p>
        </p:txBody>
      </p:sp>
    </p:spTree>
    <p:extLst>
      <p:ext uri="{BB962C8B-B14F-4D97-AF65-F5344CB8AC3E}">
        <p14:creationId xmlns:p14="http://schemas.microsoft.com/office/powerpoint/2010/main" val="1182843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  <a:p>
            <a:r>
              <a:rPr lang="en-US" dirty="0"/>
              <a:t>Small-scale industrialization – (what the Great Leap Forward hoped for!)</a:t>
            </a:r>
          </a:p>
          <a:p>
            <a:r>
              <a:rPr lang="en-US" b="1" dirty="0"/>
              <a:t>Rural areas were no longer squeezed for cash by the state</a:t>
            </a:r>
          </a:p>
        </p:txBody>
      </p:sp>
    </p:spTree>
    <p:extLst>
      <p:ext uri="{BB962C8B-B14F-4D97-AF65-F5344CB8AC3E}">
        <p14:creationId xmlns:p14="http://schemas.microsoft.com/office/powerpoint/2010/main" val="1831916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F0D31-63B6-445B-A271-14D8CF4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48CA8-3DAC-4D3B-885B-36E815EF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sector – </a:t>
            </a:r>
            <a:r>
              <a:rPr lang="en-US" b="1" dirty="0"/>
              <a:t>became far more commercial than the cities during the 1980‘s!</a:t>
            </a:r>
          </a:p>
          <a:p>
            <a:r>
              <a:rPr lang="en-US" dirty="0"/>
              <a:t>Poverty alleviation, </a:t>
            </a:r>
            <a:r>
              <a:rPr lang="en-US" b="1" dirty="0"/>
              <a:t>lifting people out of agriculture</a:t>
            </a:r>
          </a:p>
          <a:p>
            <a:r>
              <a:rPr lang="en-US" dirty="0"/>
              <a:t>Small-scale industrialization – (what the Great Leap Forward hoped for!)</a:t>
            </a:r>
          </a:p>
          <a:p>
            <a:r>
              <a:rPr lang="en-US" b="1" dirty="0"/>
              <a:t>Rural areas were no longer squeezed for cash by the state</a:t>
            </a:r>
          </a:p>
          <a:p>
            <a:r>
              <a:rPr lang="en-US" dirty="0"/>
              <a:t>Some successful entrepreneurs moved into the cities</a:t>
            </a:r>
          </a:p>
        </p:txBody>
      </p:sp>
    </p:spTree>
    <p:extLst>
      <p:ext uri="{BB962C8B-B14F-4D97-AF65-F5344CB8AC3E}">
        <p14:creationId xmlns:p14="http://schemas.microsoft.com/office/powerpoint/2010/main" val="29910650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06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</p:txBody>
      </p:sp>
    </p:spTree>
    <p:extLst>
      <p:ext uri="{BB962C8B-B14F-4D97-AF65-F5344CB8AC3E}">
        <p14:creationId xmlns:p14="http://schemas.microsoft.com/office/powerpoint/2010/main" val="236138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B0D9-E07D-4BE9-A310-67DCBDED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ED40-A791-404E-9BEF-57945C22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Japan </a:t>
            </a:r>
            <a:r>
              <a:rPr lang="cs-CZ" dirty="0" err="1"/>
              <a:t>launch</a:t>
            </a:r>
            <a:r>
              <a:rPr lang="cs-CZ" dirty="0"/>
              <a:t> a full-</a:t>
            </a:r>
            <a:r>
              <a:rPr lang="cs-CZ" dirty="0" err="1"/>
              <a:t>scale</a:t>
            </a:r>
            <a:r>
              <a:rPr lang="cs-CZ" dirty="0"/>
              <a:t> </a:t>
            </a:r>
            <a:r>
              <a:rPr lang="cs-CZ" dirty="0" err="1"/>
              <a:t>invasion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?</a:t>
            </a:r>
          </a:p>
          <a:p>
            <a:r>
              <a:rPr lang="cs-CZ" dirty="0"/>
              <a:t>Name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Communists</a:t>
            </a:r>
            <a:r>
              <a:rPr lang="cs-CZ" dirty="0"/>
              <a:t> </a:t>
            </a:r>
            <a:r>
              <a:rPr lang="cs-CZ" dirty="0" err="1"/>
              <a:t>won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civil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Nationalists</a:t>
            </a:r>
            <a:endParaRPr lang="cs-CZ" dirty="0"/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attempt</a:t>
            </a:r>
            <a:r>
              <a:rPr lang="cs-CZ" dirty="0"/>
              <a:t> to </a:t>
            </a:r>
            <a:r>
              <a:rPr lang="cs-CZ" dirty="0" err="1"/>
              <a:t>establish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-style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aid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CCP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peasants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1958?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947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  <a:p>
            <a:r>
              <a:rPr lang="en-US" dirty="0"/>
              <a:t>&gt; </a:t>
            </a:r>
            <a:r>
              <a:rPr lang="en-US" b="1" dirty="0"/>
              <a:t>official prices within the plan + market prices</a:t>
            </a:r>
          </a:p>
        </p:txBody>
      </p:sp>
    </p:spTree>
    <p:extLst>
      <p:ext uri="{BB962C8B-B14F-4D97-AF65-F5344CB8AC3E}">
        <p14:creationId xmlns:p14="http://schemas.microsoft.com/office/powerpoint/2010/main" val="38474866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  <a:p>
            <a:r>
              <a:rPr lang="en-US" dirty="0"/>
              <a:t>&gt; </a:t>
            </a:r>
            <a:r>
              <a:rPr lang="en-US" b="1" dirty="0"/>
              <a:t>official prices within the plan + market prices</a:t>
            </a:r>
          </a:p>
          <a:p>
            <a:r>
              <a:rPr lang="en-US" b="1" dirty="0"/>
              <a:t>Typical style of reforms </a:t>
            </a:r>
            <a:r>
              <a:rPr lang="en-US" dirty="0"/>
              <a:t>– a university or research center can start an enterprises and commercialize some invention made there</a:t>
            </a:r>
          </a:p>
        </p:txBody>
      </p:sp>
    </p:spTree>
    <p:extLst>
      <p:ext uri="{BB962C8B-B14F-4D97-AF65-F5344CB8AC3E}">
        <p14:creationId xmlns:p14="http://schemas.microsoft.com/office/powerpoint/2010/main" val="12038089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76B58-0AC1-438D-B792-AF3C055F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9D56F-66E1-471F-8DE1-4583DABF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„Dual-prices“ </a:t>
            </a:r>
            <a:r>
              <a:rPr lang="en-US" dirty="0"/>
              <a:t>– state-owned enterprises (</a:t>
            </a:r>
            <a:r>
              <a:rPr lang="en-US" b="1" dirty="0"/>
              <a:t>SOEs) must fulfill the plan</a:t>
            </a:r>
            <a:r>
              <a:rPr lang="en-US" dirty="0"/>
              <a:t>, then they can </a:t>
            </a:r>
            <a:r>
              <a:rPr lang="en-US" b="1" dirty="0"/>
              <a:t>sell any surplus products </a:t>
            </a:r>
            <a:r>
              <a:rPr lang="en-US" dirty="0"/>
              <a:t>and keep the profits</a:t>
            </a:r>
          </a:p>
          <a:p>
            <a:r>
              <a:rPr lang="en-US" dirty="0"/>
              <a:t>&gt; </a:t>
            </a:r>
            <a:r>
              <a:rPr lang="en-US" b="1" dirty="0"/>
              <a:t>official prices within the plan + market prices</a:t>
            </a:r>
          </a:p>
          <a:p>
            <a:r>
              <a:rPr lang="en-US" b="1" dirty="0"/>
              <a:t>Typical style of reforms </a:t>
            </a:r>
            <a:r>
              <a:rPr lang="en-US" dirty="0"/>
              <a:t>– a university or research center can start an enterprises and commercialize some invention made there</a:t>
            </a:r>
          </a:p>
          <a:p>
            <a:r>
              <a:rPr lang="en-US" dirty="0"/>
              <a:t>Far fewer true private enterprises than in the countryside!</a:t>
            </a:r>
            <a:endParaRPr lang="cs-CZ" dirty="0"/>
          </a:p>
          <a:p>
            <a:r>
              <a:rPr lang="en-US" dirty="0"/>
              <a:t>Few privatizations – </a:t>
            </a:r>
            <a:r>
              <a:rPr lang="en-US" b="1" dirty="0"/>
              <a:t>the private sector grew next to the state sector</a:t>
            </a:r>
          </a:p>
        </p:txBody>
      </p:sp>
    </p:spTree>
    <p:extLst>
      <p:ext uri="{BB962C8B-B14F-4D97-AF65-F5344CB8AC3E}">
        <p14:creationId xmlns:p14="http://schemas.microsoft.com/office/powerpoint/2010/main" val="42539159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0420-981E-4067-810D-1F0AEB2D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E486B-7C73-45CF-9E61-EFCF02CD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motivation and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108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0420-981E-4067-810D-1F0AEB2D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urban areas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E486B-7C73-45CF-9E61-EFCF02CD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motivation and production </a:t>
            </a:r>
          </a:p>
          <a:p>
            <a:r>
              <a:rPr lang="en-US" b="1" dirty="0"/>
              <a:t>Significant corruption </a:t>
            </a:r>
            <a:r>
              <a:rPr lang="en-US" dirty="0"/>
              <a:t>– typical result of intermingling of private and public resources and interests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638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</a:t>
            </a:r>
          </a:p>
        </p:txBody>
      </p:sp>
    </p:spTree>
    <p:extLst>
      <p:ext uri="{BB962C8B-B14F-4D97-AF65-F5344CB8AC3E}">
        <p14:creationId xmlns:p14="http://schemas.microsoft.com/office/powerpoint/2010/main" val="42850989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– </a:t>
            </a:r>
            <a:r>
              <a:rPr lang="en-US" b="1" dirty="0" err="1"/>
              <a:t>Goungdong</a:t>
            </a:r>
            <a:r>
              <a:rPr lang="en-US" b="1" dirty="0"/>
              <a:t> and </a:t>
            </a:r>
            <a:r>
              <a:rPr lang="en-US" b="1" dirty="0" err="1"/>
              <a:t>Fujien</a:t>
            </a:r>
            <a:endParaRPr lang="en-US" b="1" dirty="0"/>
          </a:p>
          <a:p>
            <a:r>
              <a:rPr lang="en-US" dirty="0"/>
              <a:t>= </a:t>
            </a:r>
            <a:r>
              <a:rPr lang="en-US" b="1" dirty="0"/>
              <a:t>close to Hong Kong and Taiwan</a:t>
            </a:r>
          </a:p>
        </p:txBody>
      </p:sp>
    </p:spTree>
    <p:extLst>
      <p:ext uri="{BB962C8B-B14F-4D97-AF65-F5344CB8AC3E}">
        <p14:creationId xmlns:p14="http://schemas.microsoft.com/office/powerpoint/2010/main" val="3840918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BF3F3-0AED-42C4-85A8-1E6FD46E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0D30018-959F-4BB4-95AB-D3D1F07AD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22" y="1825625"/>
            <a:ext cx="4935355" cy="4351338"/>
          </a:xfrm>
        </p:spPr>
      </p:pic>
    </p:spTree>
    <p:extLst>
      <p:ext uri="{BB962C8B-B14F-4D97-AF65-F5344CB8AC3E}">
        <p14:creationId xmlns:p14="http://schemas.microsoft.com/office/powerpoint/2010/main" val="27709930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– </a:t>
            </a:r>
            <a:r>
              <a:rPr lang="en-US" dirty="0" err="1"/>
              <a:t>Goungdong</a:t>
            </a:r>
            <a:r>
              <a:rPr lang="en-US" dirty="0"/>
              <a:t> and </a:t>
            </a:r>
            <a:r>
              <a:rPr lang="en-US" dirty="0" err="1"/>
              <a:t>Fujien</a:t>
            </a:r>
            <a:endParaRPr lang="en-US" dirty="0"/>
          </a:p>
          <a:p>
            <a:r>
              <a:rPr lang="en-US" dirty="0"/>
              <a:t>= close to Hong Kong and Taiwan</a:t>
            </a:r>
          </a:p>
          <a:p>
            <a:r>
              <a:rPr lang="en-US" dirty="0"/>
              <a:t>HK had bigger exports that all of China in 1978 (!)</a:t>
            </a:r>
          </a:p>
        </p:txBody>
      </p:sp>
    </p:spTree>
    <p:extLst>
      <p:ext uri="{BB962C8B-B14F-4D97-AF65-F5344CB8AC3E}">
        <p14:creationId xmlns:p14="http://schemas.microsoft.com/office/powerpoint/2010/main" val="9283198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= </a:t>
            </a:r>
            <a:r>
              <a:rPr lang="en-US" b="1" dirty="0"/>
              <a:t>special legal regime allowing the use cheap Chinese </a:t>
            </a:r>
            <a:r>
              <a:rPr lang="en-US" b="1" dirty="0" err="1"/>
              <a:t>labour</a:t>
            </a:r>
            <a:r>
              <a:rPr lang="en-US" b="1" dirty="0"/>
              <a:t> force to work for Taiwanese and HK companies</a:t>
            </a:r>
          </a:p>
        </p:txBody>
      </p:sp>
    </p:spTree>
    <p:extLst>
      <p:ext uri="{BB962C8B-B14F-4D97-AF65-F5344CB8AC3E}">
        <p14:creationId xmlns:p14="http://schemas.microsoft.com/office/powerpoint/2010/main" val="97671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C3713-34E9-4F77-A728-3DDCEB32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CEE666-037D-41FB-8107-224D8480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Maoist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experiments</a:t>
            </a:r>
            <a:endParaRPr lang="cs-CZ" dirty="0"/>
          </a:p>
          <a:p>
            <a:r>
              <a:rPr lang="en-US" dirty="0"/>
              <a:t>Reforms in the late 1970‘s and 1980‘s</a:t>
            </a:r>
            <a:r>
              <a:rPr lang="cs-CZ" dirty="0"/>
              <a:t> – </a:t>
            </a:r>
            <a:r>
              <a:rPr lang="cs-CZ" dirty="0" err="1"/>
              <a:t>transition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a market </a:t>
            </a:r>
            <a:r>
              <a:rPr lang="cs-CZ" dirty="0" err="1"/>
              <a:t>economy</a:t>
            </a:r>
            <a:endParaRPr lang="en-US" dirty="0"/>
          </a:p>
          <a:p>
            <a:r>
              <a:rPr lang="en-US" dirty="0"/>
              <a:t>The Tiananmen </a:t>
            </a:r>
            <a:r>
              <a:rPr lang="en-US" dirty="0" err="1"/>
              <a:t>inte</a:t>
            </a:r>
            <a:r>
              <a:rPr lang="cs-CZ" dirty="0" err="1"/>
              <a:t>rlude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49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= </a:t>
            </a:r>
            <a:r>
              <a:rPr lang="en-US" b="1" dirty="0"/>
              <a:t>special legal regime allowing the use cheap Chinese </a:t>
            </a:r>
            <a:r>
              <a:rPr lang="en-US" b="1" dirty="0" err="1"/>
              <a:t>labour</a:t>
            </a:r>
            <a:r>
              <a:rPr lang="en-US" b="1" dirty="0"/>
              <a:t> force to work for Taiwanese and HK companies </a:t>
            </a:r>
          </a:p>
          <a:p>
            <a:r>
              <a:rPr lang="en-US" b="1" dirty="0"/>
              <a:t>Textile industry</a:t>
            </a:r>
            <a:r>
              <a:rPr lang="en-US" dirty="0"/>
              <a:t>, later more sophisticated products – electronics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0546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economic zones (SEZs) </a:t>
            </a:r>
          </a:p>
          <a:p>
            <a:r>
              <a:rPr lang="en-US" dirty="0"/>
              <a:t>= </a:t>
            </a:r>
            <a:r>
              <a:rPr lang="en-US" b="1" dirty="0"/>
              <a:t>special legal regime allowing the use cheap Chinese </a:t>
            </a:r>
            <a:r>
              <a:rPr lang="en-US" b="1" dirty="0" err="1"/>
              <a:t>labour</a:t>
            </a:r>
            <a:r>
              <a:rPr lang="en-US" b="1" dirty="0"/>
              <a:t> force to work for Taiwanese and HK companies </a:t>
            </a:r>
          </a:p>
          <a:p>
            <a:r>
              <a:rPr lang="en-US" b="1" dirty="0"/>
              <a:t>Textile industry</a:t>
            </a:r>
            <a:r>
              <a:rPr lang="en-US" dirty="0"/>
              <a:t>, later more sophisticated products – electronics</a:t>
            </a:r>
            <a:endParaRPr lang="cs-CZ" dirty="0"/>
          </a:p>
          <a:p>
            <a:r>
              <a:rPr lang="cs-CZ" dirty="0"/>
              <a:t>FDI, export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9054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</p:txBody>
      </p:sp>
    </p:spTree>
    <p:extLst>
      <p:ext uri="{BB962C8B-B14F-4D97-AF65-F5344CB8AC3E}">
        <p14:creationId xmlns:p14="http://schemas.microsoft.com/office/powerpoint/2010/main" val="2775932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  <a:p>
            <a:r>
              <a:rPr lang="en-US" dirty="0"/>
              <a:t>Trade with HK and Taiwan raised revenue necessary to </a:t>
            </a:r>
            <a:r>
              <a:rPr lang="en-US" b="1" dirty="0"/>
              <a:t>finance imports</a:t>
            </a:r>
          </a:p>
        </p:txBody>
      </p:sp>
    </p:spTree>
    <p:extLst>
      <p:ext uri="{BB962C8B-B14F-4D97-AF65-F5344CB8AC3E}">
        <p14:creationId xmlns:p14="http://schemas.microsoft.com/office/powerpoint/2010/main" val="384515314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  <a:p>
            <a:r>
              <a:rPr lang="en-US" dirty="0"/>
              <a:t>Trade with HK and Taiwan raised revenue necessary to </a:t>
            </a:r>
            <a:r>
              <a:rPr lang="en-US" b="1" dirty="0"/>
              <a:t>finance imports</a:t>
            </a:r>
          </a:p>
          <a:p>
            <a:r>
              <a:rPr lang="en-US" b="1" dirty="0"/>
              <a:t>„Export processing“ </a:t>
            </a:r>
            <a:r>
              <a:rPr lang="en-US" dirty="0"/>
              <a:t>– all the stuff Taiwanese companies make in China has to be exported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0368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5BA6-443C-4F1F-BD3E-E34A7D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– foreign trade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56E8A-536C-42D3-A274-7EA403B7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major source of growth in the 1980s!</a:t>
            </a:r>
          </a:p>
          <a:p>
            <a:r>
              <a:rPr lang="en-US" b="1" dirty="0"/>
              <a:t>The economy was still relatively closed, most trade was domestic</a:t>
            </a:r>
          </a:p>
          <a:p>
            <a:r>
              <a:rPr lang="en-US" dirty="0"/>
              <a:t>Trade with HK and Taiwan raised revenue necessary to </a:t>
            </a:r>
            <a:r>
              <a:rPr lang="en-US" b="1" dirty="0"/>
              <a:t>finance imports</a:t>
            </a:r>
          </a:p>
          <a:p>
            <a:r>
              <a:rPr lang="en-US" b="1" dirty="0"/>
              <a:t>„Export processing“ </a:t>
            </a:r>
            <a:r>
              <a:rPr lang="en-US" dirty="0"/>
              <a:t>– all the stuff Taiwanese companies make in China has to be exported – </a:t>
            </a:r>
            <a:r>
              <a:rPr lang="en-US" b="1" dirty="0"/>
              <a:t>so it does not compete with Chinese companies</a:t>
            </a:r>
          </a:p>
        </p:txBody>
      </p:sp>
    </p:spTree>
    <p:extLst>
      <p:ext uri="{BB962C8B-B14F-4D97-AF65-F5344CB8AC3E}">
        <p14:creationId xmlns:p14="http://schemas.microsoft.com/office/powerpoint/2010/main" val="13196018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  <a:p>
            <a:r>
              <a:rPr lang="en-US" dirty="0"/>
              <a:t>Deng – „party elder“ – </a:t>
            </a:r>
            <a:r>
              <a:rPr lang="en-US" b="1" dirty="0"/>
              <a:t>informal influence</a:t>
            </a:r>
          </a:p>
          <a:p>
            <a:r>
              <a:rPr lang="en-US" dirty="0"/>
              <a:t>Desire to separate the Party and the state, introduce term-limits for officials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653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  <a:p>
            <a:r>
              <a:rPr lang="en-US" dirty="0"/>
              <a:t>Deng – „party elder“ – </a:t>
            </a:r>
            <a:r>
              <a:rPr lang="en-US" b="1" dirty="0"/>
              <a:t>informal influence</a:t>
            </a:r>
          </a:p>
          <a:p>
            <a:r>
              <a:rPr lang="en-US" dirty="0"/>
              <a:t>Desire to separate the Party and the state, introduce term-limits for officials</a:t>
            </a:r>
          </a:p>
          <a:p>
            <a:r>
              <a:rPr lang="en-US" b="1" dirty="0"/>
              <a:t>Feud between reformists and „conservatives“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70238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1980s- discussion about political reform</a:t>
            </a:r>
          </a:p>
          <a:p>
            <a:r>
              <a:rPr lang="en-US" dirty="0"/>
              <a:t>Deng – „party elder“ – </a:t>
            </a:r>
            <a:r>
              <a:rPr lang="en-US" b="1" dirty="0"/>
              <a:t>informal influence</a:t>
            </a:r>
          </a:p>
          <a:p>
            <a:r>
              <a:rPr lang="en-US" dirty="0"/>
              <a:t>Desire to separate the Party and the state, introduce term-limits for officials</a:t>
            </a:r>
          </a:p>
          <a:p>
            <a:r>
              <a:rPr lang="en-US" b="1" dirty="0"/>
              <a:t>Feud between reformists and „conservatives“ </a:t>
            </a:r>
            <a:r>
              <a:rPr lang="en-US" dirty="0"/>
              <a:t>– unreconstructed Maoists over both economic and political reforms</a:t>
            </a:r>
          </a:p>
          <a:p>
            <a:r>
              <a:rPr lang="en-US" dirty="0"/>
              <a:t>General Secretary – </a:t>
            </a:r>
            <a:r>
              <a:rPr lang="en-US" b="1" dirty="0"/>
              <a:t>Hu</a:t>
            </a:r>
            <a:r>
              <a:rPr lang="cs-CZ" dirty="0"/>
              <a:t> </a:t>
            </a:r>
            <a:r>
              <a:rPr lang="cs-CZ" dirty="0" err="1"/>
              <a:t>Yaobang</a:t>
            </a:r>
            <a:r>
              <a:rPr lang="en-US" dirty="0"/>
              <a:t>, followed by </a:t>
            </a:r>
            <a:r>
              <a:rPr lang="en-US" b="1" dirty="0"/>
              <a:t>Zhao</a:t>
            </a:r>
            <a:r>
              <a:rPr lang="cs-CZ" dirty="0"/>
              <a:t> </a:t>
            </a:r>
            <a:r>
              <a:rPr lang="cs-CZ" dirty="0" err="1"/>
              <a:t>Ziyang</a:t>
            </a:r>
            <a:r>
              <a:rPr lang="en-US" dirty="0"/>
              <a:t> – </a:t>
            </a:r>
            <a:r>
              <a:rPr lang="en-US" b="1" dirty="0"/>
              <a:t>both favored some form of political liberalization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9044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FC62-B004-43E5-AB03-6512228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E9172-01B4-4C7F-B574-34F3E6C6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 – dismissed because of pressure of conservatives in 198</a:t>
            </a:r>
            <a:r>
              <a:rPr lang="cs-CZ" dirty="0"/>
              <a:t>7</a:t>
            </a:r>
            <a:endParaRPr lang="en-US" dirty="0"/>
          </a:p>
          <a:p>
            <a:r>
              <a:rPr lang="en-US" dirty="0"/>
              <a:t>Died in early 1989</a:t>
            </a:r>
          </a:p>
          <a:p>
            <a:r>
              <a:rPr lang="en-US" b="1" dirty="0"/>
              <a:t>Demonstrations in large Chinese cities </a:t>
            </a:r>
            <a:r>
              <a:rPr lang="en-US" dirty="0"/>
              <a:t>– calls for more political reforms (also economic demands – lower inequality etc.)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00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F462D-8A7A-449F-B670-49865B6E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Literature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65EB8-058D-47E2-9ED7-D374332B8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7461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D28AF-8ADA-4E74-961E-10E3DAC7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bloha, exteriér, lidé&#10;&#10;Popis byl vytvořen automaticky">
            <a:extLst>
              <a:ext uri="{FF2B5EF4-FFF2-40B4-BE49-F238E27FC236}">
                <a16:creationId xmlns:a16="http://schemas.microsoft.com/office/drawing/2014/main" id="{0EBF7BF1-AA52-43FB-83FD-A898B5FAF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29" y="1825625"/>
            <a:ext cx="6223142" cy="4351338"/>
          </a:xfrm>
        </p:spPr>
      </p:pic>
    </p:spTree>
    <p:extLst>
      <p:ext uri="{BB962C8B-B14F-4D97-AF65-F5344CB8AC3E}">
        <p14:creationId xmlns:p14="http://schemas.microsoft.com/office/powerpoint/2010/main" val="289190406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</p:txBody>
      </p:sp>
    </p:spTree>
    <p:extLst>
      <p:ext uri="{BB962C8B-B14F-4D97-AF65-F5344CB8AC3E}">
        <p14:creationId xmlns:p14="http://schemas.microsoft.com/office/powerpoint/2010/main" val="171841996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</p:txBody>
      </p:sp>
    </p:spTree>
    <p:extLst>
      <p:ext uri="{BB962C8B-B14F-4D97-AF65-F5344CB8AC3E}">
        <p14:creationId xmlns:p14="http://schemas.microsoft.com/office/powerpoint/2010/main" val="205212611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  <a:p>
            <a:r>
              <a:rPr lang="en-US" dirty="0"/>
              <a:t>Deng (chairman of the military committee!) – </a:t>
            </a:r>
            <a:r>
              <a:rPr lang="en-US" b="1" dirty="0"/>
              <a:t>undecided, in the end he reluctantly joined the conservatives</a:t>
            </a:r>
          </a:p>
        </p:txBody>
      </p:sp>
    </p:spTree>
    <p:extLst>
      <p:ext uri="{BB962C8B-B14F-4D97-AF65-F5344CB8AC3E}">
        <p14:creationId xmlns:p14="http://schemas.microsoft.com/office/powerpoint/2010/main" val="30982020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  <a:p>
            <a:r>
              <a:rPr lang="en-US" dirty="0"/>
              <a:t>Deng (chairman of the military committee!) – </a:t>
            </a:r>
            <a:r>
              <a:rPr lang="en-US" b="1" dirty="0"/>
              <a:t>undecided, in the end he reluctantly joined the conservatives</a:t>
            </a:r>
          </a:p>
          <a:p>
            <a:r>
              <a:rPr lang="en-US" dirty="0"/>
              <a:t>&gt; </a:t>
            </a:r>
            <a:r>
              <a:rPr lang="en-US" b="1" dirty="0"/>
              <a:t>martial law</a:t>
            </a:r>
            <a:r>
              <a:rPr lang="en-US" dirty="0"/>
              <a:t>, army units gathered around Beijing</a:t>
            </a:r>
          </a:p>
          <a:p>
            <a:r>
              <a:rPr lang="en-US" dirty="0"/>
              <a:t>„</a:t>
            </a:r>
            <a:r>
              <a:rPr lang="en-US" b="1" dirty="0"/>
              <a:t>June the 4th incident</a:t>
            </a:r>
            <a:r>
              <a:rPr lang="en-US" dirty="0"/>
              <a:t>“ – massacre of protesters</a:t>
            </a:r>
          </a:p>
        </p:txBody>
      </p:sp>
    </p:spTree>
    <p:extLst>
      <p:ext uri="{BB962C8B-B14F-4D97-AF65-F5344CB8AC3E}">
        <p14:creationId xmlns:p14="http://schemas.microsoft.com/office/powerpoint/2010/main" val="22473844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BD008-D9A8-42AD-98E3-EA77EED0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D4838-FEC3-452B-8FF5-7FE1DE63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 – more </a:t>
            </a:r>
            <a:r>
              <a:rPr lang="en-US" b="1" dirty="0"/>
              <a:t>behind the scenes infighting</a:t>
            </a:r>
          </a:p>
          <a:p>
            <a:r>
              <a:rPr lang="en-US" dirty="0"/>
              <a:t>General Secretary </a:t>
            </a:r>
            <a:r>
              <a:rPr lang="en-US" b="1" dirty="0"/>
              <a:t>Zhao</a:t>
            </a:r>
            <a:r>
              <a:rPr lang="en-US" dirty="0"/>
              <a:t> – supported the protesters</a:t>
            </a:r>
          </a:p>
          <a:p>
            <a:r>
              <a:rPr lang="en-US" dirty="0"/>
              <a:t>Prime minister </a:t>
            </a:r>
            <a:r>
              <a:rPr lang="en-US" b="1" dirty="0"/>
              <a:t>Li </a:t>
            </a:r>
            <a:r>
              <a:rPr lang="en-US" dirty="0"/>
              <a:t>– favored a harsh crackdown</a:t>
            </a:r>
          </a:p>
          <a:p>
            <a:r>
              <a:rPr lang="en-US" dirty="0"/>
              <a:t>Deng (chairman of the military committee!) – </a:t>
            </a:r>
            <a:r>
              <a:rPr lang="en-US" b="1" dirty="0"/>
              <a:t>undecided, in the end he reluctantly joined the conservatives</a:t>
            </a:r>
          </a:p>
          <a:p>
            <a:r>
              <a:rPr lang="en-US" dirty="0"/>
              <a:t>&gt; </a:t>
            </a:r>
            <a:r>
              <a:rPr lang="en-US" b="1" dirty="0"/>
              <a:t>martial law</a:t>
            </a:r>
            <a:r>
              <a:rPr lang="en-US" dirty="0"/>
              <a:t>, army units gathered around Beijing</a:t>
            </a:r>
          </a:p>
          <a:p>
            <a:r>
              <a:rPr lang="en-US" dirty="0"/>
              <a:t>„</a:t>
            </a:r>
            <a:r>
              <a:rPr lang="en-US" b="1" dirty="0"/>
              <a:t>June the 4th incident</a:t>
            </a:r>
            <a:r>
              <a:rPr lang="en-US" dirty="0"/>
              <a:t>“ – massacre of protesters</a:t>
            </a:r>
          </a:p>
          <a:p>
            <a:r>
              <a:rPr lang="en-US" dirty="0"/>
              <a:t>Followed by (less violent) </a:t>
            </a:r>
            <a:r>
              <a:rPr lang="en-US" b="1" dirty="0"/>
              <a:t>crackdowns in other cities</a:t>
            </a:r>
          </a:p>
        </p:txBody>
      </p:sp>
    </p:spTree>
    <p:extLst>
      <p:ext uri="{BB962C8B-B14F-4D97-AF65-F5344CB8AC3E}">
        <p14:creationId xmlns:p14="http://schemas.microsoft.com/office/powerpoint/2010/main" val="39465395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A08BC-8B9B-424E-9F9C-3BEA6217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ED991-9102-4530-84A8-3D20E4B4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Party conservatives led by Li Peng seized power, Zhao dismissed – spent the rest of his life under house arrest</a:t>
            </a:r>
          </a:p>
          <a:p>
            <a:r>
              <a:rPr lang="en-US" b="1" dirty="0"/>
              <a:t>Attempt to overturn the economic reforms – central planning briefly reinstated!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487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AAC0-8DA9-45F4-A772-1F0A334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A89B-0C0F-4A9A-967B-6DBBAA83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CCP to </a:t>
            </a:r>
            <a:r>
              <a:rPr lang="cs-CZ" dirty="0" err="1"/>
              <a:t>brutally</a:t>
            </a:r>
            <a:r>
              <a:rPr lang="cs-CZ" dirty="0"/>
              <a:t> </a:t>
            </a:r>
            <a:r>
              <a:rPr lang="cs-CZ" dirty="0" err="1"/>
              <a:t>crush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protest </a:t>
            </a:r>
            <a:r>
              <a:rPr lang="cs-CZ" dirty="0" err="1"/>
              <a:t>movement</a:t>
            </a:r>
            <a:r>
              <a:rPr lang="cs-CZ" dirty="0"/>
              <a:t> and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wider</a:t>
            </a:r>
            <a:r>
              <a:rPr lang="cs-CZ" dirty="0"/>
              <a:t> </a:t>
            </a:r>
            <a:r>
              <a:rPr lang="cs-CZ" dirty="0" err="1"/>
              <a:t>uprising</a:t>
            </a:r>
            <a:r>
              <a:rPr lang="cs-CZ" dirty="0"/>
              <a:t> / civil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testament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robustness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4738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AAC0-8DA9-45F4-A772-1F0A334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Tiananmen interlude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A89B-0C0F-4A9A-967B-6DBBAA83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CCP to </a:t>
            </a:r>
            <a:r>
              <a:rPr lang="cs-CZ" dirty="0" err="1"/>
              <a:t>brutally</a:t>
            </a:r>
            <a:r>
              <a:rPr lang="cs-CZ" dirty="0"/>
              <a:t> </a:t>
            </a:r>
            <a:r>
              <a:rPr lang="cs-CZ" dirty="0" err="1"/>
              <a:t>crush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protest </a:t>
            </a:r>
            <a:r>
              <a:rPr lang="cs-CZ" dirty="0" err="1"/>
              <a:t>movement</a:t>
            </a:r>
            <a:r>
              <a:rPr lang="cs-CZ" dirty="0"/>
              <a:t> and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a </a:t>
            </a:r>
            <a:r>
              <a:rPr lang="cs-CZ" dirty="0" err="1"/>
              <a:t>wider</a:t>
            </a:r>
            <a:r>
              <a:rPr lang="cs-CZ" dirty="0"/>
              <a:t> </a:t>
            </a:r>
            <a:r>
              <a:rPr lang="cs-CZ" dirty="0" err="1"/>
              <a:t>uprising</a:t>
            </a:r>
            <a:r>
              <a:rPr lang="cs-CZ" dirty="0"/>
              <a:t> / civil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testament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robustness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cs-CZ" dirty="0"/>
          </a:p>
          <a:p>
            <a:r>
              <a:rPr lang="cs-CZ" dirty="0" err="1"/>
              <a:t>Meanwhile</a:t>
            </a:r>
            <a:r>
              <a:rPr lang="cs-CZ" dirty="0"/>
              <a:t> – </a:t>
            </a:r>
            <a:r>
              <a:rPr lang="cs-CZ" dirty="0" err="1"/>
              <a:t>demoralized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regimes</a:t>
            </a:r>
            <a:r>
              <a:rPr lang="cs-CZ" dirty="0"/>
              <a:t> in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collapsed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barely a </a:t>
            </a:r>
            <a:r>
              <a:rPr lang="cs-CZ" dirty="0" err="1"/>
              <a:t>whimper</a:t>
            </a:r>
            <a:r>
              <a:rPr lang="cs-CZ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9087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DC721-0AB0-4849-8CAC-26EE204C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CC964-65B2-4698-887B-4CBBFCE6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Continuing</a:t>
            </a:r>
            <a:r>
              <a:rPr lang="cs-CZ" dirty="0"/>
              <a:t> </a:t>
            </a:r>
            <a:r>
              <a:rPr lang="cs-CZ" dirty="0" err="1"/>
              <a:t>reforms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1990s</a:t>
            </a:r>
          </a:p>
          <a:p>
            <a:r>
              <a:rPr lang="cs-CZ" dirty="0" err="1"/>
              <a:t>The</a:t>
            </a:r>
            <a:r>
              <a:rPr lang="cs-CZ" dirty="0"/>
              <a:t> early 2000s – </a:t>
            </a:r>
            <a:r>
              <a:rPr lang="cs-CZ" dirty="0" err="1"/>
              <a:t>China‘s</a:t>
            </a:r>
            <a:r>
              <a:rPr lang="cs-CZ" dirty="0"/>
              <a:t> most </a:t>
            </a:r>
            <a:r>
              <a:rPr lang="cs-CZ" dirty="0" err="1"/>
              <a:t>capitalist</a:t>
            </a:r>
            <a:r>
              <a:rPr lang="cs-CZ" dirty="0"/>
              <a:t> moment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fallout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2008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cs-CZ" dirty="0"/>
          </a:p>
          <a:p>
            <a:r>
              <a:rPr lang="cs-CZ" dirty="0" err="1"/>
              <a:t>Xi</a:t>
            </a:r>
            <a:r>
              <a:rPr lang="cs-CZ" dirty="0"/>
              <a:t> </a:t>
            </a:r>
            <a:r>
              <a:rPr lang="cs-CZ" dirty="0" err="1"/>
              <a:t>Jinping</a:t>
            </a:r>
            <a:r>
              <a:rPr lang="cs-CZ" dirty="0"/>
              <a:t>,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ambitions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6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B6F09-0F23-4CA5-996D-C8669226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brázek 6" descr="Obsah obrázku text, voda, loďka, vodní skútr&#10;&#10;Popis byl vytvořen automaticky">
            <a:extLst>
              <a:ext uri="{FF2B5EF4-FFF2-40B4-BE49-F238E27FC236}">
                <a16:creationId xmlns:a16="http://schemas.microsoft.com/office/drawing/2014/main" id="{80DDE13D-4D88-4E8B-9A66-659F5B78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8" y="1428108"/>
            <a:ext cx="2890464" cy="4593444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940ACBC-BFE6-4BA3-8CED-FC60F787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DE319-63BD-4868-9A44-540FF0FF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C225ABEF-37AC-4029-A79D-2CFD2B6D4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91" y="2332234"/>
            <a:ext cx="3095726" cy="3430007"/>
          </a:xfrm>
        </p:spPr>
      </p:pic>
    </p:spTree>
    <p:extLst>
      <p:ext uri="{BB962C8B-B14F-4D97-AF65-F5344CB8AC3E}">
        <p14:creationId xmlns:p14="http://schemas.microsoft.com/office/powerpoint/2010/main" val="110568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B6F09-0F23-4CA5-996D-C8669226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brázek 6" descr="Obsah obrázku text, voda, loďka, vodní skútr&#10;&#10;Popis byl vytvořen automaticky">
            <a:extLst>
              <a:ext uri="{FF2B5EF4-FFF2-40B4-BE49-F238E27FC236}">
                <a16:creationId xmlns:a16="http://schemas.microsoft.com/office/drawing/2014/main" id="{80DDE13D-4D88-4E8B-9A66-659F5B78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8" y="1428108"/>
            <a:ext cx="2890464" cy="4593444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B96D0AF-0B13-42FF-8F06-AF5B2C32F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36" y="1428108"/>
            <a:ext cx="2771775" cy="4549915"/>
          </a:xfrm>
        </p:spPr>
      </p:pic>
    </p:spTree>
    <p:extLst>
      <p:ext uri="{BB962C8B-B14F-4D97-AF65-F5344CB8AC3E}">
        <p14:creationId xmlns:p14="http://schemas.microsoft.com/office/powerpoint/2010/main" val="327637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DE319-63BD-4868-9A44-540FF0FF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muž, vázanka, interiér&#10;&#10;Popis byl vytvořen automaticky">
            <a:extLst>
              <a:ext uri="{FF2B5EF4-FFF2-40B4-BE49-F238E27FC236}">
                <a16:creationId xmlns:a16="http://schemas.microsoft.com/office/drawing/2014/main" id="{C225ABEF-37AC-4029-A79D-2CFD2B6D4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91" y="2332234"/>
            <a:ext cx="3095726" cy="3430007"/>
          </a:xfrm>
        </p:spPr>
      </p:pic>
      <p:pic>
        <p:nvPicPr>
          <p:cNvPr id="4" name="Obrázek 3" descr="Obsah obrázku osoba, muž, vázanka, zeď&#10;&#10;Popis byl vytvořen automaticky">
            <a:extLst>
              <a:ext uri="{FF2B5EF4-FFF2-40B4-BE49-F238E27FC236}">
                <a16:creationId xmlns:a16="http://schemas.microsoft.com/office/drawing/2014/main" id="{21D82AA5-6A60-4256-BAAD-B31FBDCC6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01" y="2332233"/>
            <a:ext cx="2858339" cy="34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1957:</a:t>
            </a:r>
          </a:p>
          <a:p>
            <a:r>
              <a:rPr lang="en-US" b="1" dirty="0"/>
              <a:t>Hundred Flowers Campaign </a:t>
            </a:r>
            <a:r>
              <a:rPr lang="en-US" dirty="0"/>
              <a:t>– „you can criticize us without fear“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1957:</a:t>
            </a:r>
          </a:p>
          <a:p>
            <a:r>
              <a:rPr lang="en-US" b="1" dirty="0"/>
              <a:t>Hundred Flowers Campaign </a:t>
            </a:r>
            <a:r>
              <a:rPr lang="en-US" dirty="0"/>
              <a:t>– „you can criticize us without fear“</a:t>
            </a:r>
          </a:p>
          <a:p>
            <a:r>
              <a:rPr lang="en-US" b="1" dirty="0"/>
              <a:t>Anti-Rightist Campaign </a:t>
            </a:r>
            <a:r>
              <a:rPr lang="en-US" dirty="0"/>
              <a:t>– another purge; </a:t>
            </a:r>
            <a:r>
              <a:rPr lang="en-US" b="1" dirty="0"/>
              <a:t>full one-party state</a:t>
            </a:r>
            <a:r>
              <a:rPr lang="cs-CZ" b="1" dirty="0"/>
              <a:t>; </a:t>
            </a:r>
            <a:r>
              <a:rPr lang="en-US" dirty="0"/>
              <a:t>led by Deng Xiaoping</a:t>
            </a:r>
            <a:r>
              <a:rPr lang="cs-CZ" dirty="0"/>
              <a:t>!</a:t>
            </a:r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1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3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8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 </a:t>
            </a:r>
          </a:p>
          <a:p>
            <a:r>
              <a:rPr lang="en-US" dirty="0"/>
              <a:t>Local party leaders should heroically struggle to achieve great results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5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 </a:t>
            </a:r>
          </a:p>
          <a:p>
            <a:r>
              <a:rPr lang="en-US" dirty="0"/>
              <a:t>Local party leaders should heroically struggle to achieve great results</a:t>
            </a:r>
          </a:p>
          <a:p>
            <a:r>
              <a:rPr lang="en-US" dirty="0"/>
              <a:t>Abolition of private land ownership, farms to be fused into large scale </a:t>
            </a:r>
            <a:r>
              <a:rPr lang="en-US" b="1" dirty="0">
                <a:solidFill>
                  <a:srgbClr val="FF0000"/>
                </a:solidFill>
              </a:rPr>
              <a:t>„village communes“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96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CB903-ED6F-4ABA-8B4C-3C79FA4C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79447-4B71-4508-A8B8-E1BA4D257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 – </a:t>
            </a:r>
            <a:r>
              <a:rPr lang="en-US" b="1" dirty="0"/>
              <a:t>simultaneous progress in cities and the countryside</a:t>
            </a:r>
          </a:p>
          <a:p>
            <a:r>
              <a:rPr lang="en-US" b="1" dirty="0"/>
              <a:t>Local</a:t>
            </a:r>
            <a:r>
              <a:rPr lang="en-US" dirty="0"/>
              <a:t> </a:t>
            </a:r>
            <a:r>
              <a:rPr lang="en-US" b="1" dirty="0"/>
              <a:t>patriotic and ideological enthusiasm </a:t>
            </a:r>
            <a:r>
              <a:rPr lang="en-US" dirty="0"/>
              <a:t>will replace Soviet-style centralized technocracy </a:t>
            </a:r>
          </a:p>
          <a:p>
            <a:r>
              <a:rPr lang="en-US" dirty="0"/>
              <a:t>Local party leaders should heroically struggle to achieve great results</a:t>
            </a:r>
          </a:p>
          <a:p>
            <a:r>
              <a:rPr lang="en-US" dirty="0"/>
              <a:t>Abolition of private land ownership, farms to be fused into large scale </a:t>
            </a:r>
            <a:r>
              <a:rPr lang="en-US" b="1" dirty="0">
                <a:solidFill>
                  <a:srgbClr val="FF0000"/>
                </a:solidFill>
              </a:rPr>
              <a:t>„village communes“</a:t>
            </a:r>
          </a:p>
          <a:p>
            <a:r>
              <a:rPr lang="en-US" b="1" dirty="0"/>
              <a:t>Small industrialization </a:t>
            </a:r>
            <a:r>
              <a:rPr lang="en-US" dirty="0"/>
              <a:t>carried out by these village communes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2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Communes were supposed to produce </a:t>
            </a:r>
            <a:r>
              <a:rPr lang="en-US" b="1" dirty="0"/>
              <a:t>their own steel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370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EE73A-6483-45F5-B693-9A26B794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exteriér, lidé, dav&#10;&#10;Popis byl vytvořen automaticky">
            <a:extLst>
              <a:ext uri="{FF2B5EF4-FFF2-40B4-BE49-F238E27FC236}">
                <a16:creationId xmlns:a16="http://schemas.microsoft.com/office/drawing/2014/main" id="{49607A1F-89ED-4B74-A46E-12DF20131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9999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92D62-2B09-4E34-B4B0-0CCDBCF2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strom, staré, země&#10;&#10;Popis byl vytvořen automaticky">
            <a:extLst>
              <a:ext uri="{FF2B5EF4-FFF2-40B4-BE49-F238E27FC236}">
                <a16:creationId xmlns:a16="http://schemas.microsoft.com/office/drawing/2014/main" id="{87981A07-D89D-4E52-886A-C6CB3954C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50" y="1142340"/>
            <a:ext cx="3651499" cy="5112098"/>
          </a:xfrm>
        </p:spPr>
      </p:pic>
    </p:spTree>
    <p:extLst>
      <p:ext uri="{BB962C8B-B14F-4D97-AF65-F5344CB8AC3E}">
        <p14:creationId xmlns:p14="http://schemas.microsoft.com/office/powerpoint/2010/main" val="368014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26B95-AF59-476E-B56E-C4542BF2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Zástupný obsah 8" descr="Obsah obrázku země, exteriér, staré, lidé&#10;&#10;Popis byl vytvořen automaticky">
            <a:extLst>
              <a:ext uri="{FF2B5EF4-FFF2-40B4-BE49-F238E27FC236}">
                <a16:creationId xmlns:a16="http://schemas.microsoft.com/office/drawing/2014/main" id="{0F73A7F5-CD8C-4BE8-8916-5FF27522F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74" y="2566117"/>
            <a:ext cx="6982651" cy="2481897"/>
          </a:xfrm>
        </p:spPr>
      </p:pic>
    </p:spTree>
    <p:extLst>
      <p:ext uri="{BB962C8B-B14F-4D97-AF65-F5344CB8AC3E}">
        <p14:creationId xmlns:p14="http://schemas.microsoft.com/office/powerpoint/2010/main" val="287028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4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DD757-314E-4944-8126-C07454C4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041054-2454-49EE-B845-5F8263FD8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110581"/>
            <a:ext cx="5524500" cy="3781425"/>
          </a:xfrm>
        </p:spPr>
      </p:pic>
    </p:spTree>
    <p:extLst>
      <p:ext uri="{BB962C8B-B14F-4D97-AF65-F5344CB8AC3E}">
        <p14:creationId xmlns:p14="http://schemas.microsoft.com/office/powerpoint/2010/main" val="3415251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Communes were supposed to produce </a:t>
            </a:r>
            <a:r>
              <a:rPr lang="en-US" b="1" dirty="0"/>
              <a:t>their own steel</a:t>
            </a:r>
            <a:endParaRPr lang="cs-CZ" b="1" dirty="0"/>
          </a:p>
          <a:p>
            <a:r>
              <a:rPr lang="en-US" dirty="0"/>
              <a:t>„They probably have a lot of spare workers who aren‘t doing anything valuable, let‘s force them to work in manufacturing</a:t>
            </a:r>
            <a:r>
              <a:rPr lang="cs-CZ" b="1" dirty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828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Communes were supposed to produce </a:t>
            </a:r>
            <a:r>
              <a:rPr lang="en-US" b="1" dirty="0"/>
              <a:t>their own steel</a:t>
            </a:r>
            <a:endParaRPr lang="cs-CZ" b="1" dirty="0"/>
          </a:p>
          <a:p>
            <a:r>
              <a:rPr lang="en-US" dirty="0"/>
              <a:t>„They probably have a lot of spare workers who aren‘t doing anything valuable, let‘s force them to work in manufacturing</a:t>
            </a:r>
            <a:r>
              <a:rPr lang="cs-CZ" b="1" dirty="0"/>
              <a:t>“</a:t>
            </a:r>
            <a:endParaRPr lang="en-US" b="1" dirty="0"/>
          </a:p>
          <a:p>
            <a:r>
              <a:rPr lang="en-US" dirty="0"/>
              <a:t>People fulfilled their quotas by </a:t>
            </a:r>
            <a:r>
              <a:rPr lang="en-US" b="1" dirty="0"/>
              <a:t>melting down tools and reforging them </a:t>
            </a:r>
            <a:r>
              <a:rPr lang="en-US" dirty="0"/>
              <a:t>into useless, low</a:t>
            </a:r>
            <a:r>
              <a:rPr lang="cs-CZ" dirty="0"/>
              <a:t>-</a:t>
            </a:r>
            <a:r>
              <a:rPr lang="en-US" dirty="0"/>
              <a:t>quality iron</a:t>
            </a:r>
          </a:p>
        </p:txBody>
      </p:sp>
    </p:spTree>
    <p:extLst>
      <p:ext uri="{BB962C8B-B14F-4D97-AF65-F5344CB8AC3E}">
        <p14:creationId xmlns:p14="http://schemas.microsoft.com/office/powerpoint/2010/main" val="1225940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Unrealistic production quotas </a:t>
            </a:r>
            <a:r>
              <a:rPr lang="en-US" dirty="0"/>
              <a:t>&gt; all the food was forcibly confiscated</a:t>
            </a:r>
          </a:p>
        </p:txBody>
      </p:sp>
    </p:spTree>
    <p:extLst>
      <p:ext uri="{BB962C8B-B14F-4D97-AF65-F5344CB8AC3E}">
        <p14:creationId xmlns:p14="http://schemas.microsoft.com/office/powerpoint/2010/main" val="3888570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Unrealistic production quotas </a:t>
            </a:r>
            <a:r>
              <a:rPr lang="en-US" dirty="0"/>
              <a:t>&gt; all the food was forcibly confiscated</a:t>
            </a:r>
          </a:p>
          <a:p>
            <a:r>
              <a:rPr lang="en-US" dirty="0"/>
              <a:t>Biggest famine in China‘s history – </a:t>
            </a:r>
            <a:r>
              <a:rPr lang="en-US" b="1" dirty="0"/>
              <a:t>30 million deaths</a:t>
            </a:r>
          </a:p>
        </p:txBody>
      </p:sp>
    </p:spTree>
    <p:extLst>
      <p:ext uri="{BB962C8B-B14F-4D97-AF65-F5344CB8AC3E}">
        <p14:creationId xmlns:p14="http://schemas.microsoft.com/office/powerpoint/2010/main" val="1942410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C74C5-73C3-4771-A121-08E75FF9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„Great Leap Forward“ (1958-1962)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31838-8F27-41BE-91B1-1B09C9A7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had to be called off in 1962</a:t>
            </a:r>
          </a:p>
        </p:txBody>
      </p:sp>
    </p:spTree>
    <p:extLst>
      <p:ext uri="{BB962C8B-B14F-4D97-AF65-F5344CB8AC3E}">
        <p14:creationId xmlns:p14="http://schemas.microsoft.com/office/powerpoint/2010/main" val="381375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Intermezzo - more pragmatic policies aimed at repairing the </a:t>
            </a:r>
            <a:r>
              <a:rPr lang="en-US" b="1" dirty="0" err="1"/>
              <a:t>damag</a:t>
            </a:r>
            <a:r>
              <a:rPr lang="cs-CZ" b="1" dirty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2935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Intermezzo - more pragmatic policies aimed at repairing the damage</a:t>
            </a:r>
          </a:p>
          <a:p>
            <a:r>
              <a:rPr lang="en-US" dirty="0"/>
              <a:t>Less ideology, more management</a:t>
            </a:r>
          </a:p>
          <a:p>
            <a:r>
              <a:rPr lang="en-US" dirty="0"/>
              <a:t>Material rewards</a:t>
            </a:r>
          </a:p>
        </p:txBody>
      </p:sp>
    </p:spTree>
    <p:extLst>
      <p:ext uri="{BB962C8B-B14F-4D97-AF65-F5344CB8AC3E}">
        <p14:creationId xmlns:p14="http://schemas.microsoft.com/office/powerpoint/2010/main" val="3597642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&gt; alleviate the hunger and poverty of rural villages &gt; </a:t>
            </a:r>
            <a:r>
              <a:rPr lang="en-US" b="1" dirty="0"/>
              <a:t>higher prices for agricultural products</a:t>
            </a:r>
          </a:p>
        </p:txBody>
      </p:sp>
    </p:spTree>
    <p:extLst>
      <p:ext uri="{BB962C8B-B14F-4D97-AF65-F5344CB8AC3E}">
        <p14:creationId xmlns:p14="http://schemas.microsoft.com/office/powerpoint/2010/main" val="4077502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alleviate the hunger and poverty of rural villages &gt; </a:t>
            </a:r>
            <a:r>
              <a:rPr lang="en-US" b="1" dirty="0"/>
              <a:t>higher prices for agricultural products</a:t>
            </a:r>
          </a:p>
          <a:p>
            <a:r>
              <a:rPr lang="en-US" dirty="0"/>
              <a:t>Industrial firms – mostly remained under </a:t>
            </a:r>
            <a:r>
              <a:rPr lang="en-US" b="1" dirty="0"/>
              <a:t>local control</a:t>
            </a:r>
            <a:r>
              <a:rPr lang="en-US" dirty="0"/>
              <a:t>, but run in a more professional manner</a:t>
            </a:r>
          </a:p>
        </p:txBody>
      </p:sp>
    </p:spTree>
    <p:extLst>
      <p:ext uri="{BB962C8B-B14F-4D97-AF65-F5344CB8AC3E}">
        <p14:creationId xmlns:p14="http://schemas.microsoft.com/office/powerpoint/2010/main" val="400464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supposed</a:t>
            </a:r>
            <a:r>
              <a:rPr lang="cs-CZ" dirty="0"/>
              <a:t> </a:t>
            </a:r>
            <a:r>
              <a:rPr lang="cs-CZ" dirty="0" err="1"/>
              <a:t>advantages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78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C8A1-388B-4F7D-B1D7-41A398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8DCC0-2B7F-4996-BC5E-28FB3844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alleviate the hunger and poverty of rural villages &gt; </a:t>
            </a:r>
            <a:r>
              <a:rPr lang="en-US" b="1" dirty="0"/>
              <a:t>higher prices for agricultural products</a:t>
            </a:r>
          </a:p>
          <a:p>
            <a:r>
              <a:rPr lang="en-US" dirty="0"/>
              <a:t>Industrial firms – mostly remained under </a:t>
            </a:r>
            <a:r>
              <a:rPr lang="en-US" b="1" dirty="0"/>
              <a:t>local control</a:t>
            </a:r>
            <a:r>
              <a:rPr lang="en-US" dirty="0"/>
              <a:t>, but run in a more professional manner</a:t>
            </a:r>
          </a:p>
          <a:p>
            <a:r>
              <a:rPr lang="en-US" b="1" dirty="0"/>
              <a:t>Basic economic model until 1978</a:t>
            </a:r>
          </a:p>
        </p:txBody>
      </p:sp>
    </p:spTree>
    <p:extLst>
      <p:ext uri="{BB962C8B-B14F-4D97-AF65-F5344CB8AC3E}">
        <p14:creationId xmlns:p14="http://schemas.microsoft.com/office/powerpoint/2010/main" val="2418771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</p:txBody>
      </p:sp>
    </p:spTree>
    <p:extLst>
      <p:ext uri="{BB962C8B-B14F-4D97-AF65-F5344CB8AC3E}">
        <p14:creationId xmlns:p14="http://schemas.microsoft.com/office/powerpoint/2010/main" val="30777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  <a:p>
            <a:r>
              <a:rPr lang="en-US" b="1" dirty="0"/>
              <a:t>Decision making was divided between different levers of party and government</a:t>
            </a:r>
          </a:p>
        </p:txBody>
      </p:sp>
    </p:spTree>
    <p:extLst>
      <p:ext uri="{BB962C8B-B14F-4D97-AF65-F5344CB8AC3E}">
        <p14:creationId xmlns:p14="http://schemas.microsoft.com/office/powerpoint/2010/main" val="1493068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  <a:p>
            <a:r>
              <a:rPr lang="en-US" b="1" dirty="0"/>
              <a:t>Decision making was divided between different levers of party and government</a:t>
            </a:r>
          </a:p>
          <a:p>
            <a:r>
              <a:rPr lang="en-US" dirty="0"/>
              <a:t>Typically, many enterprises were controlled on the provincial level etc.</a:t>
            </a:r>
          </a:p>
        </p:txBody>
      </p:sp>
    </p:spTree>
    <p:extLst>
      <p:ext uri="{BB962C8B-B14F-4D97-AF65-F5344CB8AC3E}">
        <p14:creationId xmlns:p14="http://schemas.microsoft.com/office/powerpoint/2010/main" val="3152532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8E9A-FE86-446D-B81C-AB515B05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„Agriculture first“ (1962-1966)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34EF1-01F2-46C6-8135-802879A1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 for the first Five Year plan, </a:t>
            </a:r>
            <a:r>
              <a:rPr lang="en-US" b="1" dirty="0"/>
              <a:t>China never had true Soviet-style central planning</a:t>
            </a:r>
          </a:p>
          <a:p>
            <a:r>
              <a:rPr lang="en-US" b="1" dirty="0"/>
              <a:t>Decision making was divided between different levers of party and government</a:t>
            </a:r>
          </a:p>
          <a:p>
            <a:r>
              <a:rPr lang="en-US" dirty="0"/>
              <a:t>Typically, many enterprises were controlled on the provincial level etc.</a:t>
            </a:r>
          </a:p>
          <a:p>
            <a:endParaRPr lang="cs-CZ" dirty="0"/>
          </a:p>
          <a:p>
            <a:r>
              <a:rPr lang="en-US" dirty="0"/>
              <a:t>&gt; opaque system, </a:t>
            </a:r>
            <a:r>
              <a:rPr lang="en-US" b="1" dirty="0"/>
              <a:t>it is difficult to say who is in charge of what</a:t>
            </a:r>
          </a:p>
        </p:txBody>
      </p:sp>
    </p:spTree>
    <p:extLst>
      <p:ext uri="{BB962C8B-B14F-4D97-AF65-F5344CB8AC3E}">
        <p14:creationId xmlns:p14="http://schemas.microsoft.com/office/powerpoint/2010/main" val="3353861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Mao was partially discredited </a:t>
            </a:r>
            <a:r>
              <a:rPr lang="en-US" dirty="0"/>
              <a:t>by the Great Leap Forward and faced opposition inside the party (Deng Xiaoping)</a:t>
            </a:r>
          </a:p>
        </p:txBody>
      </p:sp>
    </p:spTree>
    <p:extLst>
      <p:ext uri="{BB962C8B-B14F-4D97-AF65-F5344CB8AC3E}">
        <p14:creationId xmlns:p14="http://schemas.microsoft.com/office/powerpoint/2010/main" val="3640782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Mao was partially discredited </a:t>
            </a:r>
            <a:r>
              <a:rPr lang="en-US" dirty="0"/>
              <a:t>by the Great Leap Forward and faced opposition inside the party (Deng Xiaoping)</a:t>
            </a:r>
          </a:p>
          <a:p>
            <a:r>
              <a:rPr lang="en-US" dirty="0"/>
              <a:t>Attempt to turn Mao into a mere </a:t>
            </a:r>
            <a:r>
              <a:rPr lang="en-US" b="1" dirty="0"/>
              <a:t>figurehead</a:t>
            </a:r>
            <a:r>
              <a:rPr lang="en-US" dirty="0"/>
              <a:t> and create a more technocratic and collective leadership</a:t>
            </a:r>
          </a:p>
        </p:txBody>
      </p:sp>
    </p:spTree>
    <p:extLst>
      <p:ext uri="{BB962C8B-B14F-4D97-AF65-F5344CB8AC3E}">
        <p14:creationId xmlns:p14="http://schemas.microsoft.com/office/powerpoint/2010/main" val="1710552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Mao was partially discredited </a:t>
            </a:r>
            <a:r>
              <a:rPr lang="en-US" dirty="0"/>
              <a:t>by the Great Leap Forward and faced opposition inside the party (Deng Xiaoping)</a:t>
            </a:r>
          </a:p>
          <a:p>
            <a:r>
              <a:rPr lang="en-US" dirty="0"/>
              <a:t>Attempt to turn Mao into a mere </a:t>
            </a:r>
            <a:r>
              <a:rPr lang="en-US" b="1" dirty="0"/>
              <a:t>figurehead</a:t>
            </a:r>
            <a:r>
              <a:rPr lang="en-US" dirty="0"/>
              <a:t> and create a more technocratic and collective leadership</a:t>
            </a:r>
            <a:endParaRPr lang="cs-CZ" dirty="0"/>
          </a:p>
          <a:p>
            <a:r>
              <a:rPr lang="cs-CZ" dirty="0" err="1"/>
              <a:t>Abroad</a:t>
            </a:r>
            <a:r>
              <a:rPr lang="cs-CZ" dirty="0"/>
              <a:t> – </a:t>
            </a:r>
            <a:r>
              <a:rPr lang="cs-CZ" dirty="0" err="1"/>
              <a:t>deconstruction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Stalin‘s</a:t>
            </a:r>
            <a:r>
              <a:rPr lang="cs-CZ" dirty="0"/>
              <a:t> </a:t>
            </a:r>
            <a:r>
              <a:rPr lang="cs-CZ" dirty="0" err="1"/>
              <a:t>cult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personality, more „</a:t>
            </a:r>
            <a:r>
              <a:rPr lang="cs-CZ" dirty="0" err="1"/>
              <a:t>boring</a:t>
            </a:r>
            <a:r>
              <a:rPr lang="cs-CZ" dirty="0"/>
              <a:t>“ and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bloody</a:t>
            </a:r>
            <a:r>
              <a:rPr lang="cs-CZ" dirty="0"/>
              <a:t> rule in </a:t>
            </a:r>
            <a:r>
              <a:rPr lang="cs-CZ" dirty="0" err="1"/>
              <a:t>the</a:t>
            </a:r>
            <a:r>
              <a:rPr lang="cs-CZ" dirty="0"/>
              <a:t> USSR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52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Revolution – attack on intellectuals and party bureaucrats – </a:t>
            </a:r>
            <a:r>
              <a:rPr lang="en-US" b="1" dirty="0"/>
              <a:t>Mao‘s opponents</a:t>
            </a:r>
          </a:p>
        </p:txBody>
      </p:sp>
    </p:spTree>
    <p:extLst>
      <p:ext uri="{BB962C8B-B14F-4D97-AF65-F5344CB8AC3E}">
        <p14:creationId xmlns:p14="http://schemas.microsoft.com/office/powerpoint/2010/main" val="2585945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9FC0D-1B35-43CF-8C8A-CCB00326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F4940-225B-4F10-9366-2B08F7794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Revolution – attack on intellectuals and party bureaucrats – </a:t>
            </a:r>
            <a:r>
              <a:rPr lang="en-US" b="1" dirty="0"/>
              <a:t>Mao‘s opponents</a:t>
            </a:r>
          </a:p>
          <a:p>
            <a:r>
              <a:rPr lang="en-US" dirty="0"/>
              <a:t>Officially: </a:t>
            </a:r>
            <a:r>
              <a:rPr lang="en-US" b="1" dirty="0"/>
              <a:t>attempt to prevent the Communist party from becoming a new elite</a:t>
            </a:r>
            <a:r>
              <a:rPr lang="en-US" dirty="0"/>
              <a:t> – permanent revolution</a:t>
            </a:r>
          </a:p>
        </p:txBody>
      </p:sp>
    </p:spTree>
    <p:extLst>
      <p:ext uri="{BB962C8B-B14F-4D97-AF65-F5344CB8AC3E}">
        <p14:creationId xmlns:p14="http://schemas.microsoft.com/office/powerpoint/2010/main" val="109981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supposed</a:t>
            </a:r>
            <a:r>
              <a:rPr lang="cs-CZ" dirty="0"/>
              <a:t> </a:t>
            </a:r>
            <a:r>
              <a:rPr lang="cs-CZ" dirty="0" err="1"/>
              <a:t>advantages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r>
              <a:rPr lang="en-US" dirty="0"/>
              <a:t>Which sector of the economy did</a:t>
            </a:r>
            <a:r>
              <a:rPr lang="cs-CZ" dirty="0"/>
              <a:t> </a:t>
            </a:r>
            <a:r>
              <a:rPr lang="en-US" dirty="0"/>
              <a:t>Communist</a:t>
            </a:r>
            <a:r>
              <a:rPr lang="cs-CZ" dirty="0"/>
              <a:t> </a:t>
            </a:r>
            <a:r>
              <a:rPr lang="cs-CZ" dirty="0" err="1"/>
              <a:t>governments</a:t>
            </a:r>
            <a:r>
              <a:rPr lang="cs-CZ" dirty="0"/>
              <a:t> </a:t>
            </a:r>
            <a:r>
              <a:rPr lang="cs-CZ" dirty="0" err="1"/>
              <a:t>typically</a:t>
            </a:r>
            <a:r>
              <a:rPr lang="en-US" dirty="0"/>
              <a:t> tr</a:t>
            </a:r>
            <a:r>
              <a:rPr lang="cs-CZ" dirty="0" err="1"/>
              <a:t>ied</a:t>
            </a:r>
            <a:r>
              <a:rPr lang="en-US" dirty="0"/>
              <a:t> to develop at the expense of which other sector?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18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</a:t>
            </a:r>
          </a:p>
        </p:txBody>
      </p:sp>
    </p:spTree>
    <p:extLst>
      <p:ext uri="{BB962C8B-B14F-4D97-AF65-F5344CB8AC3E}">
        <p14:creationId xmlns:p14="http://schemas.microsoft.com/office/powerpoint/2010/main" val="928020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5FB9D-C9FD-4BE6-B61C-9B2369AF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2D03A5E-B0E2-4F18-99D5-8DA33CB13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001044"/>
            <a:ext cx="6667500" cy="4000500"/>
          </a:xfrm>
        </p:spPr>
      </p:pic>
    </p:spTree>
    <p:extLst>
      <p:ext uri="{BB962C8B-B14F-4D97-AF65-F5344CB8AC3E}">
        <p14:creationId xmlns:p14="http://schemas.microsoft.com/office/powerpoint/2010/main" val="3243165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7D826-2953-4F7E-85CD-4F9A345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pózování, osoba, skupina&#10;&#10;Popis byl vytvořen automaticky">
            <a:extLst>
              <a:ext uri="{FF2B5EF4-FFF2-40B4-BE49-F238E27FC236}">
                <a16:creationId xmlns:a16="http://schemas.microsoft.com/office/drawing/2014/main" id="{7C26E495-5078-4931-8C65-B9EC27A28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06" y="1825625"/>
            <a:ext cx="2366788" cy="4351338"/>
          </a:xfrm>
        </p:spPr>
      </p:pic>
    </p:spTree>
    <p:extLst>
      <p:ext uri="{BB962C8B-B14F-4D97-AF65-F5344CB8AC3E}">
        <p14:creationId xmlns:p14="http://schemas.microsoft.com/office/powerpoint/2010/main" val="1441020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ADD06-85D8-4D89-A8DA-DC8B7F9F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exteriér, skupina, pózování&#10;&#10;Popis byl vytvořen automaticky">
            <a:extLst>
              <a:ext uri="{FF2B5EF4-FFF2-40B4-BE49-F238E27FC236}">
                <a16:creationId xmlns:a16="http://schemas.microsoft.com/office/drawing/2014/main" id="{6376DECC-ADB7-4544-83F0-8C4DB31EC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898415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</p:txBody>
      </p:sp>
    </p:spTree>
    <p:extLst>
      <p:ext uri="{BB962C8B-B14F-4D97-AF65-F5344CB8AC3E}">
        <p14:creationId xmlns:p14="http://schemas.microsoft.com/office/powerpoint/2010/main" val="2076911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  <a:p>
            <a:r>
              <a:rPr lang="en-US" dirty="0"/>
              <a:t>Destruction of Chinese cultural heritage („</a:t>
            </a:r>
            <a:r>
              <a:rPr lang="en-US" b="1" dirty="0"/>
              <a:t>old thinking</a:t>
            </a:r>
            <a:r>
              <a:rPr lang="en-US" dirty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1716358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D72CE-AC8A-40B4-9C48-B4F62442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jeskyně&#10;&#10;Popis byl vytvořen automaticky">
            <a:extLst>
              <a:ext uri="{FF2B5EF4-FFF2-40B4-BE49-F238E27FC236}">
                <a16:creationId xmlns:a16="http://schemas.microsoft.com/office/drawing/2014/main" id="{120A280D-1DF6-45EF-9E8A-32DE87344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0" y="2050574"/>
            <a:ext cx="5201920" cy="3901440"/>
          </a:xfrm>
        </p:spPr>
      </p:pic>
    </p:spTree>
    <p:extLst>
      <p:ext uri="{BB962C8B-B14F-4D97-AF65-F5344CB8AC3E}">
        <p14:creationId xmlns:p14="http://schemas.microsoft.com/office/powerpoint/2010/main" val="27381718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  <a:p>
            <a:r>
              <a:rPr lang="en-US" dirty="0"/>
              <a:t>Destruction of Chinese cultural heritage („</a:t>
            </a:r>
            <a:r>
              <a:rPr lang="en-US" b="1" dirty="0"/>
              <a:t>old thinking</a:t>
            </a:r>
            <a:r>
              <a:rPr lang="en-US" dirty="0"/>
              <a:t>“)</a:t>
            </a:r>
          </a:p>
          <a:p>
            <a:r>
              <a:rPr lang="en-US" dirty="0"/>
              <a:t>„</a:t>
            </a:r>
            <a:r>
              <a:rPr lang="en-US" b="1" dirty="0"/>
              <a:t>Sending down</a:t>
            </a:r>
            <a:r>
              <a:rPr lang="en-US" dirty="0"/>
              <a:t>“ – young</a:t>
            </a:r>
            <a:r>
              <a:rPr lang="cs-CZ" dirty="0"/>
              <a:t> </a:t>
            </a:r>
            <a:r>
              <a:rPr lang="en-US" dirty="0"/>
              <a:t>intellectuals sent to work in villages &gt; waste of talent and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43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 Brigades </a:t>
            </a:r>
            <a:r>
              <a:rPr lang="en-US" dirty="0"/>
              <a:t>– groups of fanatical young comrades &gt; attacks on „bourgeois elements“ etc., taking over of factories</a:t>
            </a:r>
          </a:p>
          <a:p>
            <a:r>
              <a:rPr lang="en-US" dirty="0"/>
              <a:t>Destruction of Chinese cultural heritage („</a:t>
            </a:r>
            <a:r>
              <a:rPr lang="en-US" b="1" dirty="0"/>
              <a:t>old thinking</a:t>
            </a:r>
            <a:r>
              <a:rPr lang="en-US" dirty="0"/>
              <a:t>“)</a:t>
            </a:r>
          </a:p>
          <a:p>
            <a:r>
              <a:rPr lang="en-US" dirty="0"/>
              <a:t>„</a:t>
            </a:r>
            <a:r>
              <a:rPr lang="en-US" b="1" dirty="0"/>
              <a:t>Sending down</a:t>
            </a:r>
            <a:r>
              <a:rPr lang="en-US" dirty="0"/>
              <a:t>“ – young</a:t>
            </a:r>
            <a:r>
              <a:rPr lang="cs-CZ" dirty="0"/>
              <a:t> </a:t>
            </a:r>
            <a:r>
              <a:rPr lang="en-US" dirty="0"/>
              <a:t>intellectuals sent to work in villages &gt; waste of talent and potential</a:t>
            </a:r>
          </a:p>
          <a:p>
            <a:r>
              <a:rPr lang="en-US" dirty="0"/>
              <a:t>„</a:t>
            </a:r>
            <a:r>
              <a:rPr lang="en-US" b="1" dirty="0"/>
              <a:t>Self-criticism</a:t>
            </a:r>
            <a:r>
              <a:rPr lang="en-US" dirty="0"/>
              <a:t>“ – public humiliation and torture</a:t>
            </a:r>
          </a:p>
        </p:txBody>
      </p:sp>
    </p:spTree>
    <p:extLst>
      <p:ext uri="{BB962C8B-B14F-4D97-AF65-F5344CB8AC3E}">
        <p14:creationId xmlns:p14="http://schemas.microsoft.com/office/powerpoint/2010/main" val="28414221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54577-0C32-4947-AA6C-5269B86A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soba, dav&#10;&#10;Popis byl vytvořen automaticky">
            <a:extLst>
              <a:ext uri="{FF2B5EF4-FFF2-40B4-BE49-F238E27FC236}">
                <a16:creationId xmlns:a16="http://schemas.microsoft.com/office/drawing/2014/main" id="{C22E21DE-2811-48C7-989C-D995F2DD1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27" y="2126751"/>
            <a:ext cx="6204786" cy="3486301"/>
          </a:xfrm>
        </p:spPr>
      </p:pic>
    </p:spTree>
    <p:extLst>
      <p:ext uri="{BB962C8B-B14F-4D97-AF65-F5344CB8AC3E}">
        <p14:creationId xmlns:p14="http://schemas.microsoft.com/office/powerpoint/2010/main" val="372123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supposed</a:t>
            </a:r>
            <a:r>
              <a:rPr lang="cs-CZ" dirty="0"/>
              <a:t> </a:t>
            </a:r>
            <a:r>
              <a:rPr lang="cs-CZ" dirty="0" err="1"/>
              <a:t>advantages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r>
              <a:rPr lang="en-US" dirty="0"/>
              <a:t>Which sector of the economy did</a:t>
            </a:r>
            <a:r>
              <a:rPr lang="cs-CZ" dirty="0"/>
              <a:t> </a:t>
            </a:r>
            <a:r>
              <a:rPr lang="en-US" dirty="0"/>
              <a:t>Communist</a:t>
            </a:r>
            <a:r>
              <a:rPr lang="cs-CZ" dirty="0"/>
              <a:t> </a:t>
            </a:r>
            <a:r>
              <a:rPr lang="cs-CZ" dirty="0" err="1"/>
              <a:t>governments</a:t>
            </a:r>
            <a:r>
              <a:rPr lang="cs-CZ" dirty="0"/>
              <a:t> </a:t>
            </a:r>
            <a:r>
              <a:rPr lang="cs-CZ" dirty="0" err="1"/>
              <a:t>typically</a:t>
            </a:r>
            <a:r>
              <a:rPr lang="en-US" dirty="0"/>
              <a:t> tr</a:t>
            </a:r>
            <a:r>
              <a:rPr lang="cs-CZ" dirty="0" err="1"/>
              <a:t>ied</a:t>
            </a:r>
            <a:r>
              <a:rPr lang="en-US" dirty="0"/>
              <a:t> to develop at the expense of which other sector?</a:t>
            </a:r>
            <a:endParaRPr lang="cs-CZ" dirty="0"/>
          </a:p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Communists</a:t>
            </a:r>
            <a:r>
              <a:rPr lang="cs-CZ" dirty="0"/>
              <a:t> </a:t>
            </a:r>
            <a:r>
              <a:rPr lang="cs-CZ" dirty="0" err="1"/>
              <a:t>undertake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Long </a:t>
            </a:r>
            <a:r>
              <a:rPr lang="cs-CZ" dirty="0" err="1"/>
              <a:t>March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3462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B66B9-B083-4C1B-ABC9-E030582A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osoba, exteriér, lidé&#10;&#10;Popis byl vytvořen automaticky">
            <a:extLst>
              <a:ext uri="{FF2B5EF4-FFF2-40B4-BE49-F238E27FC236}">
                <a16:creationId xmlns:a16="http://schemas.microsoft.com/office/drawing/2014/main" id="{625FCFE8-4870-45F3-86EA-718E85618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972108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8D7C5-2024-418B-8E83-101F83E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C022-D4DC-48D2-BBEA-9441D85D9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1968 – the army had to move in to rein in the Red Brigades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72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AED01-AAEA-4F56-95DE-882AD1E7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F54C9-86A2-41BF-8062-8B08DB87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Officially no major change to the economic model – but omnipresent </a:t>
            </a:r>
            <a:r>
              <a:rPr lang="en-US" b="1" dirty="0"/>
              <a:t>chaos and radicalism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340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AED01-AAEA-4F56-95DE-882AD1E7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Revolution (1966-1976)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F54C9-86A2-41BF-8062-8B08DB87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Officially no major change to the economic model – but omnipresent </a:t>
            </a:r>
            <a:r>
              <a:rPr lang="en-US" b="1" dirty="0"/>
              <a:t>chaos and radicalism</a:t>
            </a:r>
            <a:endParaRPr lang="en-US" dirty="0"/>
          </a:p>
          <a:p>
            <a:r>
              <a:rPr lang="en-US" dirty="0"/>
              <a:t>Mao‘s final years (1970-76) – </a:t>
            </a:r>
            <a:r>
              <a:rPr lang="en-US" b="1" dirty="0"/>
              <a:t>the situation slowly calmed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42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DA292-2B85-4693-86A3-A3842CDF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177FC-26FF-462F-9B5D-37C331D98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D0D0D"/>
                </a:solidFill>
                <a:effectLst/>
                <a:latin typeface="MiloTE"/>
              </a:rPr>
              <a:t>“H</a:t>
            </a:r>
            <a:r>
              <a:rPr lang="cs-CZ" b="0" i="0" dirty="0">
                <a:solidFill>
                  <a:srgbClr val="0D0D0D"/>
                </a:solidFill>
                <a:effectLst/>
                <a:latin typeface="MiloTE"/>
              </a:rPr>
              <a:t>ad</a:t>
            </a:r>
            <a:r>
              <a:rPr lang="en-US" b="0" i="0" dirty="0">
                <a:solidFill>
                  <a:srgbClr val="0D0D0D"/>
                </a:solidFill>
                <a:effectLst/>
                <a:latin typeface="MiloTE"/>
              </a:rPr>
              <a:t> Mao died in 1956, his achievements would have been immortal. Had he died in 1966, he would still have been a great man but flawed. But he died in </a:t>
            </a:r>
            <a:r>
              <a:rPr lang="en-US" b="1" i="0" dirty="0">
                <a:solidFill>
                  <a:srgbClr val="0D0D0D"/>
                </a:solidFill>
                <a:effectLst/>
                <a:latin typeface="MiloTE"/>
              </a:rPr>
              <a:t>1976</a:t>
            </a:r>
            <a:r>
              <a:rPr lang="en-US" b="0" i="0" dirty="0">
                <a:solidFill>
                  <a:srgbClr val="0D0D0D"/>
                </a:solidFill>
                <a:effectLst/>
                <a:latin typeface="MiloTE"/>
              </a:rPr>
              <a:t>. Alas, what can one say?”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45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</a:t>
            </a:r>
            <a:r>
              <a:rPr lang="en-US" b="1" dirty="0"/>
              <a:t>pragmatists</a:t>
            </a:r>
            <a:r>
              <a:rPr lang="en-US" dirty="0"/>
              <a:t> (Deng and Zhou Enlai) and </a:t>
            </a:r>
            <a:r>
              <a:rPr lang="en-US" b="1" dirty="0"/>
              <a:t>hardcore Maoists </a:t>
            </a:r>
            <a:r>
              <a:rPr lang="en-US" dirty="0"/>
              <a:t>(Gang of Four – Mao‘s wife)</a:t>
            </a:r>
          </a:p>
        </p:txBody>
      </p:sp>
    </p:spTree>
    <p:extLst>
      <p:ext uri="{BB962C8B-B14F-4D97-AF65-F5344CB8AC3E}">
        <p14:creationId xmlns:p14="http://schemas.microsoft.com/office/powerpoint/2010/main" val="16874573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pragmatists (Deng and Zhou Enlai) and hardcore Maoists (Gang of Four – Mao‘s wife)</a:t>
            </a:r>
          </a:p>
          <a:p>
            <a:r>
              <a:rPr lang="en-US" dirty="0"/>
              <a:t>Material incentives and focus on economic performance vs. ideological purity and revolutionary zeal</a:t>
            </a:r>
          </a:p>
        </p:txBody>
      </p:sp>
    </p:spTree>
    <p:extLst>
      <p:ext uri="{BB962C8B-B14F-4D97-AF65-F5344CB8AC3E}">
        <p14:creationId xmlns:p14="http://schemas.microsoft.com/office/powerpoint/2010/main" val="13485837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Mao‘s final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struggle between pragmatists (Deng and Zhou Enlai) and hardcore Maoists (Gang of Four – Mao‘s wife)</a:t>
            </a:r>
          </a:p>
          <a:p>
            <a:r>
              <a:rPr lang="en-US" dirty="0"/>
              <a:t>Material incentives and focus on economic performance vs. ideological purity and revolutionary zeal</a:t>
            </a:r>
          </a:p>
          <a:p>
            <a:r>
              <a:rPr lang="en-US" dirty="0"/>
              <a:t>Both Mao and Zhou died in 1976</a:t>
            </a:r>
          </a:p>
        </p:txBody>
      </p:sp>
    </p:spTree>
    <p:extLst>
      <p:ext uri="{BB962C8B-B14F-4D97-AF65-F5344CB8AC3E}">
        <p14:creationId xmlns:p14="http://schemas.microsoft.com/office/powerpoint/2010/main" val="42149970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Interregnum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Deng‘s faction emerged victorious in 1978</a:t>
            </a:r>
          </a:p>
        </p:txBody>
      </p:sp>
    </p:spTree>
    <p:extLst>
      <p:ext uri="{BB962C8B-B14F-4D97-AF65-F5344CB8AC3E}">
        <p14:creationId xmlns:p14="http://schemas.microsoft.com/office/powerpoint/2010/main" val="30586911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Interregnum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Deng‘s faction emerged victorious in 1978</a:t>
            </a:r>
          </a:p>
          <a:p>
            <a:r>
              <a:rPr lang="en-US" dirty="0"/>
              <a:t>„Gang of Four“ – blamed for the excesses of the Cultural Revolution so that Mao himself could be absolved of all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2C33C-240A-42EA-A1A5-2E99C400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8CCF5-AC42-452A-8BD7-12D66AC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Maoism distinctive from Marxism and Leninism?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doctrine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centralism</a:t>
            </a:r>
            <a:r>
              <a:rPr lang="cs-CZ" dirty="0"/>
              <a:t>?“ Name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Party.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supposed</a:t>
            </a:r>
            <a:r>
              <a:rPr lang="cs-CZ" dirty="0"/>
              <a:t> </a:t>
            </a:r>
            <a:r>
              <a:rPr lang="cs-CZ" dirty="0" err="1"/>
              <a:t>advantages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?</a:t>
            </a:r>
          </a:p>
          <a:p>
            <a:r>
              <a:rPr lang="en-US" dirty="0"/>
              <a:t>Which sector of the economy did</a:t>
            </a:r>
            <a:r>
              <a:rPr lang="cs-CZ" dirty="0"/>
              <a:t> </a:t>
            </a:r>
            <a:r>
              <a:rPr lang="en-US" dirty="0"/>
              <a:t>Communist</a:t>
            </a:r>
            <a:r>
              <a:rPr lang="cs-CZ" dirty="0"/>
              <a:t> </a:t>
            </a:r>
            <a:r>
              <a:rPr lang="cs-CZ" dirty="0" err="1"/>
              <a:t>governments</a:t>
            </a:r>
            <a:r>
              <a:rPr lang="cs-CZ" dirty="0"/>
              <a:t> </a:t>
            </a:r>
            <a:r>
              <a:rPr lang="cs-CZ" dirty="0" err="1"/>
              <a:t>typically</a:t>
            </a:r>
            <a:r>
              <a:rPr lang="en-US" dirty="0"/>
              <a:t> tr</a:t>
            </a:r>
            <a:r>
              <a:rPr lang="cs-CZ" dirty="0" err="1"/>
              <a:t>ied</a:t>
            </a:r>
            <a:r>
              <a:rPr lang="en-US" dirty="0"/>
              <a:t> to develop at the expense of which other sector?</a:t>
            </a:r>
            <a:endParaRPr lang="cs-CZ" dirty="0"/>
          </a:p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Communists</a:t>
            </a:r>
            <a:r>
              <a:rPr lang="cs-CZ" dirty="0"/>
              <a:t> </a:t>
            </a:r>
            <a:r>
              <a:rPr lang="cs-CZ" dirty="0" err="1"/>
              <a:t>undertake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Long </a:t>
            </a:r>
            <a:r>
              <a:rPr lang="cs-CZ" dirty="0" err="1"/>
              <a:t>March</a:t>
            </a:r>
            <a:r>
              <a:rPr lang="cs-CZ" dirty="0"/>
              <a:t>?</a:t>
            </a:r>
          </a:p>
          <a:p>
            <a:r>
              <a:rPr lang="en-US" dirty="0"/>
              <a:t>When did China attempt to copy the Soviet model with Soviet aid? What happened to their relations then?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36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021D-4A32-4162-B6D4-22077582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Interregnum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6A90B-5553-44A4-B966-B3D463626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Deng‘s faction emerged victorious in 1978</a:t>
            </a:r>
          </a:p>
          <a:p>
            <a:r>
              <a:rPr lang="en-US" dirty="0"/>
              <a:t>„Gang of Four“ – blamed for the excesses of the Cultural Revolution so that Mao himself could be absolved of all responsibility</a:t>
            </a:r>
            <a:endParaRPr lang="cs-CZ" dirty="0"/>
          </a:p>
          <a:p>
            <a:r>
              <a:rPr lang="cs-CZ" dirty="0"/>
              <a:t>Public </a:t>
            </a:r>
            <a:r>
              <a:rPr lang="cs-CZ" dirty="0" err="1"/>
              <a:t>celebrations</a:t>
            </a:r>
            <a:r>
              <a:rPr lang="cs-CZ" dirty="0"/>
              <a:t> and </a:t>
            </a:r>
            <a:r>
              <a:rPr lang="cs-CZ" dirty="0" err="1"/>
              <a:t>manifestations</a:t>
            </a:r>
            <a:r>
              <a:rPr lang="cs-CZ" dirty="0"/>
              <a:t> - a start </a:t>
            </a:r>
            <a:r>
              <a:rPr lang="cs-CZ" dirty="0" err="1"/>
              <a:t>of</a:t>
            </a:r>
            <a:r>
              <a:rPr lang="cs-CZ" dirty="0"/>
              <a:t> a trend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continued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1980s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704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CB7C4-0B28-4EBD-83F5-461E2BBF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lidé, stojící, oblek&#10;&#10;Popis byl vytvořen automaticky">
            <a:extLst>
              <a:ext uri="{FF2B5EF4-FFF2-40B4-BE49-F238E27FC236}">
                <a16:creationId xmlns:a16="http://schemas.microsoft.com/office/drawing/2014/main" id="{BE9A444E-D6D5-4B16-8EBD-F572339F1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40" y="1825625"/>
            <a:ext cx="6416719" cy="4351338"/>
          </a:xfrm>
        </p:spPr>
      </p:pic>
    </p:spTree>
    <p:extLst>
      <p:ext uri="{BB962C8B-B14F-4D97-AF65-F5344CB8AC3E}">
        <p14:creationId xmlns:p14="http://schemas.microsoft.com/office/powerpoint/2010/main" val="33912640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04E23-F40C-43DC-B474-7B19DD24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Maoism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8C145-C0F2-448F-9441-0DDD4F5AC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Success in decreasing extreme poverty, illiteracy, child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331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04E23-F40C-43DC-B474-7B19DD24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Maoism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8C145-C0F2-448F-9441-0DDD4F5A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Success in decreasing extreme poverty, illiteracy, child mortality</a:t>
            </a:r>
            <a:endParaRPr lang="en-US" dirty="0"/>
          </a:p>
          <a:p>
            <a:r>
              <a:rPr lang="en-US" dirty="0"/>
              <a:t>Growth from a very low starting point + </a:t>
            </a:r>
            <a:r>
              <a:rPr lang="en-US" b="1" dirty="0"/>
              <a:t>ability to mobilize and direct resources</a:t>
            </a:r>
            <a:r>
              <a:rPr lang="cs-CZ" b="1" dirty="0"/>
              <a:t> &gt; </a:t>
            </a:r>
            <a:r>
              <a:rPr lang="en-US" b="1" dirty="0"/>
              <a:t>some basic industrialization</a:t>
            </a:r>
          </a:p>
        </p:txBody>
      </p:sp>
    </p:spTree>
    <p:extLst>
      <p:ext uri="{BB962C8B-B14F-4D97-AF65-F5344CB8AC3E}">
        <p14:creationId xmlns:p14="http://schemas.microsoft.com/office/powerpoint/2010/main" val="21725606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04E23-F40C-43DC-B474-7B19DD24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Maoism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8C145-C0F2-448F-9441-0DDD4F5AC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Success in decreasing extreme poverty, illiteracy, child mortality</a:t>
            </a:r>
            <a:endParaRPr lang="en-US" dirty="0"/>
          </a:p>
          <a:p>
            <a:r>
              <a:rPr lang="en-US" dirty="0"/>
              <a:t>Growth from a very low starting point + </a:t>
            </a:r>
            <a:r>
              <a:rPr lang="en-US" b="1" dirty="0"/>
              <a:t>ability to mobilize and direct resources</a:t>
            </a:r>
            <a:r>
              <a:rPr lang="cs-CZ" b="1" dirty="0"/>
              <a:t> &gt; </a:t>
            </a:r>
            <a:r>
              <a:rPr lang="en-US" b="1" dirty="0"/>
              <a:t>some basic industrialization</a:t>
            </a:r>
          </a:p>
          <a:p>
            <a:r>
              <a:rPr lang="en-US" dirty="0"/>
              <a:t>Great power status abroad</a:t>
            </a:r>
          </a:p>
        </p:txBody>
      </p:sp>
    </p:spTree>
    <p:extLst>
      <p:ext uri="{BB962C8B-B14F-4D97-AF65-F5344CB8AC3E}">
        <p14:creationId xmlns:p14="http://schemas.microsoft.com/office/powerpoint/2010/main" val="26595235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27D27-9409-4850-8AC0-DF3222CC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4D9FD-8B96-4CC6-92D0-71F16575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per capita – similar to India and sub-Saharan Africa</a:t>
            </a:r>
          </a:p>
          <a:p>
            <a:r>
              <a:rPr lang="en-US" dirty="0"/>
              <a:t>Overpopulation</a:t>
            </a:r>
          </a:p>
        </p:txBody>
      </p:sp>
    </p:spTree>
    <p:extLst>
      <p:ext uri="{BB962C8B-B14F-4D97-AF65-F5344CB8AC3E}">
        <p14:creationId xmlns:p14="http://schemas.microsoft.com/office/powerpoint/2010/main" val="4330948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27D27-9409-4850-8AC0-DF3222CC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4D9FD-8B96-4CC6-92D0-71F16575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per capita – similar to India and sub-Saharan Africa</a:t>
            </a:r>
          </a:p>
          <a:p>
            <a:r>
              <a:rPr lang="en-US" dirty="0"/>
              <a:t>Overpopulation</a:t>
            </a:r>
          </a:p>
          <a:p>
            <a:r>
              <a:rPr lang="en-US" dirty="0"/>
              <a:t>The Party itself was ravaged by years of purges</a:t>
            </a:r>
          </a:p>
          <a:p>
            <a:r>
              <a:rPr lang="en-US" dirty="0"/>
              <a:t>&gt; </a:t>
            </a:r>
            <a:r>
              <a:rPr lang="en-US" b="1" dirty="0"/>
              <a:t>bad economic data! </a:t>
            </a:r>
          </a:p>
          <a:p>
            <a:r>
              <a:rPr lang="en-US" dirty="0"/>
              <a:t>Some excellent centers of learning and science – but small, isolated, decimated by the Cultural Revolution</a:t>
            </a:r>
          </a:p>
        </p:txBody>
      </p:sp>
    </p:spTree>
    <p:extLst>
      <p:ext uri="{BB962C8B-B14F-4D97-AF65-F5344CB8AC3E}">
        <p14:creationId xmlns:p14="http://schemas.microsoft.com/office/powerpoint/2010/main" val="2684742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65C0-3397-478F-A2C3-EC166073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0AEB6-D0DA-4178-AAB3-256F9BC0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Unhealthy </a:t>
            </a:r>
            <a:r>
              <a:rPr lang="en-US" b="1" dirty="0"/>
              <a:t>focus on heavy industry and military technologies</a:t>
            </a:r>
          </a:p>
        </p:txBody>
      </p:sp>
    </p:spTree>
    <p:extLst>
      <p:ext uri="{BB962C8B-B14F-4D97-AF65-F5344CB8AC3E}">
        <p14:creationId xmlns:p14="http://schemas.microsoft.com/office/powerpoint/2010/main" val="23465933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65C0-3397-478F-A2C3-EC166073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0AEB6-D0DA-4178-AAB3-256F9BC0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Cities </a:t>
            </a:r>
            <a:r>
              <a:rPr lang="en-US" dirty="0"/>
              <a:t>– complete state ownership, zero room for enterprise</a:t>
            </a:r>
          </a:p>
          <a:p>
            <a:r>
              <a:rPr lang="en-US" dirty="0"/>
              <a:t>= not cent</a:t>
            </a:r>
            <a:r>
              <a:rPr lang="cs-CZ" dirty="0"/>
              <a:t>e</a:t>
            </a:r>
            <a:r>
              <a:rPr lang="en-US" dirty="0" err="1"/>
              <a:t>rs</a:t>
            </a:r>
            <a:r>
              <a:rPr lang="en-US" dirty="0"/>
              <a:t> of commerce but bastions of the Party</a:t>
            </a:r>
          </a:p>
        </p:txBody>
      </p:sp>
    </p:spTree>
    <p:extLst>
      <p:ext uri="{BB962C8B-B14F-4D97-AF65-F5344CB8AC3E}">
        <p14:creationId xmlns:p14="http://schemas.microsoft.com/office/powerpoint/2010/main" val="10979836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A65C0-3397-478F-A2C3-EC166073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0AEB6-D0DA-4178-AAB3-256F9BC0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Cities</a:t>
            </a:r>
            <a:r>
              <a:rPr lang="en-US" dirty="0"/>
              <a:t> – complete state ownership, zero room for enterprise</a:t>
            </a:r>
          </a:p>
          <a:p>
            <a:r>
              <a:rPr lang="en-US" dirty="0"/>
              <a:t>= not cent</a:t>
            </a:r>
            <a:r>
              <a:rPr lang="cs-CZ" dirty="0"/>
              <a:t>e</a:t>
            </a:r>
            <a:r>
              <a:rPr lang="en-US" dirty="0" err="1"/>
              <a:t>rs</a:t>
            </a:r>
            <a:r>
              <a:rPr lang="en-US" dirty="0"/>
              <a:t> of commerce but bastions of the Party</a:t>
            </a:r>
          </a:p>
          <a:p>
            <a:r>
              <a:rPr lang="en-US" b="1" dirty="0"/>
              <a:t>Rural areas </a:t>
            </a:r>
            <a:r>
              <a:rPr lang="en-US" dirty="0"/>
              <a:t>– </a:t>
            </a:r>
            <a:r>
              <a:rPr lang="en-US" b="1" dirty="0"/>
              <a:t>somewhat looser rule</a:t>
            </a:r>
            <a:r>
              <a:rPr lang="en-US" dirty="0"/>
              <a:t>, farmers were sometimes allowed to de facto own plots of land</a:t>
            </a:r>
          </a:p>
          <a:p>
            <a:r>
              <a:rPr lang="en-US" dirty="0"/>
              <a:t>Most of the land was still collective, though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B0D9-E07D-4BE9-A310-67DCBDED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ED40-A791-404E-9BEF-57945C22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Japan </a:t>
            </a:r>
            <a:r>
              <a:rPr lang="cs-CZ" dirty="0" err="1"/>
              <a:t>launch</a:t>
            </a:r>
            <a:r>
              <a:rPr lang="cs-CZ" dirty="0"/>
              <a:t> a full-</a:t>
            </a:r>
            <a:r>
              <a:rPr lang="cs-CZ" dirty="0" err="1"/>
              <a:t>scale</a:t>
            </a:r>
            <a:r>
              <a:rPr lang="cs-CZ" dirty="0"/>
              <a:t> </a:t>
            </a:r>
            <a:r>
              <a:rPr lang="cs-CZ" dirty="0" err="1"/>
              <a:t>invasion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854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</p:txBody>
      </p:sp>
    </p:spTree>
    <p:extLst>
      <p:ext uri="{BB962C8B-B14F-4D97-AF65-F5344CB8AC3E}">
        <p14:creationId xmlns:p14="http://schemas.microsoft.com/office/powerpoint/2010/main" val="14009979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  <a:p>
            <a:r>
              <a:rPr lang="en-US" dirty="0"/>
              <a:t>Result of the </a:t>
            </a:r>
            <a:r>
              <a:rPr lang="en-US" b="1" dirty="0"/>
              <a:t>break with the USSR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68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  <a:p>
            <a:r>
              <a:rPr lang="en-US" dirty="0"/>
              <a:t>Result of the </a:t>
            </a:r>
            <a:r>
              <a:rPr lang="en-US" b="1" dirty="0"/>
              <a:t>break with the USSR </a:t>
            </a:r>
            <a:r>
              <a:rPr lang="en-US" dirty="0"/>
              <a:t>in the 1960s</a:t>
            </a:r>
          </a:p>
        </p:txBody>
      </p:sp>
    </p:spTree>
    <p:extLst>
      <p:ext uri="{BB962C8B-B14F-4D97-AF65-F5344CB8AC3E}">
        <p14:creationId xmlns:p14="http://schemas.microsoft.com/office/powerpoint/2010/main" val="389769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  <a:p>
            <a:r>
              <a:rPr lang="en-US" dirty="0"/>
              <a:t>Result of the </a:t>
            </a:r>
            <a:r>
              <a:rPr lang="en-US" b="1" dirty="0"/>
              <a:t>break with the USSR </a:t>
            </a:r>
            <a:r>
              <a:rPr lang="en-US" dirty="0"/>
              <a:t>in the 1960s</a:t>
            </a:r>
          </a:p>
          <a:p>
            <a:r>
              <a:rPr lang="en-US" dirty="0"/>
              <a:t>„Double air-lock“ – tight control of both </a:t>
            </a:r>
            <a:r>
              <a:rPr lang="en-US" b="1" dirty="0"/>
              <a:t>currency and the movement of goods</a:t>
            </a:r>
          </a:p>
        </p:txBody>
      </p:sp>
    </p:spTree>
    <p:extLst>
      <p:ext uri="{BB962C8B-B14F-4D97-AF65-F5344CB8AC3E}">
        <p14:creationId xmlns:p14="http://schemas.microsoft.com/office/powerpoint/2010/main" val="12133835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E42E-CB8A-4061-96F7-1871B64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64A03-9912-4AE1-B485-023702322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trade – extreme isolation, focus on </a:t>
            </a:r>
            <a:r>
              <a:rPr lang="en-US" b="1" dirty="0"/>
              <a:t>autarky</a:t>
            </a:r>
          </a:p>
          <a:p>
            <a:r>
              <a:rPr lang="en-US" dirty="0"/>
              <a:t>Result of the </a:t>
            </a:r>
            <a:r>
              <a:rPr lang="en-US" b="1" dirty="0"/>
              <a:t>break with the USSR </a:t>
            </a:r>
            <a:r>
              <a:rPr lang="en-US" dirty="0"/>
              <a:t>in the 1960s</a:t>
            </a:r>
          </a:p>
          <a:p>
            <a:r>
              <a:rPr lang="en-US" dirty="0"/>
              <a:t>„Double air-lock“ – tight control of both </a:t>
            </a:r>
            <a:r>
              <a:rPr lang="en-US" b="1" dirty="0"/>
              <a:t>currency and the movement of goods</a:t>
            </a:r>
          </a:p>
          <a:p>
            <a:r>
              <a:rPr lang="en-US" b="1" dirty="0"/>
              <a:t>12 monopoly state trading-enterprises </a:t>
            </a:r>
            <a:r>
              <a:rPr lang="en-US" dirty="0"/>
              <a:t>– bridges between China‘s regulated prices and the world market</a:t>
            </a:r>
          </a:p>
        </p:txBody>
      </p:sp>
    </p:spTree>
    <p:extLst>
      <p:ext uri="{BB962C8B-B14F-4D97-AF65-F5344CB8AC3E}">
        <p14:creationId xmlns:p14="http://schemas.microsoft.com/office/powerpoint/2010/main" val="35002770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</p:txBody>
      </p:sp>
    </p:spTree>
    <p:extLst>
      <p:ext uri="{BB962C8B-B14F-4D97-AF65-F5344CB8AC3E}">
        <p14:creationId xmlns:p14="http://schemas.microsoft.com/office/powerpoint/2010/main" val="4473669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  <a:p>
            <a:r>
              <a:rPr lang="en-US" dirty="0"/>
              <a:t>= </a:t>
            </a:r>
            <a:r>
              <a:rPr lang="en-US" b="1" dirty="0"/>
              <a:t>machines and the know-how embodied in them </a:t>
            </a:r>
            <a:r>
              <a:rPr lang="en-US" dirty="0"/>
              <a:t>(= </a:t>
            </a:r>
            <a:r>
              <a:rPr lang="en-US" b="1" dirty="0"/>
              <a:t>capital goods</a:t>
            </a:r>
            <a:r>
              <a:rPr lang="en-US" dirty="0"/>
              <a:t>)</a:t>
            </a:r>
          </a:p>
          <a:p>
            <a:r>
              <a:rPr lang="en-US" dirty="0"/>
              <a:t>&gt; </a:t>
            </a:r>
            <a:r>
              <a:rPr lang="en-US" b="1" dirty="0"/>
              <a:t>reverse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52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  <a:p>
            <a:r>
              <a:rPr lang="en-US" dirty="0"/>
              <a:t>= </a:t>
            </a:r>
            <a:r>
              <a:rPr lang="en-US" b="1" dirty="0"/>
              <a:t>machines and the know-how embodied in them </a:t>
            </a:r>
            <a:r>
              <a:rPr lang="en-US" dirty="0"/>
              <a:t>(= </a:t>
            </a:r>
            <a:r>
              <a:rPr lang="en-US" b="1" dirty="0"/>
              <a:t>capital goods</a:t>
            </a:r>
            <a:r>
              <a:rPr lang="en-US" dirty="0"/>
              <a:t>)</a:t>
            </a:r>
          </a:p>
          <a:p>
            <a:r>
              <a:rPr lang="en-US" dirty="0"/>
              <a:t>&gt; </a:t>
            </a:r>
            <a:r>
              <a:rPr lang="en-US" b="1" dirty="0"/>
              <a:t>reverse engineering</a:t>
            </a:r>
          </a:p>
          <a:p>
            <a:r>
              <a:rPr lang="en-US" dirty="0"/>
              <a:t>It would be ideal to purchase whole assembly lines etc.</a:t>
            </a:r>
          </a:p>
        </p:txBody>
      </p:sp>
    </p:spTree>
    <p:extLst>
      <p:ext uri="{BB962C8B-B14F-4D97-AF65-F5344CB8AC3E}">
        <p14:creationId xmlns:p14="http://schemas.microsoft.com/office/powerpoint/2010/main" val="15419145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2A77-6B0D-498E-9222-B382FC7C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E4482-D2A3-4440-BF30-59AB1262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import technology</a:t>
            </a:r>
          </a:p>
          <a:p>
            <a:r>
              <a:rPr lang="en-US" dirty="0"/>
              <a:t>= </a:t>
            </a:r>
            <a:r>
              <a:rPr lang="en-US" b="1" dirty="0"/>
              <a:t>machines and the know-how embodied in them </a:t>
            </a:r>
            <a:r>
              <a:rPr lang="en-US" dirty="0"/>
              <a:t>(= </a:t>
            </a:r>
            <a:r>
              <a:rPr lang="en-US" b="1" dirty="0"/>
              <a:t>capital goods</a:t>
            </a:r>
            <a:r>
              <a:rPr lang="en-US" dirty="0"/>
              <a:t>)</a:t>
            </a:r>
          </a:p>
          <a:p>
            <a:r>
              <a:rPr lang="en-US" dirty="0"/>
              <a:t>&gt; </a:t>
            </a:r>
            <a:r>
              <a:rPr lang="en-US" b="1" dirty="0"/>
              <a:t>reverse engineering</a:t>
            </a:r>
          </a:p>
          <a:p>
            <a:r>
              <a:rPr lang="en-US" dirty="0"/>
              <a:t>It would be ideal to purchase whole assembly lines etc.</a:t>
            </a:r>
          </a:p>
          <a:p>
            <a:r>
              <a:rPr lang="en-US" dirty="0"/>
              <a:t>Problem – </a:t>
            </a:r>
            <a:r>
              <a:rPr lang="en-US" b="1" dirty="0"/>
              <a:t>need for foreign exchange </a:t>
            </a:r>
            <a:r>
              <a:rPr lang="en-US" dirty="0"/>
              <a:t>(dollars, yens, pounds)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110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5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B0D9-E07D-4BE9-A310-67DCBDED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ED40-A791-404E-9BEF-57945C22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Japan </a:t>
            </a:r>
            <a:r>
              <a:rPr lang="cs-CZ" dirty="0" err="1"/>
              <a:t>launch</a:t>
            </a:r>
            <a:r>
              <a:rPr lang="cs-CZ" dirty="0"/>
              <a:t> a full-</a:t>
            </a:r>
            <a:r>
              <a:rPr lang="cs-CZ" dirty="0" err="1"/>
              <a:t>scale</a:t>
            </a:r>
            <a:r>
              <a:rPr lang="cs-CZ" dirty="0"/>
              <a:t> </a:t>
            </a:r>
            <a:r>
              <a:rPr lang="cs-CZ" dirty="0" err="1"/>
              <a:t>invasion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r>
              <a:rPr lang="cs-CZ" dirty="0"/>
              <a:t>?</a:t>
            </a:r>
          </a:p>
          <a:p>
            <a:r>
              <a:rPr lang="cs-CZ" dirty="0"/>
              <a:t>Name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Communists</a:t>
            </a:r>
            <a:r>
              <a:rPr lang="cs-CZ" dirty="0"/>
              <a:t> </a:t>
            </a:r>
            <a:r>
              <a:rPr lang="cs-CZ" dirty="0" err="1"/>
              <a:t>won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civil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Nationalists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083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b="1" dirty="0"/>
              <a:t>Export!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529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339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90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</a:p>
          <a:p>
            <a:r>
              <a:rPr lang="en-US" b="1" dirty="0"/>
              <a:t>Oil</a:t>
            </a:r>
            <a:r>
              <a:rPr lang="cs-CZ" dirty="0"/>
              <a:t> </a:t>
            </a:r>
            <a:r>
              <a:rPr lang="en-US" dirty="0"/>
              <a:t>(!)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10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</a:p>
          <a:p>
            <a:r>
              <a:rPr lang="en-US" b="1" dirty="0"/>
              <a:t>Oil</a:t>
            </a:r>
            <a:r>
              <a:rPr lang="cs-CZ" dirty="0"/>
              <a:t> </a:t>
            </a:r>
            <a:r>
              <a:rPr lang="en-US" dirty="0"/>
              <a:t>(!) &gt; then we can afford to purchase equipment from Western Europe and Japan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195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F523D-1535-49E8-92C4-BD1A07B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3834C-7397-4358-B9ED-B2B5B0A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</a:p>
          <a:p>
            <a:r>
              <a:rPr lang="en-US" dirty="0"/>
              <a:t>Developing countries – </a:t>
            </a:r>
            <a:r>
              <a:rPr lang="en-US" b="1" dirty="0"/>
              <a:t>food, natural resources, textiles</a:t>
            </a:r>
          </a:p>
          <a:p>
            <a:r>
              <a:rPr lang="en-US" dirty="0"/>
              <a:t>China – </a:t>
            </a:r>
            <a:r>
              <a:rPr lang="en-US" b="1" dirty="0"/>
              <a:t>barely above subsistence </a:t>
            </a:r>
            <a:r>
              <a:rPr lang="en-US" dirty="0"/>
              <a:t>&gt; „What can we export?“</a:t>
            </a:r>
          </a:p>
          <a:p>
            <a:r>
              <a:rPr lang="en-US" b="1" dirty="0"/>
              <a:t>Oil</a:t>
            </a:r>
            <a:r>
              <a:rPr lang="cs-CZ" dirty="0"/>
              <a:t> </a:t>
            </a:r>
            <a:r>
              <a:rPr lang="en-US" dirty="0"/>
              <a:t>(!) &gt; then we can afford to purchase equipment from Western Europe and Japan</a:t>
            </a:r>
          </a:p>
          <a:p>
            <a:r>
              <a:rPr lang="en-US" dirty="0"/>
              <a:t>Oil production didn‘t work out &gt; </a:t>
            </a:r>
            <a:r>
              <a:rPr lang="en-US" b="1" dirty="0"/>
              <a:t>need boost other exports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728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A79B9-36D8-4B60-B756-4D41CF05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853BB-EB1B-4F8B-BC55-3C86ADF51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„averted oil curse“ – lack of oil production </a:t>
            </a:r>
            <a:r>
              <a:rPr lang="en-US" b="1" dirty="0"/>
              <a:t>forced China into reforms </a:t>
            </a:r>
            <a:r>
              <a:rPr lang="en-US" dirty="0"/>
              <a:t>that led to far more significant growth than oil could ever deliver</a:t>
            </a:r>
          </a:p>
        </p:txBody>
      </p:sp>
    </p:spTree>
    <p:extLst>
      <p:ext uri="{BB962C8B-B14F-4D97-AF65-F5344CB8AC3E}">
        <p14:creationId xmlns:p14="http://schemas.microsoft.com/office/powerpoint/2010/main" val="13894951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2CB6-0D72-41A6-9C44-D33D6B01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7F5B-506C-4B28-ABA0-8A83B41C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  <a:endParaRPr lang="cs-CZ" dirty="0"/>
          </a:p>
          <a:p>
            <a:r>
              <a:rPr lang="cs-CZ" b="1" dirty="0" err="1"/>
              <a:t>Loans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denominated</a:t>
            </a:r>
            <a:r>
              <a:rPr lang="cs-CZ" dirty="0"/>
              <a:t> in a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5832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2CB6-0D72-41A6-9C44-D33D6B01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China‘s situation in 1978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7F5B-506C-4B28-ABA0-8A83B41C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country gain foreign exchange?</a:t>
            </a:r>
          </a:p>
          <a:p>
            <a:r>
              <a:rPr lang="en-US" dirty="0"/>
              <a:t>Export!</a:t>
            </a:r>
            <a:endParaRPr lang="cs-CZ" dirty="0"/>
          </a:p>
          <a:p>
            <a:r>
              <a:rPr lang="cs-CZ" b="1" dirty="0" err="1"/>
              <a:t>Loans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denominated</a:t>
            </a:r>
            <a:r>
              <a:rPr lang="cs-CZ" dirty="0"/>
              <a:t> in a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  <a:p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markets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weakens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293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7CC24-4A3A-430A-8A41-EF03504A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- agriculture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AC3A1-FE61-4780-9D75-21C915AD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overhaul </a:t>
            </a:r>
            <a:r>
              <a:rPr lang="en-US" dirty="0"/>
              <a:t>of the rural economy</a:t>
            </a:r>
          </a:p>
          <a:p>
            <a:r>
              <a:rPr lang="en-US" dirty="0"/>
              <a:t>Huang – the most significant and drastic reform</a:t>
            </a:r>
          </a:p>
        </p:txBody>
      </p:sp>
    </p:spTree>
    <p:extLst>
      <p:ext uri="{BB962C8B-B14F-4D97-AF65-F5344CB8AC3E}">
        <p14:creationId xmlns:p14="http://schemas.microsoft.com/office/powerpoint/2010/main" val="21188604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4305</Words>
  <Application>Microsoft Office PowerPoint</Application>
  <PresentationFormat>Widescreen</PresentationFormat>
  <Paragraphs>443</Paragraphs>
  <Slides>139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4" baseType="lpstr">
      <vt:lpstr>Arial</vt:lpstr>
      <vt:lpstr>Calibri</vt:lpstr>
      <vt:lpstr>Calibri Light</vt:lpstr>
      <vt:lpstr>MiloTE</vt:lpstr>
      <vt:lpstr>Motiv Office</vt:lpstr>
      <vt:lpstr>Reforms after 1978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Today</vt:lpstr>
      <vt:lpstr>Literature</vt:lpstr>
      <vt:lpstr>PowerPoint Presentation</vt:lpstr>
      <vt:lpstr>PowerPoint Presentation</vt:lpstr>
      <vt:lpstr>PowerPoint Presentation</vt:lpstr>
      <vt:lpstr>PowerPoint Presentation</vt:lpstr>
      <vt:lpstr>„Great Leap Forward“ (1958-1962)</vt:lpstr>
      <vt:lpstr>PowerPoint Presentation</vt:lpstr>
      <vt:lpstr>PowerPoint Presentation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PowerPoint Presentation</vt:lpstr>
      <vt:lpstr>PowerPoint Presentation</vt:lpstr>
      <vt:lpstr>PowerPoint Presentation</vt:lpstr>
      <vt:lpstr>PowerPoint Presentation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„Great Leap Forward“ (1958-1962)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„Agriculture first“ (1962-1966)</vt:lpstr>
      <vt:lpstr>Cultural Revolution (1966-1976)</vt:lpstr>
      <vt:lpstr>Cultural Revolution (1966-1976)</vt:lpstr>
      <vt:lpstr>Cultural Revolution (1966-1976)</vt:lpstr>
      <vt:lpstr>Cultural Revolution (1966-1976)</vt:lpstr>
      <vt:lpstr>Cultural Revolution (1966-1976)</vt:lpstr>
      <vt:lpstr>Cultural Revolution (1966-1976)</vt:lpstr>
      <vt:lpstr>PowerPoint Presentation</vt:lpstr>
      <vt:lpstr>PowerPoint Presentation</vt:lpstr>
      <vt:lpstr>PowerPoint Presentation</vt:lpstr>
      <vt:lpstr>Cultural Revolution (1966-1976)</vt:lpstr>
      <vt:lpstr>Cultural Revolution (1966-1976)</vt:lpstr>
      <vt:lpstr>PowerPoint Presentation</vt:lpstr>
      <vt:lpstr>Cultural Revolution (1966-1976)</vt:lpstr>
      <vt:lpstr>Cultural Revolution (1966-1976)</vt:lpstr>
      <vt:lpstr>PowerPoint Presentation</vt:lpstr>
      <vt:lpstr>PowerPoint Presentation</vt:lpstr>
      <vt:lpstr>Cultural Revolution (1966-1976)</vt:lpstr>
      <vt:lpstr>Cultural Revolution (1966-1976)</vt:lpstr>
      <vt:lpstr>Cultural Revolution (1966-1976)</vt:lpstr>
      <vt:lpstr>PowerPoint Presentation</vt:lpstr>
      <vt:lpstr>Mao‘s final years</vt:lpstr>
      <vt:lpstr>Mao‘s final years</vt:lpstr>
      <vt:lpstr>Mao‘s final years</vt:lpstr>
      <vt:lpstr>Interregnum</vt:lpstr>
      <vt:lpstr>Interregnum</vt:lpstr>
      <vt:lpstr>Interregnum</vt:lpstr>
      <vt:lpstr>PowerPoint Presentation</vt:lpstr>
      <vt:lpstr>Results of Maoism</vt:lpstr>
      <vt:lpstr>Results of Maoism</vt:lpstr>
      <vt:lpstr>Results of Maoism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China‘s situation in 1978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- agriculture</vt:lpstr>
      <vt:lpstr>Reforms – urban areas</vt:lpstr>
      <vt:lpstr>Reforms – urban areas</vt:lpstr>
      <vt:lpstr>Reforms – urban areas</vt:lpstr>
      <vt:lpstr>Reforms – urban areas</vt:lpstr>
      <vt:lpstr>Reforms – urban areas</vt:lpstr>
      <vt:lpstr>Reforms – urban areas</vt:lpstr>
      <vt:lpstr>Reforms – urban areas</vt:lpstr>
      <vt:lpstr>Reforms – foreign trade</vt:lpstr>
      <vt:lpstr>Reforms – foreign trade</vt:lpstr>
      <vt:lpstr>PowerPoint Presentation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Reforms – foreign trade</vt:lpstr>
      <vt:lpstr>The Tiananmen interlude</vt:lpstr>
      <vt:lpstr>The Tiananmen interlude</vt:lpstr>
      <vt:lpstr>The Tiananmen interlude</vt:lpstr>
      <vt:lpstr>The Tiananmen interlude</vt:lpstr>
      <vt:lpstr>PowerPoint Presentation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The Tiananmen interlude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Reforms after 1978</dc:title>
  <dc:creator>Petr Svatoň</dc:creator>
  <cp:lastModifiedBy>Petr Svatoň</cp:lastModifiedBy>
  <cp:revision>64</cp:revision>
  <dcterms:created xsi:type="dcterms:W3CDTF">2021-10-03T10:59:49Z</dcterms:created>
  <dcterms:modified xsi:type="dcterms:W3CDTF">2022-09-28T10:31:35Z</dcterms:modified>
</cp:coreProperties>
</file>