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78" r:id="rId3"/>
    <p:sldId id="257" r:id="rId4"/>
    <p:sldId id="659" r:id="rId5"/>
    <p:sldId id="660" r:id="rId6"/>
    <p:sldId id="776" r:id="rId7"/>
    <p:sldId id="777" r:id="rId8"/>
    <p:sldId id="779" r:id="rId9"/>
    <p:sldId id="781" r:id="rId10"/>
    <p:sldId id="780" r:id="rId11"/>
    <p:sldId id="782" r:id="rId12"/>
    <p:sldId id="530" r:id="rId13"/>
    <p:sldId id="301" r:id="rId14"/>
    <p:sldId id="382" r:id="rId15"/>
    <p:sldId id="532" r:id="rId16"/>
    <p:sldId id="531" r:id="rId17"/>
    <p:sldId id="302" r:id="rId18"/>
    <p:sldId id="481" r:id="rId19"/>
    <p:sldId id="384" r:id="rId20"/>
    <p:sldId id="767" r:id="rId21"/>
    <p:sldId id="584" r:id="rId22"/>
    <p:sldId id="385" r:id="rId23"/>
    <p:sldId id="533" r:id="rId24"/>
    <p:sldId id="534" r:id="rId25"/>
    <p:sldId id="495" r:id="rId26"/>
    <p:sldId id="496" r:id="rId27"/>
    <p:sldId id="535" r:id="rId28"/>
    <p:sldId id="536" r:id="rId29"/>
    <p:sldId id="689" r:id="rId30"/>
    <p:sldId id="386" r:id="rId31"/>
    <p:sldId id="540" r:id="rId32"/>
    <p:sldId id="489" r:id="rId33"/>
    <p:sldId id="541" r:id="rId34"/>
    <p:sldId id="542" r:id="rId35"/>
    <p:sldId id="490" r:id="rId36"/>
    <p:sldId id="491" r:id="rId37"/>
    <p:sldId id="482" r:id="rId38"/>
    <p:sldId id="543" r:id="rId39"/>
    <p:sldId id="544" r:id="rId40"/>
    <p:sldId id="492" r:id="rId41"/>
    <p:sldId id="545" r:id="rId42"/>
    <p:sldId id="546" r:id="rId43"/>
    <p:sldId id="547" r:id="rId44"/>
    <p:sldId id="494" r:id="rId45"/>
    <p:sldId id="548" r:id="rId46"/>
    <p:sldId id="549" r:id="rId47"/>
    <p:sldId id="493" r:id="rId48"/>
    <p:sldId id="550" r:id="rId49"/>
    <p:sldId id="503" r:id="rId50"/>
    <p:sldId id="551" r:id="rId51"/>
    <p:sldId id="552" r:id="rId52"/>
    <p:sldId id="553" r:id="rId53"/>
    <p:sldId id="554" r:id="rId54"/>
    <p:sldId id="504" r:id="rId55"/>
    <p:sldId id="555" r:id="rId56"/>
    <p:sldId id="556" r:id="rId57"/>
    <p:sldId id="557" r:id="rId58"/>
    <p:sldId id="560" r:id="rId59"/>
    <p:sldId id="505" r:id="rId60"/>
    <p:sldId id="558" r:id="rId61"/>
    <p:sldId id="559" r:id="rId62"/>
    <p:sldId id="511" r:id="rId63"/>
    <p:sldId id="589" r:id="rId64"/>
    <p:sldId id="590" r:id="rId65"/>
    <p:sldId id="775" r:id="rId66"/>
    <p:sldId id="497" r:id="rId67"/>
    <p:sldId id="561" r:id="rId68"/>
    <p:sldId id="562" r:id="rId69"/>
    <p:sldId id="564" r:id="rId70"/>
    <p:sldId id="563" r:id="rId71"/>
    <p:sldId id="565" r:id="rId72"/>
    <p:sldId id="768" r:id="rId73"/>
    <p:sldId id="575" r:id="rId74"/>
    <p:sldId id="576" r:id="rId75"/>
    <p:sldId id="577" r:id="rId76"/>
    <p:sldId id="582" r:id="rId77"/>
    <p:sldId id="501" r:id="rId78"/>
    <p:sldId id="571" r:id="rId79"/>
    <p:sldId id="572" r:id="rId80"/>
    <p:sldId id="573" r:id="rId81"/>
    <p:sldId id="502" r:id="rId82"/>
    <p:sldId id="566" r:id="rId83"/>
    <p:sldId id="498" r:id="rId84"/>
    <p:sldId id="567" r:id="rId85"/>
    <p:sldId id="568" r:id="rId86"/>
    <p:sldId id="578" r:id="rId87"/>
    <p:sldId id="570" r:id="rId88"/>
    <p:sldId id="579" r:id="rId89"/>
    <p:sldId id="591" r:id="rId90"/>
    <p:sldId id="592" r:id="rId91"/>
    <p:sldId id="593" r:id="rId92"/>
    <p:sldId id="594" r:id="rId93"/>
    <p:sldId id="580" r:id="rId94"/>
    <p:sldId id="581" r:id="rId95"/>
    <p:sldId id="506" r:id="rId96"/>
    <p:sldId id="574" r:id="rId97"/>
    <p:sldId id="507" r:id="rId98"/>
    <p:sldId id="583" r:id="rId99"/>
    <p:sldId id="585" r:id="rId100"/>
    <p:sldId id="586" r:id="rId101"/>
    <p:sldId id="508" r:id="rId102"/>
    <p:sldId id="513" r:id="rId103"/>
    <p:sldId id="769" r:id="rId104"/>
    <p:sldId id="770" r:id="rId105"/>
    <p:sldId id="514" r:id="rId106"/>
    <p:sldId id="772" r:id="rId107"/>
    <p:sldId id="773" r:id="rId108"/>
    <p:sldId id="600" r:id="rId109"/>
    <p:sldId id="655" r:id="rId110"/>
    <p:sldId id="601" r:id="rId111"/>
    <p:sldId id="667" r:id="rId112"/>
    <p:sldId id="668" r:id="rId113"/>
    <p:sldId id="783" r:id="rId114"/>
    <p:sldId id="512" r:id="rId115"/>
    <p:sldId id="595" r:id="rId116"/>
    <p:sldId id="597" r:id="rId117"/>
    <p:sldId id="669" r:id="rId118"/>
    <p:sldId id="598" r:id="rId119"/>
    <p:sldId id="602" r:id="rId120"/>
    <p:sldId id="605" r:id="rId121"/>
    <p:sldId id="604" r:id="rId122"/>
    <p:sldId id="606" r:id="rId123"/>
    <p:sldId id="603" r:id="rId124"/>
    <p:sldId id="670" r:id="rId125"/>
    <p:sldId id="671" r:id="rId126"/>
    <p:sldId id="672" r:id="rId127"/>
    <p:sldId id="608" r:id="rId128"/>
    <p:sldId id="673" r:id="rId129"/>
    <p:sldId id="674" r:id="rId130"/>
    <p:sldId id="675" r:id="rId131"/>
    <p:sldId id="609" r:id="rId132"/>
    <p:sldId id="611" r:id="rId133"/>
    <p:sldId id="610" r:id="rId134"/>
    <p:sldId id="784" r:id="rId135"/>
    <p:sldId id="614" r:id="rId136"/>
    <p:sldId id="676" r:id="rId137"/>
    <p:sldId id="677" r:id="rId138"/>
    <p:sldId id="678" r:id="rId139"/>
    <p:sldId id="680" r:id="rId140"/>
    <p:sldId id="679" r:id="rId141"/>
    <p:sldId id="684" r:id="rId142"/>
    <p:sldId id="615" r:id="rId143"/>
    <p:sldId id="681" r:id="rId144"/>
    <p:sldId id="612" r:id="rId145"/>
    <p:sldId id="682" r:id="rId146"/>
    <p:sldId id="685" r:id="rId147"/>
    <p:sldId id="616" r:id="rId148"/>
    <p:sldId id="686" r:id="rId149"/>
    <p:sldId id="687" r:id="rId150"/>
    <p:sldId id="688" r:id="rId151"/>
    <p:sldId id="690" r:id="rId152"/>
    <p:sldId id="617" r:id="rId153"/>
    <p:sldId id="691" r:id="rId154"/>
    <p:sldId id="618" r:id="rId155"/>
    <p:sldId id="785" r:id="rId156"/>
    <p:sldId id="692" r:id="rId157"/>
    <p:sldId id="619" r:id="rId158"/>
    <p:sldId id="694" r:id="rId159"/>
    <p:sldId id="620" r:id="rId160"/>
    <p:sldId id="695" r:id="rId161"/>
    <p:sldId id="696" r:id="rId162"/>
    <p:sldId id="697" r:id="rId163"/>
    <p:sldId id="361" r:id="rId164"/>
    <p:sldId id="700" r:id="rId165"/>
    <p:sldId id="656" r:id="rId166"/>
    <p:sldId id="698" r:id="rId167"/>
    <p:sldId id="699" r:id="rId168"/>
    <p:sldId id="362" r:id="rId169"/>
    <p:sldId id="701" r:id="rId170"/>
    <p:sldId id="621" r:id="rId171"/>
    <p:sldId id="622" r:id="rId172"/>
    <p:sldId id="702" r:id="rId173"/>
    <p:sldId id="623" r:id="rId174"/>
    <p:sldId id="703" r:id="rId175"/>
    <p:sldId id="704" r:id="rId176"/>
    <p:sldId id="624" r:id="rId177"/>
    <p:sldId id="705" r:id="rId178"/>
    <p:sldId id="706" r:id="rId179"/>
    <p:sldId id="707" r:id="rId180"/>
    <p:sldId id="625" r:id="rId181"/>
    <p:sldId id="708" r:id="rId182"/>
    <p:sldId id="709" r:id="rId183"/>
    <p:sldId id="710" r:id="rId184"/>
    <p:sldId id="786" r:id="rId185"/>
    <p:sldId id="787" r:id="rId186"/>
    <p:sldId id="626" r:id="rId187"/>
    <p:sldId id="711" r:id="rId188"/>
    <p:sldId id="712" r:id="rId189"/>
    <p:sldId id="627" r:id="rId190"/>
    <p:sldId id="713" r:id="rId191"/>
    <p:sldId id="714" r:id="rId192"/>
    <p:sldId id="628" r:id="rId193"/>
    <p:sldId id="766" r:id="rId194"/>
    <p:sldId id="629" r:id="rId195"/>
    <p:sldId id="715" r:id="rId196"/>
    <p:sldId id="716" r:id="rId197"/>
    <p:sldId id="717" r:id="rId198"/>
    <p:sldId id="718" r:id="rId199"/>
    <p:sldId id="630" r:id="rId200"/>
    <p:sldId id="719" r:id="rId201"/>
    <p:sldId id="720" r:id="rId202"/>
    <p:sldId id="721" r:id="rId203"/>
    <p:sldId id="631" r:id="rId204"/>
    <p:sldId id="632" r:id="rId205"/>
    <p:sldId id="633" r:id="rId206"/>
    <p:sldId id="722" r:id="rId207"/>
    <p:sldId id="723" r:id="rId208"/>
    <p:sldId id="724" r:id="rId209"/>
    <p:sldId id="634" r:id="rId210"/>
    <p:sldId id="725" r:id="rId211"/>
    <p:sldId id="726" r:id="rId212"/>
    <p:sldId id="635" r:id="rId213"/>
    <p:sldId id="727" r:id="rId214"/>
    <p:sldId id="728" r:id="rId215"/>
    <p:sldId id="729" r:id="rId216"/>
    <p:sldId id="636" r:id="rId217"/>
    <p:sldId id="730" r:id="rId218"/>
    <p:sldId id="731" r:id="rId219"/>
    <p:sldId id="732" r:id="rId220"/>
    <p:sldId id="736" r:id="rId221"/>
    <p:sldId id="735" r:id="rId222"/>
    <p:sldId id="637" r:id="rId223"/>
    <p:sldId id="733" r:id="rId224"/>
    <p:sldId id="737" r:id="rId225"/>
    <p:sldId id="738" r:id="rId226"/>
    <p:sldId id="638" r:id="rId227"/>
    <p:sldId id="739" r:id="rId228"/>
    <p:sldId id="740" r:id="rId229"/>
    <p:sldId id="741" r:id="rId230"/>
    <p:sldId id="639" r:id="rId231"/>
    <p:sldId id="640" r:id="rId232"/>
    <p:sldId id="641" r:id="rId233"/>
    <p:sldId id="642" r:id="rId234"/>
    <p:sldId id="643" r:id="rId235"/>
    <p:sldId id="742" r:id="rId236"/>
    <p:sldId id="644" r:id="rId237"/>
    <p:sldId id="743" r:id="rId238"/>
    <p:sldId id="647" r:id="rId239"/>
    <p:sldId id="646" r:id="rId240"/>
    <p:sldId id="645" r:id="rId241"/>
    <p:sldId id="745" r:id="rId242"/>
    <p:sldId id="746" r:id="rId243"/>
    <p:sldId id="260" r:id="rId244"/>
    <p:sldId id="648" r:id="rId245"/>
    <p:sldId id="747" r:id="rId246"/>
    <p:sldId id="658" r:id="rId247"/>
    <p:sldId id="750" r:id="rId248"/>
    <p:sldId id="748" r:id="rId249"/>
    <p:sldId id="751" r:id="rId250"/>
    <p:sldId id="753" r:id="rId251"/>
    <p:sldId id="752" r:id="rId252"/>
    <p:sldId id="649" r:id="rId253"/>
    <p:sldId id="654" r:id="rId254"/>
    <p:sldId id="651" r:id="rId255"/>
    <p:sldId id="754" r:id="rId256"/>
    <p:sldId id="755" r:id="rId257"/>
    <p:sldId id="650" r:id="rId258"/>
    <p:sldId id="652" r:id="rId259"/>
    <p:sldId id="759" r:id="rId260"/>
    <p:sldId id="760" r:id="rId261"/>
    <p:sldId id="761" r:id="rId262"/>
    <p:sldId id="762" r:id="rId263"/>
    <p:sldId id="763" r:id="rId264"/>
    <p:sldId id="764" r:id="rId265"/>
    <p:sldId id="765" r:id="rId2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tableStyles" Target="tableStyle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presProps" Target="presProps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137FD-65D0-49FF-A390-BD081EDEC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E7D1BE-9DA9-4A76-B936-E0564348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B5BD12-6072-4BFD-9F75-59851A42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C1356E-7822-4F22-BD30-88364EC1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08357B-7D36-4DCC-B7E7-600B9E11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F382C-FE5B-4470-AB8A-BCD2A97E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C2C86B-ACFA-4EF4-9A67-E009CDD62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70BB0B-AD5F-4FCC-94F3-5322EB76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75D15-C100-439A-9FBB-FD0E1549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8E9AA5-2786-46AE-835E-27C9F3CA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0145A1-286A-4A44-A4C9-077A8FC79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6FF550-00F5-45D2-88D0-3627C0233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9E856E-EDB6-438F-97E6-3A918D6F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AEFC8C-A09D-470E-A801-777BD4C1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70D55E-8B07-454C-B4E7-FD520716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B208B-8F9A-4376-8835-41FD029C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80948-F288-4499-AD47-6BB48D2B3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B2FBA0-8298-4299-A144-6084D1A8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14FB3-08F9-40A9-AD6D-CFAC7741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239776-EEA5-4D25-A569-9707E80B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79A2D-6129-497B-AF19-E20CAD85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760928-E0FE-4B4A-A371-916BF67FA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F94885-46FF-4E04-96C3-18A1067C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F2F03A-EB72-4B8E-8231-EE6DE3D3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388A40-BCED-4888-BBCA-FEE43FBE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5B125-1B6E-420D-B27D-A37A449C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72D313-211A-4081-A5EF-B149D21F0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B83980-0B6E-41FC-BA69-FBD5CC7F3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98E5C3-F66B-4704-A571-E4025DD3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71CB56-99D8-4BE7-8B8D-42A19108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E71201-DE2D-4E1D-BF0B-5589349A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CDF66-CBBC-44DF-9407-AD9BC42A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1C941C-FC1E-4D59-9FB9-E5B462704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8FE211-76D2-4C90-A722-9079C761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15ACDE-7712-4F6F-872A-A8042CCEC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050DFA-1A4B-410C-B24D-8A18FCBEE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99DEA2-5B71-4788-B6D1-A98AA8EE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136FCF-23A4-4DB5-A9CB-DF3D9FE4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E91242-AF96-4744-9774-DB83C43A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EB7BF-1640-46BD-BEF6-0BADDF37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92EAF3-1B42-42A0-B3DD-9C2489EB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1D2FBC-E606-4CC0-81D8-0BE69056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D8DB7F-489A-4D0F-86DF-FE68EF52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5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DB445D-1D8D-4022-A7C1-C18810D9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48C1E7-ECBE-4825-9280-79034F5B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C560E3-8282-4C6C-8B51-08E327EA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8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2707E-330C-4D9E-A467-E58121C3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8DC7C-F00D-48A5-903D-1B03F6614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835B65-2194-47D7-BFB9-D76938420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DA2909-CFDE-481E-88BB-62F7C53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BFA1C6-88A3-4AD9-B773-444124FB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82D0D8-29B7-4F8A-96AC-8C2F041A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AE8ED-3B29-4F10-B646-444E79DE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47111D1-ED78-44B9-8EF9-7E1FFF143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482212-D837-461F-B8DD-8F26201C0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B83E66-A022-4429-81A2-D54019D0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EAD51C-A5F5-41E8-A1A0-31901F2B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FD4FFC-674F-4AB8-A35F-8A474B71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BCC224-D841-4C33-B9C9-25473D0F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380690-D4C9-48EC-9C0F-3A4808E4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4BB6E3-6047-4374-A8A7-F455368C2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002B-20B1-4A08-84BD-C586CF3ADEA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0BBE2D-FEC3-4AEC-BB85-5B165426B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EB097A-95AD-429B-87AB-42909E101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6C17-B148-43BC-9EB4-0F63CCAA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8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https://na-production.s3.amazonaws.com/documents/translation-fulltext-8.1.17.pdf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https://na-production.s3.amazonaws.com/documents/translation-fulltext-8.1.17.pdf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s://na-production.s3.amazonaws.com/documents/translation-fulltext-8.1.17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hyperlink" Target="https://na-production.s3.amazonaws.com/documents/translation-fulltext-8.1.17.pdf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jchp.gov.cn/publish/portal0/xxgk/zfcg/cggg/info482387.htm" TargetMode="External"/><Relationship Id="rId2" Type="http://schemas.openxmlformats.org/officeDocument/2006/relationships/hyperlink" Target="https://www.yicaiglobal.com/news/baidu-hebei-province-jointly-build-xiongan-new-area-%E2%80%98ai-city%E2%80%9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hu.com/a/191525023_260616" TargetMode="External"/><Relationship Id="rId4" Type="http://schemas.openxmlformats.org/officeDocument/2006/relationships/hyperlink" Target="http://news.ifeng.com/a/20171220/54348061_0.shtml" TargetMode="Externa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0A24E-00D5-4793-89B4-0AF9A2E79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US-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rivalry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0E34CE-148B-49CE-AA0C-B0A3451C7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China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2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C595-BAA2-4D08-91C7-91F5FAC4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611BD-EFBC-4D17-B0B4-16A3156F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return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Xi</a:t>
            </a:r>
            <a:r>
              <a:rPr lang="cs-CZ" dirty="0"/>
              <a:t> </a:t>
            </a:r>
            <a:r>
              <a:rPr lang="cs-CZ" dirty="0" err="1"/>
              <a:t>Jinping</a:t>
            </a:r>
            <a:r>
              <a:rPr lang="cs-CZ" dirty="0"/>
              <a:t> </a:t>
            </a:r>
          </a:p>
          <a:p>
            <a:r>
              <a:rPr lang="cs-CZ" dirty="0"/>
              <a:t>Western </a:t>
            </a:r>
            <a:r>
              <a:rPr lang="cs-CZ" dirty="0" err="1"/>
              <a:t>backlash</a:t>
            </a:r>
            <a:endParaRPr lang="cs-CZ" dirty="0"/>
          </a:p>
          <a:p>
            <a:endParaRPr lang="cs-CZ" dirty="0"/>
          </a:p>
          <a:p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neoliberal</a:t>
            </a:r>
            <a:r>
              <a:rPr lang="cs-CZ" dirty="0"/>
              <a:t> / </a:t>
            </a:r>
            <a:r>
              <a:rPr lang="cs-CZ" dirty="0" err="1"/>
              <a:t>Fukuyamist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globalization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48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78165-F05B-4D9A-A0C8-A71A37FA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75D7E-DD71-43C1-A38A-D81C9A2A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2016, meant as a more </a:t>
            </a:r>
            <a:r>
              <a:rPr lang="en-US" b="1" dirty="0"/>
              <a:t>general framework for existing programs</a:t>
            </a:r>
            <a:r>
              <a:rPr lang="en-US" dirty="0"/>
              <a:t> (MiC25, SEI, Internet Plus)</a:t>
            </a:r>
          </a:p>
          <a:p>
            <a:r>
              <a:rPr lang="en-US" dirty="0"/>
              <a:t>Main idea – </a:t>
            </a:r>
            <a:r>
              <a:rPr lang="en-US" b="1" dirty="0"/>
              <a:t>AI is a general-purpose technology</a:t>
            </a:r>
          </a:p>
          <a:p>
            <a:r>
              <a:rPr lang="en-US" b="1" dirty="0"/>
              <a:t>The goal is to </a:t>
            </a:r>
            <a:r>
              <a:rPr lang="cs-CZ" b="1" dirty="0"/>
              <a:t>1) </a:t>
            </a:r>
            <a:r>
              <a:rPr lang="en-US" b="1" dirty="0">
                <a:solidFill>
                  <a:srgbClr val="FF0000"/>
                </a:solidFill>
              </a:rPr>
              <a:t>develop it </a:t>
            </a:r>
            <a:r>
              <a:rPr lang="en-US" b="1" dirty="0"/>
              <a:t>and then </a:t>
            </a:r>
            <a:r>
              <a:rPr lang="cs-CZ" b="1" dirty="0">
                <a:solidFill>
                  <a:srgbClr val="FF0000"/>
                </a:solidFill>
              </a:rPr>
              <a:t>2) </a:t>
            </a:r>
            <a:r>
              <a:rPr lang="en-US" b="1" dirty="0">
                <a:solidFill>
                  <a:srgbClr val="FF0000"/>
                </a:solidFill>
              </a:rPr>
              <a:t>implement it </a:t>
            </a:r>
            <a:r>
              <a:rPr lang="en-US" b="1" dirty="0"/>
              <a:t>in all sectors of the Chinese economy</a:t>
            </a:r>
          </a:p>
          <a:p>
            <a:r>
              <a:rPr lang="en-US" b="1" dirty="0"/>
              <a:t>&gt; digitalization, smart cities, intelligent manufacturing</a:t>
            </a:r>
          </a:p>
        </p:txBody>
      </p:sp>
    </p:spTree>
    <p:extLst>
      <p:ext uri="{BB962C8B-B14F-4D97-AF65-F5344CB8AC3E}">
        <p14:creationId xmlns:p14="http://schemas.microsoft.com/office/powerpoint/2010/main" val="11934266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719A2-C2C0-4B1B-AD30-12DF7F2E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977AB-A9B1-4505-A038-8453BD2F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now has a </a:t>
            </a:r>
            <a:r>
              <a:rPr lang="en-US" b="1" dirty="0"/>
              <a:t>whole system of programs </a:t>
            </a:r>
            <a:r>
              <a:rPr lang="en-US" dirty="0"/>
              <a:t>to develop new technologies and support their adoption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2055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6099-E564-4F83-A2D9-B1BF954F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FD9A-B1C3-4B35-9979-141048EE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target of support – </a:t>
            </a:r>
            <a:r>
              <a:rPr lang="en-US" b="1" dirty="0"/>
              <a:t>semiconductors</a:t>
            </a:r>
          </a:p>
          <a:p>
            <a:r>
              <a:rPr lang="en-US" dirty="0"/>
              <a:t>= </a:t>
            </a:r>
            <a:r>
              <a:rPr lang="en-US" b="1" dirty="0"/>
              <a:t>chips</a:t>
            </a:r>
          </a:p>
          <a:p>
            <a:r>
              <a:rPr lang="en-US" dirty="0"/>
              <a:t>= brain of electronics, „DNA of technology“</a:t>
            </a:r>
          </a:p>
        </p:txBody>
      </p:sp>
    </p:spTree>
    <p:extLst>
      <p:ext uri="{BB962C8B-B14F-4D97-AF65-F5344CB8AC3E}">
        <p14:creationId xmlns:p14="http://schemas.microsoft.com/office/powerpoint/2010/main" val="28205337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6099-E564-4F83-A2D9-B1BF954F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FD9A-B1C3-4B35-9979-141048EE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target of support – </a:t>
            </a:r>
            <a:r>
              <a:rPr lang="en-US" b="1" dirty="0"/>
              <a:t>semiconductors</a:t>
            </a:r>
          </a:p>
          <a:p>
            <a:r>
              <a:rPr lang="en-US" dirty="0"/>
              <a:t>= </a:t>
            </a:r>
            <a:r>
              <a:rPr lang="en-US" b="1" dirty="0"/>
              <a:t>chips</a:t>
            </a:r>
          </a:p>
          <a:p>
            <a:r>
              <a:rPr lang="en-US" dirty="0"/>
              <a:t>= brain of electronics, „DNA of technology“</a:t>
            </a:r>
          </a:p>
          <a:p>
            <a:r>
              <a:rPr lang="en-US" dirty="0"/>
              <a:t>Necessary for China‘s technological goals</a:t>
            </a:r>
          </a:p>
        </p:txBody>
      </p:sp>
    </p:spTree>
    <p:extLst>
      <p:ext uri="{BB962C8B-B14F-4D97-AF65-F5344CB8AC3E}">
        <p14:creationId xmlns:p14="http://schemas.microsoft.com/office/powerpoint/2010/main" val="12938877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6099-E564-4F83-A2D9-B1BF954F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FD9A-B1C3-4B35-9979-141048EE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target of support – </a:t>
            </a:r>
            <a:r>
              <a:rPr lang="en-US" b="1" dirty="0"/>
              <a:t>semiconductors</a:t>
            </a:r>
          </a:p>
          <a:p>
            <a:r>
              <a:rPr lang="en-US" dirty="0"/>
              <a:t>= </a:t>
            </a:r>
            <a:r>
              <a:rPr lang="en-US" b="1" dirty="0"/>
              <a:t>chips</a:t>
            </a:r>
          </a:p>
          <a:p>
            <a:r>
              <a:rPr lang="en-US" dirty="0"/>
              <a:t>= brain of electronics, „DNA of technology“</a:t>
            </a:r>
          </a:p>
          <a:p>
            <a:r>
              <a:rPr lang="en-US" dirty="0"/>
              <a:t>Necessary for China‘s technological goals</a:t>
            </a:r>
          </a:p>
          <a:p>
            <a:r>
              <a:rPr lang="en-US" b="1" dirty="0"/>
              <a:t>China continues to be surprisingly weak and aims to improve its position</a:t>
            </a:r>
          </a:p>
        </p:txBody>
      </p:sp>
    </p:spTree>
    <p:extLst>
      <p:ext uri="{BB962C8B-B14F-4D97-AF65-F5344CB8AC3E}">
        <p14:creationId xmlns:p14="http://schemas.microsoft.com/office/powerpoint/2010/main" val="19187694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26BE0-F6A3-439C-891E-5C08A462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of industrial policy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9323A-F803-422B-8040-C662DE98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Bigger</a:t>
            </a:r>
            <a:r>
              <a:rPr lang="en-US" dirty="0"/>
              <a:t> (even relatively) than policies of Japan, Taiwan, South Korea </a:t>
            </a:r>
            <a:r>
              <a:rPr lang="en-US" dirty="0" err="1"/>
              <a:t>etc</a:t>
            </a:r>
            <a:r>
              <a:rPr lang="cs-CZ" dirty="0"/>
              <a:t>.</a:t>
            </a:r>
            <a:r>
              <a:rPr lang="en-US" dirty="0"/>
              <a:t> in the post-war period</a:t>
            </a:r>
          </a:p>
          <a:p>
            <a:r>
              <a:rPr lang="cs-CZ" b="1" dirty="0"/>
              <a:t>A </a:t>
            </a:r>
            <a:r>
              <a:rPr lang="en-US" b="1" dirty="0"/>
              <a:t>qualitatively different goal </a:t>
            </a:r>
            <a:r>
              <a:rPr lang="en-US" dirty="0"/>
              <a:t>– leadership</a:t>
            </a:r>
          </a:p>
        </p:txBody>
      </p:sp>
    </p:spTree>
    <p:extLst>
      <p:ext uri="{BB962C8B-B14F-4D97-AF65-F5344CB8AC3E}">
        <p14:creationId xmlns:p14="http://schemas.microsoft.com/office/powerpoint/2010/main" val="22808255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26BE0-F6A3-439C-891E-5C08A462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of industrial policy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9323A-F803-422B-8040-C662DE98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Bigger</a:t>
            </a:r>
            <a:r>
              <a:rPr lang="en-US" dirty="0"/>
              <a:t> (even relatively) than policies of Japan, Taiwan, South Korea </a:t>
            </a:r>
            <a:r>
              <a:rPr lang="en-US" dirty="0" err="1"/>
              <a:t>etc</a:t>
            </a:r>
            <a:r>
              <a:rPr lang="cs-CZ" dirty="0"/>
              <a:t>.</a:t>
            </a:r>
            <a:r>
              <a:rPr lang="en-US" dirty="0"/>
              <a:t> in the post-war period</a:t>
            </a:r>
          </a:p>
          <a:p>
            <a:r>
              <a:rPr lang="cs-CZ" b="1" dirty="0"/>
              <a:t>A </a:t>
            </a:r>
            <a:r>
              <a:rPr lang="en-US" b="1" dirty="0"/>
              <a:t>qualitatively different goal </a:t>
            </a:r>
            <a:r>
              <a:rPr lang="en-US" dirty="0"/>
              <a:t>– leadership</a:t>
            </a:r>
          </a:p>
          <a:p>
            <a:endParaRPr lang="en-US" dirty="0"/>
          </a:p>
          <a:p>
            <a:r>
              <a:rPr lang="en-US" dirty="0"/>
              <a:t>Highly provocative – Naughton – </a:t>
            </a:r>
            <a:r>
              <a:rPr lang="en-US" b="1" dirty="0"/>
              <a:t>breaking of unwritten international rules</a:t>
            </a:r>
          </a:p>
        </p:txBody>
      </p:sp>
    </p:spTree>
    <p:extLst>
      <p:ext uri="{BB962C8B-B14F-4D97-AF65-F5344CB8AC3E}">
        <p14:creationId xmlns:p14="http://schemas.microsoft.com/office/powerpoint/2010/main" val="19885070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26BE0-F6A3-439C-891E-5C08A462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of industrial policy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9323A-F803-422B-8040-C662DE98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Bigger</a:t>
            </a:r>
            <a:r>
              <a:rPr lang="en-US" dirty="0"/>
              <a:t> (even relatively) than policies of Japan, Taiwan, South Korea </a:t>
            </a:r>
            <a:r>
              <a:rPr lang="en-US" dirty="0" err="1"/>
              <a:t>etc</a:t>
            </a:r>
            <a:r>
              <a:rPr lang="cs-CZ" dirty="0"/>
              <a:t>.</a:t>
            </a:r>
            <a:r>
              <a:rPr lang="en-US" dirty="0"/>
              <a:t> in the post-war period</a:t>
            </a:r>
          </a:p>
          <a:p>
            <a:r>
              <a:rPr lang="cs-CZ" b="1" dirty="0"/>
              <a:t>A </a:t>
            </a:r>
            <a:r>
              <a:rPr lang="en-US" b="1" dirty="0"/>
              <a:t>qualitatively different goal </a:t>
            </a:r>
            <a:r>
              <a:rPr lang="en-US" dirty="0"/>
              <a:t>– leadership</a:t>
            </a:r>
          </a:p>
          <a:p>
            <a:endParaRPr lang="en-US" dirty="0"/>
          </a:p>
          <a:p>
            <a:r>
              <a:rPr lang="en-US" dirty="0"/>
              <a:t>Highly provocative – Naughton – </a:t>
            </a:r>
            <a:r>
              <a:rPr lang="en-US" b="1" dirty="0"/>
              <a:t>breaking of unwritten international rules</a:t>
            </a:r>
          </a:p>
          <a:p>
            <a:r>
              <a:rPr lang="en-US" dirty="0"/>
              <a:t>&gt; </a:t>
            </a:r>
            <a:r>
              <a:rPr lang="en-US" b="1" dirty="0"/>
              <a:t>backlash - </a:t>
            </a:r>
            <a:r>
              <a:rPr lang="en-US" dirty="0"/>
              <a:t>end of Western complacency about China</a:t>
            </a:r>
            <a:r>
              <a:rPr lang="cs-CZ" dirty="0"/>
              <a:t> – </a:t>
            </a:r>
            <a:r>
              <a:rPr lang="en-US" b="1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6962748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AC17C-9A3D-4178-9233-61C1ED23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365FF0-CD94-4025-8375-DF612C47B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i="0" dirty="0">
                <a:effectLst/>
                <a:latin typeface="Times New Roman" panose="02020603050405020304" pitchFamily="18" charset="0"/>
              </a:rPr>
              <a:t>„</a:t>
            </a:r>
            <a:r>
              <a:rPr lang="cs-CZ" dirty="0">
                <a:latin typeface="Times New Roman" panose="02020603050405020304" pitchFamily="18" charset="0"/>
              </a:rPr>
              <a:t>…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in the </a:t>
            </a:r>
            <a:r>
              <a:rPr lang="cs-CZ" dirty="0">
                <a:latin typeface="Times New Roman" panose="02020603050405020304" pitchFamily="18" charset="0"/>
              </a:rPr>
              <a:t>IDDS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, the opportunity to move directly to the technological frontier and surpass other economies is no longer a wished-for feature of a few</a:t>
            </a:r>
            <a:r>
              <a:rPr lang="cs-CZ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random sectors, but rather </a:t>
            </a:r>
            <a:r>
              <a:rPr lang="en-US" b="1" i="0" dirty="0">
                <a:effectLst/>
                <a:latin typeface="Times New Roman" panose="02020603050405020304" pitchFamily="18" charset="0"/>
              </a:rPr>
              <a:t>a fundamental feature of the current global moment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.</a:t>
            </a:r>
            <a:r>
              <a:rPr lang="cs-CZ" i="0" dirty="0">
                <a:effectLst/>
                <a:latin typeface="Times New Roman" panose="02020603050405020304" pitchFamily="18" charset="0"/>
              </a:rPr>
              <a:t>“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endParaRPr lang="cs-CZ" i="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0189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AC17C-9A3D-4178-9233-61C1ED23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365FF0-CD94-4025-8375-DF612C47B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i="0" dirty="0">
                <a:effectLst/>
                <a:latin typeface="Times New Roman" panose="02020603050405020304" pitchFamily="18" charset="0"/>
              </a:rPr>
              <a:t>„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Increasingly, Chinese industrial policy is based on the idea that China has a </a:t>
            </a:r>
            <a:r>
              <a:rPr lang="en-US" b="1" i="0" dirty="0">
                <a:effectLst/>
                <a:latin typeface="Times New Roman" panose="02020603050405020304" pitchFamily="18" charset="0"/>
              </a:rPr>
              <a:t>once-in-a-lifetime opportunity 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to get in on the ground floor of a technological revolution and vault into the leading ranks of economic and technological powers.</a:t>
            </a:r>
            <a:r>
              <a:rPr lang="cs-CZ" i="0" dirty="0">
                <a:effectLst/>
                <a:latin typeface="Times New Roman" panose="02020603050405020304" pitchFamily="18" charset="0"/>
              </a:rPr>
              <a:t>“</a:t>
            </a:r>
            <a:endParaRPr lang="en-US" i="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9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D173-3F27-4C5F-9FCE-A9AE3649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Picking</a:t>
            </a:r>
            <a:r>
              <a:rPr lang="cs-CZ" dirty="0"/>
              <a:t> up </a:t>
            </a:r>
            <a:r>
              <a:rPr lang="cs-CZ" dirty="0" err="1"/>
              <a:t>the</a:t>
            </a:r>
            <a:r>
              <a:rPr lang="cs-CZ" dirty="0"/>
              <a:t> 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236A0-95B5-444C-980E-6F376275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Circa</a:t>
            </a:r>
            <a:r>
              <a:rPr lang="cs-CZ" dirty="0"/>
              <a:t> 2005 – apex </a:t>
            </a:r>
            <a:r>
              <a:rPr lang="cs-CZ" dirty="0" err="1"/>
              <a:t>of</a:t>
            </a:r>
            <a:r>
              <a:rPr lang="cs-CZ" dirty="0"/>
              <a:t> export-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, 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seems</a:t>
            </a:r>
            <a:r>
              <a:rPr lang="cs-CZ" dirty="0"/>
              <a:t> 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465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B652A-01C6-4248-B301-301E70D1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industrial policy programs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BFBD4-26C0-42D7-AC6D-CA1CC7CB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– MLP – „</a:t>
            </a:r>
            <a:r>
              <a:rPr lang="en-US" b="1" dirty="0"/>
              <a:t>let‘s development these X sectors</a:t>
            </a:r>
            <a:r>
              <a:rPr lang="en-US" dirty="0"/>
              <a:t>“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246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B652A-01C6-4248-B301-301E70D1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industrial policy programs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BFBD4-26C0-42D7-AC6D-CA1CC7CB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– MLP – „</a:t>
            </a:r>
            <a:r>
              <a:rPr lang="en-US" b="1" dirty="0"/>
              <a:t>let‘s development these X sectors</a:t>
            </a:r>
            <a:r>
              <a:rPr lang="en-US" dirty="0"/>
              <a:t>“</a:t>
            </a:r>
          </a:p>
          <a:p>
            <a:r>
              <a:rPr lang="en-US" dirty="0"/>
              <a:t>2010 – SEI - „let‘s development these X sectors </a:t>
            </a:r>
            <a:r>
              <a:rPr lang="en-US" b="1" dirty="0"/>
              <a:t>AND become the global leader in them</a:t>
            </a:r>
            <a:r>
              <a:rPr lang="en-US" dirty="0"/>
              <a:t>“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109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B652A-01C6-4248-B301-301E70D1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industrial policy programs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BFBD4-26C0-42D7-AC6D-CA1CC7CB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– MLP – „</a:t>
            </a:r>
            <a:r>
              <a:rPr lang="en-US" b="1" dirty="0"/>
              <a:t>let‘s development these X sectors</a:t>
            </a:r>
            <a:r>
              <a:rPr lang="en-US" dirty="0"/>
              <a:t>“</a:t>
            </a:r>
          </a:p>
          <a:p>
            <a:r>
              <a:rPr lang="en-US" dirty="0"/>
              <a:t>2010 – SEI - „let‘s development these X sectors </a:t>
            </a:r>
            <a:r>
              <a:rPr lang="en-US" b="1" dirty="0"/>
              <a:t>AND become the global leader in them</a:t>
            </a:r>
            <a:r>
              <a:rPr lang="en-US" dirty="0"/>
              <a:t>“</a:t>
            </a:r>
          </a:p>
          <a:p>
            <a:r>
              <a:rPr lang="en-US" dirty="0"/>
              <a:t>2015 – </a:t>
            </a:r>
            <a:r>
              <a:rPr lang="en-US" dirty="0" err="1"/>
              <a:t>MiC</a:t>
            </a:r>
            <a:r>
              <a:rPr lang="en-US" dirty="0"/>
              <a:t>, IDDS - „let‘s development these X sectors AND become the global leader in them </a:t>
            </a:r>
            <a:r>
              <a:rPr lang="en-US" b="1" dirty="0"/>
              <a:t>AND implement these technologies in the entire economy</a:t>
            </a:r>
            <a:r>
              <a:rPr lang="en-US" dirty="0"/>
              <a:t>“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5279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6599-D717-480C-B9F5-127A1ED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7E53-939A-4FC6-8445-D6DFBEAE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do </a:t>
            </a:r>
            <a:r>
              <a:rPr lang="cs-CZ" dirty="0" err="1"/>
              <a:t>this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5469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b="1" dirty="0"/>
              <a:t>tool</a:t>
            </a:r>
            <a:r>
              <a:rPr lang="en-US" dirty="0"/>
              <a:t> of industrial policy</a:t>
            </a:r>
          </a:p>
          <a:p>
            <a:r>
              <a:rPr lang="en-US" dirty="0"/>
              <a:t>The previous (MiC25 etc.) were programs laying out </a:t>
            </a:r>
            <a:r>
              <a:rPr lang="en-US" b="1" dirty="0"/>
              <a:t>goals</a:t>
            </a:r>
            <a:r>
              <a:rPr lang="en-US" dirty="0"/>
              <a:t>; this is about the </a:t>
            </a:r>
            <a:r>
              <a:rPr lang="en-US" b="1" dirty="0"/>
              <a:t>means</a:t>
            </a:r>
          </a:p>
        </p:txBody>
      </p:sp>
    </p:spTree>
    <p:extLst>
      <p:ext uri="{BB962C8B-B14F-4D97-AF65-F5344CB8AC3E}">
        <p14:creationId xmlns:p14="http://schemas.microsoft.com/office/powerpoint/2010/main" val="34901688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US venture capital firms</a:t>
            </a:r>
          </a:p>
          <a:p>
            <a:r>
              <a:rPr lang="en-US" b="1" dirty="0"/>
              <a:t>But funded by SOEs and banks – indirect state capital</a:t>
            </a:r>
          </a:p>
        </p:txBody>
      </p:sp>
    </p:spTree>
    <p:extLst>
      <p:ext uri="{BB962C8B-B14F-4D97-AF65-F5344CB8AC3E}">
        <p14:creationId xmlns:p14="http://schemas.microsoft.com/office/powerpoint/2010/main" val="31301092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US venture capital firms</a:t>
            </a:r>
          </a:p>
          <a:p>
            <a:r>
              <a:rPr lang="en-US" b="1" dirty="0"/>
              <a:t>But funded by SOEs and banks – indirect state capital</a:t>
            </a:r>
          </a:p>
          <a:p>
            <a:r>
              <a:rPr lang="en-US" dirty="0"/>
              <a:t>„You have savings and profits? Give them to a designated fund!“</a:t>
            </a:r>
          </a:p>
        </p:txBody>
      </p:sp>
    </p:spTree>
    <p:extLst>
      <p:ext uri="{BB962C8B-B14F-4D97-AF65-F5344CB8AC3E}">
        <p14:creationId xmlns:p14="http://schemas.microsoft.com/office/powerpoint/2010/main" val="130193952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US venture capital firms</a:t>
            </a:r>
          </a:p>
          <a:p>
            <a:r>
              <a:rPr lang="en-US" b="1" dirty="0"/>
              <a:t>But funded by SOEs and banks – indirect state capital</a:t>
            </a:r>
          </a:p>
          <a:p>
            <a:r>
              <a:rPr lang="en-US" dirty="0"/>
              <a:t>„You have savings and profits? Give them to a designated fund!“</a:t>
            </a:r>
            <a:endParaRPr lang="cs-CZ" dirty="0"/>
          </a:p>
          <a:p>
            <a:r>
              <a:rPr lang="en-US" b="1" dirty="0"/>
              <a:t>Investment</a:t>
            </a:r>
            <a:r>
              <a:rPr lang="en-US" dirty="0"/>
              <a:t> – both new startups and established firms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47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US venture capital firms</a:t>
            </a:r>
          </a:p>
          <a:p>
            <a:r>
              <a:rPr lang="en-US" b="1" dirty="0"/>
              <a:t>But funded by SOEs and banks – indirect state capital</a:t>
            </a:r>
          </a:p>
          <a:p>
            <a:r>
              <a:rPr lang="en-US" dirty="0"/>
              <a:t>„You have savings and profits? Give them to a designated fund!“</a:t>
            </a:r>
            <a:endParaRPr lang="cs-CZ" dirty="0"/>
          </a:p>
          <a:p>
            <a:r>
              <a:rPr lang="en-US" b="1" dirty="0"/>
              <a:t>Investment</a:t>
            </a:r>
            <a:r>
              <a:rPr lang="en-US" dirty="0"/>
              <a:t> – both new startups and established firms</a:t>
            </a:r>
          </a:p>
          <a:p>
            <a:r>
              <a:rPr lang="en-US" dirty="0"/>
              <a:t>2019 – total commitment </a:t>
            </a:r>
            <a:r>
              <a:rPr lang="en-US" b="1" dirty="0"/>
              <a:t>1,6 trillion USD – 11 % of Chinese GDP</a:t>
            </a:r>
          </a:p>
        </p:txBody>
      </p:sp>
    </p:spTree>
    <p:extLst>
      <p:ext uri="{BB962C8B-B14F-4D97-AF65-F5344CB8AC3E}">
        <p14:creationId xmlns:p14="http://schemas.microsoft.com/office/powerpoint/2010/main" val="20917737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F42DC-BFB7-450E-B2E9-87A9B505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84C4028-30F6-4D48-A1B3-46A9CD74F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46" y="863029"/>
            <a:ext cx="8344536" cy="5313934"/>
          </a:xfrm>
        </p:spPr>
      </p:pic>
    </p:spTree>
    <p:extLst>
      <p:ext uri="{BB962C8B-B14F-4D97-AF65-F5344CB8AC3E}">
        <p14:creationId xmlns:p14="http://schemas.microsoft.com/office/powerpoint/2010/main" val="403956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CCP </a:t>
            </a:r>
            <a:r>
              <a:rPr lang="cs-CZ" dirty="0" err="1"/>
              <a:t>fears</a:t>
            </a:r>
            <a:r>
              <a:rPr lang="en-US" dirty="0"/>
              <a:t> that China will fall into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b="1" dirty="0"/>
              <a:t>„middle income trap“</a:t>
            </a:r>
          </a:p>
        </p:txBody>
      </p:sp>
    </p:spTree>
    <p:extLst>
      <p:ext uri="{BB962C8B-B14F-4D97-AF65-F5344CB8AC3E}">
        <p14:creationId xmlns:p14="http://schemas.microsoft.com/office/powerpoint/2010/main" val="28580764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BA8FF-282A-4060-B745-D2A91894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81F58E-382B-4BE9-8547-7619CA52C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376158"/>
            <a:ext cx="6644463" cy="5915105"/>
          </a:xfrm>
        </p:spPr>
      </p:pic>
    </p:spTree>
    <p:extLst>
      <p:ext uri="{BB962C8B-B14F-4D97-AF65-F5344CB8AC3E}">
        <p14:creationId xmlns:p14="http://schemas.microsoft.com/office/powerpoint/2010/main" val="401341099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8D8DD-CB3D-428C-A743-271F5627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DC09DCAA-866F-4FB7-9F51-7ACA3A513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20" y="2034107"/>
            <a:ext cx="8306959" cy="3934374"/>
          </a:xfrm>
        </p:spPr>
      </p:pic>
    </p:spTree>
    <p:extLst>
      <p:ext uri="{BB962C8B-B14F-4D97-AF65-F5344CB8AC3E}">
        <p14:creationId xmlns:p14="http://schemas.microsoft.com/office/powerpoint/2010/main" val="329611393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7229D-B1FB-448B-8966-849893EF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0FF34BDA-EDBD-4554-B67E-D0967F01E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1" y="724694"/>
            <a:ext cx="7278482" cy="5671344"/>
          </a:xfrm>
        </p:spPr>
      </p:pic>
    </p:spTree>
    <p:extLst>
      <p:ext uri="{BB962C8B-B14F-4D97-AF65-F5344CB8AC3E}">
        <p14:creationId xmlns:p14="http://schemas.microsoft.com/office/powerpoint/2010/main" val="68710424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C38D-E1EB-4EAD-A05F-EAAEC3B4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credit system(s)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303B4-7D7C-4439-BC7A-8D64314F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West – interpreted merely as a tool of social control</a:t>
            </a:r>
          </a:p>
        </p:txBody>
      </p:sp>
    </p:spTree>
    <p:extLst>
      <p:ext uri="{BB962C8B-B14F-4D97-AF65-F5344CB8AC3E}">
        <p14:creationId xmlns:p14="http://schemas.microsoft.com/office/powerpoint/2010/main" val="25288811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C38D-E1EB-4EAD-A05F-EAAEC3B4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credit system(s)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303B4-7D7C-4439-BC7A-8D64314F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West – interpreted merely as a tool of social control</a:t>
            </a:r>
          </a:p>
          <a:p>
            <a:r>
              <a:rPr lang="en-US" dirty="0"/>
              <a:t>Additional purpose – </a:t>
            </a:r>
            <a:r>
              <a:rPr lang="en-US" b="1" dirty="0"/>
              <a:t>another</a:t>
            </a:r>
            <a:r>
              <a:rPr lang="en-US" dirty="0"/>
              <a:t> </a:t>
            </a:r>
            <a:r>
              <a:rPr lang="en-US" b="1" dirty="0"/>
              <a:t>layer of regulation for businesses</a:t>
            </a:r>
          </a:p>
        </p:txBody>
      </p:sp>
    </p:spTree>
    <p:extLst>
      <p:ext uri="{BB962C8B-B14F-4D97-AF65-F5344CB8AC3E}">
        <p14:creationId xmlns:p14="http://schemas.microsoft.com/office/powerpoint/2010/main" val="88681651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C38D-E1EB-4EAD-A05F-EAAEC3B4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credit system(s)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303B4-7D7C-4439-BC7A-8D64314F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West – interpreted merely as a tool of social control</a:t>
            </a:r>
          </a:p>
          <a:p>
            <a:r>
              <a:rPr lang="en-US" dirty="0"/>
              <a:t>Additional purpose – </a:t>
            </a:r>
            <a:r>
              <a:rPr lang="en-US" b="1" dirty="0"/>
              <a:t>another</a:t>
            </a:r>
            <a:r>
              <a:rPr lang="en-US" dirty="0"/>
              <a:t> </a:t>
            </a:r>
            <a:r>
              <a:rPr lang="en-US" b="1" dirty="0"/>
              <a:t>layer of regulation for businesses</a:t>
            </a:r>
          </a:p>
          <a:p>
            <a:r>
              <a:rPr lang="en-US" dirty="0"/>
              <a:t>If you follow laws, reduce your emissions, are fair to costumers, </a:t>
            </a:r>
            <a:r>
              <a:rPr lang="en-US" b="1" dirty="0"/>
              <a:t>contribute to national industrial and technological goals</a:t>
            </a:r>
            <a:r>
              <a:rPr lang="en-US" dirty="0"/>
              <a:t>, etc., you will be rewarded</a:t>
            </a:r>
          </a:p>
        </p:txBody>
      </p:sp>
    </p:spTree>
    <p:extLst>
      <p:ext uri="{BB962C8B-B14F-4D97-AF65-F5344CB8AC3E}">
        <p14:creationId xmlns:p14="http://schemas.microsoft.com/office/powerpoint/2010/main" val="1885510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C38D-E1EB-4EAD-A05F-EAAEC3B4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credit system(s)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303B4-7D7C-4439-BC7A-8D64314F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West – interpreted merely as a tool of social control</a:t>
            </a:r>
          </a:p>
          <a:p>
            <a:r>
              <a:rPr lang="en-US" dirty="0"/>
              <a:t>Additional purpose – </a:t>
            </a:r>
            <a:r>
              <a:rPr lang="en-US" b="1" dirty="0"/>
              <a:t>another</a:t>
            </a:r>
            <a:r>
              <a:rPr lang="en-US" dirty="0"/>
              <a:t> </a:t>
            </a:r>
            <a:r>
              <a:rPr lang="en-US" b="1" dirty="0"/>
              <a:t>layer of regulation for businesses</a:t>
            </a:r>
          </a:p>
          <a:p>
            <a:r>
              <a:rPr lang="en-US" dirty="0"/>
              <a:t>If you follow laws, reduce your emissions, are fair to costumers, </a:t>
            </a:r>
            <a:r>
              <a:rPr lang="en-US" b="1" dirty="0"/>
              <a:t>contribute to national industrial and technological goals</a:t>
            </a:r>
            <a:r>
              <a:rPr lang="en-US" dirty="0"/>
              <a:t>, etc., you will be rewarded</a:t>
            </a:r>
          </a:p>
          <a:p>
            <a:r>
              <a:rPr lang="en-US" dirty="0"/>
              <a:t>- by cheaper loans, access to public procurement contracts</a:t>
            </a:r>
          </a:p>
        </p:txBody>
      </p:sp>
    </p:spTree>
    <p:extLst>
      <p:ext uri="{BB962C8B-B14F-4D97-AF65-F5344CB8AC3E}">
        <p14:creationId xmlns:p14="http://schemas.microsoft.com/office/powerpoint/2010/main" val="25685629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CC0B1-84C3-4D4B-A7F7-61E947BC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„Wish list approach“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8CAFD-66D9-4425-A4FA-8A53C7BD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Matt</a:t>
            </a:r>
            <a:r>
              <a:rPr lang="cs-CZ" dirty="0"/>
              <a:t> </a:t>
            </a:r>
            <a:r>
              <a:rPr lang="cs-CZ" dirty="0" err="1"/>
              <a:t>Sheehan</a:t>
            </a:r>
            <a:r>
              <a:rPr lang="cs-CZ" dirty="0"/>
              <a:t>: </a:t>
            </a:r>
            <a:r>
              <a:rPr lang="en-US" dirty="0"/>
              <a:t>How China’s Massive AI Plan Actually Works</a:t>
            </a:r>
            <a:endParaRPr lang="cs-CZ" dirty="0"/>
          </a:p>
          <a:p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 </a:t>
            </a:r>
            <a:r>
              <a:rPr lang="en-US" b="0" i="0" u="none" strike="noStrike" dirty="0">
                <a:solidFill>
                  <a:srgbClr val="49A299"/>
                </a:solidFill>
                <a:effectLst/>
                <a:latin typeface="Avenir Light"/>
                <a:hlinkClick r:id="rId2"/>
              </a:rPr>
              <a:t>Next Generation Artificial Intelligence Plan</a:t>
            </a:r>
            <a:r>
              <a:rPr lang="cs-CZ" b="0" i="0" u="none" strike="noStrike" dirty="0">
                <a:solidFill>
                  <a:srgbClr val="49A299"/>
                </a:solidFill>
                <a:effectLst/>
                <a:latin typeface="Avenir Light"/>
              </a:rPr>
              <a:t> </a:t>
            </a:r>
            <a:r>
              <a:rPr lang="cs-CZ" b="0" i="0" u="none" strike="noStrike" dirty="0">
                <a:effectLst/>
                <a:latin typeface="Avenir Light"/>
              </a:rPr>
              <a:t>– 2017</a:t>
            </a:r>
          </a:p>
        </p:txBody>
      </p:sp>
    </p:spTree>
    <p:extLst>
      <p:ext uri="{BB962C8B-B14F-4D97-AF65-F5344CB8AC3E}">
        <p14:creationId xmlns:p14="http://schemas.microsoft.com/office/powerpoint/2010/main" val="242174863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CC0B1-84C3-4D4B-A7F7-61E947BC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„Wish list approach“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8CAFD-66D9-4425-A4FA-8A53C7BD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Matt</a:t>
            </a:r>
            <a:r>
              <a:rPr lang="cs-CZ" dirty="0"/>
              <a:t> </a:t>
            </a:r>
            <a:r>
              <a:rPr lang="cs-CZ" dirty="0" err="1"/>
              <a:t>Sheehan</a:t>
            </a:r>
            <a:r>
              <a:rPr lang="cs-CZ" dirty="0"/>
              <a:t>: </a:t>
            </a:r>
            <a:r>
              <a:rPr lang="en-US" dirty="0"/>
              <a:t>How China’s Massive AI Plan Actually Works</a:t>
            </a:r>
            <a:endParaRPr lang="cs-CZ" dirty="0"/>
          </a:p>
          <a:p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 </a:t>
            </a:r>
            <a:r>
              <a:rPr lang="en-US" b="0" i="0" u="none" strike="noStrike" dirty="0">
                <a:solidFill>
                  <a:srgbClr val="49A299"/>
                </a:solidFill>
                <a:effectLst/>
                <a:latin typeface="Avenir Light"/>
                <a:hlinkClick r:id="rId2"/>
              </a:rPr>
              <a:t>Next Generation Artificial Intelligence Plan</a:t>
            </a:r>
            <a:r>
              <a:rPr lang="cs-CZ" b="0" i="0" u="none" strike="noStrike" dirty="0">
                <a:solidFill>
                  <a:srgbClr val="49A299"/>
                </a:solidFill>
                <a:effectLst/>
                <a:latin typeface="Avenir Light"/>
              </a:rPr>
              <a:t> </a:t>
            </a:r>
            <a:r>
              <a:rPr lang="cs-CZ" b="0" i="0" u="none" strike="noStrike" dirty="0">
                <a:effectLst/>
                <a:latin typeface="Avenir Light"/>
              </a:rPr>
              <a:t>– 2017</a:t>
            </a:r>
          </a:p>
          <a:p>
            <a:r>
              <a:rPr lang="en-US" dirty="0">
                <a:latin typeface="Avenir Light"/>
              </a:rPr>
              <a:t>A brimful of </a:t>
            </a:r>
            <a:r>
              <a:rPr lang="en-US" b="1" dirty="0">
                <a:latin typeface="Avenir Light"/>
              </a:rPr>
              <a:t>goals and targets – but no plan of how to acquire them</a:t>
            </a:r>
          </a:p>
        </p:txBody>
      </p:sp>
    </p:spTree>
    <p:extLst>
      <p:ext uri="{BB962C8B-B14F-4D97-AF65-F5344CB8AC3E}">
        <p14:creationId xmlns:p14="http://schemas.microsoft.com/office/powerpoint/2010/main" val="20321799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CC0B1-84C3-4D4B-A7F7-61E947BC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„Wish list approach“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8CAFD-66D9-4425-A4FA-8A53C7BD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Matt</a:t>
            </a:r>
            <a:r>
              <a:rPr lang="cs-CZ" dirty="0"/>
              <a:t> </a:t>
            </a:r>
            <a:r>
              <a:rPr lang="cs-CZ" dirty="0" err="1"/>
              <a:t>Sheehan</a:t>
            </a:r>
            <a:r>
              <a:rPr lang="cs-CZ" dirty="0"/>
              <a:t>: </a:t>
            </a:r>
            <a:r>
              <a:rPr lang="en-US" dirty="0"/>
              <a:t>How China’s Massive AI Plan Actually Works</a:t>
            </a:r>
            <a:endParaRPr lang="cs-CZ" dirty="0"/>
          </a:p>
          <a:p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 </a:t>
            </a:r>
            <a:r>
              <a:rPr lang="en-US" b="0" i="0" u="none" strike="noStrike" dirty="0">
                <a:solidFill>
                  <a:srgbClr val="49A299"/>
                </a:solidFill>
                <a:effectLst/>
                <a:latin typeface="Avenir Light"/>
                <a:hlinkClick r:id="rId2"/>
              </a:rPr>
              <a:t>Next Generation Artificial Intelligence Plan</a:t>
            </a:r>
            <a:r>
              <a:rPr lang="cs-CZ" b="0" i="0" u="none" strike="noStrike" dirty="0">
                <a:solidFill>
                  <a:srgbClr val="49A299"/>
                </a:solidFill>
                <a:effectLst/>
                <a:latin typeface="Avenir Light"/>
              </a:rPr>
              <a:t> </a:t>
            </a:r>
            <a:r>
              <a:rPr lang="cs-CZ" b="0" i="0" u="none" strike="noStrike" dirty="0">
                <a:effectLst/>
                <a:latin typeface="Avenir Light"/>
              </a:rPr>
              <a:t>– 2017</a:t>
            </a:r>
          </a:p>
          <a:p>
            <a:r>
              <a:rPr lang="en-US" dirty="0">
                <a:latin typeface="Avenir Light"/>
              </a:rPr>
              <a:t>A brimful of </a:t>
            </a:r>
            <a:r>
              <a:rPr lang="en-US" b="1" dirty="0">
                <a:latin typeface="Avenir Light"/>
              </a:rPr>
              <a:t>goals and targets – but no plan of how to acquire them</a:t>
            </a:r>
          </a:p>
          <a:p>
            <a:r>
              <a:rPr lang="en-US" dirty="0">
                <a:latin typeface="Avenir Light"/>
              </a:rPr>
              <a:t>&gt; „</a:t>
            </a:r>
            <a:r>
              <a:rPr lang="en-US" b="1" dirty="0">
                <a:latin typeface="Avenir Light"/>
              </a:rPr>
              <a:t>let the local Party leaders figure this out, we will reward the successful ones</a:t>
            </a:r>
            <a:r>
              <a:rPr lang="en-US" dirty="0">
                <a:latin typeface="Avenir Ligh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7284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CCP </a:t>
            </a:r>
            <a:r>
              <a:rPr lang="cs-CZ" dirty="0" err="1"/>
              <a:t>fears</a:t>
            </a:r>
            <a:r>
              <a:rPr lang="en-US" dirty="0"/>
              <a:t> that China will fall into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b="1" dirty="0"/>
              <a:t>„middle income trap“</a:t>
            </a:r>
          </a:p>
          <a:p>
            <a:r>
              <a:rPr lang="en-US" dirty="0"/>
              <a:t>China continues to </a:t>
            </a:r>
            <a:r>
              <a:rPr lang="en-US" b="1" dirty="0"/>
              <a:t>specialize on low-value added activities within global value chains</a:t>
            </a:r>
          </a:p>
        </p:txBody>
      </p:sp>
    </p:spTree>
    <p:extLst>
      <p:ext uri="{BB962C8B-B14F-4D97-AF65-F5344CB8AC3E}">
        <p14:creationId xmlns:p14="http://schemas.microsoft.com/office/powerpoint/2010/main" val="15371935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CC0B1-84C3-4D4B-A7F7-61E947BC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„Wish list approach“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8CAFD-66D9-4425-A4FA-8A53C7BD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Matt</a:t>
            </a:r>
            <a:r>
              <a:rPr lang="cs-CZ" dirty="0"/>
              <a:t> </a:t>
            </a:r>
            <a:r>
              <a:rPr lang="cs-CZ" dirty="0" err="1"/>
              <a:t>Sheehan</a:t>
            </a:r>
            <a:r>
              <a:rPr lang="cs-CZ" dirty="0"/>
              <a:t>: </a:t>
            </a:r>
            <a:r>
              <a:rPr lang="en-US" dirty="0"/>
              <a:t>How China’s Massive AI Plan Actually Works</a:t>
            </a:r>
            <a:endParaRPr lang="cs-CZ" dirty="0"/>
          </a:p>
          <a:p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 </a:t>
            </a:r>
            <a:r>
              <a:rPr lang="en-US" b="0" i="0" u="none" strike="noStrike" dirty="0">
                <a:solidFill>
                  <a:srgbClr val="49A299"/>
                </a:solidFill>
                <a:effectLst/>
                <a:latin typeface="Avenir Light"/>
                <a:hlinkClick r:id="rId2"/>
              </a:rPr>
              <a:t>Next Generation Artificial Intelligence Plan</a:t>
            </a:r>
            <a:r>
              <a:rPr lang="cs-CZ" b="0" i="0" u="none" strike="noStrike" dirty="0">
                <a:solidFill>
                  <a:srgbClr val="49A299"/>
                </a:solidFill>
                <a:effectLst/>
                <a:latin typeface="Avenir Light"/>
              </a:rPr>
              <a:t> </a:t>
            </a:r>
            <a:r>
              <a:rPr lang="cs-CZ" b="0" i="0" u="none" strike="noStrike" dirty="0">
                <a:effectLst/>
                <a:latin typeface="Avenir Light"/>
              </a:rPr>
              <a:t>– 2017</a:t>
            </a:r>
          </a:p>
          <a:p>
            <a:r>
              <a:rPr lang="en-US" dirty="0">
                <a:latin typeface="Avenir Light"/>
              </a:rPr>
              <a:t>A brimful of </a:t>
            </a:r>
            <a:r>
              <a:rPr lang="en-US" b="1" dirty="0">
                <a:latin typeface="Avenir Light"/>
              </a:rPr>
              <a:t>goals and targets – but no plan of how to acquire them</a:t>
            </a:r>
          </a:p>
          <a:p>
            <a:r>
              <a:rPr lang="en-US" dirty="0">
                <a:latin typeface="Avenir Light"/>
              </a:rPr>
              <a:t>&gt; „</a:t>
            </a:r>
            <a:r>
              <a:rPr lang="en-US" b="1" dirty="0">
                <a:latin typeface="Avenir Light"/>
              </a:rPr>
              <a:t>let the local Party leaders figure this out, we will reward the successful ones</a:t>
            </a:r>
            <a:r>
              <a:rPr lang="en-US" dirty="0">
                <a:latin typeface="Avenir Light"/>
              </a:rPr>
              <a:t>“</a:t>
            </a:r>
          </a:p>
          <a:p>
            <a:r>
              <a:rPr lang="en-US" dirty="0">
                <a:latin typeface="Avenir Light"/>
              </a:rPr>
              <a:t>= combination of </a:t>
            </a:r>
            <a:r>
              <a:rPr lang="en-US" b="1" dirty="0">
                <a:latin typeface="Avenir Light"/>
              </a:rPr>
              <a:t>central plans with local initiative </a:t>
            </a:r>
            <a:r>
              <a:rPr lang="en-US" dirty="0">
                <a:latin typeface="Avenir Light"/>
              </a:rPr>
              <a:t>– typical for China since the Great Leap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4956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7F320-843A-4E7A-A187-1D15A62F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„Wish list approach“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57E4F-AD4A-4300-AB5E-344AE6B3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The central government isn’t issuing detailed marching orders to local officials for carrying out a master plan. Instead, it’s giving them </a:t>
            </a:r>
            <a:r>
              <a:rPr lang="en-US" b="1" i="0" dirty="0">
                <a:solidFill>
                  <a:srgbClr val="424242"/>
                </a:solidFill>
                <a:effectLst/>
                <a:latin typeface="Avenir Light"/>
              </a:rPr>
              <a:t>hundreds of ideas for “gifts” that it would like to receive, and saying, “surprise me.”</a:t>
            </a:r>
            <a:r>
              <a:rPr lang="cs-CZ" b="0" i="0" dirty="0">
                <a:solidFill>
                  <a:srgbClr val="424242"/>
                </a:solidFill>
                <a:effectLst/>
                <a:latin typeface="Avenir Light"/>
              </a:rPr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2299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C6EBE-2342-4522-8680-C1DF86D7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Sheehan‘s</a:t>
            </a:r>
            <a:r>
              <a:rPr lang="cs-CZ" dirty="0"/>
              <a:t> </a:t>
            </a:r>
            <a:r>
              <a:rPr lang="cs-CZ" dirty="0" err="1"/>
              <a:t>article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B05A1-0F08-429E-A9F1-4E05DF77C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Are you in charge of transportation for the new megacity of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Avenir Light"/>
              </a:rPr>
              <a:t>Xiong’an</a:t>
            </a:r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? </a:t>
            </a:r>
            <a:r>
              <a:rPr lang="en-US" b="0" i="0" u="none" strike="noStrike" dirty="0">
                <a:solidFill>
                  <a:srgbClr val="49A299"/>
                </a:solidFill>
                <a:effectLst/>
                <a:latin typeface="Avenir Light"/>
                <a:hlinkClick r:id="rId2"/>
              </a:rPr>
              <a:t>Partner with Baidu’s self-driving project</a:t>
            </a:r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, Apollo, to demonstrate autonomous vehicles in the city. </a:t>
            </a:r>
            <a:endParaRPr lang="cs-CZ" b="0" i="0" dirty="0">
              <a:solidFill>
                <a:srgbClr val="424242"/>
              </a:solidFill>
              <a:effectLst/>
              <a:latin typeface="Avenir Light"/>
            </a:endParaRPr>
          </a:p>
          <a:p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Head of the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Avenir Light"/>
              </a:rPr>
              <a:t>Changping</a:t>
            </a:r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 branch of Beijing’s Public Security Bureau? Spend 2.75 million yuan ($437,000) </a:t>
            </a:r>
            <a:r>
              <a:rPr lang="en-US" b="0" i="0" u="none" strike="noStrike" dirty="0">
                <a:solidFill>
                  <a:srgbClr val="49A299"/>
                </a:solidFill>
                <a:effectLst/>
                <a:latin typeface="Avenir Light"/>
                <a:hlinkClick r:id="rId3"/>
              </a:rPr>
              <a:t>procuring AI person-tracking software</a:t>
            </a:r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 for security cameras. </a:t>
            </a:r>
            <a:endParaRPr lang="cs-CZ" b="0" i="0" dirty="0">
              <a:solidFill>
                <a:srgbClr val="424242"/>
              </a:solidFill>
              <a:effectLst/>
              <a:latin typeface="Avenir Light"/>
            </a:endParaRPr>
          </a:p>
          <a:p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President of a mid-tier engineering university in Shandong? </a:t>
            </a:r>
            <a:r>
              <a:rPr lang="en-US" b="0" i="0" u="none" strike="noStrike" dirty="0">
                <a:solidFill>
                  <a:srgbClr val="49A299"/>
                </a:solidFill>
                <a:effectLst/>
                <a:latin typeface="Avenir Light"/>
                <a:hlinkClick r:id="rId4"/>
              </a:rPr>
              <a:t>Open the province’s first AI research center</a:t>
            </a:r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 focusing on medical and marine AI. </a:t>
            </a:r>
            <a:endParaRPr lang="cs-CZ" b="0" i="0" dirty="0">
              <a:solidFill>
                <a:srgbClr val="424242"/>
              </a:solidFill>
              <a:effectLst/>
              <a:latin typeface="Avenir Light"/>
            </a:endParaRPr>
          </a:p>
          <a:p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Party chief of a Nanjing economic development zone? </a:t>
            </a:r>
            <a:r>
              <a:rPr lang="en-US" b="0" i="0" u="none" strike="noStrike" dirty="0">
                <a:solidFill>
                  <a:srgbClr val="49A299"/>
                </a:solidFill>
                <a:effectLst/>
                <a:latin typeface="Avenir Light"/>
                <a:hlinkClick r:id="rId5"/>
              </a:rPr>
              <a:t>Pour 8 billion yuan</a:t>
            </a:r>
            <a:r>
              <a:rPr lang="en-US" b="0" i="0" dirty="0">
                <a:solidFill>
                  <a:srgbClr val="424242"/>
                </a:solidFill>
                <a:effectLst/>
                <a:latin typeface="Avenir Light"/>
              </a:rPr>
              <a:t> ($1.3 billion) into an AI-focused venture capital fund and dole out 5 million yuan ($794,000) in R&amp;D subsidies to each firm that sets up shop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823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56598-8163-40EA-B795-F0D1C9B2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„Wish list approach“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CD7CC-4626-479A-A38A-9DE19202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“government-steered market economy”</a:t>
            </a:r>
          </a:p>
        </p:txBody>
      </p:sp>
    </p:spTree>
    <p:extLst>
      <p:ext uri="{BB962C8B-B14F-4D97-AF65-F5344CB8AC3E}">
        <p14:creationId xmlns:p14="http://schemas.microsoft.com/office/powerpoint/2010/main" val="306605882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2A04-3B6D-4FC3-AB7E-D8F35962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AD88-F4E2-4460-B861-A5D71A378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37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3A925-74D9-4394-8555-47FE2E74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4EF9A-2585-4CD7-ABD5-6CDDAE9B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unit – a transistor </a:t>
            </a:r>
            <a:r>
              <a:rPr lang="en-US" dirty="0"/>
              <a:t>– either allows electric current to pass through, or it does not</a:t>
            </a:r>
          </a:p>
        </p:txBody>
      </p:sp>
    </p:spTree>
    <p:extLst>
      <p:ext uri="{BB962C8B-B14F-4D97-AF65-F5344CB8AC3E}">
        <p14:creationId xmlns:p14="http://schemas.microsoft.com/office/powerpoint/2010/main" val="3061421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3A925-74D9-4394-8555-47FE2E74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4EF9A-2585-4CD7-ABD5-6CDDAE9B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unit – a transistor </a:t>
            </a:r>
            <a:r>
              <a:rPr lang="en-US" dirty="0"/>
              <a:t>– either allows electric current to pass through, or it does not</a:t>
            </a:r>
          </a:p>
          <a:p>
            <a:r>
              <a:rPr lang="en-US" dirty="0"/>
              <a:t>&gt; </a:t>
            </a:r>
            <a:r>
              <a:rPr lang="en-US" b="1" dirty="0"/>
              <a:t>coding of 0s and 1s</a:t>
            </a:r>
          </a:p>
        </p:txBody>
      </p:sp>
    </p:spTree>
    <p:extLst>
      <p:ext uri="{BB962C8B-B14F-4D97-AF65-F5344CB8AC3E}">
        <p14:creationId xmlns:p14="http://schemas.microsoft.com/office/powerpoint/2010/main" val="339864692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3A925-74D9-4394-8555-47FE2E74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4EF9A-2585-4CD7-ABD5-6CDDAE9B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unit – a transistor </a:t>
            </a:r>
            <a:r>
              <a:rPr lang="en-US" dirty="0"/>
              <a:t>– either allows electric current to pass through, or it does not</a:t>
            </a:r>
          </a:p>
          <a:p>
            <a:r>
              <a:rPr lang="en-US" dirty="0"/>
              <a:t>&gt; </a:t>
            </a:r>
            <a:r>
              <a:rPr lang="en-US" b="1" dirty="0"/>
              <a:t>coding of 0s and 1s</a:t>
            </a:r>
          </a:p>
          <a:p>
            <a:r>
              <a:rPr lang="en-US" b="1" dirty="0"/>
              <a:t>Semiconductor</a:t>
            </a:r>
            <a:r>
              <a:rPr lang="en-US" dirty="0"/>
              <a:t> materials must be used to do this</a:t>
            </a:r>
            <a:r>
              <a:rPr lang="cs-CZ" dirty="0"/>
              <a:t> - </a:t>
            </a:r>
            <a:r>
              <a:rPr lang="en-US" b="1" dirty="0"/>
              <a:t>silicon</a:t>
            </a:r>
          </a:p>
        </p:txBody>
      </p:sp>
    </p:spTree>
    <p:extLst>
      <p:ext uri="{BB962C8B-B14F-4D97-AF65-F5344CB8AC3E}">
        <p14:creationId xmlns:p14="http://schemas.microsoft.com/office/powerpoint/2010/main" val="30027111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3A925-74D9-4394-8555-47FE2E74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4EF9A-2585-4CD7-ABD5-6CDDAE9B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unit – a transistor </a:t>
            </a:r>
            <a:r>
              <a:rPr lang="en-US" dirty="0"/>
              <a:t>– either allows electric current to pass through, or it does not</a:t>
            </a:r>
          </a:p>
          <a:p>
            <a:r>
              <a:rPr lang="en-US" dirty="0"/>
              <a:t>&gt; </a:t>
            </a:r>
            <a:r>
              <a:rPr lang="en-US" b="1" dirty="0"/>
              <a:t>coding of 0s and 1s</a:t>
            </a:r>
          </a:p>
          <a:p>
            <a:r>
              <a:rPr lang="en-US" b="1" dirty="0"/>
              <a:t>Semiconductor</a:t>
            </a:r>
            <a:r>
              <a:rPr lang="en-US" dirty="0"/>
              <a:t> materials must be used to do this</a:t>
            </a:r>
            <a:r>
              <a:rPr lang="cs-CZ" dirty="0"/>
              <a:t> - </a:t>
            </a:r>
            <a:r>
              <a:rPr lang="en-US" b="1" dirty="0"/>
              <a:t>silicon</a:t>
            </a:r>
          </a:p>
          <a:p>
            <a:r>
              <a:rPr lang="en-US" b="1" dirty="0"/>
              <a:t>Chip – lots of transistors on a silicon wafer</a:t>
            </a:r>
          </a:p>
        </p:txBody>
      </p:sp>
    </p:spTree>
    <p:extLst>
      <p:ext uri="{BB962C8B-B14F-4D97-AF65-F5344CB8AC3E}">
        <p14:creationId xmlns:p14="http://schemas.microsoft.com/office/powerpoint/2010/main" val="122565260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C713B-F543-412A-A2CA-40105193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obsah 8" descr="Obsah obrázku elektronika, obvod&#10;&#10;Popis byl vytvořen automaticky">
            <a:extLst>
              <a:ext uri="{FF2B5EF4-FFF2-40B4-BE49-F238E27FC236}">
                <a16:creationId xmlns:a16="http://schemas.microsoft.com/office/drawing/2014/main" id="{D228BEF6-02FF-4AFC-BA7E-750A09F87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33" y="1825625"/>
            <a:ext cx="6539333" cy="4351338"/>
          </a:xfrm>
        </p:spPr>
      </p:pic>
    </p:spTree>
    <p:extLst>
      <p:ext uri="{BB962C8B-B14F-4D97-AF65-F5344CB8AC3E}">
        <p14:creationId xmlns:p14="http://schemas.microsoft.com/office/powerpoint/2010/main" val="110408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CCP </a:t>
            </a:r>
            <a:r>
              <a:rPr lang="cs-CZ" dirty="0" err="1"/>
              <a:t>fears</a:t>
            </a:r>
            <a:r>
              <a:rPr lang="en-US" dirty="0"/>
              <a:t> that China will fall into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b="1" dirty="0"/>
              <a:t>„middle income trap“</a:t>
            </a:r>
          </a:p>
          <a:p>
            <a:r>
              <a:rPr lang="en-US" dirty="0"/>
              <a:t>China continues to </a:t>
            </a:r>
            <a:r>
              <a:rPr lang="en-US" b="1" dirty="0"/>
              <a:t>specialize on low-value added activities within global value chains</a:t>
            </a:r>
          </a:p>
          <a:p>
            <a:r>
              <a:rPr lang="en-US" dirty="0"/>
              <a:t>= it takes part in the production of sophisticated products organized by multinational companies, </a:t>
            </a:r>
            <a:r>
              <a:rPr lang="en-US" b="1" dirty="0"/>
              <a:t>who keep the most lucrative work elsewhere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2044604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3A925-74D9-4394-8555-47FE2E74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4EF9A-2585-4CD7-ABD5-6CDDAE9B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unit – a transistor </a:t>
            </a:r>
            <a:r>
              <a:rPr lang="en-US" dirty="0"/>
              <a:t>– either allows electric current to pass through, or it does not</a:t>
            </a:r>
          </a:p>
          <a:p>
            <a:r>
              <a:rPr lang="en-US" dirty="0"/>
              <a:t>&gt; </a:t>
            </a:r>
            <a:r>
              <a:rPr lang="en-US" b="1" dirty="0"/>
              <a:t>coding of 0s and 1s</a:t>
            </a:r>
          </a:p>
          <a:p>
            <a:r>
              <a:rPr lang="en-US" b="1" dirty="0"/>
              <a:t>Semiconductor</a:t>
            </a:r>
            <a:r>
              <a:rPr lang="en-US" dirty="0"/>
              <a:t> materials must be used to do this</a:t>
            </a:r>
            <a:r>
              <a:rPr lang="cs-CZ" dirty="0"/>
              <a:t> - </a:t>
            </a:r>
            <a:r>
              <a:rPr lang="en-US" b="1" dirty="0"/>
              <a:t>silicon</a:t>
            </a:r>
          </a:p>
          <a:p>
            <a:r>
              <a:rPr lang="en-US" b="1" dirty="0"/>
              <a:t>Chip – lots of transistors on a silicon wafer</a:t>
            </a:r>
          </a:p>
          <a:p>
            <a:r>
              <a:rPr lang="en-US" dirty="0"/>
              <a:t>Invented – Bell labs, late 1950s</a:t>
            </a:r>
          </a:p>
        </p:txBody>
      </p:sp>
    </p:spTree>
    <p:extLst>
      <p:ext uri="{BB962C8B-B14F-4D97-AF65-F5344CB8AC3E}">
        <p14:creationId xmlns:p14="http://schemas.microsoft.com/office/powerpoint/2010/main" val="166079882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4D06F-F8C0-4AFA-93F5-ECF10CB9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35318-8D1C-4361-B534-6FC5C616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1970s – </a:t>
            </a:r>
            <a:r>
              <a:rPr lang="en-US" b="1" dirty="0"/>
              <a:t>Moore‘s La</a:t>
            </a:r>
            <a:r>
              <a:rPr lang="cs-CZ" b="1" dirty="0"/>
              <a:t>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95084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4D06F-F8C0-4AFA-93F5-ECF10CB9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35318-8D1C-4361-B534-6FC5C616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1970s – </a:t>
            </a:r>
            <a:r>
              <a:rPr lang="en-US" b="1" dirty="0"/>
              <a:t>Moore‘s Law</a:t>
            </a:r>
          </a:p>
          <a:p>
            <a:r>
              <a:rPr lang="en-US" b="1" dirty="0"/>
              <a:t>Every two years, the number of transistors in a chip of equal size doubles</a:t>
            </a:r>
          </a:p>
        </p:txBody>
      </p:sp>
    </p:spTree>
    <p:extLst>
      <p:ext uri="{BB962C8B-B14F-4D97-AF65-F5344CB8AC3E}">
        <p14:creationId xmlns:p14="http://schemas.microsoft.com/office/powerpoint/2010/main" val="343352671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4D06F-F8C0-4AFA-93F5-ECF10CB9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35318-8D1C-4361-B534-6FC5C616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1970s – </a:t>
            </a:r>
            <a:r>
              <a:rPr lang="en-US" b="1" dirty="0"/>
              <a:t>Moore‘s Law</a:t>
            </a:r>
          </a:p>
          <a:p>
            <a:r>
              <a:rPr lang="en-US" b="1" dirty="0"/>
              <a:t>Every two years, the number of transistors in a chip of equal size doubles </a:t>
            </a:r>
          </a:p>
          <a:p>
            <a:r>
              <a:rPr lang="en-US" dirty="0"/>
              <a:t>&gt; double brute computing force</a:t>
            </a:r>
          </a:p>
        </p:txBody>
      </p:sp>
    </p:spTree>
    <p:extLst>
      <p:ext uri="{BB962C8B-B14F-4D97-AF65-F5344CB8AC3E}">
        <p14:creationId xmlns:p14="http://schemas.microsoft.com/office/powerpoint/2010/main" val="356625833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32910-0625-4FEC-A0E3-14799086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CFC0DF4A-62BB-49A6-8EF9-B690A6D78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38" y="1825625"/>
            <a:ext cx="5878324" cy="4351338"/>
          </a:xfrm>
        </p:spPr>
      </p:pic>
    </p:spTree>
    <p:extLst>
      <p:ext uri="{BB962C8B-B14F-4D97-AF65-F5344CB8AC3E}">
        <p14:creationId xmlns:p14="http://schemas.microsoft.com/office/powerpoint/2010/main" val="363262403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4D06F-F8C0-4AFA-93F5-ECF10CB9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35318-8D1C-4361-B534-6FC5C616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1970s – </a:t>
            </a:r>
            <a:r>
              <a:rPr lang="en-US" b="1" dirty="0"/>
              <a:t>Moore‘s Law</a:t>
            </a:r>
          </a:p>
          <a:p>
            <a:r>
              <a:rPr lang="en-US" b="1" dirty="0"/>
              <a:t>Every two years, the number of transistors in a chip of equal size doubles </a:t>
            </a:r>
          </a:p>
          <a:p>
            <a:r>
              <a:rPr lang="en-US" dirty="0"/>
              <a:t>&gt; double brute computing force</a:t>
            </a:r>
          </a:p>
          <a:p>
            <a:r>
              <a:rPr lang="en-US" b="1" dirty="0"/>
              <a:t>Self-fulfilling prophecy </a:t>
            </a:r>
            <a:r>
              <a:rPr lang="en-US" dirty="0"/>
              <a:t>– if you want to stay in business, you must keep up with the Law</a:t>
            </a:r>
          </a:p>
        </p:txBody>
      </p:sp>
    </p:spTree>
    <p:extLst>
      <p:ext uri="{BB962C8B-B14F-4D97-AF65-F5344CB8AC3E}">
        <p14:creationId xmlns:p14="http://schemas.microsoft.com/office/powerpoint/2010/main" val="29328496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4D06F-F8C0-4AFA-93F5-ECF10CB9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35318-8D1C-4361-B534-6FC5C616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1970s – </a:t>
            </a:r>
            <a:r>
              <a:rPr lang="en-US" b="1" dirty="0"/>
              <a:t>Moore‘s Law</a:t>
            </a:r>
          </a:p>
          <a:p>
            <a:r>
              <a:rPr lang="en-US" b="1" dirty="0"/>
              <a:t>Every two years, the number of transistors in a chip of equal size doubles </a:t>
            </a:r>
          </a:p>
          <a:p>
            <a:r>
              <a:rPr lang="en-US" dirty="0"/>
              <a:t>&gt; double brute computing force</a:t>
            </a:r>
          </a:p>
          <a:p>
            <a:r>
              <a:rPr lang="en-US" b="1" dirty="0"/>
              <a:t>Self-fulfilling prophecy </a:t>
            </a:r>
            <a:r>
              <a:rPr lang="en-US" dirty="0"/>
              <a:t>– if you want to stay in business, you must keep up with the Law</a:t>
            </a:r>
          </a:p>
          <a:p>
            <a:r>
              <a:rPr lang="en-US" dirty="0"/>
              <a:t>Or focus on specific types of rudimentary, trailing edge chips</a:t>
            </a:r>
            <a:r>
              <a:rPr lang="cs-CZ" dirty="0"/>
              <a:t> – </a:t>
            </a:r>
            <a:r>
              <a:rPr lang="en-US" b="1" dirty="0"/>
              <a:t>Europe</a:t>
            </a:r>
            <a:r>
              <a:rPr lang="cs-CZ" b="1" dirty="0"/>
              <a:t>!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7076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935EA-7B3B-43CE-A855-D9DF7433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2832C-98C6-4790-BE23-88BA0A12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</a:t>
            </a:r>
            <a:r>
              <a:rPr lang="en-US" b="1" dirty="0"/>
              <a:t>imports the vast majority of its chips</a:t>
            </a:r>
          </a:p>
        </p:txBody>
      </p:sp>
    </p:spTree>
    <p:extLst>
      <p:ext uri="{BB962C8B-B14F-4D97-AF65-F5344CB8AC3E}">
        <p14:creationId xmlns:p14="http://schemas.microsoft.com/office/powerpoint/2010/main" val="113441263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935EA-7B3B-43CE-A855-D9DF7433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2832C-98C6-4790-BE23-88BA0A12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</a:t>
            </a:r>
            <a:r>
              <a:rPr lang="en-US" b="1" dirty="0"/>
              <a:t>imports the vast majority of its chips</a:t>
            </a:r>
          </a:p>
          <a:p>
            <a:r>
              <a:rPr lang="en-US" dirty="0"/>
              <a:t>Its national chip maker- </a:t>
            </a:r>
            <a:r>
              <a:rPr lang="en-US" b="1" dirty="0">
                <a:solidFill>
                  <a:srgbClr val="FF0000"/>
                </a:solidFill>
              </a:rPr>
              <a:t>SMIC</a:t>
            </a:r>
            <a:r>
              <a:rPr lang="en-US" dirty="0"/>
              <a:t> – Semiconductor Manufacturing International Corporation</a:t>
            </a:r>
          </a:p>
        </p:txBody>
      </p:sp>
    </p:spTree>
    <p:extLst>
      <p:ext uri="{BB962C8B-B14F-4D97-AF65-F5344CB8AC3E}">
        <p14:creationId xmlns:p14="http://schemas.microsoft.com/office/powerpoint/2010/main" val="250193993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935EA-7B3B-43CE-A855-D9DF7433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2832C-98C6-4790-BE23-88BA0A12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</a:t>
            </a:r>
            <a:r>
              <a:rPr lang="en-US" b="1" dirty="0"/>
              <a:t>imports the vast majority of its chips</a:t>
            </a:r>
          </a:p>
          <a:p>
            <a:r>
              <a:rPr lang="en-US" dirty="0"/>
              <a:t>Its national chip maker- </a:t>
            </a:r>
            <a:r>
              <a:rPr lang="en-US" b="1" dirty="0">
                <a:solidFill>
                  <a:srgbClr val="FF0000"/>
                </a:solidFill>
              </a:rPr>
              <a:t>SMIC</a:t>
            </a:r>
            <a:r>
              <a:rPr lang="en-US" dirty="0"/>
              <a:t> – Semiconductor Manufacturing International Corporation</a:t>
            </a:r>
          </a:p>
          <a:p>
            <a:r>
              <a:rPr lang="en-US" b="1" dirty="0"/>
              <a:t>Quintessential</a:t>
            </a:r>
            <a:r>
              <a:rPr lang="cs-CZ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national champion </a:t>
            </a:r>
            <a:r>
              <a:rPr lang="en-US" dirty="0"/>
              <a:t>on part with Huawei!</a:t>
            </a:r>
          </a:p>
        </p:txBody>
      </p:sp>
    </p:spTree>
    <p:extLst>
      <p:ext uri="{BB962C8B-B14F-4D97-AF65-F5344CB8AC3E}">
        <p14:creationId xmlns:p14="http://schemas.microsoft.com/office/powerpoint/2010/main" val="256403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CCP </a:t>
            </a:r>
            <a:r>
              <a:rPr lang="cs-CZ" dirty="0" err="1"/>
              <a:t>fears</a:t>
            </a:r>
            <a:r>
              <a:rPr lang="en-US" dirty="0"/>
              <a:t> that China will fall into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b="1" dirty="0"/>
              <a:t>„middle income trap“</a:t>
            </a:r>
          </a:p>
          <a:p>
            <a:r>
              <a:rPr lang="en-US" dirty="0"/>
              <a:t>China continues to </a:t>
            </a:r>
            <a:r>
              <a:rPr lang="en-US" b="1" dirty="0"/>
              <a:t>specialize on low-value added activities within global value chains</a:t>
            </a:r>
          </a:p>
          <a:p>
            <a:r>
              <a:rPr lang="en-US" dirty="0"/>
              <a:t>= it takes part in the production of sophisticated products organized by multinational companies, </a:t>
            </a:r>
            <a:r>
              <a:rPr lang="en-US" b="1" dirty="0"/>
              <a:t>who keep the most lucrative work elsewhere</a:t>
            </a:r>
            <a:endParaRPr lang="cs-CZ" b="1" dirty="0"/>
          </a:p>
          <a:p>
            <a:r>
              <a:rPr lang="en-US" dirty="0"/>
              <a:t>For example, China makes electronics, but cannot produce top notch semiconductors</a:t>
            </a:r>
          </a:p>
        </p:txBody>
      </p:sp>
    </p:spTree>
    <p:extLst>
      <p:ext uri="{BB962C8B-B14F-4D97-AF65-F5344CB8AC3E}">
        <p14:creationId xmlns:p14="http://schemas.microsoft.com/office/powerpoint/2010/main" val="218216236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935EA-7B3B-43CE-A855-D9DF7433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2832C-98C6-4790-BE23-88BA0A12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</a:t>
            </a:r>
            <a:r>
              <a:rPr lang="en-US" b="1" dirty="0"/>
              <a:t>imports the vast majority of its chips</a:t>
            </a:r>
          </a:p>
          <a:p>
            <a:r>
              <a:rPr lang="en-US" dirty="0"/>
              <a:t>Its national chip maker- </a:t>
            </a:r>
            <a:r>
              <a:rPr lang="en-US" b="1" dirty="0">
                <a:solidFill>
                  <a:srgbClr val="FF0000"/>
                </a:solidFill>
              </a:rPr>
              <a:t>SMIC</a:t>
            </a:r>
            <a:r>
              <a:rPr lang="en-US" dirty="0"/>
              <a:t> – Semiconductor Manufacturing International Corporation</a:t>
            </a:r>
          </a:p>
          <a:p>
            <a:r>
              <a:rPr lang="en-US" b="1" dirty="0"/>
              <a:t>Quintessential</a:t>
            </a:r>
            <a:r>
              <a:rPr lang="cs-CZ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national champion </a:t>
            </a:r>
            <a:r>
              <a:rPr lang="en-US" dirty="0"/>
              <a:t>on part with Huawei!</a:t>
            </a:r>
          </a:p>
          <a:p>
            <a:r>
              <a:rPr lang="en-US" b="1" dirty="0"/>
              <a:t>Extremely high</a:t>
            </a:r>
            <a:r>
              <a:rPr lang="cs-CZ" b="1" dirty="0"/>
              <a:t> support - </a:t>
            </a:r>
            <a:r>
              <a:rPr lang="en-US" b="1" dirty="0"/>
              <a:t>50% of its revenue comes from state subsidies</a:t>
            </a:r>
          </a:p>
        </p:txBody>
      </p:sp>
    </p:spTree>
    <p:extLst>
      <p:ext uri="{BB962C8B-B14F-4D97-AF65-F5344CB8AC3E}">
        <p14:creationId xmlns:p14="http://schemas.microsoft.com/office/powerpoint/2010/main" val="396010859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935EA-7B3B-43CE-A855-D9DF7433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2832C-98C6-4790-BE23-88BA0A12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</a:t>
            </a:r>
            <a:r>
              <a:rPr lang="en-US" b="1" dirty="0"/>
              <a:t>imports the vast majority of its chips</a:t>
            </a:r>
          </a:p>
          <a:p>
            <a:r>
              <a:rPr lang="en-US" dirty="0"/>
              <a:t>Its national chip maker- </a:t>
            </a:r>
            <a:r>
              <a:rPr lang="en-US" b="1" dirty="0">
                <a:solidFill>
                  <a:srgbClr val="FF0000"/>
                </a:solidFill>
              </a:rPr>
              <a:t>SMIC</a:t>
            </a:r>
            <a:r>
              <a:rPr lang="en-US" dirty="0"/>
              <a:t> – Semiconductor Manufacturing International Corporation</a:t>
            </a:r>
          </a:p>
          <a:p>
            <a:r>
              <a:rPr lang="en-US" b="1" dirty="0"/>
              <a:t>Quintessential</a:t>
            </a:r>
            <a:r>
              <a:rPr lang="cs-CZ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national champion </a:t>
            </a:r>
            <a:r>
              <a:rPr lang="en-US" dirty="0"/>
              <a:t>on part with Huawei!</a:t>
            </a:r>
          </a:p>
          <a:p>
            <a:r>
              <a:rPr lang="en-US" dirty="0"/>
              <a:t>Extremely h</a:t>
            </a:r>
            <a:r>
              <a:rPr lang="cs-CZ" dirty="0" err="1"/>
              <a:t>igh</a:t>
            </a:r>
            <a:r>
              <a:rPr lang="cs-CZ" dirty="0"/>
              <a:t> support - </a:t>
            </a:r>
            <a:r>
              <a:rPr lang="en-US" dirty="0"/>
              <a:t>50% of its revenue comes from state subsidies</a:t>
            </a:r>
          </a:p>
          <a:p>
            <a:r>
              <a:rPr lang="en-US" dirty="0"/>
              <a:t>But </a:t>
            </a:r>
            <a:r>
              <a:rPr lang="en-US" b="1" dirty="0"/>
              <a:t>it is still far behind industry leaders and only has a small global market share</a:t>
            </a:r>
          </a:p>
        </p:txBody>
      </p:sp>
    </p:spTree>
    <p:extLst>
      <p:ext uri="{BB962C8B-B14F-4D97-AF65-F5344CB8AC3E}">
        <p14:creationId xmlns:p14="http://schemas.microsoft.com/office/powerpoint/2010/main" val="146525788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DC1DB-CC21-4120-9AA5-9F1416DE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41767-3E4B-418D-BEB7-99B1750E2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SMIC‘s smallest transistors are </a:t>
            </a:r>
            <a:r>
              <a:rPr lang="en-US" b="1" dirty="0"/>
              <a:t>14 nm in size</a:t>
            </a:r>
          </a:p>
          <a:p>
            <a:r>
              <a:rPr lang="en-US" dirty="0"/>
              <a:t>The smallest produced on a large scale globally are </a:t>
            </a:r>
            <a:r>
              <a:rPr lang="en-US" b="1" dirty="0"/>
              <a:t>7nm</a:t>
            </a:r>
            <a:r>
              <a:rPr lang="en-US" dirty="0"/>
              <a:t>, the cutting edge is moving to </a:t>
            </a:r>
            <a:r>
              <a:rPr lang="en-US" b="1" dirty="0"/>
              <a:t>5nm</a:t>
            </a:r>
          </a:p>
        </p:txBody>
      </p:sp>
    </p:spTree>
    <p:extLst>
      <p:ext uri="{BB962C8B-B14F-4D97-AF65-F5344CB8AC3E}">
        <p14:creationId xmlns:p14="http://schemas.microsoft.com/office/powerpoint/2010/main" val="66343608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DC1DB-CC21-4120-9AA5-9F1416DE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41767-3E4B-418D-BEB7-99B1750E2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SMIC‘s smallest transistors are </a:t>
            </a:r>
            <a:r>
              <a:rPr lang="en-US" b="1" dirty="0"/>
              <a:t>14 nm in size</a:t>
            </a:r>
          </a:p>
          <a:p>
            <a:r>
              <a:rPr lang="en-US" dirty="0"/>
              <a:t>The smallest produced on a large scale globally are </a:t>
            </a:r>
            <a:r>
              <a:rPr lang="en-US" b="1" dirty="0"/>
              <a:t>7nm</a:t>
            </a:r>
            <a:r>
              <a:rPr lang="en-US" dirty="0"/>
              <a:t>, the cutting edge is moving to </a:t>
            </a:r>
            <a:r>
              <a:rPr lang="en-US" b="1" dirty="0"/>
              <a:t>5nm</a:t>
            </a:r>
          </a:p>
          <a:p>
            <a:r>
              <a:rPr lang="en-US" dirty="0"/>
              <a:t>Most of their production is even further from the frontier!</a:t>
            </a:r>
          </a:p>
        </p:txBody>
      </p:sp>
    </p:spTree>
    <p:extLst>
      <p:ext uri="{BB962C8B-B14F-4D97-AF65-F5344CB8AC3E}">
        <p14:creationId xmlns:p14="http://schemas.microsoft.com/office/powerpoint/2010/main" val="40255608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D7D1-A278-4056-8606-B5022CB9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0D6E0640-4A5B-4092-ADF9-DBCF4FC44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20" y="535161"/>
            <a:ext cx="1704768" cy="5957714"/>
          </a:xfrm>
        </p:spPr>
      </p:pic>
    </p:spTree>
    <p:extLst>
      <p:ext uri="{BB962C8B-B14F-4D97-AF65-F5344CB8AC3E}">
        <p14:creationId xmlns:p14="http://schemas.microsoft.com/office/powerpoint/2010/main" val="260833637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1812-E742-43DE-8629-B0BD8BAC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4EDF-C8B1-4A2A-A23F-464E954E6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imports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70 % </a:t>
            </a:r>
            <a:r>
              <a:rPr lang="cs-CZ" dirty="0" err="1"/>
              <a:t>of</a:t>
            </a:r>
            <a:r>
              <a:rPr lang="cs-CZ" dirty="0"/>
              <a:t> chips </a:t>
            </a:r>
            <a:r>
              <a:rPr lang="cs-CZ" dirty="0" err="1"/>
              <a:t>produced</a:t>
            </a:r>
            <a:r>
              <a:rPr lang="cs-CZ" dirty="0"/>
              <a:t> </a:t>
            </a:r>
            <a:r>
              <a:rPr lang="cs-CZ" dirty="0" err="1"/>
              <a:t>worldwide</a:t>
            </a:r>
            <a:r>
              <a:rPr lang="cs-CZ" dirty="0"/>
              <a:t>,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re-</a:t>
            </a:r>
            <a:r>
              <a:rPr lang="cs-CZ" dirty="0" err="1"/>
              <a:t>exported</a:t>
            </a:r>
            <a:endParaRPr lang="cs-CZ" dirty="0"/>
          </a:p>
          <a:p>
            <a:r>
              <a:rPr lang="cs-CZ" dirty="0"/>
              <a:t>It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produces</a:t>
            </a:r>
            <a:r>
              <a:rPr lang="cs-CZ" dirty="0"/>
              <a:t> 16 %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only</a:t>
            </a:r>
            <a:r>
              <a:rPr lang="cs-CZ" dirty="0"/>
              <a:t> 6 % </a:t>
            </a:r>
            <a:r>
              <a:rPr lang="cs-CZ" dirty="0" err="1"/>
              <a:t>comes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domestically</a:t>
            </a:r>
            <a:r>
              <a:rPr lang="cs-CZ" dirty="0"/>
              <a:t> </a:t>
            </a:r>
            <a:r>
              <a:rPr lang="cs-CZ" dirty="0" err="1"/>
              <a:t>owned</a:t>
            </a:r>
            <a:r>
              <a:rPr lang="cs-CZ" dirty="0"/>
              <a:t> </a:t>
            </a:r>
            <a:r>
              <a:rPr lang="cs-CZ" dirty="0" err="1"/>
              <a:t>firms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5789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AF152-45AC-4F8D-9D0F-1CC1BCE6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F20E5-CDBF-42AF-A8BE-1A985FF7C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Perhaps the most sophisticated value chain in the world</a:t>
            </a:r>
          </a:p>
        </p:txBody>
      </p:sp>
    </p:spTree>
    <p:extLst>
      <p:ext uri="{BB962C8B-B14F-4D97-AF65-F5344CB8AC3E}">
        <p14:creationId xmlns:p14="http://schemas.microsoft.com/office/powerpoint/2010/main" val="341042689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AF152-45AC-4F8D-9D0F-1CC1BCE6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F20E5-CDBF-42AF-A8BE-1A985FF7C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 country or company in the world is able to produce cutting edge chips on its own</a:t>
            </a:r>
          </a:p>
        </p:txBody>
      </p:sp>
    </p:spTree>
    <p:extLst>
      <p:ext uri="{BB962C8B-B14F-4D97-AF65-F5344CB8AC3E}">
        <p14:creationId xmlns:p14="http://schemas.microsoft.com/office/powerpoint/2010/main" val="108816527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AF152-45AC-4F8D-9D0F-1CC1BCE6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F20E5-CDBF-42AF-A8BE-1A985FF7C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Dominated by </a:t>
            </a:r>
            <a:r>
              <a:rPr lang="en-US" b="1" dirty="0"/>
              <a:t>USA + Taiwan, Korea, Japan</a:t>
            </a:r>
            <a:r>
              <a:rPr lang="en-US" dirty="0"/>
              <a:t>; Netherlands</a:t>
            </a:r>
          </a:p>
        </p:txBody>
      </p:sp>
    </p:spTree>
    <p:extLst>
      <p:ext uri="{BB962C8B-B14F-4D97-AF65-F5344CB8AC3E}">
        <p14:creationId xmlns:p14="http://schemas.microsoft.com/office/powerpoint/2010/main" val="115931136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15A28-BD3A-4803-94CE-31F6D90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19DC-680F-4F95-87F2-EF212D20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EDA – software </a:t>
            </a:r>
            <a:r>
              <a:rPr lang="en-US" dirty="0"/>
              <a:t>(US firms)</a:t>
            </a:r>
          </a:p>
        </p:txBody>
      </p:sp>
    </p:spTree>
    <p:extLst>
      <p:ext uri="{BB962C8B-B14F-4D97-AF65-F5344CB8AC3E}">
        <p14:creationId xmlns:p14="http://schemas.microsoft.com/office/powerpoint/2010/main" val="56251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Warning story – Japanese stagnation after 1990 </a:t>
            </a:r>
            <a:r>
              <a:rPr lang="en-US" dirty="0"/>
              <a:t>– after wages grew, export moved to cheaper locations like </a:t>
            </a:r>
            <a:r>
              <a:rPr lang="cs-CZ" dirty="0" err="1"/>
              <a:t>China</a:t>
            </a:r>
            <a:endParaRPr lang="en-US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5687114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15A28-BD3A-4803-94CE-31F6D90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19DC-680F-4F95-87F2-EF212D20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EDA – software </a:t>
            </a:r>
            <a:r>
              <a:rPr lang="en-US" dirty="0"/>
              <a:t>(US firms)</a:t>
            </a:r>
          </a:p>
          <a:p>
            <a:r>
              <a:rPr lang="en-US" b="1" dirty="0"/>
              <a:t>Design</a:t>
            </a:r>
            <a:r>
              <a:rPr lang="en-US" dirty="0"/>
              <a:t> – smartphone manufacturers etc.</a:t>
            </a:r>
          </a:p>
        </p:txBody>
      </p:sp>
    </p:spTree>
    <p:extLst>
      <p:ext uri="{BB962C8B-B14F-4D97-AF65-F5344CB8AC3E}">
        <p14:creationId xmlns:p14="http://schemas.microsoft.com/office/powerpoint/2010/main" val="297303624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15A28-BD3A-4803-94CE-31F6D90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19DC-680F-4F95-87F2-EF212D20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EDA – software </a:t>
            </a:r>
            <a:r>
              <a:rPr lang="en-US" dirty="0"/>
              <a:t>(US firms)</a:t>
            </a:r>
          </a:p>
          <a:p>
            <a:r>
              <a:rPr lang="en-US" b="1" dirty="0"/>
              <a:t>Design</a:t>
            </a:r>
            <a:r>
              <a:rPr lang="en-US" dirty="0"/>
              <a:t> – smartphone manufacturers etc.</a:t>
            </a:r>
          </a:p>
          <a:p>
            <a:r>
              <a:rPr lang="en-US" b="1" dirty="0"/>
              <a:t>SME – equipment </a:t>
            </a:r>
            <a:r>
              <a:rPr lang="en-US" dirty="0"/>
              <a:t>– US + Japan + </a:t>
            </a:r>
            <a:r>
              <a:rPr lang="en-US" b="1" dirty="0"/>
              <a:t>Netherlands (ASML)</a:t>
            </a:r>
          </a:p>
        </p:txBody>
      </p:sp>
    </p:spTree>
    <p:extLst>
      <p:ext uri="{BB962C8B-B14F-4D97-AF65-F5344CB8AC3E}">
        <p14:creationId xmlns:p14="http://schemas.microsoft.com/office/powerpoint/2010/main" val="32627320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15A28-BD3A-4803-94CE-31F6D90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19DC-680F-4F95-87F2-EF212D20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EDA – software </a:t>
            </a:r>
            <a:r>
              <a:rPr lang="en-US" dirty="0"/>
              <a:t>(US firms)</a:t>
            </a:r>
          </a:p>
          <a:p>
            <a:r>
              <a:rPr lang="en-US" b="1" dirty="0"/>
              <a:t>Design</a:t>
            </a:r>
            <a:r>
              <a:rPr lang="en-US" dirty="0"/>
              <a:t> – smartphone manufacturers etc.</a:t>
            </a:r>
          </a:p>
          <a:p>
            <a:r>
              <a:rPr lang="en-US" b="1" dirty="0"/>
              <a:t>SME – equipment </a:t>
            </a:r>
            <a:r>
              <a:rPr lang="en-US" dirty="0"/>
              <a:t>– US + Japan + </a:t>
            </a:r>
            <a:r>
              <a:rPr lang="en-US" b="1" dirty="0"/>
              <a:t>Netherlands (ASML)</a:t>
            </a:r>
          </a:p>
          <a:p>
            <a:r>
              <a:rPr lang="en-US" dirty="0"/>
              <a:t>- extreme-ultraviolet lithography</a:t>
            </a:r>
          </a:p>
        </p:txBody>
      </p:sp>
    </p:spTree>
    <p:extLst>
      <p:ext uri="{BB962C8B-B14F-4D97-AF65-F5344CB8AC3E}">
        <p14:creationId xmlns:p14="http://schemas.microsoft.com/office/powerpoint/2010/main" val="172463621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C67F-3746-49F6-8F37-378ED0E8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interiér&#10;&#10;Popis byl vytvořen automaticky">
            <a:extLst>
              <a:ext uri="{FF2B5EF4-FFF2-40B4-BE49-F238E27FC236}">
                <a16:creationId xmlns:a16="http://schemas.microsoft.com/office/drawing/2014/main" id="{3CC34AC1-AD6D-4BC6-BC79-96CF54F77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10569"/>
            <a:ext cx="6858000" cy="3981450"/>
          </a:xfrm>
        </p:spPr>
      </p:pic>
    </p:spTree>
    <p:extLst>
      <p:ext uri="{BB962C8B-B14F-4D97-AF65-F5344CB8AC3E}">
        <p14:creationId xmlns:p14="http://schemas.microsoft.com/office/powerpoint/2010/main" val="273208423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15A28-BD3A-4803-94CE-31F6D90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19DC-680F-4F95-87F2-EF212D20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EDA – software </a:t>
            </a:r>
            <a:r>
              <a:rPr lang="en-US" dirty="0"/>
              <a:t>(US firms)</a:t>
            </a:r>
          </a:p>
          <a:p>
            <a:r>
              <a:rPr lang="en-US" b="1" dirty="0"/>
              <a:t>Design</a:t>
            </a:r>
            <a:r>
              <a:rPr lang="en-US" dirty="0"/>
              <a:t> – smartphone manufacturers etc.</a:t>
            </a:r>
          </a:p>
          <a:p>
            <a:r>
              <a:rPr lang="en-US" b="1" dirty="0"/>
              <a:t>SME – equipment </a:t>
            </a:r>
            <a:r>
              <a:rPr lang="en-US" dirty="0"/>
              <a:t>– US + Japan + </a:t>
            </a:r>
            <a:r>
              <a:rPr lang="en-US" b="1" dirty="0"/>
              <a:t>Netherlands (ASML)</a:t>
            </a:r>
          </a:p>
          <a:p>
            <a:r>
              <a:rPr lang="en-US" dirty="0"/>
              <a:t>- extreme-ultraviolet lithography – largest bumps on their mirrors are </a:t>
            </a:r>
            <a:r>
              <a:rPr lang="en-US" b="1" dirty="0"/>
              <a:t>smaller than one atom!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3280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CE646-0543-4690-871C-DF07D711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40C7974-92F8-4FB5-8A5F-B9BFC75E2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2334419"/>
            <a:ext cx="7400925" cy="3333750"/>
          </a:xfrm>
        </p:spPr>
      </p:pic>
    </p:spTree>
    <p:extLst>
      <p:ext uri="{BB962C8B-B14F-4D97-AF65-F5344CB8AC3E}">
        <p14:creationId xmlns:p14="http://schemas.microsoft.com/office/powerpoint/2010/main" val="311053898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15A28-BD3A-4803-94CE-31F6D90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19DC-680F-4F95-87F2-EF212D20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Together – </a:t>
            </a:r>
            <a:r>
              <a:rPr lang="en-US" b="1" dirty="0"/>
              <a:t>„fabs“ </a:t>
            </a:r>
            <a:r>
              <a:rPr lang="en-US" dirty="0"/>
              <a:t>– most expensive factories in the world – circa 20 billion dollars to create a production link</a:t>
            </a:r>
          </a:p>
        </p:txBody>
      </p:sp>
    </p:spTree>
    <p:extLst>
      <p:ext uri="{BB962C8B-B14F-4D97-AF65-F5344CB8AC3E}">
        <p14:creationId xmlns:p14="http://schemas.microsoft.com/office/powerpoint/2010/main" val="147253513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15A28-BD3A-4803-94CE-31F6D90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19DC-680F-4F95-87F2-EF212D20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Together – </a:t>
            </a:r>
            <a:r>
              <a:rPr lang="en-US" b="1" dirty="0"/>
              <a:t>„fabs“ </a:t>
            </a:r>
            <a:r>
              <a:rPr lang="en-US" dirty="0"/>
              <a:t>– most expensive factories in the world – circa 20 billion dollars to create a production link</a:t>
            </a:r>
          </a:p>
          <a:p>
            <a:r>
              <a:rPr lang="en-US" b="1" dirty="0"/>
              <a:t>Non-monetary inputs – need for engineers with experience</a:t>
            </a:r>
            <a:r>
              <a:rPr lang="en-US" dirty="0"/>
              <a:t>, which is extremely rare</a:t>
            </a:r>
          </a:p>
        </p:txBody>
      </p:sp>
    </p:spTree>
    <p:extLst>
      <p:ext uri="{BB962C8B-B14F-4D97-AF65-F5344CB8AC3E}">
        <p14:creationId xmlns:p14="http://schemas.microsoft.com/office/powerpoint/2010/main" val="190711307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30A1F-5433-4137-BB9F-18F010F8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interiér, patro&#10;&#10;Popis byl vytvořen automaticky">
            <a:extLst>
              <a:ext uri="{FF2B5EF4-FFF2-40B4-BE49-F238E27FC236}">
                <a16:creationId xmlns:a16="http://schemas.microsoft.com/office/drawing/2014/main" id="{E4C2FD97-4C6A-4875-B7A3-50E591EBE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15319"/>
            <a:ext cx="7620000" cy="4171950"/>
          </a:xfrm>
        </p:spPr>
      </p:pic>
    </p:spTree>
    <p:extLst>
      <p:ext uri="{BB962C8B-B14F-4D97-AF65-F5344CB8AC3E}">
        <p14:creationId xmlns:p14="http://schemas.microsoft.com/office/powerpoint/2010/main" val="244559259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8BB49-6CB1-40DA-8584-E7E2BF49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96A31-1C9E-426A-97A0-9CB3A35F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Most important producer of chips in the world</a:t>
            </a:r>
            <a:r>
              <a:rPr lang="cs-CZ" b="1" dirty="0"/>
              <a:t> </a:t>
            </a:r>
            <a:r>
              <a:rPr lang="en-US" dirty="0"/>
              <a:t>– </a:t>
            </a:r>
            <a:r>
              <a:rPr lang="en-US" b="1" dirty="0"/>
              <a:t>TSMC – Taiwan</a:t>
            </a:r>
            <a:r>
              <a:rPr lang="cs-CZ" b="1" dirty="0"/>
              <a:t> </a:t>
            </a:r>
            <a:r>
              <a:rPr lang="en-US" dirty="0"/>
              <a:t>Semiconductor Manufacturing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9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92AD2-C69D-4950-A2EB-A05C12EB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D4323-6A9A-4FBA-90EC-B1012D03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– the most value added processes are </a:t>
            </a:r>
            <a:r>
              <a:rPr lang="en-US" b="1" dirty="0"/>
              <a:t>at the start of production (research and development, design) and at the end (marketing, retailing)</a:t>
            </a:r>
          </a:p>
          <a:p>
            <a:r>
              <a:rPr lang="en-US" dirty="0"/>
              <a:t>The physical work in between can be done by anyone (= China)</a:t>
            </a:r>
            <a:endParaRPr lang="cs-CZ" dirty="0"/>
          </a:p>
          <a:p>
            <a:r>
              <a:rPr lang="en-US" b="1" dirty="0"/>
              <a:t>Smiley curve</a:t>
            </a:r>
          </a:p>
        </p:txBody>
      </p:sp>
    </p:spTree>
    <p:extLst>
      <p:ext uri="{BB962C8B-B14F-4D97-AF65-F5344CB8AC3E}">
        <p14:creationId xmlns:p14="http://schemas.microsoft.com/office/powerpoint/2010/main" val="286508247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8BB49-6CB1-40DA-8584-E7E2BF49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96A31-1C9E-426A-97A0-9CB3A35F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Most important producer of chips in the world</a:t>
            </a:r>
            <a:r>
              <a:rPr lang="cs-CZ" b="1" dirty="0"/>
              <a:t> </a:t>
            </a:r>
            <a:r>
              <a:rPr lang="en-US" dirty="0"/>
              <a:t>– </a:t>
            </a:r>
            <a:r>
              <a:rPr lang="en-US" b="1" dirty="0"/>
              <a:t>TSMC – Taiwan</a:t>
            </a:r>
            <a:r>
              <a:rPr lang="cs-CZ" b="1" dirty="0"/>
              <a:t> </a:t>
            </a:r>
            <a:r>
              <a:rPr lang="en-US" dirty="0"/>
              <a:t>Semiconductor Manufacturing Company</a:t>
            </a:r>
          </a:p>
          <a:p>
            <a:r>
              <a:rPr lang="en-US" dirty="0"/>
              <a:t>- </a:t>
            </a:r>
            <a:r>
              <a:rPr lang="en-US" b="1" dirty="0"/>
              <a:t>50% of global production </a:t>
            </a:r>
            <a:r>
              <a:rPr lang="en-US" dirty="0"/>
              <a:t>or so, even stronger on the cutting edge</a:t>
            </a:r>
          </a:p>
        </p:txBody>
      </p:sp>
    </p:spTree>
    <p:extLst>
      <p:ext uri="{BB962C8B-B14F-4D97-AF65-F5344CB8AC3E}">
        <p14:creationId xmlns:p14="http://schemas.microsoft.com/office/powerpoint/2010/main" val="179909807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77320-4330-4200-B9F3-B1DDBA02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8EF1FC4-5A15-40DF-B90F-8D9193D49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69" y="2036137"/>
            <a:ext cx="4219271" cy="3879788"/>
          </a:xfrm>
        </p:spPr>
      </p:pic>
    </p:spTree>
    <p:extLst>
      <p:ext uri="{BB962C8B-B14F-4D97-AF65-F5344CB8AC3E}">
        <p14:creationId xmlns:p14="http://schemas.microsoft.com/office/powerpoint/2010/main" val="188902569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8BB49-6CB1-40DA-8584-E7E2BF49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96A31-1C9E-426A-97A0-9CB3A35F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– no </a:t>
            </a:r>
            <a:r>
              <a:rPr lang="en-US" b="1" dirty="0"/>
              <a:t>EDA or SME</a:t>
            </a:r>
            <a:r>
              <a:rPr lang="en-US" dirty="0"/>
              <a:t>, few experiences engineers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5263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47FB1-C377-44F2-9A86-F90C7604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C23C1C-61EB-4173-A65E-5EEF4C034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China‘s Achilles</a:t>
            </a:r>
            <a:r>
              <a:rPr lang="cs-CZ" b="1" dirty="0"/>
              <a:t>‘</a:t>
            </a:r>
            <a:r>
              <a:rPr lang="en-US" b="1" dirty="0"/>
              <a:t> heel!</a:t>
            </a:r>
          </a:p>
        </p:txBody>
      </p:sp>
    </p:spTree>
    <p:extLst>
      <p:ext uri="{BB962C8B-B14F-4D97-AF65-F5344CB8AC3E}">
        <p14:creationId xmlns:p14="http://schemas.microsoft.com/office/powerpoint/2010/main" val="255525468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47FB1-C377-44F2-9A86-F90C7604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C23C1C-61EB-4173-A65E-5EEF4C034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China‘s Achilles</a:t>
            </a:r>
            <a:r>
              <a:rPr lang="cs-CZ" b="1" dirty="0"/>
              <a:t>‘</a:t>
            </a:r>
            <a:r>
              <a:rPr lang="en-US" b="1" dirty="0"/>
              <a:t> heel!</a:t>
            </a:r>
          </a:p>
          <a:p>
            <a:endParaRPr lang="en-US" b="1" dirty="0"/>
          </a:p>
          <a:p>
            <a:r>
              <a:rPr lang="en-US" b="1" dirty="0"/>
              <a:t>&gt; huge resources are being invested into redressing it</a:t>
            </a:r>
          </a:p>
        </p:txBody>
      </p:sp>
    </p:spTree>
    <p:extLst>
      <p:ext uri="{BB962C8B-B14F-4D97-AF65-F5344CB8AC3E}">
        <p14:creationId xmlns:p14="http://schemas.microsoft.com/office/powerpoint/2010/main" val="24576114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47FB1-C377-44F2-9A86-F90C7604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semiconductor value chain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C23C1C-61EB-4173-A65E-5EEF4C034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China‘s Achilles</a:t>
            </a:r>
            <a:r>
              <a:rPr lang="cs-CZ" b="1" dirty="0"/>
              <a:t>‘</a:t>
            </a:r>
            <a:r>
              <a:rPr lang="en-US" b="1" dirty="0"/>
              <a:t> heel!</a:t>
            </a:r>
          </a:p>
          <a:p>
            <a:endParaRPr lang="en-US" b="1" dirty="0"/>
          </a:p>
          <a:p>
            <a:r>
              <a:rPr lang="en-US" b="1" dirty="0"/>
              <a:t>&gt; huge resources are being invested into redressing it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en-US" b="1" dirty="0"/>
              <a:t>US pressure is concentrated in this area</a:t>
            </a:r>
          </a:p>
        </p:txBody>
      </p:sp>
    </p:spTree>
    <p:extLst>
      <p:ext uri="{BB962C8B-B14F-4D97-AF65-F5344CB8AC3E}">
        <p14:creationId xmlns:p14="http://schemas.microsoft.com/office/powerpoint/2010/main" val="114695503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19534-5B2D-4D0D-9BA1-15B60BE3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– Chinese technological rivalry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1C660-2280-462A-8917-22CE642E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Khan</a:t>
            </a:r>
            <a:r>
              <a:rPr lang="cs-CZ" dirty="0"/>
              <a:t> and </a:t>
            </a:r>
            <a:r>
              <a:rPr lang="cs-CZ" dirty="0" err="1"/>
              <a:t>Flynn</a:t>
            </a:r>
            <a:r>
              <a:rPr lang="cs-CZ" dirty="0"/>
              <a:t>: </a:t>
            </a:r>
            <a:r>
              <a:rPr lang="en-US" i="1" dirty="0"/>
              <a:t>Maintaining China s Dependence on Democracies for Advanced Computer Chips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052406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19534-5B2D-4D0D-9BA1-15B60BE3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– Chinese technological rivalry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1C660-2280-462A-8917-22CE642E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Khan</a:t>
            </a:r>
            <a:r>
              <a:rPr lang="cs-CZ" dirty="0"/>
              <a:t> and </a:t>
            </a:r>
            <a:r>
              <a:rPr lang="cs-CZ" dirty="0" err="1"/>
              <a:t>Flynn</a:t>
            </a:r>
            <a:r>
              <a:rPr lang="cs-CZ" dirty="0"/>
              <a:t>: </a:t>
            </a:r>
            <a:r>
              <a:rPr lang="en-US" i="1" dirty="0"/>
              <a:t>Maintaining China s Dependence on Democracies for Advanced Computer Chips</a:t>
            </a:r>
            <a:endParaRPr lang="cs-CZ" i="1" dirty="0"/>
          </a:p>
          <a:p>
            <a:r>
              <a:rPr lang="en-US" dirty="0"/>
              <a:t>The goal should be </a:t>
            </a:r>
            <a:r>
              <a:rPr lang="en-US" b="1" dirty="0"/>
              <a:t>to prevent China from </a:t>
            </a:r>
            <a:r>
              <a:rPr lang="en-US" b="1" dirty="0">
                <a:solidFill>
                  <a:srgbClr val="FF0000"/>
                </a:solidFill>
              </a:rPr>
              <a:t>gaining a capacity to produce cutting edge chips</a:t>
            </a:r>
          </a:p>
        </p:txBody>
      </p:sp>
    </p:spTree>
    <p:extLst>
      <p:ext uri="{BB962C8B-B14F-4D97-AF65-F5344CB8AC3E}">
        <p14:creationId xmlns:p14="http://schemas.microsoft.com/office/powerpoint/2010/main" val="412969241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19534-5B2D-4D0D-9BA1-15B60BE3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– Chinese technological rivalry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1C660-2280-462A-8917-22CE642E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Khan</a:t>
            </a:r>
            <a:r>
              <a:rPr lang="cs-CZ" dirty="0"/>
              <a:t> and </a:t>
            </a:r>
            <a:r>
              <a:rPr lang="cs-CZ" dirty="0" err="1"/>
              <a:t>Flynn</a:t>
            </a:r>
            <a:r>
              <a:rPr lang="cs-CZ" dirty="0"/>
              <a:t>: </a:t>
            </a:r>
            <a:r>
              <a:rPr lang="en-US" i="1" dirty="0"/>
              <a:t>Maintaining China s Dependence on Democracies for Advanced Computer Chips</a:t>
            </a:r>
            <a:endParaRPr lang="cs-CZ" i="1" dirty="0"/>
          </a:p>
          <a:p>
            <a:r>
              <a:rPr lang="en-US" dirty="0"/>
              <a:t>The goal should be </a:t>
            </a:r>
            <a:r>
              <a:rPr lang="en-US" b="1" dirty="0"/>
              <a:t>to prevent China from </a:t>
            </a:r>
            <a:r>
              <a:rPr lang="en-US" b="1" dirty="0">
                <a:solidFill>
                  <a:srgbClr val="FF0000"/>
                </a:solidFill>
              </a:rPr>
              <a:t>gaining a capacity to produce cutting edge chips</a:t>
            </a:r>
          </a:p>
          <a:p>
            <a:r>
              <a:rPr lang="en-US" dirty="0"/>
              <a:t>&gt; China must be </a:t>
            </a:r>
            <a:r>
              <a:rPr lang="en-US" b="1" dirty="0"/>
              <a:t>prevented from importing SME (equipment) or licensing EDA software</a:t>
            </a:r>
          </a:p>
        </p:txBody>
      </p:sp>
    </p:spTree>
    <p:extLst>
      <p:ext uri="{BB962C8B-B14F-4D97-AF65-F5344CB8AC3E}">
        <p14:creationId xmlns:p14="http://schemas.microsoft.com/office/powerpoint/2010/main" val="87007613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19534-5B2D-4D0D-9BA1-15B60BE3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– Chinese technological rivalry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1C660-2280-462A-8917-22CE642E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Khan</a:t>
            </a:r>
            <a:r>
              <a:rPr lang="cs-CZ" dirty="0"/>
              <a:t> and </a:t>
            </a:r>
            <a:r>
              <a:rPr lang="cs-CZ" dirty="0" err="1"/>
              <a:t>Flynn</a:t>
            </a:r>
            <a:r>
              <a:rPr lang="cs-CZ" dirty="0"/>
              <a:t>: </a:t>
            </a:r>
            <a:r>
              <a:rPr lang="en-US" i="1" dirty="0"/>
              <a:t>Maintaining China s Dependence on Democracies for Advanced Computer Chips</a:t>
            </a:r>
            <a:endParaRPr lang="cs-CZ" i="1" dirty="0"/>
          </a:p>
          <a:p>
            <a:r>
              <a:rPr lang="en-US" dirty="0"/>
              <a:t>The goal should be </a:t>
            </a:r>
            <a:r>
              <a:rPr lang="en-US" b="1" dirty="0"/>
              <a:t>to prevent China from </a:t>
            </a:r>
            <a:r>
              <a:rPr lang="en-US" b="1" dirty="0">
                <a:solidFill>
                  <a:srgbClr val="FF0000"/>
                </a:solidFill>
              </a:rPr>
              <a:t>gaining a capacity to produce cutting edge chips</a:t>
            </a:r>
          </a:p>
          <a:p>
            <a:r>
              <a:rPr lang="en-US" dirty="0"/>
              <a:t>&gt; China must be </a:t>
            </a:r>
            <a:r>
              <a:rPr lang="en-US" b="1" dirty="0"/>
              <a:t>prevented from importing SME (equipment) or licensing EDA software</a:t>
            </a:r>
          </a:p>
          <a:p>
            <a:r>
              <a:rPr lang="en-US" b="1" dirty="0"/>
              <a:t>This embargo must include US allies </a:t>
            </a:r>
            <a:r>
              <a:rPr lang="en-US" dirty="0"/>
              <a:t>(Korea, Japan, Taiwan, Netherlands)</a:t>
            </a:r>
          </a:p>
        </p:txBody>
      </p:sp>
    </p:spTree>
    <p:extLst>
      <p:ext uri="{BB962C8B-B14F-4D97-AF65-F5344CB8AC3E}">
        <p14:creationId xmlns:p14="http://schemas.microsoft.com/office/powerpoint/2010/main" val="75548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50A94-E282-4854-A381-AD982BFE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4130E0-C7AF-4E2D-BF68-24F97E160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84" y="2209800"/>
            <a:ext cx="5734691" cy="3477419"/>
          </a:xfrm>
        </p:spPr>
      </p:pic>
    </p:spTree>
    <p:extLst>
      <p:ext uri="{BB962C8B-B14F-4D97-AF65-F5344CB8AC3E}">
        <p14:creationId xmlns:p14="http://schemas.microsoft.com/office/powerpoint/2010/main" val="154578800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0481-ADFA-495E-B067-D1B71A22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– Chinese technological rivalry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F7AC5-7BAD-44C7-A8F4-0AC40256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goal is not to prevent China from importing chips!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2222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0481-ADFA-495E-B067-D1B71A22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– Chinese technological rivalry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F7AC5-7BAD-44C7-A8F4-0AC40256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goal is not to prevent China from importing chips! </a:t>
            </a:r>
            <a:r>
              <a:rPr lang="en-US" dirty="0"/>
              <a:t>&gt; that would give them an even greater motivation to develop an indigenous production capacity!</a:t>
            </a:r>
          </a:p>
        </p:txBody>
      </p:sp>
    </p:spTree>
    <p:extLst>
      <p:ext uri="{BB962C8B-B14F-4D97-AF65-F5344CB8AC3E}">
        <p14:creationId xmlns:p14="http://schemas.microsoft.com/office/powerpoint/2010/main" val="296211177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0481-ADFA-495E-B067-D1B71A22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– Chinese technological rivalry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F7AC5-7BAD-44C7-A8F4-0AC40256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goal is not to prevent China from importing chips! </a:t>
            </a:r>
            <a:r>
              <a:rPr lang="en-US" dirty="0"/>
              <a:t>&gt; that would give them an even greater motivation to develop an indigenous production capacity!</a:t>
            </a:r>
          </a:p>
          <a:p>
            <a:r>
              <a:rPr lang="en-US" b="1" dirty="0"/>
              <a:t>When China is dependent, the US and its allies can impose conditions for usage</a:t>
            </a:r>
            <a:r>
              <a:rPr lang="en-US" dirty="0"/>
              <a:t> – so that chips are not used for military purposes, surveillance of Uighurs, etc.</a:t>
            </a:r>
          </a:p>
        </p:txBody>
      </p:sp>
    </p:spTree>
    <p:extLst>
      <p:ext uri="{BB962C8B-B14F-4D97-AF65-F5344CB8AC3E}">
        <p14:creationId xmlns:p14="http://schemas.microsoft.com/office/powerpoint/2010/main" val="346223319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0481-ADFA-495E-B067-D1B71A22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– Chinese technological rivalry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F7AC5-7BAD-44C7-A8F4-0AC40256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goal is not to prevent China from importing chips! </a:t>
            </a:r>
            <a:r>
              <a:rPr lang="en-US" dirty="0"/>
              <a:t>&gt; that would give them an even greater motivation to develop an indigenous production capacity!</a:t>
            </a:r>
          </a:p>
          <a:p>
            <a:r>
              <a:rPr lang="en-US" b="1" dirty="0"/>
              <a:t>When China is dependent, the US and its allies can impose conditions for usage</a:t>
            </a:r>
            <a:r>
              <a:rPr lang="en-US" dirty="0"/>
              <a:t> – so that chips are not used for military purposes, surveillance of Uighurs, etc.</a:t>
            </a:r>
          </a:p>
          <a:p>
            <a:endParaRPr lang="en-US" dirty="0"/>
          </a:p>
          <a:p>
            <a:r>
              <a:rPr lang="en-US" dirty="0"/>
              <a:t>Biden‘s strategy - in line with this approach</a:t>
            </a:r>
            <a:r>
              <a:rPr lang="cs-CZ" dirty="0"/>
              <a:t> – last </a:t>
            </a:r>
            <a:r>
              <a:rPr lang="cs-CZ" dirty="0" err="1"/>
              <a:t>week‘s</a:t>
            </a:r>
            <a:r>
              <a:rPr lang="cs-CZ" dirty="0"/>
              <a:t> </a:t>
            </a:r>
            <a:r>
              <a:rPr lang="cs-CZ" dirty="0" err="1"/>
              <a:t>restrictions</a:t>
            </a:r>
            <a:r>
              <a:rPr lang="cs-CZ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78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BF39-C7DC-4F5F-B554-73F96247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Biden‘s</a:t>
            </a:r>
            <a:r>
              <a:rPr lang="cs-CZ" dirty="0"/>
              <a:t> </a:t>
            </a:r>
            <a:r>
              <a:rPr lang="cs-CZ" dirty="0" err="1"/>
              <a:t>sanctions</a:t>
            </a:r>
            <a:r>
              <a:rPr lang="cs-CZ" dirty="0"/>
              <a:t> on </a:t>
            </a:r>
            <a:r>
              <a:rPr lang="cs-CZ" dirty="0" err="1"/>
              <a:t>China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9582-30DB-4B37-A880-3AB4065D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Wide</a:t>
            </a:r>
            <a:r>
              <a:rPr lang="cs-CZ" dirty="0"/>
              <a:t> </a:t>
            </a:r>
            <a:r>
              <a:rPr lang="cs-CZ" b="1" dirty="0" err="1"/>
              <a:t>ban</a:t>
            </a:r>
            <a:r>
              <a:rPr lang="cs-CZ" b="1" dirty="0"/>
              <a:t> on SME </a:t>
            </a:r>
            <a:r>
              <a:rPr lang="cs-CZ" b="1" dirty="0" err="1"/>
              <a:t>exports</a:t>
            </a:r>
            <a:r>
              <a:rPr lang="cs-CZ" b="1" dirty="0"/>
              <a:t> to </a:t>
            </a:r>
            <a:r>
              <a:rPr lang="cs-CZ" b="1" dirty="0" err="1"/>
              <a:t>China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mostly</a:t>
            </a:r>
            <a:r>
              <a:rPr lang="cs-CZ" dirty="0"/>
              <a:t> ASML – </a:t>
            </a:r>
            <a:r>
              <a:rPr lang="cs-CZ" dirty="0" err="1"/>
              <a:t>achieved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ASML </a:t>
            </a:r>
            <a:r>
              <a:rPr lang="cs-CZ" dirty="0" err="1"/>
              <a:t>uses</a:t>
            </a:r>
            <a:r>
              <a:rPr lang="cs-CZ" dirty="0"/>
              <a:t> US </a:t>
            </a:r>
            <a:r>
              <a:rPr lang="cs-CZ" dirty="0" err="1"/>
              <a:t>technologies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Ban</a:t>
            </a:r>
            <a:r>
              <a:rPr lang="cs-CZ" dirty="0"/>
              <a:t> on </a:t>
            </a:r>
            <a:r>
              <a:rPr lang="cs-CZ" b="1" dirty="0"/>
              <a:t>US </a:t>
            </a:r>
            <a:r>
              <a:rPr lang="cs-CZ" b="1" dirty="0" err="1"/>
              <a:t>engineers</a:t>
            </a:r>
            <a:r>
              <a:rPr lang="cs-CZ" b="1" dirty="0"/>
              <a:t> </a:t>
            </a:r>
            <a:r>
              <a:rPr lang="cs-CZ" b="1" dirty="0" err="1"/>
              <a:t>working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Chinese</a:t>
            </a:r>
            <a:r>
              <a:rPr lang="cs-CZ" b="1" dirty="0"/>
              <a:t> </a:t>
            </a:r>
            <a:r>
              <a:rPr lang="cs-CZ" b="1" dirty="0" err="1"/>
              <a:t>semiconductor</a:t>
            </a:r>
            <a:r>
              <a:rPr lang="cs-CZ" b="1" dirty="0"/>
              <a:t> </a:t>
            </a:r>
            <a:r>
              <a:rPr lang="cs-CZ" b="1" dirty="0" err="1"/>
              <a:t>companies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Ban</a:t>
            </a:r>
            <a:r>
              <a:rPr lang="cs-CZ" b="1" dirty="0"/>
              <a:t> on </a:t>
            </a:r>
            <a:r>
              <a:rPr lang="cs-CZ" b="1" dirty="0" err="1"/>
              <a:t>exporting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 </a:t>
            </a:r>
            <a:r>
              <a:rPr lang="cs-CZ" b="1" dirty="0" err="1"/>
              <a:t>advanced</a:t>
            </a:r>
            <a:r>
              <a:rPr lang="cs-CZ" b="1" dirty="0"/>
              <a:t> chips </a:t>
            </a:r>
            <a:r>
              <a:rPr lang="cs-CZ" dirty="0"/>
              <a:t>to </a:t>
            </a:r>
            <a:r>
              <a:rPr lang="cs-CZ" dirty="0" err="1"/>
              <a:t>China</a:t>
            </a:r>
            <a:r>
              <a:rPr lang="cs-CZ" dirty="0"/>
              <a:t> – AI chips</a:t>
            </a:r>
          </a:p>
          <a:p>
            <a:endParaRPr lang="cs-CZ" dirty="0"/>
          </a:p>
          <a:p>
            <a:r>
              <a:rPr lang="cs-CZ" dirty="0" err="1"/>
              <a:t>Deeper</a:t>
            </a:r>
            <a:r>
              <a:rPr lang="cs-CZ" dirty="0"/>
              <a:t> </a:t>
            </a:r>
            <a:r>
              <a:rPr lang="cs-CZ" dirty="0" err="1"/>
              <a:t>bans</a:t>
            </a:r>
            <a:r>
              <a:rPr lang="cs-CZ" dirty="0"/>
              <a:t> on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3539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FC63-32A9-4298-A928-551E8EB0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76DE-D95F-4ABF-A379-629C24387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Trump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targeted</a:t>
            </a:r>
            <a:r>
              <a:rPr lang="cs-CZ" dirty="0"/>
              <a:t> Huawei and SMIC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9248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75A14-B9B7-450A-A621-8280671B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 </a:t>
            </a:r>
            <a:r>
              <a:rPr lang="cs-CZ" dirty="0" err="1"/>
              <a:t>controls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C5E88-1C59-429F-B3E5-76FC0928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War-era legislation – it is possible for the US government to </a:t>
            </a:r>
            <a:r>
              <a:rPr lang="en-US" b="1" dirty="0"/>
              <a:t>ban the export of products which can be used for military purposes</a:t>
            </a:r>
          </a:p>
        </p:txBody>
      </p:sp>
    </p:spTree>
    <p:extLst>
      <p:ext uri="{BB962C8B-B14F-4D97-AF65-F5344CB8AC3E}">
        <p14:creationId xmlns:p14="http://schemas.microsoft.com/office/powerpoint/2010/main" val="426214345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75A14-B9B7-450A-A621-8280671B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controls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C5E88-1C59-429F-B3E5-76FC0928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War-era legislation – it is possible for the US government to </a:t>
            </a:r>
            <a:r>
              <a:rPr lang="en-US" b="1" dirty="0"/>
              <a:t>ban the export of products which can be used for military purposes</a:t>
            </a:r>
          </a:p>
          <a:p>
            <a:r>
              <a:rPr lang="en-US" dirty="0"/>
              <a:t>Much harsher than tariffs – outright ban of sale</a:t>
            </a:r>
          </a:p>
        </p:txBody>
      </p:sp>
    </p:spTree>
    <p:extLst>
      <p:ext uri="{BB962C8B-B14F-4D97-AF65-F5344CB8AC3E}">
        <p14:creationId xmlns:p14="http://schemas.microsoft.com/office/powerpoint/2010/main" val="202376114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75A14-B9B7-450A-A621-8280671B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controls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C5E88-1C59-429F-B3E5-76FC0928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War-era legislation – it is possible for the US government to </a:t>
            </a:r>
            <a:r>
              <a:rPr lang="en-US" b="1" dirty="0"/>
              <a:t>ban the export of products which can be used for military purposes</a:t>
            </a:r>
          </a:p>
          <a:p>
            <a:r>
              <a:rPr lang="en-US" dirty="0"/>
              <a:t>Much harsher than tariffs – outright ban of sale</a:t>
            </a:r>
          </a:p>
          <a:p>
            <a:endParaRPr lang="en-US" dirty="0"/>
          </a:p>
          <a:p>
            <a:r>
              <a:rPr lang="en-US" b="1" dirty="0"/>
              <a:t>Exterritorial</a:t>
            </a:r>
            <a:r>
              <a:rPr lang="en-US" dirty="0"/>
              <a:t> – falls on foreign companies using US inputs or IP</a:t>
            </a:r>
          </a:p>
        </p:txBody>
      </p:sp>
    </p:spTree>
    <p:extLst>
      <p:ext uri="{BB962C8B-B14F-4D97-AF65-F5344CB8AC3E}">
        <p14:creationId xmlns:p14="http://schemas.microsoft.com/office/powerpoint/2010/main" val="362867012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759D1-48AB-413D-AC23-39E07130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screenings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1A39B-0081-45A0-BECE-CC715F684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circa 2014, China ramped up </a:t>
            </a:r>
            <a:r>
              <a:rPr lang="en-US" b="1" dirty="0"/>
              <a:t>strategic purchases of foreign technological companies</a:t>
            </a:r>
          </a:p>
        </p:txBody>
      </p:sp>
    </p:spTree>
    <p:extLst>
      <p:ext uri="{BB962C8B-B14F-4D97-AF65-F5344CB8AC3E}">
        <p14:creationId xmlns:p14="http://schemas.microsoft.com/office/powerpoint/2010/main" val="181031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5EE5E-30D1-43CA-B990-C4824E3E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2FEF8A-C3B0-4860-9E82-64B252263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22" y="1825625"/>
            <a:ext cx="5609556" cy="4351338"/>
          </a:xfrm>
        </p:spPr>
      </p:pic>
    </p:spTree>
    <p:extLst>
      <p:ext uri="{BB962C8B-B14F-4D97-AF65-F5344CB8AC3E}">
        <p14:creationId xmlns:p14="http://schemas.microsoft.com/office/powerpoint/2010/main" val="166773162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759D1-48AB-413D-AC23-39E07130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screenings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1A39B-0081-45A0-BECE-CC715F684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circa 2014, China ramped up</a:t>
            </a:r>
            <a:r>
              <a:rPr lang="en-US" b="1" dirty="0"/>
              <a:t> strategic purchases of foreign technological companies</a:t>
            </a:r>
          </a:p>
          <a:p>
            <a:r>
              <a:rPr lang="en-US" dirty="0"/>
              <a:t>&gt; </a:t>
            </a:r>
            <a:r>
              <a:rPr lang="en-US" b="1" dirty="0"/>
              <a:t>a screening mechanism, which allows US authorities to stop the sale</a:t>
            </a:r>
          </a:p>
        </p:txBody>
      </p:sp>
    </p:spTree>
    <p:extLst>
      <p:ext uri="{BB962C8B-B14F-4D97-AF65-F5344CB8AC3E}">
        <p14:creationId xmlns:p14="http://schemas.microsoft.com/office/powerpoint/2010/main" val="4899712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759D1-48AB-413D-AC23-39E07130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screenings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1A39B-0081-45A0-BECE-CC715F684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circa 2014, China ramped up </a:t>
            </a:r>
            <a:r>
              <a:rPr lang="en-US" b="1" dirty="0"/>
              <a:t>strategic purchases of foreign technological companies</a:t>
            </a:r>
          </a:p>
          <a:p>
            <a:r>
              <a:rPr lang="en-US" dirty="0"/>
              <a:t>&gt; </a:t>
            </a:r>
            <a:r>
              <a:rPr lang="en-US" b="1" dirty="0"/>
              <a:t>a screening mechanism, which allows US authorities to stop the sale</a:t>
            </a:r>
          </a:p>
          <a:p>
            <a:r>
              <a:rPr lang="en-US" dirty="0"/>
              <a:t>If the owner still wants to sell, he must find a different buyer, if he can‘t one, the government will temporarily purchase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3852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23E93-786F-420F-84F0-F76F3CD1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FEF055-470B-4D48-A878-752FDA13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tighter regime of export controls and investment screenings </a:t>
            </a:r>
            <a:r>
              <a:rPr lang="en-US" b="1" dirty="0"/>
              <a:t>is being created in the EU as well! </a:t>
            </a:r>
          </a:p>
          <a:p>
            <a:r>
              <a:rPr lang="en-US" dirty="0"/>
              <a:t>– </a:t>
            </a:r>
            <a:r>
              <a:rPr lang="en-US" b="1" dirty="0"/>
              <a:t>two new EU regulations in 2021!</a:t>
            </a:r>
          </a:p>
        </p:txBody>
      </p:sp>
    </p:spTree>
    <p:extLst>
      <p:ext uri="{BB962C8B-B14F-4D97-AF65-F5344CB8AC3E}">
        <p14:creationId xmlns:p14="http://schemas.microsoft.com/office/powerpoint/2010/main" val="117800738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A091-1267-4F90-8A65-5F1BA7B3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FA44E-3496-4760-A004-578C796F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4763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A091-1267-4F90-8A65-5F1BA7B3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FA44E-3496-4760-A004-578C796F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„China shock“ </a:t>
            </a:r>
            <a:r>
              <a:rPr lang="en-US" dirty="0"/>
              <a:t>– contrary to expectations of economists, the post-2000 surge of imports had negative impacts on many parts of US society</a:t>
            </a:r>
          </a:p>
        </p:txBody>
      </p:sp>
    </p:spTree>
    <p:extLst>
      <p:ext uri="{BB962C8B-B14F-4D97-AF65-F5344CB8AC3E}">
        <p14:creationId xmlns:p14="http://schemas.microsoft.com/office/powerpoint/2010/main" val="354008144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A091-1267-4F90-8A65-5F1BA7B3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FA44E-3496-4760-A004-578C796F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„China shock“ </a:t>
            </a:r>
            <a:r>
              <a:rPr lang="en-US" dirty="0"/>
              <a:t>– contrary to expectations of economists, the post-2000 surge of imports had negative impacts on many parts of US society</a:t>
            </a:r>
          </a:p>
          <a:p>
            <a:r>
              <a:rPr lang="en-US" dirty="0"/>
              <a:t>&gt; de-industrialization, followed by </a:t>
            </a:r>
            <a:r>
              <a:rPr lang="en-US" b="1" dirty="0"/>
              <a:t>permanently decreased wages and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6925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A091-1267-4F90-8A65-5F1BA7B3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FA44E-3496-4760-A004-578C796F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Political conflict </a:t>
            </a:r>
            <a:r>
              <a:rPr lang="en-US" dirty="0"/>
              <a:t>– winners vs. losers of globalization</a:t>
            </a:r>
          </a:p>
        </p:txBody>
      </p:sp>
    </p:spTree>
    <p:extLst>
      <p:ext uri="{BB962C8B-B14F-4D97-AF65-F5344CB8AC3E}">
        <p14:creationId xmlns:p14="http://schemas.microsoft.com/office/powerpoint/2010/main" val="276076820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A091-1267-4F90-8A65-5F1BA7B3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FA44E-3496-4760-A004-578C796F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Political conflict </a:t>
            </a:r>
            <a:r>
              <a:rPr lang="en-US" dirty="0"/>
              <a:t>– winners vs. losers of globalization</a:t>
            </a:r>
          </a:p>
          <a:p>
            <a:r>
              <a:rPr lang="en-US" dirty="0" err="1"/>
              <a:t>Branko</a:t>
            </a:r>
            <a:r>
              <a:rPr lang="en-US" dirty="0"/>
              <a:t> Milanovic </a:t>
            </a:r>
            <a:r>
              <a:rPr lang="cs-CZ" dirty="0"/>
              <a:t>- </a:t>
            </a:r>
            <a:r>
              <a:rPr lang="en-US" b="1" dirty="0"/>
              <a:t>paradox</a:t>
            </a:r>
            <a:r>
              <a:rPr lang="en-US" dirty="0"/>
              <a:t>ically – rich urban American are on the same side as the poor from the Global South – in favor of (US) free trade</a:t>
            </a:r>
          </a:p>
        </p:txBody>
      </p:sp>
    </p:spTree>
    <p:extLst>
      <p:ext uri="{BB962C8B-B14F-4D97-AF65-F5344CB8AC3E}">
        <p14:creationId xmlns:p14="http://schemas.microsoft.com/office/powerpoint/2010/main" val="72323421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A091-1267-4F90-8A65-5F1BA7B3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FA44E-3496-4760-A004-578C796F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Political conflict </a:t>
            </a:r>
            <a:r>
              <a:rPr lang="en-US" dirty="0"/>
              <a:t>– winners vs. losers of globalization</a:t>
            </a:r>
          </a:p>
          <a:p>
            <a:r>
              <a:rPr lang="en-US" dirty="0" err="1"/>
              <a:t>Branko</a:t>
            </a:r>
            <a:r>
              <a:rPr lang="en-US" dirty="0"/>
              <a:t> Milanovic </a:t>
            </a:r>
            <a:r>
              <a:rPr lang="cs-CZ" dirty="0"/>
              <a:t>- </a:t>
            </a:r>
            <a:r>
              <a:rPr lang="en-US" dirty="0"/>
              <a:t>paradoxically – rich urban American are on the same side as the poor from the Global South – in favor of (US) free trade</a:t>
            </a:r>
          </a:p>
          <a:p>
            <a:r>
              <a:rPr lang="en-US" dirty="0"/>
              <a:t>&gt; Donald Trump</a:t>
            </a:r>
          </a:p>
        </p:txBody>
      </p:sp>
    </p:spTree>
    <p:extLst>
      <p:ext uri="{BB962C8B-B14F-4D97-AF65-F5344CB8AC3E}">
        <p14:creationId xmlns:p14="http://schemas.microsoft.com/office/powerpoint/2010/main" val="283598147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9459C-A238-49D9-9183-A3826556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B5268-F72A-423A-A778-49EA0E593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2018-2019 – </a:t>
            </a:r>
            <a:r>
              <a:rPr lang="en-US" b="1" dirty="0"/>
              <a:t>4 waves of tariffs on Chinese goods</a:t>
            </a:r>
          </a:p>
        </p:txBody>
      </p:sp>
    </p:spTree>
    <p:extLst>
      <p:ext uri="{BB962C8B-B14F-4D97-AF65-F5344CB8AC3E}">
        <p14:creationId xmlns:p14="http://schemas.microsoft.com/office/powerpoint/2010/main" val="150676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FA1A4-1571-488A-9789-93DE75CD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342F0-BC66-4517-A583-34FB548D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ways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reforms</a:t>
            </a:r>
            <a:r>
              <a:rPr lang="cs-CZ" dirty="0"/>
              <a:t> in </a:t>
            </a:r>
            <a:r>
              <a:rPr lang="cs-CZ" dirty="0" err="1"/>
              <a:t>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1990s </a:t>
            </a:r>
            <a:r>
              <a:rPr lang="cs-CZ" dirty="0" err="1"/>
              <a:t>distinct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1980s?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1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1ACFD-74EA-4161-8059-3DA33EBB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trade</a:t>
            </a:r>
          </a:p>
        </p:txBody>
      </p:sp>
      <p:pic>
        <p:nvPicPr>
          <p:cNvPr id="13" name="Zástupný obsah 12" descr="Obsah obrázku stůl&#10;&#10;Popis byl vytvořen automaticky">
            <a:extLst>
              <a:ext uri="{FF2B5EF4-FFF2-40B4-BE49-F238E27FC236}">
                <a16:creationId xmlns:a16="http://schemas.microsoft.com/office/drawing/2014/main" id="{C6658A1A-AE03-4A20-B5EB-A389F4974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59" y="1850066"/>
            <a:ext cx="6563442" cy="4486872"/>
          </a:xfrm>
        </p:spPr>
      </p:pic>
    </p:spTree>
    <p:extLst>
      <p:ext uri="{BB962C8B-B14F-4D97-AF65-F5344CB8AC3E}">
        <p14:creationId xmlns:p14="http://schemas.microsoft.com/office/powerpoint/2010/main" val="316644791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9459C-A238-49D9-9183-A3826556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B5268-F72A-423A-A778-49EA0E593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2018-2019 – </a:t>
            </a:r>
            <a:r>
              <a:rPr lang="en-US" b="1" dirty="0"/>
              <a:t>4 waves of tariffs on Chinese goods</a:t>
            </a:r>
          </a:p>
          <a:p>
            <a:r>
              <a:rPr lang="en-US" dirty="0"/>
              <a:t>Tariffs on Chinese products increased from circa </a:t>
            </a:r>
            <a:r>
              <a:rPr lang="en-US" b="1" dirty="0"/>
              <a:t>3 % to circa 20 %</a:t>
            </a:r>
          </a:p>
        </p:txBody>
      </p:sp>
    </p:spTree>
    <p:extLst>
      <p:ext uri="{BB962C8B-B14F-4D97-AF65-F5344CB8AC3E}">
        <p14:creationId xmlns:p14="http://schemas.microsoft.com/office/powerpoint/2010/main" val="90866019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9459C-A238-49D9-9183-A3826556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B5268-F72A-423A-A778-49EA0E593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2018-2019 – </a:t>
            </a:r>
            <a:r>
              <a:rPr lang="en-US" b="1" dirty="0"/>
              <a:t>4 waves of tariffs on Chinese goods</a:t>
            </a:r>
          </a:p>
          <a:p>
            <a:r>
              <a:rPr lang="en-US" dirty="0"/>
              <a:t>Tariffs on Chinese products increased from circa </a:t>
            </a:r>
            <a:r>
              <a:rPr lang="en-US" b="1" dirty="0"/>
              <a:t>3 % to circa 20 %</a:t>
            </a:r>
          </a:p>
          <a:p>
            <a:r>
              <a:rPr lang="en-US" dirty="0"/>
              <a:t>Usually, tariffs were increased by </a:t>
            </a:r>
            <a:r>
              <a:rPr lang="en-US" b="1" dirty="0"/>
              <a:t>25 percentage points</a:t>
            </a:r>
            <a:r>
              <a:rPr lang="en-US" dirty="0"/>
              <a:t>, some goods were given exceptions</a:t>
            </a:r>
          </a:p>
        </p:txBody>
      </p:sp>
    </p:spTree>
    <p:extLst>
      <p:ext uri="{BB962C8B-B14F-4D97-AF65-F5344CB8AC3E}">
        <p14:creationId xmlns:p14="http://schemas.microsoft.com/office/powerpoint/2010/main" val="148252655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9459C-A238-49D9-9183-A3826556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B5268-F72A-423A-A778-49EA0E593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2018-2019 – </a:t>
            </a:r>
            <a:r>
              <a:rPr lang="en-US" b="1" dirty="0"/>
              <a:t>4 waves of tariffs on Chinese goods</a:t>
            </a:r>
          </a:p>
          <a:p>
            <a:r>
              <a:rPr lang="en-US" dirty="0"/>
              <a:t>Tariffs on Chinese products increased from circa </a:t>
            </a:r>
            <a:r>
              <a:rPr lang="en-US" b="1" dirty="0"/>
              <a:t>3 % to circa 20 %</a:t>
            </a:r>
          </a:p>
          <a:p>
            <a:r>
              <a:rPr lang="en-US" dirty="0"/>
              <a:t>Usually, tariffs were increased by </a:t>
            </a:r>
            <a:r>
              <a:rPr lang="en-US" b="1" dirty="0"/>
              <a:t>25 percentage points</a:t>
            </a:r>
            <a:r>
              <a:rPr lang="en-US" dirty="0"/>
              <a:t>, some goods were given exceptions</a:t>
            </a:r>
          </a:p>
          <a:p>
            <a:r>
              <a:rPr lang="en-US" dirty="0"/>
              <a:t>Chinese retaliation</a:t>
            </a:r>
          </a:p>
        </p:txBody>
      </p:sp>
    </p:spTree>
    <p:extLst>
      <p:ext uri="{BB962C8B-B14F-4D97-AF65-F5344CB8AC3E}">
        <p14:creationId xmlns:p14="http://schemas.microsoft.com/office/powerpoint/2010/main" val="165441375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A3495-E588-43C7-B59E-0A61AB4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B531306A-C17A-4635-BF10-03119EAED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75" y="1825625"/>
            <a:ext cx="6347250" cy="4351338"/>
          </a:xfrm>
        </p:spPr>
      </p:pic>
    </p:spTree>
    <p:extLst>
      <p:ext uri="{BB962C8B-B14F-4D97-AF65-F5344CB8AC3E}">
        <p14:creationId xmlns:p14="http://schemas.microsoft.com/office/powerpoint/2010/main" val="125747334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7BCE7-3C3A-4D6B-A5A0-D4B36926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0F761B-EB9A-48CF-9CF8-2398BC0BC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67" y="1825625"/>
            <a:ext cx="7844665" cy="4351338"/>
          </a:xfrm>
        </p:spPr>
      </p:pic>
    </p:spTree>
    <p:extLst>
      <p:ext uri="{BB962C8B-B14F-4D97-AF65-F5344CB8AC3E}">
        <p14:creationId xmlns:p14="http://schemas.microsoft.com/office/powerpoint/2010/main" val="347196491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AB01C-AE8B-4AFB-AF14-F5E7C216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6E864-9E45-4849-A684-F66A25326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Much worse for China </a:t>
            </a:r>
            <a:r>
              <a:rPr lang="en-US" dirty="0"/>
              <a:t>– far more dependent on exports, has more to loose</a:t>
            </a:r>
          </a:p>
        </p:txBody>
      </p:sp>
    </p:spTree>
    <p:extLst>
      <p:ext uri="{BB962C8B-B14F-4D97-AF65-F5344CB8AC3E}">
        <p14:creationId xmlns:p14="http://schemas.microsoft.com/office/powerpoint/2010/main" val="176448740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AB01C-AE8B-4AFB-AF14-F5E7C216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6E864-9E45-4849-A684-F66A25326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Much worse for China </a:t>
            </a:r>
            <a:r>
              <a:rPr lang="en-US" dirty="0"/>
              <a:t>– far more dependent on exports, has more to loose</a:t>
            </a:r>
          </a:p>
          <a:p>
            <a:r>
              <a:rPr lang="en-US" b="1" dirty="0"/>
              <a:t>Also not great for US customers</a:t>
            </a:r>
          </a:p>
        </p:txBody>
      </p:sp>
    </p:spTree>
    <p:extLst>
      <p:ext uri="{BB962C8B-B14F-4D97-AF65-F5344CB8AC3E}">
        <p14:creationId xmlns:p14="http://schemas.microsoft.com/office/powerpoint/2010/main" val="298365939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AB01C-AE8B-4AFB-AF14-F5E7C216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6E864-9E45-4849-A684-F66A25326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Much worse for China </a:t>
            </a:r>
            <a:r>
              <a:rPr lang="en-US" dirty="0"/>
              <a:t>– far more dependent on exports, has more to loose</a:t>
            </a:r>
          </a:p>
          <a:p>
            <a:r>
              <a:rPr lang="en-US" b="1" dirty="0"/>
              <a:t>Also not great for US customers</a:t>
            </a:r>
          </a:p>
          <a:p>
            <a:r>
              <a:rPr lang="en-US" dirty="0"/>
              <a:t>Winners – </a:t>
            </a:r>
            <a:r>
              <a:rPr lang="en-US" b="1" dirty="0"/>
              <a:t>US workers in import-competing industries; third countries – EU!</a:t>
            </a:r>
          </a:p>
        </p:txBody>
      </p:sp>
    </p:spTree>
    <p:extLst>
      <p:ext uri="{BB962C8B-B14F-4D97-AF65-F5344CB8AC3E}">
        <p14:creationId xmlns:p14="http://schemas.microsoft.com/office/powerpoint/2010/main" val="230974149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AB01C-AE8B-4AFB-AF14-F5E7C216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6E864-9E45-4849-A684-F66A25326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Much worse for China </a:t>
            </a:r>
            <a:r>
              <a:rPr lang="en-US" dirty="0"/>
              <a:t>– far more dependent on exports, has more to loose</a:t>
            </a:r>
          </a:p>
          <a:p>
            <a:r>
              <a:rPr lang="en-US" b="1" dirty="0"/>
              <a:t>Also not great for US customers</a:t>
            </a:r>
          </a:p>
          <a:p>
            <a:r>
              <a:rPr lang="en-US" dirty="0"/>
              <a:t>Winners – </a:t>
            </a:r>
            <a:r>
              <a:rPr lang="en-US" b="1" dirty="0"/>
              <a:t>US workers in import-competing industries; third countries – EU!</a:t>
            </a:r>
          </a:p>
          <a:p>
            <a:r>
              <a:rPr lang="en-US" dirty="0"/>
              <a:t>Popular in the US – Biden continues the same policy</a:t>
            </a:r>
          </a:p>
        </p:txBody>
      </p:sp>
    </p:spTree>
    <p:extLst>
      <p:ext uri="{BB962C8B-B14F-4D97-AF65-F5344CB8AC3E}">
        <p14:creationId xmlns:p14="http://schemas.microsoft.com/office/powerpoint/2010/main" val="368297433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3566D-F68C-4CEC-95C8-4A864C7D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3D084-BBBB-4AC5-917B-4312C8D4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beginning of Covid, </a:t>
            </a:r>
            <a:r>
              <a:rPr lang="en-US" b="1" dirty="0"/>
              <a:t>US imports from China returned to 2011 levels</a:t>
            </a:r>
          </a:p>
        </p:txBody>
      </p:sp>
    </p:spTree>
    <p:extLst>
      <p:ext uri="{BB962C8B-B14F-4D97-AF65-F5344CB8AC3E}">
        <p14:creationId xmlns:p14="http://schemas.microsoft.com/office/powerpoint/2010/main" val="1938679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81C26-5CA0-4CC6-9966-A193C686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trade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77BD7D46-84D2-46CC-98EE-891715015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12" y="2062716"/>
            <a:ext cx="8268379" cy="4076462"/>
          </a:xfrm>
        </p:spPr>
      </p:pic>
    </p:spTree>
    <p:extLst>
      <p:ext uri="{BB962C8B-B14F-4D97-AF65-F5344CB8AC3E}">
        <p14:creationId xmlns:p14="http://schemas.microsoft.com/office/powerpoint/2010/main" val="258928785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3566D-F68C-4CEC-95C8-4A864C7D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3D084-BBBB-4AC5-917B-4312C8D4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beginning of Covid, </a:t>
            </a:r>
            <a:r>
              <a:rPr lang="en-US" b="1" dirty="0"/>
              <a:t>US imports from China returned to 2011 levels</a:t>
            </a:r>
          </a:p>
          <a:p>
            <a:r>
              <a:rPr lang="en-US" dirty="0"/>
              <a:t>China‘s </a:t>
            </a:r>
            <a:r>
              <a:rPr lang="en-US" b="1" dirty="0"/>
              <a:t>share</a:t>
            </a:r>
            <a:r>
              <a:rPr lang="en-US" dirty="0"/>
              <a:t> </a:t>
            </a:r>
            <a:r>
              <a:rPr lang="en-US" b="1" dirty="0"/>
              <a:t>of US imports dropped to 2008 levels</a:t>
            </a:r>
          </a:p>
        </p:txBody>
      </p:sp>
    </p:spTree>
    <p:extLst>
      <p:ext uri="{BB962C8B-B14F-4D97-AF65-F5344CB8AC3E}">
        <p14:creationId xmlns:p14="http://schemas.microsoft.com/office/powerpoint/2010/main" val="196198222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3566D-F68C-4CEC-95C8-4A864C7D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3D084-BBBB-4AC5-917B-4312C8D4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beginning of Covid, </a:t>
            </a:r>
            <a:r>
              <a:rPr lang="en-US" b="1" dirty="0"/>
              <a:t>US imports from China returned to 2011 levels</a:t>
            </a:r>
          </a:p>
          <a:p>
            <a:r>
              <a:rPr lang="en-US" dirty="0"/>
              <a:t>China‘s </a:t>
            </a:r>
            <a:r>
              <a:rPr lang="en-US" b="1" dirty="0"/>
              <a:t>share</a:t>
            </a:r>
            <a:r>
              <a:rPr lang="en-US" dirty="0"/>
              <a:t> </a:t>
            </a:r>
            <a:r>
              <a:rPr lang="en-US" b="1" dirty="0"/>
              <a:t>of US imports dropped to 2008 levels</a:t>
            </a:r>
          </a:p>
          <a:p>
            <a:r>
              <a:rPr lang="en-US" dirty="0"/>
              <a:t>= decoupling?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44397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FAACB-B2A7-4058-97ED-A7BDD031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1E7A8-D26F-46B5-AA8C-1B66D429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– „onshoring“ </a:t>
            </a:r>
            <a:r>
              <a:rPr lang="en-US" dirty="0"/>
              <a:t>– forcing companies </a:t>
            </a:r>
            <a:r>
              <a:rPr lang="en-US" b="1" dirty="0"/>
              <a:t>to return home, </a:t>
            </a:r>
            <a:r>
              <a:rPr lang="en-US" dirty="0"/>
              <a:t>or at least to relocate from China into another country</a:t>
            </a:r>
          </a:p>
        </p:txBody>
      </p:sp>
    </p:spTree>
    <p:extLst>
      <p:ext uri="{BB962C8B-B14F-4D97-AF65-F5344CB8AC3E}">
        <p14:creationId xmlns:p14="http://schemas.microsoft.com/office/powerpoint/2010/main" val="764995308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FAACB-B2A7-4058-97ED-A7BDD031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1E7A8-D26F-46B5-AA8C-1B66D429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– „onshoring“ </a:t>
            </a:r>
            <a:r>
              <a:rPr lang="en-US" dirty="0"/>
              <a:t>– forcing companies </a:t>
            </a:r>
            <a:r>
              <a:rPr lang="en-US" b="1" dirty="0"/>
              <a:t>to return home, </a:t>
            </a:r>
            <a:r>
              <a:rPr lang="en-US" dirty="0"/>
              <a:t>or at least to relocate from China into another country</a:t>
            </a:r>
          </a:p>
          <a:p>
            <a:r>
              <a:rPr lang="en-US" b="1" dirty="0"/>
              <a:t>Far less successful </a:t>
            </a:r>
            <a:r>
              <a:rPr lang="en-US" dirty="0"/>
              <a:t>– China remains paramount for large multinational companies</a:t>
            </a:r>
          </a:p>
        </p:txBody>
      </p:sp>
    </p:spTree>
    <p:extLst>
      <p:ext uri="{BB962C8B-B14F-4D97-AF65-F5344CB8AC3E}">
        <p14:creationId xmlns:p14="http://schemas.microsoft.com/office/powerpoint/2010/main" val="109738609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FAACB-B2A7-4058-97ED-A7BDD031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1E7A8-D26F-46B5-AA8C-1B66D429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– „onshoring“ </a:t>
            </a:r>
            <a:r>
              <a:rPr lang="en-US" dirty="0"/>
              <a:t>– forcing companies </a:t>
            </a:r>
            <a:r>
              <a:rPr lang="en-US" b="1" dirty="0"/>
              <a:t>to return home, </a:t>
            </a:r>
            <a:r>
              <a:rPr lang="en-US" dirty="0"/>
              <a:t>or at least to relocate from China into another country</a:t>
            </a:r>
          </a:p>
          <a:p>
            <a:r>
              <a:rPr lang="en-US" b="1" dirty="0"/>
              <a:t>Far less successful </a:t>
            </a:r>
            <a:r>
              <a:rPr lang="en-US" dirty="0"/>
              <a:t>– China remains paramount for large multinational companies</a:t>
            </a:r>
          </a:p>
          <a:p>
            <a:r>
              <a:rPr lang="en-US" dirty="0"/>
              <a:t>- a giant market</a:t>
            </a:r>
          </a:p>
          <a:p>
            <a:r>
              <a:rPr lang="en-US" b="1" dirty="0"/>
              <a:t>Returns on investment </a:t>
            </a:r>
            <a:r>
              <a:rPr lang="en-US" dirty="0"/>
              <a:t>in China are higher than anywhere else in the world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61725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FAACB-B2A7-4058-97ED-A7BDD031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1E7A8-D26F-46B5-AA8C-1B66D429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– „onshoring“ </a:t>
            </a:r>
            <a:r>
              <a:rPr lang="en-US" dirty="0"/>
              <a:t>– forcing companies </a:t>
            </a:r>
            <a:r>
              <a:rPr lang="en-US" b="1" dirty="0"/>
              <a:t>to return home, </a:t>
            </a:r>
            <a:r>
              <a:rPr lang="en-US" dirty="0"/>
              <a:t>or at least to relocate from China into another country</a:t>
            </a:r>
          </a:p>
          <a:p>
            <a:r>
              <a:rPr lang="en-US" b="1" dirty="0"/>
              <a:t>Far less successful </a:t>
            </a:r>
            <a:r>
              <a:rPr lang="en-US" dirty="0"/>
              <a:t>– China remains paramount for large multinational companies</a:t>
            </a:r>
          </a:p>
          <a:p>
            <a:r>
              <a:rPr lang="en-US" dirty="0"/>
              <a:t>- a giant market</a:t>
            </a:r>
          </a:p>
          <a:p>
            <a:r>
              <a:rPr lang="en-US" b="1" dirty="0"/>
              <a:t>Returns on investment </a:t>
            </a:r>
            <a:r>
              <a:rPr lang="en-US" dirty="0"/>
              <a:t>in China are higher than anywhere else in the world</a:t>
            </a:r>
          </a:p>
          <a:p>
            <a:r>
              <a:rPr lang="en-US" dirty="0"/>
              <a:t>Sometimes – </a:t>
            </a:r>
            <a:r>
              <a:rPr lang="en-US" b="1" dirty="0"/>
              <a:t>feigned moves abroad </a:t>
            </a:r>
            <a:r>
              <a:rPr lang="en-US" dirty="0"/>
              <a:t>– products are completed in another country, so they avoid US tariffs etc.</a:t>
            </a:r>
          </a:p>
        </p:txBody>
      </p:sp>
    </p:spTree>
    <p:extLst>
      <p:ext uri="{BB962C8B-B14F-4D97-AF65-F5344CB8AC3E}">
        <p14:creationId xmlns:p14="http://schemas.microsoft.com/office/powerpoint/2010/main" val="71053519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3C0DB-4582-4BFD-B45A-0EADFF6A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F8C83-C8FA-4881-9FBA-71F993518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China‘s role changed from the perspective of a multinational corporation between 2000 to 2020?</a:t>
            </a:r>
          </a:p>
        </p:txBody>
      </p:sp>
    </p:spTree>
    <p:extLst>
      <p:ext uri="{BB962C8B-B14F-4D97-AF65-F5344CB8AC3E}">
        <p14:creationId xmlns:p14="http://schemas.microsoft.com/office/powerpoint/2010/main" val="3751719084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3C0DB-4582-4BFD-B45A-0EADFF6A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F8C83-C8FA-4881-9FBA-71F993518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China‘s role changed from the perspective of a multinational corporation between 2000 to 2020?</a:t>
            </a:r>
          </a:p>
          <a:p>
            <a:r>
              <a:rPr lang="en-US" b="1" dirty="0"/>
              <a:t>From a source of cheap labor to a market </a:t>
            </a:r>
            <a:r>
              <a:rPr lang="en-US" dirty="0"/>
              <a:t>– the Chinese are rich enough to consume</a:t>
            </a:r>
          </a:p>
        </p:txBody>
      </p:sp>
    </p:spTree>
    <p:extLst>
      <p:ext uri="{BB962C8B-B14F-4D97-AF65-F5344CB8AC3E}">
        <p14:creationId xmlns:p14="http://schemas.microsoft.com/office/powerpoint/2010/main" val="197733308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3C0DB-4582-4BFD-B45A-0EADFF6A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F8C83-C8FA-4881-9FBA-71F993518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China‘s role changed from the perspective of a multinational corporation between 2000 to 2020?</a:t>
            </a:r>
          </a:p>
          <a:p>
            <a:r>
              <a:rPr lang="en-US" b="1" dirty="0"/>
              <a:t>From a source of cheap labor to a market </a:t>
            </a:r>
            <a:r>
              <a:rPr lang="en-US" dirty="0"/>
              <a:t>– the Chinese are rich enough to consume</a:t>
            </a:r>
          </a:p>
          <a:p>
            <a:endParaRPr lang="cs-CZ" dirty="0"/>
          </a:p>
          <a:p>
            <a:r>
              <a:rPr lang="en-US" dirty="0"/>
              <a:t>This goes hand</a:t>
            </a:r>
            <a:r>
              <a:rPr lang="cs-CZ" dirty="0"/>
              <a:t> </a:t>
            </a:r>
            <a:r>
              <a:rPr lang="en-US" dirty="0"/>
              <a:t>in</a:t>
            </a:r>
            <a:r>
              <a:rPr lang="cs-CZ" dirty="0"/>
              <a:t> </a:t>
            </a:r>
            <a:r>
              <a:rPr lang="en-US" dirty="0"/>
              <a:t>hand with China‘s drive to decrease its dependence on exports – </a:t>
            </a:r>
            <a:r>
              <a:rPr lang="en-US" b="1" dirty="0"/>
              <a:t>promotion of domestic consumption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9497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3C0DB-4582-4BFD-B45A-0EADFF6A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US-China trade war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F8C83-C8FA-4881-9FBA-71F993518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China‘s role changed from the perspective of a multinational corporation between 2000 to 2020?</a:t>
            </a:r>
          </a:p>
          <a:p>
            <a:r>
              <a:rPr lang="en-US" b="1" dirty="0"/>
              <a:t>From a source of cheap labor to a market </a:t>
            </a:r>
            <a:r>
              <a:rPr lang="en-US" dirty="0"/>
              <a:t>– the Chinese are rich enough to consume</a:t>
            </a:r>
          </a:p>
          <a:p>
            <a:endParaRPr lang="cs-CZ" dirty="0"/>
          </a:p>
          <a:p>
            <a:r>
              <a:rPr lang="en-US" dirty="0"/>
              <a:t>This goes hand</a:t>
            </a:r>
            <a:r>
              <a:rPr lang="cs-CZ" dirty="0"/>
              <a:t> </a:t>
            </a:r>
            <a:r>
              <a:rPr lang="en-US" dirty="0"/>
              <a:t>in</a:t>
            </a:r>
            <a:r>
              <a:rPr lang="cs-CZ" dirty="0"/>
              <a:t> </a:t>
            </a:r>
            <a:r>
              <a:rPr lang="en-US" dirty="0"/>
              <a:t>hand with China‘s drive to decrease its dependence on exports – </a:t>
            </a:r>
            <a:r>
              <a:rPr lang="en-US" b="1" dirty="0"/>
              <a:t>promotion of domestic consumption</a:t>
            </a:r>
            <a:endParaRPr lang="cs-CZ" b="1" dirty="0"/>
          </a:p>
          <a:p>
            <a:r>
              <a:rPr lang="en-US" dirty="0"/>
              <a:t>Trade war = another incentive to make China less dependent on exports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9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EAF8-4D3B-4337-9481-EF5B26C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4C6FF-61B7-4180-AA68-4402608A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needs to </a:t>
            </a:r>
            <a:r>
              <a:rPr lang="en-US" b="1" dirty="0"/>
              <a:t>move up the value chains</a:t>
            </a:r>
          </a:p>
        </p:txBody>
      </p:sp>
    </p:spTree>
    <p:extLst>
      <p:ext uri="{BB962C8B-B14F-4D97-AF65-F5344CB8AC3E}">
        <p14:creationId xmlns:p14="http://schemas.microsoft.com/office/powerpoint/2010/main" val="415192351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6479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1) Backlash from industrialized countries</a:t>
            </a:r>
          </a:p>
          <a:p>
            <a:r>
              <a:rPr lang="en-US" dirty="0"/>
              <a:t>Even EU, CANZ, Japan etc. are starting to turn against China</a:t>
            </a:r>
          </a:p>
        </p:txBody>
      </p:sp>
    </p:spTree>
    <p:extLst>
      <p:ext uri="{BB962C8B-B14F-4D97-AF65-F5344CB8AC3E}">
        <p14:creationId xmlns:p14="http://schemas.microsoft.com/office/powerpoint/2010/main" val="307307625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4827530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Normally, industrial policy </a:t>
            </a:r>
            <a:r>
              <a:rPr lang="en-US" b="1" dirty="0"/>
              <a:t>is about catching-up</a:t>
            </a:r>
          </a:p>
        </p:txBody>
      </p:sp>
    </p:spTree>
    <p:extLst>
      <p:ext uri="{BB962C8B-B14F-4D97-AF65-F5344CB8AC3E}">
        <p14:creationId xmlns:p14="http://schemas.microsoft.com/office/powerpoint/2010/main" val="1687397993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Normally, industrial policy </a:t>
            </a:r>
            <a:r>
              <a:rPr lang="en-US" b="1" dirty="0"/>
              <a:t>is about catching-up</a:t>
            </a:r>
          </a:p>
          <a:p>
            <a:r>
              <a:rPr lang="en-US" dirty="0"/>
              <a:t>There are existing technologies to be copied – </a:t>
            </a:r>
            <a:r>
              <a:rPr lang="en-US" b="1" dirty="0"/>
              <a:t>it is faster to copy something than to develop it</a:t>
            </a:r>
          </a:p>
        </p:txBody>
      </p:sp>
    </p:spTree>
    <p:extLst>
      <p:ext uri="{BB962C8B-B14F-4D97-AF65-F5344CB8AC3E}">
        <p14:creationId xmlns:p14="http://schemas.microsoft.com/office/powerpoint/2010/main" val="293864943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Normally, industrial policy </a:t>
            </a:r>
            <a:r>
              <a:rPr lang="en-US" b="1" dirty="0"/>
              <a:t>is about catching-up</a:t>
            </a:r>
          </a:p>
          <a:p>
            <a:r>
              <a:rPr lang="en-US" dirty="0"/>
              <a:t>There are existing technologies to be copied – </a:t>
            </a:r>
            <a:r>
              <a:rPr lang="en-US" b="1" dirty="0"/>
              <a:t>it is faster to copy something than to develop it</a:t>
            </a:r>
          </a:p>
          <a:p>
            <a:r>
              <a:rPr lang="en-US" dirty="0"/>
              <a:t>Even if you decide for domestic innovations, </a:t>
            </a:r>
            <a:r>
              <a:rPr lang="en-US" b="1" dirty="0"/>
              <a:t>it is still clear that the technology is viable and can work</a:t>
            </a:r>
          </a:p>
        </p:txBody>
      </p:sp>
    </p:spTree>
    <p:extLst>
      <p:ext uri="{BB962C8B-B14F-4D97-AF65-F5344CB8AC3E}">
        <p14:creationId xmlns:p14="http://schemas.microsoft.com/office/powerpoint/2010/main" val="1483539121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As you get near the frontier, it is </a:t>
            </a:r>
            <a:r>
              <a:rPr lang="en-US" b="1" dirty="0"/>
              <a:t>more and more hard to say which way to go</a:t>
            </a:r>
          </a:p>
        </p:txBody>
      </p:sp>
    </p:spTree>
    <p:extLst>
      <p:ext uri="{BB962C8B-B14F-4D97-AF65-F5344CB8AC3E}">
        <p14:creationId xmlns:p14="http://schemas.microsoft.com/office/powerpoint/2010/main" val="4256778098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As you get near the frontier, it is </a:t>
            </a:r>
            <a:r>
              <a:rPr lang="en-US" b="1" dirty="0"/>
              <a:t>more and more hard to say which way to go</a:t>
            </a:r>
          </a:p>
          <a:p>
            <a:r>
              <a:rPr lang="en-US" dirty="0"/>
              <a:t>Most countries (J, K, T) </a:t>
            </a:r>
            <a:r>
              <a:rPr lang="en-US" b="1" dirty="0"/>
              <a:t>liberalize at this point </a:t>
            </a:r>
            <a:r>
              <a:rPr lang="en-US" dirty="0"/>
              <a:t>&gt; so that markets can experiment and find the way</a:t>
            </a:r>
          </a:p>
        </p:txBody>
      </p:sp>
    </p:spTree>
    <p:extLst>
      <p:ext uri="{BB962C8B-B14F-4D97-AF65-F5344CB8AC3E}">
        <p14:creationId xmlns:p14="http://schemas.microsoft.com/office/powerpoint/2010/main" val="1752797363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As you get near the frontier, it is </a:t>
            </a:r>
            <a:r>
              <a:rPr lang="en-US" b="1" dirty="0"/>
              <a:t>more and more hard to say which way to go</a:t>
            </a:r>
          </a:p>
          <a:p>
            <a:r>
              <a:rPr lang="en-US" dirty="0"/>
              <a:t>Most countries (J, K, T) </a:t>
            </a:r>
            <a:r>
              <a:rPr lang="en-US" b="1" dirty="0"/>
              <a:t>liberalize at this point </a:t>
            </a:r>
            <a:r>
              <a:rPr lang="en-US" dirty="0"/>
              <a:t>&gt; so that markets can experiment and find the way</a:t>
            </a:r>
          </a:p>
          <a:p>
            <a:r>
              <a:rPr lang="en-US" b="1" dirty="0"/>
              <a:t>China has decided to bet huge resources on a technological revolution that is yet to emerge</a:t>
            </a:r>
          </a:p>
        </p:txBody>
      </p:sp>
    </p:spTree>
    <p:extLst>
      <p:ext uri="{BB962C8B-B14F-4D97-AF65-F5344CB8AC3E}">
        <p14:creationId xmlns:p14="http://schemas.microsoft.com/office/powerpoint/2010/main" val="302955110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As you get near the frontier, it is </a:t>
            </a:r>
            <a:r>
              <a:rPr lang="en-US" b="1" dirty="0"/>
              <a:t>more and more hard to say which way to go</a:t>
            </a:r>
          </a:p>
          <a:p>
            <a:r>
              <a:rPr lang="en-US" dirty="0"/>
              <a:t>Most countries (J, K, T) </a:t>
            </a:r>
            <a:r>
              <a:rPr lang="en-US" b="1" dirty="0"/>
              <a:t>liberalize at this point </a:t>
            </a:r>
            <a:r>
              <a:rPr lang="en-US" dirty="0"/>
              <a:t>&gt; so that markets can experiment and find the way</a:t>
            </a:r>
          </a:p>
          <a:p>
            <a:r>
              <a:rPr lang="en-US" b="1" dirty="0"/>
              <a:t>China has decided to bet huge resources on a technological revolution that is yet to emerge</a:t>
            </a:r>
          </a:p>
          <a:p>
            <a:r>
              <a:rPr lang="en-US" dirty="0"/>
              <a:t>&gt; What if the future doesn‘t work the way Beijing imagines?</a:t>
            </a:r>
          </a:p>
        </p:txBody>
      </p:sp>
    </p:spTree>
    <p:extLst>
      <p:ext uri="{BB962C8B-B14F-4D97-AF65-F5344CB8AC3E}">
        <p14:creationId xmlns:p14="http://schemas.microsoft.com/office/powerpoint/2010/main" val="66878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EAF8-4D3B-4337-9481-EF5B26C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4C6FF-61B7-4180-AA68-4402608A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needs to </a:t>
            </a:r>
            <a:r>
              <a:rPr lang="en-US" b="1" dirty="0"/>
              <a:t>move up the value chains</a:t>
            </a:r>
          </a:p>
          <a:p>
            <a:r>
              <a:rPr lang="en-US" b="1" dirty="0"/>
              <a:t>Ideally to create its own brands which keep the best jobs in China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1265479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AD91C-1637-4862-BF91-8F1EC398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590E2FB-948E-4847-8C46-D0D838852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40" y="2476072"/>
            <a:ext cx="6017720" cy="3369923"/>
          </a:xfrm>
        </p:spPr>
      </p:pic>
    </p:spTree>
    <p:extLst>
      <p:ext uri="{BB962C8B-B14F-4D97-AF65-F5344CB8AC3E}">
        <p14:creationId xmlns:p14="http://schemas.microsoft.com/office/powerpoint/2010/main" val="229356703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90920-9385-4904-8B69-80895F76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1F8435C-01C9-4141-BB4F-B943F35D0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5" y="1825625"/>
            <a:ext cx="6893209" cy="4351338"/>
          </a:xfrm>
        </p:spPr>
      </p:pic>
    </p:spTree>
    <p:extLst>
      <p:ext uri="{BB962C8B-B14F-4D97-AF65-F5344CB8AC3E}">
        <p14:creationId xmlns:p14="http://schemas.microsoft.com/office/powerpoint/2010/main" val="334243719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7EAAD-E8E9-488D-97A3-ECEABA7C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7A7734-B0B6-47D3-98B0-128466732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81" y="2126750"/>
            <a:ext cx="5655838" cy="3750067"/>
          </a:xfrm>
        </p:spPr>
      </p:pic>
    </p:spTree>
    <p:extLst>
      <p:ext uri="{BB962C8B-B14F-4D97-AF65-F5344CB8AC3E}">
        <p14:creationId xmlns:p14="http://schemas.microsoft.com/office/powerpoint/2010/main" val="4095183370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CEE39-1579-42A8-836B-09314506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D0428C4-D620-4B53-A2DF-69E3486FB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53" y="1825625"/>
            <a:ext cx="6976093" cy="4351338"/>
          </a:xfrm>
        </p:spPr>
      </p:pic>
    </p:spTree>
    <p:extLst>
      <p:ext uri="{BB962C8B-B14F-4D97-AF65-F5344CB8AC3E}">
        <p14:creationId xmlns:p14="http://schemas.microsoft.com/office/powerpoint/2010/main" val="299479804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79A6C-9605-408E-BE63-B01F1B2F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196A0-2025-42DE-A309-57DC097D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„The future will be just like the present, only more so“</a:t>
            </a:r>
          </a:p>
        </p:txBody>
      </p:sp>
    </p:spTree>
    <p:extLst>
      <p:ext uri="{BB962C8B-B14F-4D97-AF65-F5344CB8AC3E}">
        <p14:creationId xmlns:p14="http://schemas.microsoft.com/office/powerpoint/2010/main" val="112815691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Huge resources might be wasted creating unproductive industries</a:t>
            </a:r>
          </a:p>
          <a:p>
            <a:r>
              <a:rPr lang="en-US" dirty="0"/>
              <a:t>At the expense of the actually promising sectors</a:t>
            </a:r>
          </a:p>
        </p:txBody>
      </p:sp>
    </p:spTree>
    <p:extLst>
      <p:ext uri="{BB962C8B-B14F-4D97-AF65-F5344CB8AC3E}">
        <p14:creationId xmlns:p14="http://schemas.microsoft.com/office/powerpoint/2010/main" val="114759207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Huge resources might be wasted creating unproductive industries</a:t>
            </a:r>
          </a:p>
          <a:p>
            <a:r>
              <a:rPr lang="en-US" dirty="0"/>
              <a:t>At the expense of the actually promising sectors</a:t>
            </a:r>
          </a:p>
          <a:p>
            <a:r>
              <a:rPr lang="en-US" b="1" dirty="0"/>
              <a:t>Bursting of a bubble x permanent support for an entrenched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590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778B-5D1C-4D59-8824-B7785717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DE20D-5AE7-4155-95FA-F2A71978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3</a:t>
            </a:r>
            <a:r>
              <a:rPr lang="en-US" b="1" dirty="0"/>
              <a:t>) Ageing population</a:t>
            </a:r>
          </a:p>
        </p:txBody>
      </p:sp>
    </p:spTree>
    <p:extLst>
      <p:ext uri="{BB962C8B-B14F-4D97-AF65-F5344CB8AC3E}">
        <p14:creationId xmlns:p14="http://schemas.microsoft.com/office/powerpoint/2010/main" val="2527090047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9F9EA-667C-4E08-B58E-2384D11A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B1D794-BC9F-4783-A976-03C762F5A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18" y="1551398"/>
            <a:ext cx="7081393" cy="4941477"/>
          </a:xfrm>
        </p:spPr>
      </p:pic>
    </p:spTree>
    <p:extLst>
      <p:ext uri="{BB962C8B-B14F-4D97-AF65-F5344CB8AC3E}">
        <p14:creationId xmlns:p14="http://schemas.microsoft.com/office/powerpoint/2010/main" val="1395798661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31729-D370-48E8-8BB6-4E51586C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4DB0CD-9F33-4420-968E-0C29CDF4B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03" y="1825625"/>
            <a:ext cx="7807594" cy="4351338"/>
          </a:xfrm>
        </p:spPr>
      </p:pic>
    </p:spTree>
    <p:extLst>
      <p:ext uri="{BB962C8B-B14F-4D97-AF65-F5344CB8AC3E}">
        <p14:creationId xmlns:p14="http://schemas.microsoft.com/office/powerpoint/2010/main" val="158037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EAF8-4D3B-4337-9481-EF5B26C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4C6FF-61B7-4180-AA68-4402608A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needs to </a:t>
            </a:r>
            <a:r>
              <a:rPr lang="en-US" b="1" dirty="0"/>
              <a:t>move up the value chains</a:t>
            </a:r>
          </a:p>
          <a:p>
            <a:r>
              <a:rPr lang="en-US" b="1" dirty="0"/>
              <a:t>Ideally to create its own brands which keep the best jobs in China</a:t>
            </a:r>
            <a:endParaRPr lang="cs-CZ" b="1" dirty="0"/>
          </a:p>
          <a:p>
            <a:r>
              <a:rPr lang="en-US" dirty="0"/>
              <a:t>Outsource cheap labor to poorer countries</a:t>
            </a:r>
            <a:r>
              <a:rPr lang="cs-CZ" dirty="0"/>
              <a:t> – </a:t>
            </a:r>
            <a:r>
              <a:rPr lang="en-US" dirty="0"/>
              <a:t>Southeast Asia</a:t>
            </a:r>
          </a:p>
        </p:txBody>
      </p:sp>
    </p:spTree>
    <p:extLst>
      <p:ext uri="{BB962C8B-B14F-4D97-AF65-F5344CB8AC3E}">
        <p14:creationId xmlns:p14="http://schemas.microsoft.com/office/powerpoint/2010/main" val="1549317825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778B-5D1C-4D59-8824-B7785717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DE20D-5AE7-4155-95FA-F2A71978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3</a:t>
            </a:r>
            <a:r>
              <a:rPr lang="en-US" b="1" dirty="0"/>
              <a:t>) Ageing population</a:t>
            </a:r>
          </a:p>
          <a:p>
            <a:r>
              <a:rPr lang="en-US" dirty="0"/>
              <a:t>&gt; need for far greater spending on </a:t>
            </a:r>
            <a:r>
              <a:rPr lang="en-US" b="1" dirty="0"/>
              <a:t>pensions, healthcare spending</a:t>
            </a:r>
          </a:p>
        </p:txBody>
      </p:sp>
    </p:spTree>
    <p:extLst>
      <p:ext uri="{BB962C8B-B14F-4D97-AF65-F5344CB8AC3E}">
        <p14:creationId xmlns:p14="http://schemas.microsoft.com/office/powerpoint/2010/main" val="199833694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778B-5D1C-4D59-8824-B7785717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DE20D-5AE7-4155-95FA-F2A71978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3</a:t>
            </a:r>
            <a:r>
              <a:rPr lang="en-US" b="1" dirty="0"/>
              <a:t>) Ageing population</a:t>
            </a:r>
          </a:p>
          <a:p>
            <a:r>
              <a:rPr lang="en-US" dirty="0"/>
              <a:t>&gt; need for far greater spending on </a:t>
            </a:r>
            <a:r>
              <a:rPr lang="en-US" b="1" dirty="0"/>
              <a:t>pensions, healthcare spending</a:t>
            </a:r>
          </a:p>
          <a:p>
            <a:r>
              <a:rPr lang="en-US" dirty="0"/>
              <a:t>China currently only has a tiny welfare state</a:t>
            </a:r>
          </a:p>
          <a:p>
            <a:r>
              <a:rPr lang="en-US" dirty="0"/>
              <a:t>Because „it promotes laziness“</a:t>
            </a:r>
          </a:p>
        </p:txBody>
      </p:sp>
    </p:spTree>
    <p:extLst>
      <p:ext uri="{BB962C8B-B14F-4D97-AF65-F5344CB8AC3E}">
        <p14:creationId xmlns:p14="http://schemas.microsoft.com/office/powerpoint/2010/main" val="3032829209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318D2-83EE-4091-A080-A785DD14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F8DC82-A006-4F87-A52D-00D92022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China right-wing or left-wing?</a:t>
            </a:r>
          </a:p>
        </p:txBody>
      </p:sp>
    </p:spTree>
    <p:extLst>
      <p:ext uri="{BB962C8B-B14F-4D97-AF65-F5344CB8AC3E}">
        <p14:creationId xmlns:p14="http://schemas.microsoft.com/office/powerpoint/2010/main" val="216129193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53185-5D6B-4393-83C2-6149F212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7804DAD-4B40-473F-A580-C70C024C9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90" y="1800420"/>
            <a:ext cx="6944585" cy="3933971"/>
          </a:xfrm>
        </p:spPr>
      </p:pic>
    </p:spTree>
    <p:extLst>
      <p:ext uri="{BB962C8B-B14F-4D97-AF65-F5344CB8AC3E}">
        <p14:creationId xmlns:p14="http://schemas.microsoft.com/office/powerpoint/2010/main" val="52784040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</p:txBody>
      </p:sp>
    </p:spTree>
    <p:extLst>
      <p:ext uri="{BB962C8B-B14F-4D97-AF65-F5344CB8AC3E}">
        <p14:creationId xmlns:p14="http://schemas.microsoft.com/office/powerpoint/2010/main" val="311284230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Huge build up of real estate since 1990</a:t>
            </a:r>
          </a:p>
        </p:txBody>
      </p:sp>
    </p:spTree>
    <p:extLst>
      <p:ext uri="{BB962C8B-B14F-4D97-AF65-F5344CB8AC3E}">
        <p14:creationId xmlns:p14="http://schemas.microsoft.com/office/powerpoint/2010/main" val="238242426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21947-E9BA-409F-9D36-92CCBBE6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budova, obloha, exteriér, město&#10;&#10;Popis byl vytvořen automaticky">
            <a:extLst>
              <a:ext uri="{FF2B5EF4-FFF2-40B4-BE49-F238E27FC236}">
                <a16:creationId xmlns:a16="http://schemas.microsoft.com/office/drawing/2014/main" id="{29FDE965-A82E-44E9-98CC-486C2DB70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56" y="2076450"/>
            <a:ext cx="6643970" cy="3740309"/>
          </a:xfrm>
        </p:spPr>
      </p:pic>
    </p:spTree>
    <p:extLst>
      <p:ext uri="{BB962C8B-B14F-4D97-AF65-F5344CB8AC3E}">
        <p14:creationId xmlns:p14="http://schemas.microsoft.com/office/powerpoint/2010/main" val="167191006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Huge build up of real estate since 1990</a:t>
            </a:r>
          </a:p>
          <a:p>
            <a:r>
              <a:rPr lang="en-US" dirty="0"/>
              <a:t>Also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43456865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Huge build up of real estate since 1990</a:t>
            </a:r>
          </a:p>
          <a:p>
            <a:r>
              <a:rPr lang="en-US" dirty="0"/>
              <a:t>Also infrastructure</a:t>
            </a:r>
          </a:p>
          <a:p>
            <a:r>
              <a:rPr lang="en-US" b="1" dirty="0"/>
              <a:t>Financed by state banks, built by SOEs</a:t>
            </a:r>
          </a:p>
        </p:txBody>
      </p:sp>
    </p:spTree>
    <p:extLst>
      <p:ext uri="{BB962C8B-B14F-4D97-AF65-F5344CB8AC3E}">
        <p14:creationId xmlns:p14="http://schemas.microsoft.com/office/powerpoint/2010/main" val="162857727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During every crisis &gt; financial injection &gt; even more build up</a:t>
            </a:r>
          </a:p>
        </p:txBody>
      </p:sp>
    </p:spTree>
    <p:extLst>
      <p:ext uri="{BB962C8B-B14F-4D97-AF65-F5344CB8AC3E}">
        <p14:creationId xmlns:p14="http://schemas.microsoft.com/office/powerpoint/2010/main" val="1457354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EAF8-4D3B-4337-9481-EF5B26C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4C6FF-61B7-4180-AA68-4402608A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Technology will compensate for growing wages </a:t>
            </a:r>
            <a:r>
              <a:rPr lang="en-US" dirty="0"/>
              <a:t>– China will remain a competitive exporter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6684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During every crisis &gt; financial injection &gt; even more build up</a:t>
            </a:r>
          </a:p>
          <a:p>
            <a:r>
              <a:rPr lang="en-US" dirty="0"/>
              <a:t>„Keynesianism</a:t>
            </a:r>
            <a:r>
              <a:rPr lang="cs-CZ" dirty="0"/>
              <a:t> </a:t>
            </a:r>
            <a:r>
              <a:rPr lang="en-US" dirty="0"/>
              <a:t>with Chinese characteristics“ was based around real-estate</a:t>
            </a:r>
          </a:p>
        </p:txBody>
      </p:sp>
    </p:spTree>
    <p:extLst>
      <p:ext uri="{BB962C8B-B14F-4D97-AF65-F5344CB8AC3E}">
        <p14:creationId xmlns:p14="http://schemas.microsoft.com/office/powerpoint/2010/main" val="145470363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During every crisis &gt; financial injection &gt; even more build up</a:t>
            </a:r>
          </a:p>
          <a:p>
            <a:r>
              <a:rPr lang="en-US" dirty="0"/>
              <a:t>„Keynesianism</a:t>
            </a:r>
            <a:r>
              <a:rPr lang="cs-CZ" dirty="0"/>
              <a:t> </a:t>
            </a:r>
            <a:r>
              <a:rPr lang="en-US" dirty="0"/>
              <a:t>with Chinese characteristics“ was based around real-estate </a:t>
            </a:r>
            <a:endParaRPr lang="cs-CZ" dirty="0"/>
          </a:p>
          <a:p>
            <a:r>
              <a:rPr lang="en-US" dirty="0"/>
              <a:t>&gt; </a:t>
            </a:r>
            <a:r>
              <a:rPr lang="en-US" b="1" dirty="0"/>
              <a:t>near miraculous ability to escape recessions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0680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5DEB1-102E-465F-972C-3E7886AC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F7E979-5756-42F0-B2A7-4876F15AF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45" y="1825625"/>
            <a:ext cx="6648109" cy="4351338"/>
          </a:xfrm>
        </p:spPr>
      </p:pic>
    </p:spTree>
    <p:extLst>
      <p:ext uri="{BB962C8B-B14F-4D97-AF65-F5344CB8AC3E}">
        <p14:creationId xmlns:p14="http://schemas.microsoft.com/office/powerpoint/2010/main" val="3753984509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FA650-C8AA-4340-A863-0466F64C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6AFCE6-EAF2-4043-A142-9C92A5297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53" y="1359330"/>
            <a:ext cx="7208942" cy="4951197"/>
          </a:xfrm>
        </p:spPr>
      </p:pic>
    </p:spTree>
    <p:extLst>
      <p:ext uri="{BB962C8B-B14F-4D97-AF65-F5344CB8AC3E}">
        <p14:creationId xmlns:p14="http://schemas.microsoft.com/office/powerpoint/2010/main" val="383825040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2008 – the biggest injection of them all &gt; </a:t>
            </a:r>
            <a:r>
              <a:rPr lang="en-US" b="1" dirty="0"/>
              <a:t>overproduction, redundant capacity</a:t>
            </a:r>
          </a:p>
        </p:txBody>
      </p:sp>
    </p:spTree>
    <p:extLst>
      <p:ext uri="{BB962C8B-B14F-4D97-AF65-F5344CB8AC3E}">
        <p14:creationId xmlns:p14="http://schemas.microsoft.com/office/powerpoint/2010/main" val="122048446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2008 – the biggest injection of them all &gt; </a:t>
            </a:r>
            <a:r>
              <a:rPr lang="en-US" b="1" dirty="0"/>
              <a:t>overproduction, redundant capacity</a:t>
            </a:r>
          </a:p>
          <a:p>
            <a:r>
              <a:rPr lang="en-US" dirty="0"/>
              <a:t>Also – since finance is controlled by the party-state, </a:t>
            </a:r>
            <a:r>
              <a:rPr lang="en-US" b="1" dirty="0"/>
              <a:t>real estate is the one asset into which households can invest</a:t>
            </a:r>
          </a:p>
        </p:txBody>
      </p:sp>
    </p:spTree>
    <p:extLst>
      <p:ext uri="{BB962C8B-B14F-4D97-AF65-F5344CB8AC3E}">
        <p14:creationId xmlns:p14="http://schemas.microsoft.com/office/powerpoint/2010/main" val="3262981054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2008 – the biggest injection of them all &gt; </a:t>
            </a:r>
            <a:r>
              <a:rPr lang="en-US" b="1" dirty="0"/>
              <a:t>overproduction, redundant capacity</a:t>
            </a:r>
          </a:p>
          <a:p>
            <a:r>
              <a:rPr lang="en-US" dirty="0"/>
              <a:t>Also – since finance is controlled by the party-state, </a:t>
            </a:r>
            <a:r>
              <a:rPr lang="en-US" b="1" dirty="0"/>
              <a:t>real estate is the one asset into which households can invest</a:t>
            </a:r>
          </a:p>
          <a:p>
            <a:r>
              <a:rPr lang="en-US" dirty="0"/>
              <a:t>Empty suburbs of investment flats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94426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5B809-BC36-4E64-8284-8C02CACE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budova, vysoký, mrakodrap, město&#10;&#10;Popis byl vytvořen automaticky">
            <a:extLst>
              <a:ext uri="{FF2B5EF4-FFF2-40B4-BE49-F238E27FC236}">
                <a16:creationId xmlns:a16="http://schemas.microsoft.com/office/drawing/2014/main" id="{2DCC4743-9879-4FF3-8829-09BC946F3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92" y="1239829"/>
            <a:ext cx="4018780" cy="5358374"/>
          </a:xfrm>
        </p:spPr>
      </p:pic>
    </p:spTree>
    <p:extLst>
      <p:ext uri="{BB962C8B-B14F-4D97-AF65-F5344CB8AC3E}">
        <p14:creationId xmlns:p14="http://schemas.microsoft.com/office/powerpoint/2010/main" val="3331852186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The Xi leadership – </a:t>
            </a:r>
            <a:r>
              <a:rPr lang="en-US" b="1" dirty="0"/>
              <a:t>lets switch resources to manufacturing!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55642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But: </a:t>
            </a:r>
          </a:p>
          <a:p>
            <a:r>
              <a:rPr lang="en-US" dirty="0"/>
              <a:t>What if the manufacturing strategy fails?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0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BD0F-E3E1-4BAE-9687-FDE5412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277F3-B938-4133-B779-88F97764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Kennedy and Lim – the </a:t>
            </a:r>
            <a:r>
              <a:rPr lang="en-US" b="1" dirty="0"/>
              <a:t>innovation imperative</a:t>
            </a:r>
          </a:p>
          <a:p>
            <a:r>
              <a:rPr lang="en-US" dirty="0"/>
              <a:t>If a country wants to escape the middle-income trap, it must start to innovate (</a:t>
            </a:r>
            <a:r>
              <a:rPr lang="en-US" dirty="0" err="1"/>
              <a:t>RaD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6698031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But: </a:t>
            </a:r>
          </a:p>
          <a:p>
            <a:r>
              <a:rPr lang="en-US" dirty="0"/>
              <a:t>What if the manufacturing strategy fails?</a:t>
            </a:r>
          </a:p>
          <a:p>
            <a:r>
              <a:rPr lang="en-US" dirty="0"/>
              <a:t>If the move is permanent and the construction industry becomes obsolete, </a:t>
            </a:r>
            <a:r>
              <a:rPr lang="en-US" b="1" dirty="0"/>
              <a:t>how will China react to a future crisis</a:t>
            </a:r>
            <a:r>
              <a:rPr lang="en-US" dirty="0"/>
              <a:t>? 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92697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But: </a:t>
            </a:r>
          </a:p>
          <a:p>
            <a:r>
              <a:rPr lang="en-US" dirty="0"/>
              <a:t>What if the manufacturing strategy fails?</a:t>
            </a:r>
          </a:p>
          <a:p>
            <a:r>
              <a:rPr lang="en-US" dirty="0"/>
              <a:t>If the move is permanent and the construction industry becomes obsolete, </a:t>
            </a:r>
            <a:r>
              <a:rPr lang="en-US" b="1" dirty="0"/>
              <a:t>how will China react to a future crisis</a:t>
            </a:r>
            <a:r>
              <a:rPr lang="en-US" dirty="0"/>
              <a:t>? </a:t>
            </a:r>
          </a:p>
          <a:p>
            <a:r>
              <a:rPr lang="en-US" dirty="0"/>
              <a:t>Local governments get income from selling land &gt;</a:t>
            </a:r>
            <a:r>
              <a:rPr lang="en-US" b="1" dirty="0"/>
              <a:t> will they have to switch to higher taxes?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9187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But: </a:t>
            </a:r>
          </a:p>
          <a:p>
            <a:r>
              <a:rPr lang="en-US" dirty="0"/>
              <a:t>What if the manufacturing strategy fails?</a:t>
            </a:r>
          </a:p>
          <a:p>
            <a:r>
              <a:rPr lang="en-US" dirty="0"/>
              <a:t>If the move is permanent and the construction industry becomes obsolete, </a:t>
            </a:r>
            <a:r>
              <a:rPr lang="en-US" b="1" dirty="0"/>
              <a:t>how will China react to a future crisis</a:t>
            </a:r>
            <a:r>
              <a:rPr lang="en-US" dirty="0"/>
              <a:t>? </a:t>
            </a:r>
          </a:p>
          <a:p>
            <a:r>
              <a:rPr lang="en-US" dirty="0"/>
              <a:t>Local governments get income from selling land &gt;</a:t>
            </a:r>
            <a:r>
              <a:rPr lang="en-US" b="1" dirty="0"/>
              <a:t> will they have to switch to higher taxes?</a:t>
            </a:r>
          </a:p>
          <a:p>
            <a:r>
              <a:rPr lang="en-US" b="1" dirty="0"/>
              <a:t>What about the middle class and their savings</a:t>
            </a:r>
            <a:r>
              <a:rPr lang="en-US" dirty="0"/>
              <a:t>?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5300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0F1E0-3A7F-46B6-862D-73A0FB23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B2503-8484-4034-BA56-5826609C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41442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0F1E0-3A7F-46B6-862D-73A0FB23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B2503-8484-4034-BA56-5826609C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still have time?</a:t>
            </a:r>
          </a:p>
          <a:p>
            <a:r>
              <a:rPr lang="en-US" dirty="0"/>
              <a:t>Probably not…</a:t>
            </a:r>
          </a:p>
        </p:txBody>
      </p:sp>
    </p:spTree>
    <p:extLst>
      <p:ext uri="{BB962C8B-B14F-4D97-AF65-F5344CB8AC3E}">
        <p14:creationId xmlns:p14="http://schemas.microsoft.com/office/powerpoint/2010/main" val="22447019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2B6F2-D31A-4C32-B41D-5211435D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438568-D289-4069-907E-B3E63B3B6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China in the World Trade Organization</a:t>
            </a:r>
          </a:p>
        </p:txBody>
      </p:sp>
    </p:spTree>
    <p:extLst>
      <p:ext uri="{BB962C8B-B14F-4D97-AF65-F5344CB8AC3E}">
        <p14:creationId xmlns:p14="http://schemas.microsoft.com/office/powerpoint/2010/main" val="413894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BD0F-E3E1-4BAE-9687-FDE5412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277F3-B938-4133-B779-88F97764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Kennedy and Lim – the </a:t>
            </a:r>
            <a:r>
              <a:rPr lang="en-US" b="1" dirty="0"/>
              <a:t>innovation imperative</a:t>
            </a:r>
          </a:p>
          <a:p>
            <a:r>
              <a:rPr lang="en-US" dirty="0"/>
              <a:t>If a country wants to escape the middle-income trap, it must start to innovate (</a:t>
            </a:r>
            <a:r>
              <a:rPr lang="en-US" dirty="0" err="1"/>
              <a:t>RaD</a:t>
            </a:r>
            <a:r>
              <a:rPr lang="en-US" dirty="0"/>
              <a:t>)</a:t>
            </a:r>
          </a:p>
          <a:p>
            <a:r>
              <a:rPr lang="en-US" dirty="0"/>
              <a:t>Three types of possible actions:</a:t>
            </a:r>
          </a:p>
          <a:p>
            <a:r>
              <a:rPr lang="en-US" b="1" dirty="0"/>
              <a:t>1) Domestic innovation and research</a:t>
            </a:r>
          </a:p>
          <a:p>
            <a:r>
              <a:rPr lang="en-US" b="1" dirty="0"/>
              <a:t>2) Purchase of foreign technologies</a:t>
            </a:r>
          </a:p>
          <a:p>
            <a:r>
              <a:rPr lang="en-US" b="1" dirty="0"/>
              <a:t>3) Theft of foreign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3677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BD0F-E3E1-4BAE-9687-FDE5412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277F3-B938-4133-B779-88F97764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Kennedy and Lim – the </a:t>
            </a:r>
            <a:r>
              <a:rPr lang="en-US" b="1" dirty="0"/>
              <a:t>innovation imperative</a:t>
            </a:r>
          </a:p>
          <a:p>
            <a:r>
              <a:rPr lang="en-US" dirty="0"/>
              <a:t>If a country wants to escape the middle-income trap, it must start to innovate (</a:t>
            </a:r>
            <a:r>
              <a:rPr lang="en-US" dirty="0" err="1"/>
              <a:t>RaD</a:t>
            </a:r>
            <a:r>
              <a:rPr lang="en-US" dirty="0"/>
              <a:t>)</a:t>
            </a:r>
          </a:p>
          <a:p>
            <a:r>
              <a:rPr lang="en-US" dirty="0"/>
              <a:t>Three types of possible actions:</a:t>
            </a:r>
          </a:p>
          <a:p>
            <a:r>
              <a:rPr lang="en-US" b="1" dirty="0"/>
              <a:t>1) Domestic innovation and research</a:t>
            </a:r>
          </a:p>
          <a:p>
            <a:r>
              <a:rPr lang="en-US" b="1" dirty="0"/>
              <a:t>2) Purchase of foreign technologies</a:t>
            </a:r>
          </a:p>
          <a:p>
            <a:r>
              <a:rPr lang="en-US" b="1" dirty="0"/>
              <a:t>3) Theft of foreign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&gt; China practices all three at a large scale</a:t>
            </a:r>
          </a:p>
        </p:txBody>
      </p:sp>
    </p:spTree>
    <p:extLst>
      <p:ext uri="{BB962C8B-B14F-4D97-AF65-F5344CB8AC3E}">
        <p14:creationId xmlns:p14="http://schemas.microsoft.com/office/powerpoint/2010/main" val="2159808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BD0F-E3E1-4BAE-9687-FDE5412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277F3-B938-4133-B779-88F97764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Kennedy and Lim – the </a:t>
            </a:r>
            <a:r>
              <a:rPr lang="en-US" b="1" dirty="0"/>
              <a:t>innovation imperative</a:t>
            </a:r>
          </a:p>
          <a:p>
            <a:r>
              <a:rPr lang="en-US" dirty="0"/>
              <a:t>If a country wants to escape the middle-income trap, it must start to innovate (</a:t>
            </a:r>
            <a:r>
              <a:rPr lang="en-US" dirty="0" err="1"/>
              <a:t>RaD</a:t>
            </a:r>
            <a:r>
              <a:rPr lang="en-US" dirty="0"/>
              <a:t>)</a:t>
            </a:r>
          </a:p>
          <a:p>
            <a:r>
              <a:rPr lang="en-US" dirty="0"/>
              <a:t>Three types of possible actions:</a:t>
            </a:r>
          </a:p>
          <a:p>
            <a:r>
              <a:rPr lang="en-US" b="1" dirty="0"/>
              <a:t>1) Domestic innovation and research</a:t>
            </a:r>
            <a:r>
              <a:rPr lang="cs-CZ" b="1" dirty="0"/>
              <a:t> </a:t>
            </a:r>
            <a:r>
              <a:rPr lang="cs-CZ" dirty="0"/>
              <a:t>&gt; </a:t>
            </a:r>
            <a:r>
              <a:rPr lang="cs-CZ" b="1" dirty="0" err="1">
                <a:solidFill>
                  <a:srgbClr val="FF0000"/>
                </a:solidFill>
              </a:rPr>
              <a:t>industrial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2) Purchase of foreign technologies</a:t>
            </a:r>
          </a:p>
          <a:p>
            <a:r>
              <a:rPr lang="en-US" b="1" dirty="0"/>
              <a:t>3) Theft of foreign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&gt; China practices all three at a large scale</a:t>
            </a:r>
          </a:p>
        </p:txBody>
      </p:sp>
    </p:spTree>
    <p:extLst>
      <p:ext uri="{BB962C8B-B14F-4D97-AF65-F5344CB8AC3E}">
        <p14:creationId xmlns:p14="http://schemas.microsoft.com/office/powerpoint/2010/main" val="35281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FA1A4-1571-488A-9789-93DE75CD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342F0-BC66-4517-A583-34FB548D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era could be seen as China‘s most free market phase?</a:t>
            </a:r>
          </a:p>
        </p:txBody>
      </p:sp>
    </p:spTree>
    <p:extLst>
      <p:ext uri="{BB962C8B-B14F-4D97-AF65-F5344CB8AC3E}">
        <p14:creationId xmlns:p14="http://schemas.microsoft.com/office/powerpoint/2010/main" val="2292742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Around 2000, China‘s central government </a:t>
            </a:r>
            <a:r>
              <a:rPr lang="en-US" b="1" dirty="0"/>
              <a:t>did not directly attempt to develop specific sectors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23703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Around 2000, China‘s central government </a:t>
            </a:r>
            <a:r>
              <a:rPr lang="en-US" b="1" dirty="0"/>
              <a:t>did not directly attempt to develop specific sectors of the economy</a:t>
            </a:r>
          </a:p>
          <a:p>
            <a:r>
              <a:rPr lang="en-US" dirty="0"/>
              <a:t>There were provincial programs + support for some SOEs and large corporations, </a:t>
            </a:r>
            <a:r>
              <a:rPr lang="en-US" b="1" dirty="0"/>
              <a:t>but no central coordinated plan</a:t>
            </a:r>
          </a:p>
        </p:txBody>
      </p:sp>
    </p:spTree>
    <p:extLst>
      <p:ext uri="{BB962C8B-B14F-4D97-AF65-F5344CB8AC3E}">
        <p14:creationId xmlns:p14="http://schemas.microsoft.com/office/powerpoint/2010/main" val="314065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– Medium-Long Range Plan For Science and Technology (</a:t>
            </a:r>
            <a:r>
              <a:rPr lang="en-US" b="1" dirty="0"/>
              <a:t>MLP</a:t>
            </a:r>
            <a:r>
              <a:rPr lang="en-US" dirty="0"/>
              <a:t>) – </a:t>
            </a:r>
            <a:r>
              <a:rPr lang="en-US" b="1" dirty="0"/>
              <a:t>16 megaprojects</a:t>
            </a:r>
          </a:p>
        </p:txBody>
      </p:sp>
    </p:spTree>
    <p:extLst>
      <p:ext uri="{BB962C8B-B14F-4D97-AF65-F5344CB8AC3E}">
        <p14:creationId xmlns:p14="http://schemas.microsoft.com/office/powerpoint/2010/main" val="3284774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– Medium-Long Range Plan For Science and Technology (</a:t>
            </a:r>
            <a:r>
              <a:rPr lang="en-US" b="1" dirty="0"/>
              <a:t>MLP</a:t>
            </a:r>
            <a:r>
              <a:rPr lang="en-US" dirty="0"/>
              <a:t>) – </a:t>
            </a:r>
            <a:r>
              <a:rPr lang="en-US" b="1" dirty="0"/>
              <a:t>16 megaprojects</a:t>
            </a:r>
          </a:p>
          <a:p>
            <a:r>
              <a:rPr lang="en-US" dirty="0"/>
              <a:t>- aircraft, semiconductors, intelligent computers, GMOs, novel drugs</a:t>
            </a:r>
          </a:p>
        </p:txBody>
      </p:sp>
    </p:spTree>
    <p:extLst>
      <p:ext uri="{BB962C8B-B14F-4D97-AF65-F5344CB8AC3E}">
        <p14:creationId xmlns:p14="http://schemas.microsoft.com/office/powerpoint/2010/main" val="2178636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Ambition </a:t>
            </a:r>
            <a:r>
              <a:rPr lang="en-US" b="1" dirty="0"/>
              <a:t>to invest 2,5% of GDP </a:t>
            </a:r>
            <a:r>
              <a:rPr lang="en-US" dirty="0"/>
              <a:t>into research and development by </a:t>
            </a:r>
            <a:r>
              <a:rPr lang="en-US" b="1" dirty="0"/>
              <a:t>2020</a:t>
            </a:r>
          </a:p>
          <a:p>
            <a:r>
              <a:rPr lang="en-US" b="1" dirty="0"/>
              <a:t>Almost achieved, </a:t>
            </a:r>
            <a:r>
              <a:rPr lang="en-US" b="1" dirty="0" err="1"/>
              <a:t>RaD</a:t>
            </a:r>
            <a:r>
              <a:rPr lang="en-US" b="1" dirty="0"/>
              <a:t> expenditures continue to grow quickly</a:t>
            </a:r>
          </a:p>
        </p:txBody>
      </p:sp>
    </p:spTree>
    <p:extLst>
      <p:ext uri="{BB962C8B-B14F-4D97-AF65-F5344CB8AC3E}">
        <p14:creationId xmlns:p14="http://schemas.microsoft.com/office/powerpoint/2010/main" val="713123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7167-3E6A-47FA-B31D-9579114D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F08382C-DA54-42EB-ACF5-38A4F43F2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19" y="365125"/>
            <a:ext cx="9953381" cy="6389826"/>
          </a:xfrm>
        </p:spPr>
      </p:pic>
    </p:spTree>
    <p:extLst>
      <p:ext uri="{BB962C8B-B14F-4D97-AF65-F5344CB8AC3E}">
        <p14:creationId xmlns:p14="http://schemas.microsoft.com/office/powerpoint/2010/main" val="1904012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FA659-EDA4-4723-A106-63A957D9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E4E803-B0E9-4A94-A3DE-9442214AD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07" y="740734"/>
            <a:ext cx="6962485" cy="5641712"/>
          </a:xfrm>
        </p:spPr>
      </p:pic>
    </p:spTree>
    <p:extLst>
      <p:ext uri="{BB962C8B-B14F-4D97-AF65-F5344CB8AC3E}">
        <p14:creationId xmlns:p14="http://schemas.microsoft.com/office/powerpoint/2010/main" val="4224919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936CE-C01A-4DC8-BDAC-05CDB13D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8F6B9D-EA71-4690-B895-972B8D6A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MLP – </a:t>
            </a:r>
            <a:r>
              <a:rPr lang="en-US" b="1" dirty="0"/>
              <a:t>investments into science and research</a:t>
            </a:r>
            <a:r>
              <a:rPr lang="en-US" dirty="0"/>
              <a:t>, </a:t>
            </a:r>
            <a:r>
              <a:rPr lang="en-US" b="1" dirty="0"/>
              <a:t>not support for specifically chosen companies</a:t>
            </a:r>
          </a:p>
        </p:txBody>
      </p:sp>
    </p:spTree>
    <p:extLst>
      <p:ext uri="{BB962C8B-B14F-4D97-AF65-F5344CB8AC3E}">
        <p14:creationId xmlns:p14="http://schemas.microsoft.com/office/powerpoint/2010/main" val="3412954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936CE-C01A-4DC8-BDAC-05CDB13D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8F6B9D-EA71-4690-B895-972B8D6A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– to catch up with industry leaders</a:t>
            </a:r>
          </a:p>
        </p:txBody>
      </p:sp>
    </p:spTree>
    <p:extLst>
      <p:ext uri="{BB962C8B-B14F-4D97-AF65-F5344CB8AC3E}">
        <p14:creationId xmlns:p14="http://schemas.microsoft.com/office/powerpoint/2010/main" val="3994799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936CE-C01A-4DC8-BDAC-05CDB13D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8F6B9D-EA71-4690-B895-972B8D6A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– to catch up with industry leaders</a:t>
            </a:r>
          </a:p>
          <a:p>
            <a:r>
              <a:rPr lang="en-US" b="1" dirty="0"/>
              <a:t>=</a:t>
            </a:r>
            <a:r>
              <a:rPr lang="en-US" dirty="0"/>
              <a:t> typical goal of industrial policy – use governmental incentives to </a:t>
            </a:r>
            <a:r>
              <a:rPr lang="en-US" b="1" dirty="0"/>
              <a:t>learn and adopt foreign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= similar to policies of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358637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FA1A4-1571-488A-9789-93DE75CD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342F0-BC66-4517-A583-34FB548D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era could be seen as China‘s most free market phase?</a:t>
            </a:r>
          </a:p>
          <a:p>
            <a:r>
              <a:rPr lang="en-US" dirty="0"/>
              <a:t>When did China‘s current account surplus reach its peak?</a:t>
            </a:r>
          </a:p>
        </p:txBody>
      </p:sp>
    </p:spTree>
    <p:extLst>
      <p:ext uri="{BB962C8B-B14F-4D97-AF65-F5344CB8AC3E}">
        <p14:creationId xmlns:p14="http://schemas.microsoft.com/office/powerpoint/2010/main" val="701993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3DF1F-0261-4BA8-838C-7F4CC6CD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Financial crisis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04F3B-1CDD-46D1-AF49-3DFCA09C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</a:t>
            </a:r>
            <a:r>
              <a:rPr lang="en-US" b="1" dirty="0"/>
              <a:t>huge injections of state capital into the economy</a:t>
            </a:r>
          </a:p>
          <a:p>
            <a:r>
              <a:rPr lang="en-US" b="1" dirty="0"/>
              <a:t>Use of state banks and SOEs!</a:t>
            </a:r>
          </a:p>
        </p:txBody>
      </p:sp>
    </p:spTree>
    <p:extLst>
      <p:ext uri="{BB962C8B-B14F-4D97-AF65-F5344CB8AC3E}">
        <p14:creationId xmlns:p14="http://schemas.microsoft.com/office/powerpoint/2010/main" val="1794142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3DF1F-0261-4BA8-838C-7F4CC6CD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Financial crisis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04F3B-1CDD-46D1-AF49-3DFCA09C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huge injections of state capital into the economy</a:t>
            </a:r>
          </a:p>
          <a:p>
            <a:r>
              <a:rPr lang="en-US" dirty="0"/>
              <a:t>Use of state banks and SOEs!</a:t>
            </a:r>
          </a:p>
          <a:p>
            <a:r>
              <a:rPr lang="en-US" dirty="0"/>
              <a:t>Successful – </a:t>
            </a:r>
            <a:r>
              <a:rPr lang="en-US" b="1" dirty="0"/>
              <a:t>return to growth as early as 2010</a:t>
            </a:r>
          </a:p>
          <a:p>
            <a:r>
              <a:rPr lang="en-US" dirty="0"/>
              <a:t>= </a:t>
            </a:r>
            <a:r>
              <a:rPr lang="en-US" b="1" dirty="0"/>
              <a:t>positive experience </a:t>
            </a:r>
            <a:r>
              <a:rPr lang="en-US" dirty="0"/>
              <a:t>with a large state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38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3DF1F-0261-4BA8-838C-7F4CC6CD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Financial crisis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04F3B-1CDD-46D1-AF49-3DFCA09C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</a:t>
            </a:r>
            <a:r>
              <a:rPr lang="cs-CZ" dirty="0"/>
              <a:t> </a:t>
            </a:r>
            <a:r>
              <a:rPr lang="en-US" dirty="0"/>
              <a:t>perception that the </a:t>
            </a:r>
            <a:r>
              <a:rPr lang="en-US" b="1" dirty="0"/>
              <a:t>Western model of capitalism has failed</a:t>
            </a:r>
          </a:p>
        </p:txBody>
      </p:sp>
    </p:spTree>
    <p:extLst>
      <p:ext uri="{BB962C8B-B14F-4D97-AF65-F5344CB8AC3E}">
        <p14:creationId xmlns:p14="http://schemas.microsoft.com/office/powerpoint/2010/main" val="2193579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3DF1F-0261-4BA8-838C-7F4CC6CD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Financial crisis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04F3B-1CDD-46D1-AF49-3DFCA09C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</a:t>
            </a:r>
            <a:r>
              <a:rPr lang="cs-CZ" dirty="0"/>
              <a:t> </a:t>
            </a:r>
            <a:r>
              <a:rPr lang="en-US" dirty="0"/>
              <a:t>perception that the </a:t>
            </a:r>
            <a:r>
              <a:rPr lang="en-US" b="1" dirty="0"/>
              <a:t>Western model of capitalism has failed</a:t>
            </a:r>
          </a:p>
          <a:p>
            <a:r>
              <a:rPr lang="en-US" dirty="0"/>
              <a:t>&gt; China should </a:t>
            </a:r>
            <a:r>
              <a:rPr lang="en-US" b="1" dirty="0"/>
              <a:t>use the advantages of its state capitalist model more often </a:t>
            </a:r>
            <a:r>
              <a:rPr lang="en-US" dirty="0"/>
              <a:t>and more forcefully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46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FFF23-32F0-46ED-B44D-A2D52E3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588A9-85A5-496C-B248-E8744935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Wen – </a:t>
            </a:r>
            <a:r>
              <a:rPr lang="en-US" b="1" dirty="0"/>
              <a:t>it is during periods of crisis when great technological revolutions take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05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FFF23-32F0-46ED-B44D-A2D52E3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588A9-85A5-496C-B248-E8744935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Wen – it is during periods of crisis when great technological revolutions take place</a:t>
            </a:r>
          </a:p>
          <a:p>
            <a:r>
              <a:rPr lang="en-US" dirty="0"/>
              <a:t>&gt; </a:t>
            </a:r>
            <a:r>
              <a:rPr lang="en-US" b="1" dirty="0"/>
              <a:t>this time, China is not going to miss it!</a:t>
            </a:r>
          </a:p>
        </p:txBody>
      </p:sp>
    </p:spTree>
    <p:extLst>
      <p:ext uri="{BB962C8B-B14F-4D97-AF65-F5344CB8AC3E}">
        <p14:creationId xmlns:p14="http://schemas.microsoft.com/office/powerpoint/2010/main" val="1364100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FFF23-32F0-46ED-B44D-A2D52E3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588A9-85A5-496C-B248-E8744935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Wen – it is during periods of crisis when great technological revolutions take place</a:t>
            </a:r>
          </a:p>
          <a:p>
            <a:r>
              <a:rPr lang="en-US" dirty="0"/>
              <a:t>&gt; </a:t>
            </a:r>
            <a:r>
              <a:rPr lang="en-US" b="1" dirty="0"/>
              <a:t>this time, China is not going to miss it!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Seize the commanding heights of the new technological revolution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2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53DB-D765-438A-ADBE-74E6858F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572EA-033D-4151-9E3A-1B5C32676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 – </a:t>
            </a:r>
            <a:r>
              <a:rPr lang="en-US" b="1" dirty="0">
                <a:solidFill>
                  <a:srgbClr val="FF0000"/>
                </a:solidFill>
              </a:rPr>
              <a:t>new and more ambitious policy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US" dirty="0"/>
              <a:t>Ambition to not just catch up with </a:t>
            </a:r>
            <a:r>
              <a:rPr lang="en-US" b="1" dirty="0"/>
              <a:t>but to overtake leading countries and firms (=5G etc.)</a:t>
            </a:r>
            <a:endParaRPr lang="cs-CZ" b="1" dirty="0"/>
          </a:p>
          <a:p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err="1">
                <a:solidFill>
                  <a:srgbClr val="FF0000"/>
                </a:solidFill>
              </a:rPr>
              <a:t>qualitative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new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goal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distinct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from</a:t>
            </a:r>
            <a:r>
              <a:rPr lang="cs-CZ" dirty="0">
                <a:solidFill>
                  <a:srgbClr val="FF0000"/>
                </a:solidFill>
              </a:rPr>
              <a:t> „</a:t>
            </a:r>
            <a:r>
              <a:rPr lang="cs-CZ" dirty="0" err="1">
                <a:solidFill>
                  <a:srgbClr val="FF0000"/>
                </a:solidFill>
              </a:rPr>
              <a:t>normal</a:t>
            </a:r>
            <a:r>
              <a:rPr lang="cs-CZ" dirty="0">
                <a:solidFill>
                  <a:srgbClr val="FF0000"/>
                </a:solidFill>
              </a:rPr>
              <a:t>“ </a:t>
            </a:r>
            <a:r>
              <a:rPr lang="cs-CZ" dirty="0" err="1">
                <a:solidFill>
                  <a:srgbClr val="FF0000"/>
                </a:solidFill>
              </a:rPr>
              <a:t>industrial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policy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23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53DB-D765-438A-ADBE-74E6858F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572EA-033D-4151-9E3A-1B5C32676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 – </a:t>
            </a:r>
            <a:r>
              <a:rPr lang="en-US" b="1" dirty="0">
                <a:solidFill>
                  <a:srgbClr val="FF0000"/>
                </a:solidFill>
              </a:rPr>
              <a:t>new and more ambitious policy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US" dirty="0"/>
              <a:t>Ambition to not just catch up with </a:t>
            </a:r>
            <a:r>
              <a:rPr lang="en-US" b="1" dirty="0"/>
              <a:t>but to overtake leading countries and firms (=5G etc.)</a:t>
            </a:r>
            <a:endParaRPr lang="cs-CZ" b="1" dirty="0"/>
          </a:p>
          <a:p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err="1">
                <a:solidFill>
                  <a:srgbClr val="FF0000"/>
                </a:solidFill>
              </a:rPr>
              <a:t>qualitative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new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goal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distinct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from</a:t>
            </a:r>
            <a:r>
              <a:rPr lang="cs-CZ" dirty="0">
                <a:solidFill>
                  <a:srgbClr val="FF0000"/>
                </a:solidFill>
              </a:rPr>
              <a:t> „</a:t>
            </a:r>
            <a:r>
              <a:rPr lang="cs-CZ" dirty="0" err="1">
                <a:solidFill>
                  <a:srgbClr val="FF0000"/>
                </a:solidFill>
              </a:rPr>
              <a:t>normal</a:t>
            </a:r>
            <a:r>
              <a:rPr lang="cs-CZ" dirty="0">
                <a:solidFill>
                  <a:srgbClr val="FF0000"/>
                </a:solidFill>
              </a:rPr>
              <a:t>“ </a:t>
            </a:r>
            <a:r>
              <a:rPr lang="cs-CZ" dirty="0" err="1">
                <a:solidFill>
                  <a:srgbClr val="FF0000"/>
                </a:solidFill>
              </a:rPr>
              <a:t>industrial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policy</a:t>
            </a:r>
            <a:endParaRPr lang="cs-CZ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More direct – </a:t>
            </a:r>
            <a:r>
              <a:rPr lang="en-US" b="1" dirty="0"/>
              <a:t>cooperation with specific firms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4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 – </a:t>
            </a:r>
            <a:r>
              <a:rPr lang="en-US" b="1" dirty="0"/>
              <a:t>new leadership of the Party </a:t>
            </a:r>
            <a:endParaRPr lang="cs-CZ" b="1" dirty="0"/>
          </a:p>
          <a:p>
            <a:r>
              <a:rPr lang="en-US" dirty="0"/>
              <a:t>Conservative, authoritarian turn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8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FA1A4-1571-488A-9789-93DE75CD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342F0-BC66-4517-A583-34FB548D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era could be seen as China‘s most free market phase?</a:t>
            </a:r>
          </a:p>
          <a:p>
            <a:r>
              <a:rPr lang="en-US" dirty="0"/>
              <a:t>When did China‘s current account surplus reach its peak?</a:t>
            </a:r>
          </a:p>
          <a:p>
            <a:r>
              <a:rPr lang="en-US" dirty="0"/>
              <a:t>How were Chinese exports distinct from developing country exports in the 2000s?</a:t>
            </a:r>
          </a:p>
        </p:txBody>
      </p:sp>
    </p:spTree>
    <p:extLst>
      <p:ext uri="{BB962C8B-B14F-4D97-AF65-F5344CB8AC3E}">
        <p14:creationId xmlns:p14="http://schemas.microsoft.com/office/powerpoint/2010/main" val="2969833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 – </a:t>
            </a:r>
            <a:r>
              <a:rPr lang="en-US" b="1" dirty="0"/>
              <a:t>new leadership of the Party </a:t>
            </a:r>
            <a:endParaRPr lang="cs-CZ" b="1" dirty="0"/>
          </a:p>
          <a:p>
            <a:r>
              <a:rPr lang="en-US" dirty="0"/>
              <a:t>Conservative, authoritarian turn</a:t>
            </a:r>
          </a:p>
          <a:p>
            <a:r>
              <a:rPr lang="en-US" dirty="0"/>
              <a:t>Limiting the autonomy of regional governments and collective bodies, cult of personality – president for life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97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 – </a:t>
            </a:r>
            <a:r>
              <a:rPr lang="en-US" b="1" dirty="0"/>
              <a:t>new leadership of the Party </a:t>
            </a:r>
            <a:endParaRPr lang="cs-CZ" b="1" dirty="0"/>
          </a:p>
          <a:p>
            <a:r>
              <a:rPr lang="en-US" dirty="0"/>
              <a:t>Conservative, authoritarian turn</a:t>
            </a:r>
          </a:p>
          <a:p>
            <a:r>
              <a:rPr lang="en-US" dirty="0"/>
              <a:t>Limiting the autonomy of regional governments and collective bodies, cult of personality – president for life</a:t>
            </a:r>
          </a:p>
          <a:p>
            <a:r>
              <a:rPr lang="en-US" dirty="0"/>
              <a:t>Ethnic nationalism, clampdown on minorities, upholding of traditional gender norms </a:t>
            </a:r>
            <a:r>
              <a:rPr lang="cs-CZ" dirty="0"/>
              <a:t>(</a:t>
            </a:r>
            <a:r>
              <a:rPr lang="en-US" dirty="0"/>
              <a:t>ban on sissy boys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15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Economically – </a:t>
            </a:r>
            <a:r>
              <a:rPr lang="en-US" b="1" dirty="0"/>
              <a:t>strengthening the role of the state/Party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83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Economically – </a:t>
            </a:r>
            <a:r>
              <a:rPr lang="en-US" b="1" dirty="0"/>
              <a:t>strengthening the role of the state/Party</a:t>
            </a:r>
          </a:p>
          <a:p>
            <a:r>
              <a:rPr lang="en-US" dirty="0"/>
              <a:t>In the preceding era – </a:t>
            </a:r>
            <a:r>
              <a:rPr lang="en-US" b="1" dirty="0"/>
              <a:t>the private sector grew faster than the public sector</a:t>
            </a:r>
            <a:r>
              <a:rPr lang="en-US" dirty="0"/>
              <a:t> (in spite of policy!) and gradually overshadowed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15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77A3-EE17-4EB5-8BCC-7B7BCB47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E10F9-5CD3-47C1-8977-87107F83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corporations:</a:t>
            </a:r>
          </a:p>
          <a:p>
            <a:r>
              <a:rPr lang="en-US" dirty="0"/>
              <a:t>1) May pose a threat to the Party</a:t>
            </a:r>
          </a:p>
        </p:txBody>
      </p:sp>
    </p:spTree>
    <p:extLst>
      <p:ext uri="{BB962C8B-B14F-4D97-AF65-F5344CB8AC3E}">
        <p14:creationId xmlns:p14="http://schemas.microsoft.com/office/powerpoint/2010/main" val="3859573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77A3-EE17-4EB5-8BCC-7B7BCB47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E10F9-5CD3-47C1-8977-87107F83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corporations:</a:t>
            </a:r>
          </a:p>
          <a:p>
            <a:r>
              <a:rPr lang="en-US" dirty="0"/>
              <a:t>1) May pose a threat to the Party</a:t>
            </a:r>
          </a:p>
          <a:p>
            <a:r>
              <a:rPr lang="en-US" dirty="0"/>
              <a:t>2) Behave according to their selfish motives =</a:t>
            </a:r>
            <a:r>
              <a:rPr lang="cs-CZ" dirty="0"/>
              <a:t> </a:t>
            </a:r>
            <a:r>
              <a:rPr lang="en-US" b="1" dirty="0"/>
              <a:t>invest money according to what is most immediately profitable</a:t>
            </a:r>
            <a:r>
              <a:rPr lang="en-US" dirty="0"/>
              <a:t>, not what is most beneficial for China in the long rung</a:t>
            </a:r>
          </a:p>
        </p:txBody>
      </p:sp>
    </p:spTree>
    <p:extLst>
      <p:ext uri="{BB962C8B-B14F-4D97-AF65-F5344CB8AC3E}">
        <p14:creationId xmlns:p14="http://schemas.microsoft.com/office/powerpoint/2010/main" val="4234710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77A3-EE17-4EB5-8BCC-7B7BCB47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E10F9-5CD3-47C1-8977-87107F83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corporations:</a:t>
            </a:r>
          </a:p>
          <a:p>
            <a:r>
              <a:rPr lang="en-US" dirty="0"/>
              <a:t>1) May pose a threat to the Party</a:t>
            </a:r>
          </a:p>
          <a:p>
            <a:r>
              <a:rPr lang="en-US" dirty="0"/>
              <a:t>2) Behave according to their selfish motives =</a:t>
            </a:r>
            <a:r>
              <a:rPr lang="cs-CZ" dirty="0"/>
              <a:t> </a:t>
            </a:r>
            <a:r>
              <a:rPr lang="en-US" b="1" dirty="0"/>
              <a:t>invest money according to what is most immediately profitable</a:t>
            </a:r>
            <a:r>
              <a:rPr lang="en-US" dirty="0"/>
              <a:t>, not what is most beneficial for China in the long rung </a:t>
            </a:r>
            <a:endParaRPr lang="cs-CZ" dirty="0"/>
          </a:p>
          <a:p>
            <a:r>
              <a:rPr lang="cs-CZ" dirty="0"/>
              <a:t>= </a:t>
            </a:r>
            <a:r>
              <a:rPr lang="en-US" dirty="0"/>
              <a:t>they don‘t see the „big picture“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en-US" b="1" dirty="0"/>
              <a:t>divert resources from more important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570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77A3-EE17-4EB5-8BCC-7B7BCB47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E10F9-5CD3-47C1-8977-87107F83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corporations:</a:t>
            </a:r>
          </a:p>
          <a:p>
            <a:r>
              <a:rPr lang="en-US" dirty="0"/>
              <a:t>1) May pose a threat to the Party</a:t>
            </a:r>
          </a:p>
          <a:p>
            <a:r>
              <a:rPr lang="en-US" dirty="0"/>
              <a:t>2) Behave according to their selfish motives =</a:t>
            </a:r>
            <a:r>
              <a:rPr lang="cs-CZ" dirty="0"/>
              <a:t> </a:t>
            </a:r>
            <a:r>
              <a:rPr lang="en-US" b="1" dirty="0"/>
              <a:t>invest money according to what is most immediately profitable</a:t>
            </a:r>
            <a:r>
              <a:rPr lang="en-US" dirty="0"/>
              <a:t>, not what is most beneficial for China in the long rung </a:t>
            </a:r>
            <a:endParaRPr lang="cs-CZ" dirty="0"/>
          </a:p>
          <a:p>
            <a:r>
              <a:rPr lang="cs-CZ" dirty="0"/>
              <a:t>= </a:t>
            </a:r>
            <a:r>
              <a:rPr lang="en-US" dirty="0"/>
              <a:t>they don‘t see the „big picture“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en-US" b="1" dirty="0"/>
              <a:t>divert resources from more important causes</a:t>
            </a:r>
            <a:endParaRPr lang="en-US" dirty="0"/>
          </a:p>
          <a:p>
            <a:r>
              <a:rPr lang="en-US" dirty="0"/>
              <a:t>&gt; the Party must lead</a:t>
            </a:r>
            <a:r>
              <a:rPr lang="cs-CZ" dirty="0"/>
              <a:t> to </a:t>
            </a:r>
            <a:r>
              <a:rPr lang="en-US" b="1" dirty="0"/>
              <a:t>overcome this coordination problem</a:t>
            </a:r>
          </a:p>
        </p:txBody>
      </p:sp>
    </p:spTree>
    <p:extLst>
      <p:ext uri="{BB962C8B-B14F-4D97-AF65-F5344CB8AC3E}">
        <p14:creationId xmlns:p14="http://schemas.microsoft.com/office/powerpoint/2010/main" val="3441441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1859-7894-41B4-87FD-4F437E8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601FD-190E-4C3C-9BB2-6A19841B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Creeping nationalization </a:t>
            </a:r>
            <a:r>
              <a:rPr lang="en-US" dirty="0"/>
              <a:t>&gt; private companies are being forced to accept a role for the Party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4553684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1859-7894-41B4-87FD-4F437E8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601FD-190E-4C3C-9BB2-6A19841B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Creeping nationalization </a:t>
            </a:r>
            <a:r>
              <a:rPr lang="en-US" dirty="0"/>
              <a:t>&gt; private companies are being forced to accept a role for the Party in decision making</a:t>
            </a:r>
          </a:p>
          <a:p>
            <a:r>
              <a:rPr lang="en-US" dirty="0"/>
              <a:t>Veto right, founding of new party cells inside of businesses </a:t>
            </a:r>
          </a:p>
        </p:txBody>
      </p:sp>
    </p:spTree>
    <p:extLst>
      <p:ext uri="{BB962C8B-B14F-4D97-AF65-F5344CB8AC3E}">
        <p14:creationId xmlns:p14="http://schemas.microsoft.com/office/powerpoint/2010/main" val="289503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FA1A4-1571-488A-9789-93DE75CD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342F0-BC66-4517-A583-34FB548D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era could be seen as China‘s most free market phase?</a:t>
            </a:r>
          </a:p>
          <a:p>
            <a:r>
              <a:rPr lang="en-US" dirty="0"/>
              <a:t>When did China‘s current account surplus reach its peak?</a:t>
            </a:r>
          </a:p>
          <a:p>
            <a:r>
              <a:rPr lang="en-US" dirty="0"/>
              <a:t>How were Chinese exports distinct from developing country exports in the 2000s?</a:t>
            </a:r>
            <a:endParaRPr lang="cs-CZ" dirty="0"/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FDI as a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GDP </a:t>
            </a:r>
            <a:r>
              <a:rPr lang="cs-CZ" dirty="0" err="1"/>
              <a:t>reach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peak</a:t>
            </a:r>
            <a:r>
              <a:rPr lang="cs-CZ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70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1859-7894-41B4-87FD-4F437E8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601FD-190E-4C3C-9BB2-6A19841B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Creeping nationalization </a:t>
            </a:r>
            <a:r>
              <a:rPr lang="en-US" dirty="0"/>
              <a:t>&gt; private companies are being forced to accept a role for the Party in decision making</a:t>
            </a:r>
          </a:p>
          <a:p>
            <a:r>
              <a:rPr lang="en-US" dirty="0"/>
              <a:t>Veto right, founding of new party cells inside of businesses </a:t>
            </a:r>
          </a:p>
          <a:p>
            <a:r>
              <a:rPr lang="en-US" dirty="0"/>
              <a:t>Similar rules were often created in the 1990 for privatized SOEs, </a:t>
            </a:r>
            <a:r>
              <a:rPr lang="en-US" b="1" dirty="0"/>
              <a:t>here this régime is extended to formally purely private companies</a:t>
            </a:r>
          </a:p>
        </p:txBody>
      </p:sp>
    </p:spTree>
    <p:extLst>
      <p:ext uri="{BB962C8B-B14F-4D97-AF65-F5344CB8AC3E}">
        <p14:creationId xmlns:p14="http://schemas.microsoft.com/office/powerpoint/2010/main" val="4146444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1859-7894-41B4-87FD-4F437E8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601FD-190E-4C3C-9BB2-6A19841B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Creeping nationalization </a:t>
            </a:r>
            <a:r>
              <a:rPr lang="en-US" dirty="0"/>
              <a:t>&gt; private companies are being forced to accept a role for the Party in decision making</a:t>
            </a:r>
          </a:p>
          <a:p>
            <a:r>
              <a:rPr lang="en-US" dirty="0"/>
              <a:t>Veto right, founding of new party cells inside of businesses </a:t>
            </a:r>
          </a:p>
          <a:p>
            <a:r>
              <a:rPr lang="en-US" dirty="0"/>
              <a:t>Similar rules were often created in the 1990 for privatized SOEs, </a:t>
            </a:r>
            <a:r>
              <a:rPr lang="en-US" b="1" dirty="0"/>
              <a:t>here this régime is extended to formally purely private companies</a:t>
            </a:r>
            <a:endParaRPr lang="cs-CZ" b="1" dirty="0"/>
          </a:p>
          <a:p>
            <a:endParaRPr lang="en-US" b="1" dirty="0"/>
          </a:p>
          <a:p>
            <a:r>
              <a:rPr lang="en-US" dirty="0"/>
              <a:t>&gt; </a:t>
            </a:r>
            <a:r>
              <a:rPr lang="en-US" b="1" dirty="0"/>
              <a:t>even greater obfuscation of the already blurry</a:t>
            </a:r>
            <a:r>
              <a:rPr lang="cs-CZ" b="1" dirty="0"/>
              <a:t> </a:t>
            </a:r>
            <a:r>
              <a:rPr lang="en-US" b="1" dirty="0"/>
              <a:t>line </a:t>
            </a:r>
            <a:r>
              <a:rPr lang="en-US" dirty="0"/>
              <a:t>between the public and private sector</a:t>
            </a:r>
            <a:r>
              <a:rPr lang="cs-CZ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51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DAEA-81EC-49AF-B984-88276ACF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„New Era“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F9BAF-9192-4265-B18C-B3E4D465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1949-1976</a:t>
            </a:r>
            <a:r>
              <a:rPr lang="en-US" dirty="0"/>
              <a:t> – Maoism – </a:t>
            </a:r>
            <a:r>
              <a:rPr lang="en-US" b="1" dirty="0"/>
              <a:t>correct principles, but insufficient capacity </a:t>
            </a:r>
            <a:r>
              <a:rPr lang="en-US" dirty="0"/>
              <a:t>to implement them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991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DAEA-81EC-49AF-B984-88276ACF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„New Era“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F9BAF-9192-4265-B18C-B3E4D465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1949-1976</a:t>
            </a:r>
            <a:r>
              <a:rPr lang="en-US" dirty="0"/>
              <a:t> – Maoism – </a:t>
            </a:r>
            <a:r>
              <a:rPr lang="en-US" b="1" dirty="0"/>
              <a:t>correct principles, but insufficient capacity </a:t>
            </a:r>
            <a:r>
              <a:rPr lang="en-US" dirty="0"/>
              <a:t>to implement them</a:t>
            </a:r>
          </a:p>
          <a:p>
            <a:r>
              <a:rPr lang="en-US" b="1" dirty="0"/>
              <a:t>1978-2012</a:t>
            </a:r>
            <a:r>
              <a:rPr lang="en-US" dirty="0"/>
              <a:t> – Reform and Opening – </a:t>
            </a:r>
            <a:r>
              <a:rPr lang="en-US" b="1" dirty="0"/>
              <a:t>attempt to build up wealth </a:t>
            </a:r>
            <a:r>
              <a:rPr lang="en-US" dirty="0"/>
              <a:t>and strength at the cost of diverting from preferred values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45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DAEA-81EC-49AF-B984-88276ACF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„New Era“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F9BAF-9192-4265-B18C-B3E4D465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1949-1976</a:t>
            </a:r>
            <a:r>
              <a:rPr lang="en-US" dirty="0"/>
              <a:t> – Maoism – </a:t>
            </a:r>
            <a:r>
              <a:rPr lang="en-US" b="1" dirty="0"/>
              <a:t>correct principles, but insufficient capacity </a:t>
            </a:r>
            <a:r>
              <a:rPr lang="en-US" dirty="0"/>
              <a:t>to implement them</a:t>
            </a:r>
          </a:p>
          <a:p>
            <a:r>
              <a:rPr lang="en-US" b="1" dirty="0"/>
              <a:t>1978-2012 </a:t>
            </a:r>
            <a:r>
              <a:rPr lang="en-US" dirty="0"/>
              <a:t>– Reform and Opening – </a:t>
            </a:r>
            <a:r>
              <a:rPr lang="en-US" b="1" dirty="0"/>
              <a:t>attempt to build up wealth </a:t>
            </a:r>
            <a:r>
              <a:rPr lang="en-US" dirty="0"/>
              <a:t>and strength at the cost of diverting from preferred values</a:t>
            </a:r>
          </a:p>
          <a:p>
            <a:r>
              <a:rPr lang="en-US" b="1" dirty="0"/>
              <a:t>2012 -? </a:t>
            </a:r>
            <a:r>
              <a:rPr lang="en-US" dirty="0"/>
              <a:t>– </a:t>
            </a:r>
            <a:r>
              <a:rPr lang="en-US" b="1" dirty="0"/>
              <a:t>New Era </a:t>
            </a:r>
            <a:r>
              <a:rPr lang="en-US" dirty="0"/>
              <a:t>– </a:t>
            </a:r>
            <a:r>
              <a:rPr lang="en-US" b="1" dirty="0"/>
              <a:t>dialectical synthesis </a:t>
            </a:r>
            <a:r>
              <a:rPr lang="en-US" dirty="0"/>
              <a:t>– now China has the means to go back to a much more statist economy and to do so efficiently</a:t>
            </a:r>
            <a:r>
              <a:rPr lang="cs-CZ" dirty="0"/>
              <a:t> = </a:t>
            </a:r>
            <a:r>
              <a:rPr lang="en-US" b="1" dirty="0"/>
              <a:t>correct principles with capacity to implement them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262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2C8A-7A45-46D3-BDA9-754DEB2D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1B88-2E40-4336-8352-B26E46E2F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14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C5FAA-B472-45C9-8D91-7A4C287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0EE18-B94F-45F4-B1B3-37F3CDD5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– </a:t>
            </a:r>
            <a:r>
              <a:rPr lang="en-US" b="1" dirty="0"/>
              <a:t>AlphaGo </a:t>
            </a:r>
            <a:r>
              <a:rPr lang="cs-CZ" b="1" dirty="0"/>
              <a:t>(</a:t>
            </a:r>
            <a:r>
              <a:rPr lang="en-US" b="1" dirty="0"/>
              <a:t>Google</a:t>
            </a:r>
            <a:r>
              <a:rPr lang="cs-CZ" b="1" dirty="0"/>
              <a:t>) </a:t>
            </a:r>
            <a:r>
              <a:rPr lang="en-US" b="1" dirty="0"/>
              <a:t>defeated professional Go players</a:t>
            </a:r>
          </a:p>
        </p:txBody>
      </p:sp>
    </p:spTree>
    <p:extLst>
      <p:ext uri="{BB962C8B-B14F-4D97-AF65-F5344CB8AC3E}">
        <p14:creationId xmlns:p14="http://schemas.microsoft.com/office/powerpoint/2010/main" val="23803765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C5FAA-B472-45C9-8D91-7A4C287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0EE18-B94F-45F4-B1B3-37F3CDD5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– </a:t>
            </a:r>
            <a:r>
              <a:rPr lang="en-US" b="1" dirty="0"/>
              <a:t>AlphaGo </a:t>
            </a:r>
            <a:r>
              <a:rPr lang="cs-CZ" b="1" dirty="0"/>
              <a:t>(</a:t>
            </a:r>
            <a:r>
              <a:rPr lang="en-US" b="1" dirty="0"/>
              <a:t>Google</a:t>
            </a:r>
            <a:r>
              <a:rPr lang="cs-CZ" b="1" dirty="0"/>
              <a:t>) </a:t>
            </a:r>
            <a:r>
              <a:rPr lang="en-US" b="1" dirty="0"/>
              <a:t>defeated professional Go players</a:t>
            </a:r>
          </a:p>
          <a:p>
            <a:r>
              <a:rPr lang="en-US" dirty="0"/>
              <a:t>- a traditional Asian game which is far more complex than chess</a:t>
            </a:r>
          </a:p>
          <a:p>
            <a:r>
              <a:rPr lang="en-US" dirty="0"/>
              <a:t>&gt; „</a:t>
            </a:r>
            <a:r>
              <a:rPr lang="en-US" b="1" dirty="0">
                <a:solidFill>
                  <a:srgbClr val="FF0000"/>
                </a:solidFill>
              </a:rPr>
              <a:t>Sputnik moment</a:t>
            </a: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218406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C5FAA-B472-45C9-8D91-7A4C287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0EE18-B94F-45F4-B1B3-37F3CDD5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– </a:t>
            </a:r>
            <a:r>
              <a:rPr lang="en-US" b="1" dirty="0"/>
              <a:t>AlphaGo </a:t>
            </a:r>
            <a:r>
              <a:rPr lang="cs-CZ" b="1" dirty="0"/>
              <a:t>(</a:t>
            </a:r>
            <a:r>
              <a:rPr lang="en-US" b="1" dirty="0"/>
              <a:t>Google</a:t>
            </a:r>
            <a:r>
              <a:rPr lang="cs-CZ" b="1" dirty="0"/>
              <a:t>) </a:t>
            </a:r>
            <a:r>
              <a:rPr lang="en-US" b="1" dirty="0"/>
              <a:t>defeated professional Go players</a:t>
            </a:r>
          </a:p>
          <a:p>
            <a:r>
              <a:rPr lang="en-US" dirty="0"/>
              <a:t>- a traditional Asian game which is far more complex than chess</a:t>
            </a:r>
          </a:p>
          <a:p>
            <a:r>
              <a:rPr lang="en-US" dirty="0"/>
              <a:t>&gt; „</a:t>
            </a:r>
            <a:r>
              <a:rPr lang="en-US" b="1" dirty="0">
                <a:solidFill>
                  <a:srgbClr val="FF0000"/>
                </a:solidFill>
              </a:rPr>
              <a:t>Sputnik moment</a:t>
            </a:r>
            <a:r>
              <a:rPr lang="en-US" dirty="0"/>
              <a:t>“</a:t>
            </a:r>
          </a:p>
          <a:p>
            <a:r>
              <a:rPr lang="en-US" dirty="0"/>
              <a:t>„</a:t>
            </a:r>
            <a:r>
              <a:rPr lang="en-US" b="1" dirty="0"/>
              <a:t>AI gap</a:t>
            </a:r>
            <a:r>
              <a:rPr lang="en-US" dirty="0"/>
              <a:t>“ – like the missile gap during the Cold War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2633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FFF23-32F0-46ED-B44D-A2D52E3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588A9-85A5-496C-B248-E8744935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Wen – it is during periods of crisis when </a:t>
            </a:r>
            <a:r>
              <a:rPr lang="en-US" b="1" dirty="0"/>
              <a:t>great technological revolutions take place</a:t>
            </a:r>
          </a:p>
          <a:p>
            <a:r>
              <a:rPr lang="en-US" dirty="0"/>
              <a:t>&gt; this time, China is not going to miss it!</a:t>
            </a:r>
          </a:p>
          <a:p>
            <a:r>
              <a:rPr lang="en-US" dirty="0"/>
              <a:t>“Seize the commanding heights of the new technological revolution”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6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FA1A4-1571-488A-9789-93DE75CD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342F0-BC66-4517-A583-34FB548D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era could be seen as China‘s most free market phase?</a:t>
            </a:r>
          </a:p>
          <a:p>
            <a:r>
              <a:rPr lang="en-US" dirty="0"/>
              <a:t>When did China‘s current account surplus reach its peak?</a:t>
            </a:r>
          </a:p>
          <a:p>
            <a:r>
              <a:rPr lang="en-US" dirty="0"/>
              <a:t>How were Chinese exports distinct from developing country exports in the 2000s?</a:t>
            </a:r>
            <a:endParaRPr lang="cs-CZ" dirty="0"/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FDI as a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GDP </a:t>
            </a:r>
            <a:r>
              <a:rPr lang="cs-CZ" dirty="0" err="1"/>
              <a:t>reach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peak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happened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renminbi‘s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in 1994?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600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C5FAA-B472-45C9-8D91-7A4C287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0EE18-B94F-45F4-B1B3-37F3CDD5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– </a:t>
            </a:r>
            <a:r>
              <a:rPr lang="en-US" b="1" dirty="0"/>
              <a:t>AlphaGo </a:t>
            </a:r>
            <a:r>
              <a:rPr lang="cs-CZ" b="1" dirty="0"/>
              <a:t>(</a:t>
            </a:r>
            <a:r>
              <a:rPr lang="en-US" b="1" dirty="0"/>
              <a:t>Google</a:t>
            </a:r>
            <a:r>
              <a:rPr lang="cs-CZ" b="1" dirty="0"/>
              <a:t>) </a:t>
            </a:r>
            <a:r>
              <a:rPr lang="en-US" b="1" dirty="0"/>
              <a:t>defeated professional Go players</a:t>
            </a:r>
          </a:p>
          <a:p>
            <a:r>
              <a:rPr lang="en-US" dirty="0"/>
              <a:t>- a traditional Asian game which is far more complex than chess</a:t>
            </a:r>
          </a:p>
          <a:p>
            <a:r>
              <a:rPr lang="en-US" dirty="0"/>
              <a:t>&gt; „</a:t>
            </a:r>
            <a:r>
              <a:rPr lang="en-US" b="1" dirty="0">
                <a:solidFill>
                  <a:srgbClr val="FF0000"/>
                </a:solidFill>
              </a:rPr>
              <a:t>Sputnik moment</a:t>
            </a:r>
            <a:r>
              <a:rPr lang="en-US" dirty="0"/>
              <a:t>“</a:t>
            </a:r>
          </a:p>
          <a:p>
            <a:r>
              <a:rPr lang="en-US" dirty="0"/>
              <a:t>„</a:t>
            </a:r>
            <a:r>
              <a:rPr lang="en-US" b="1" dirty="0"/>
              <a:t>AI gap</a:t>
            </a:r>
            <a:r>
              <a:rPr lang="en-US" dirty="0"/>
              <a:t>“ – like the missile gap during the Cold War</a:t>
            </a:r>
            <a:endParaRPr lang="cs-CZ" dirty="0"/>
          </a:p>
          <a:p>
            <a:endParaRPr lang="cs-CZ" dirty="0"/>
          </a:p>
          <a:p>
            <a:r>
              <a:rPr lang="cs-CZ" dirty="0"/>
              <a:t>&gt; „</a:t>
            </a:r>
            <a:r>
              <a:rPr lang="cs-CZ" dirty="0">
                <a:solidFill>
                  <a:srgbClr val="FF0000"/>
                </a:solidFill>
              </a:rPr>
              <a:t>AI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new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groundbreaking</a:t>
            </a:r>
            <a:r>
              <a:rPr lang="cs-CZ" dirty="0">
                <a:solidFill>
                  <a:srgbClr val="FF0000"/>
                </a:solidFill>
              </a:rPr>
              <a:t> technology </a:t>
            </a:r>
            <a:r>
              <a:rPr lang="cs-CZ" dirty="0" err="1">
                <a:solidFill>
                  <a:srgbClr val="FF0000"/>
                </a:solidFill>
              </a:rPr>
              <a:t>we</a:t>
            </a:r>
            <a:r>
              <a:rPr lang="cs-CZ" dirty="0">
                <a:solidFill>
                  <a:srgbClr val="FF0000"/>
                </a:solidFill>
              </a:rPr>
              <a:t> are </a:t>
            </a:r>
            <a:r>
              <a:rPr lang="cs-CZ" dirty="0" err="1">
                <a:solidFill>
                  <a:srgbClr val="FF0000"/>
                </a:solidFill>
              </a:rPr>
              <a:t>looking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/>
              <a:t>!“</a:t>
            </a:r>
          </a:p>
          <a:p>
            <a:r>
              <a:rPr lang="en-US" dirty="0"/>
              <a:t>A new economic era is beginning, China must take the lead</a:t>
            </a:r>
          </a:p>
        </p:txBody>
      </p:sp>
    </p:spTree>
    <p:extLst>
      <p:ext uri="{BB962C8B-B14F-4D97-AF65-F5344CB8AC3E}">
        <p14:creationId xmlns:p14="http://schemas.microsoft.com/office/powerpoint/2010/main" val="1368019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2D086-D454-43CB-AD8C-BE39B121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459246-8FC6-40E5-9546-0EEC7E51C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58" y="394415"/>
            <a:ext cx="4349828" cy="6098460"/>
          </a:xfrm>
        </p:spPr>
      </p:pic>
    </p:spTree>
    <p:extLst>
      <p:ext uri="{BB962C8B-B14F-4D97-AF65-F5344CB8AC3E}">
        <p14:creationId xmlns:p14="http://schemas.microsoft.com/office/powerpoint/2010/main" val="24796496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EEAF9-5FD6-43AE-83E2-6C4D695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triad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DBA1-33B8-4D3B-B212-93887229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b="1" dirty="0"/>
              <a:t>Collection of data </a:t>
            </a:r>
            <a:r>
              <a:rPr lang="en-US" dirty="0"/>
              <a:t>– sensors, cameras with facial recognition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Quick transfer of data </a:t>
            </a:r>
            <a:r>
              <a:rPr lang="en-US" dirty="0"/>
              <a:t>– next generation Internet</a:t>
            </a:r>
          </a:p>
          <a:p>
            <a:r>
              <a:rPr lang="en-US" dirty="0"/>
              <a:t>3) </a:t>
            </a:r>
            <a:r>
              <a:rPr lang="en-US" b="1" dirty="0"/>
              <a:t>Processing od data </a:t>
            </a:r>
            <a:r>
              <a:rPr lang="en-US" dirty="0"/>
              <a:t>– algorithms, advanced hardware</a:t>
            </a:r>
          </a:p>
        </p:txBody>
      </p:sp>
    </p:spTree>
    <p:extLst>
      <p:ext uri="{BB962C8B-B14F-4D97-AF65-F5344CB8AC3E}">
        <p14:creationId xmlns:p14="http://schemas.microsoft.com/office/powerpoint/2010/main" val="42791821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EEAF9-5FD6-43AE-83E2-6C4D695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triad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DBA1-33B8-4D3B-B212-93887229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b="1" dirty="0"/>
              <a:t>Collection of data </a:t>
            </a:r>
            <a:r>
              <a:rPr lang="en-US" dirty="0"/>
              <a:t>– sensors, cameras with facial recognition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Quick transfer of data </a:t>
            </a:r>
            <a:r>
              <a:rPr lang="en-US" dirty="0"/>
              <a:t>– next generation Internet</a:t>
            </a:r>
          </a:p>
          <a:p>
            <a:r>
              <a:rPr lang="en-US" dirty="0"/>
              <a:t>3) </a:t>
            </a:r>
            <a:r>
              <a:rPr lang="en-US" b="1" dirty="0"/>
              <a:t>Processing od data </a:t>
            </a:r>
            <a:r>
              <a:rPr lang="en-US" dirty="0"/>
              <a:t>– algorithms, advanced hardware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cs-CZ" dirty="0"/>
              <a:t>a </a:t>
            </a:r>
            <a:r>
              <a:rPr lang="en-US" dirty="0"/>
              <a:t>car driven by computer stops at a red light, which reacts to sensors observing transport, which automatically reacts to traffic jam</a:t>
            </a:r>
          </a:p>
        </p:txBody>
      </p:sp>
    </p:spTree>
    <p:extLst>
      <p:ext uri="{BB962C8B-B14F-4D97-AF65-F5344CB8AC3E}">
        <p14:creationId xmlns:p14="http://schemas.microsoft.com/office/powerpoint/2010/main" val="18580515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EEAF9-5FD6-43AE-83E2-6C4D695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triad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DBA1-33B8-4D3B-B212-93887229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b="1" dirty="0"/>
              <a:t>Collection of data </a:t>
            </a:r>
            <a:r>
              <a:rPr lang="en-US" dirty="0"/>
              <a:t>– sensors, cameras with facial recognition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Quick transfer of data </a:t>
            </a:r>
            <a:r>
              <a:rPr lang="en-US" dirty="0"/>
              <a:t>– next generation Internet</a:t>
            </a:r>
          </a:p>
          <a:p>
            <a:r>
              <a:rPr lang="en-US" dirty="0"/>
              <a:t>3) </a:t>
            </a:r>
            <a:r>
              <a:rPr lang="en-US" b="1" dirty="0"/>
              <a:t>Processing od data </a:t>
            </a:r>
            <a:r>
              <a:rPr lang="en-US" dirty="0"/>
              <a:t>– algorithms, advanced hardware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cs-CZ" dirty="0"/>
              <a:t>a </a:t>
            </a:r>
            <a:r>
              <a:rPr lang="en-US" dirty="0"/>
              <a:t>car driven by computer stops at a red light, which reacts to sensors observing transport, which automatically reacts to traffic jam</a:t>
            </a:r>
          </a:p>
          <a:p>
            <a:r>
              <a:rPr lang="en-US" dirty="0"/>
              <a:t>&gt; automatically operated factories or systems of transport</a:t>
            </a:r>
          </a:p>
        </p:txBody>
      </p:sp>
    </p:spTree>
    <p:extLst>
      <p:ext uri="{BB962C8B-B14F-4D97-AF65-F5344CB8AC3E}">
        <p14:creationId xmlns:p14="http://schemas.microsoft.com/office/powerpoint/2010/main" val="40049143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EEAF9-5FD6-43AE-83E2-6C4D695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triad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DBA1-33B8-4D3B-B212-93887229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b="1" dirty="0"/>
              <a:t>Collection of data </a:t>
            </a:r>
            <a:r>
              <a:rPr lang="en-US" dirty="0"/>
              <a:t>– sensors, cameras with facial recognition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Quick transfer of data </a:t>
            </a:r>
            <a:r>
              <a:rPr lang="en-US" dirty="0"/>
              <a:t>– next generation Internet</a:t>
            </a:r>
          </a:p>
          <a:p>
            <a:r>
              <a:rPr lang="en-US" dirty="0"/>
              <a:t>3) </a:t>
            </a:r>
            <a:r>
              <a:rPr lang="en-US" b="1" dirty="0"/>
              <a:t>Processing od data </a:t>
            </a:r>
            <a:r>
              <a:rPr lang="en-US" dirty="0"/>
              <a:t>– algorithms, advanced hardware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cs-CZ" dirty="0"/>
              <a:t>a </a:t>
            </a:r>
            <a:r>
              <a:rPr lang="en-US" dirty="0"/>
              <a:t>car driven by computer stops at a red light, which reacts to sensors observing transport, which automatically reacts to traffic jam</a:t>
            </a:r>
          </a:p>
          <a:p>
            <a:r>
              <a:rPr lang="en-US" dirty="0"/>
              <a:t>&gt; automatically operated factories or systems of transport</a:t>
            </a:r>
          </a:p>
          <a:p>
            <a:r>
              <a:rPr lang="en-US" dirty="0"/>
              <a:t>„</a:t>
            </a:r>
            <a:r>
              <a:rPr lang="en-US" b="1" dirty="0"/>
              <a:t>Digital central planning</a:t>
            </a:r>
            <a:r>
              <a:rPr lang="en-US" dirty="0"/>
              <a:t>“?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999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35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1st – steam engine </a:t>
            </a:r>
            <a:r>
              <a:rPr lang="en-US" dirty="0"/>
              <a:t>&gt; textile industry, ships, trains</a:t>
            </a:r>
          </a:p>
        </p:txBody>
      </p:sp>
    </p:spTree>
    <p:extLst>
      <p:ext uri="{BB962C8B-B14F-4D97-AF65-F5344CB8AC3E}">
        <p14:creationId xmlns:p14="http://schemas.microsoft.com/office/powerpoint/2010/main" val="6220258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1st – steam engine </a:t>
            </a:r>
            <a:r>
              <a:rPr lang="en-US" dirty="0"/>
              <a:t>&gt; textile industry, ships, trains</a:t>
            </a:r>
          </a:p>
          <a:p>
            <a:r>
              <a:rPr lang="en-US" b="1" dirty="0"/>
              <a:t>2nd – electricity and combustion engines </a:t>
            </a:r>
            <a:r>
              <a:rPr lang="en-US" dirty="0"/>
              <a:t>&gt; cars, planes; </a:t>
            </a:r>
            <a:r>
              <a:rPr lang="en-US" dirty="0" err="1"/>
              <a:t>ligh</a:t>
            </a:r>
            <a:r>
              <a:rPr lang="cs-CZ" dirty="0"/>
              <a:t>t</a:t>
            </a:r>
            <a:r>
              <a:rPr lang="en-US" dirty="0"/>
              <a:t>bulbs and domestic appliances</a:t>
            </a:r>
          </a:p>
        </p:txBody>
      </p:sp>
    </p:spTree>
    <p:extLst>
      <p:ext uri="{BB962C8B-B14F-4D97-AF65-F5344CB8AC3E}">
        <p14:creationId xmlns:p14="http://schemas.microsoft.com/office/powerpoint/2010/main" val="1968823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1st – steam engine </a:t>
            </a:r>
            <a:r>
              <a:rPr lang="en-US" dirty="0"/>
              <a:t>&gt; textile industry, ships, trains</a:t>
            </a:r>
          </a:p>
          <a:p>
            <a:r>
              <a:rPr lang="en-US" b="1" dirty="0"/>
              <a:t>2nd – electricity and combustion engines </a:t>
            </a:r>
            <a:r>
              <a:rPr lang="en-US" dirty="0"/>
              <a:t>&gt; cars, planes; </a:t>
            </a:r>
            <a:r>
              <a:rPr lang="en-US" dirty="0" err="1"/>
              <a:t>ligh</a:t>
            </a:r>
            <a:r>
              <a:rPr lang="cs-CZ" dirty="0"/>
              <a:t>t</a:t>
            </a:r>
            <a:r>
              <a:rPr lang="en-US" dirty="0"/>
              <a:t>bulbs and domestic appliances</a:t>
            </a:r>
          </a:p>
          <a:p>
            <a:r>
              <a:rPr lang="en-US" b="1" dirty="0"/>
              <a:t>3rd – information technologies and electronics </a:t>
            </a:r>
            <a:r>
              <a:rPr lang="en-US" dirty="0"/>
              <a:t>– computers, phones, GPS – </a:t>
            </a:r>
            <a:r>
              <a:rPr lang="en-US" b="1" dirty="0"/>
              <a:t>human oversight!</a:t>
            </a:r>
          </a:p>
        </p:txBody>
      </p:sp>
    </p:spTree>
    <p:extLst>
      <p:ext uri="{BB962C8B-B14F-4D97-AF65-F5344CB8AC3E}">
        <p14:creationId xmlns:p14="http://schemas.microsoft.com/office/powerpoint/2010/main" val="65096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FA1A4-1571-488A-9789-93DE75CD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342F0-BC66-4517-A583-34FB548D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era could be seen as China‘s most free market phase?</a:t>
            </a:r>
          </a:p>
          <a:p>
            <a:r>
              <a:rPr lang="en-US" dirty="0"/>
              <a:t>When did China‘s current account surplus reach its peak?</a:t>
            </a:r>
          </a:p>
          <a:p>
            <a:r>
              <a:rPr lang="en-US" dirty="0"/>
              <a:t>How were Chinese exports distinct from developing country exports in the 2000s?</a:t>
            </a:r>
            <a:endParaRPr lang="cs-CZ" dirty="0"/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FDI as a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GDP </a:t>
            </a:r>
            <a:r>
              <a:rPr lang="cs-CZ" dirty="0" err="1"/>
              <a:t>reach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peak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happened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renminbi‘s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in 1994?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phrase</a:t>
            </a:r>
            <a:r>
              <a:rPr lang="cs-CZ" dirty="0"/>
              <a:t> „</a:t>
            </a:r>
            <a:r>
              <a:rPr lang="cs-CZ" dirty="0" err="1"/>
              <a:t>triangular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“ </a:t>
            </a:r>
            <a:r>
              <a:rPr lang="cs-CZ" dirty="0" err="1"/>
              <a:t>mean</a:t>
            </a:r>
            <a:r>
              <a:rPr lang="cs-CZ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646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1st – steam engine </a:t>
            </a:r>
            <a:r>
              <a:rPr lang="en-US" dirty="0"/>
              <a:t>&gt; textile industry, ships, trains</a:t>
            </a:r>
          </a:p>
          <a:p>
            <a:r>
              <a:rPr lang="en-US" b="1" dirty="0"/>
              <a:t>2nd – electricity and combustion engines </a:t>
            </a:r>
            <a:r>
              <a:rPr lang="en-US" dirty="0"/>
              <a:t>&gt; cars, planes; lightbulbs and domestic appliances</a:t>
            </a:r>
          </a:p>
          <a:p>
            <a:r>
              <a:rPr lang="en-US" b="1" dirty="0"/>
              <a:t>3rd – information technologies and electronics </a:t>
            </a:r>
            <a:r>
              <a:rPr lang="en-US" dirty="0"/>
              <a:t>– computers, phones, GPS – </a:t>
            </a:r>
            <a:r>
              <a:rPr lang="en-US" b="1" dirty="0"/>
              <a:t>human oversight! </a:t>
            </a:r>
          </a:p>
          <a:p>
            <a:r>
              <a:rPr lang="en-US" b="1" dirty="0"/>
              <a:t>4th – AI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autonomous</a:t>
            </a:r>
            <a:r>
              <a:rPr lang="en-US" b="1" dirty="0"/>
              <a:t> robots and machines, smart manufacturing etc.</a:t>
            </a:r>
          </a:p>
        </p:txBody>
      </p:sp>
    </p:spTree>
    <p:extLst>
      <p:ext uri="{BB962C8B-B14F-4D97-AF65-F5344CB8AC3E}">
        <p14:creationId xmlns:p14="http://schemas.microsoft.com/office/powerpoint/2010/main" val="17367315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C15BA-C793-479B-B7EF-CF3E6D8A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1F8966-52BB-4767-B98D-B7BCB0413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should seize the opportunity and become the leader in the 4th industrial revolution</a:t>
            </a:r>
          </a:p>
          <a:p>
            <a:r>
              <a:rPr lang="en-US" dirty="0"/>
              <a:t>&gt; </a:t>
            </a:r>
            <a:r>
              <a:rPr lang="en-US" b="1" dirty="0"/>
              <a:t>take a shortcut</a:t>
            </a:r>
            <a:r>
              <a:rPr lang="en-US" dirty="0"/>
              <a:t>, bypass some stages of development and go to the top</a:t>
            </a:r>
          </a:p>
          <a:p>
            <a:r>
              <a:rPr lang="en-US" dirty="0"/>
              <a:t>&gt; </a:t>
            </a:r>
            <a:r>
              <a:rPr lang="en-US" b="1" dirty="0"/>
              <a:t>leapfrog advanced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942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7F18C-26D2-42F3-8C36-F4806718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42BCA-86B8-47D8-BD59-D5116110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same time – Brexit, Trump, terrorist attacks in France</a:t>
            </a:r>
            <a:r>
              <a:rPr lang="cs-CZ" dirty="0"/>
              <a:t> &gt; </a:t>
            </a:r>
            <a:r>
              <a:rPr lang="en-US" b="1" dirty="0"/>
              <a:t>even greater perception of Western decline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485963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7F18C-26D2-42F3-8C36-F4806718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42BCA-86B8-47D8-BD59-D5116110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same time – Brexit, Trump, terrorist attacks in France</a:t>
            </a:r>
            <a:r>
              <a:rPr lang="cs-CZ" dirty="0"/>
              <a:t> &gt; </a:t>
            </a:r>
            <a:r>
              <a:rPr lang="en-US" b="1" dirty="0"/>
              <a:t>even greater perception of Western decline</a:t>
            </a:r>
            <a:endParaRPr lang="cs-CZ" b="1" dirty="0"/>
          </a:p>
          <a:p>
            <a:r>
              <a:rPr lang="en-US" dirty="0"/>
              <a:t>&gt; </a:t>
            </a:r>
            <a:r>
              <a:rPr lang="en-US" b="1" dirty="0"/>
              <a:t>the West is weak and decadent, and cannot possibly withstand China‘s ability to mobilize resources </a:t>
            </a:r>
            <a:r>
              <a:rPr lang="en-US" dirty="0"/>
              <a:t>and make sacrifices for its common</a:t>
            </a:r>
            <a:r>
              <a:rPr lang="cs-CZ" dirty="0"/>
              <a:t> </a:t>
            </a:r>
            <a:r>
              <a:rPr lang="en-US" dirty="0"/>
              <a:t>future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5118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7F18C-26D2-42F3-8C36-F4806718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42BCA-86B8-47D8-BD59-D5116110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China</a:t>
            </a:r>
            <a:r>
              <a:rPr lang="cs-CZ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rediscovered</a:t>
            </a:r>
            <a:r>
              <a:rPr lang="en-US" b="1" dirty="0"/>
              <a:t> its</a:t>
            </a:r>
            <a:r>
              <a:rPr lang="cs-CZ" b="1" dirty="0"/>
              <a:t> </a:t>
            </a:r>
            <a:r>
              <a:rPr lang="en-US" b="1" dirty="0"/>
              <a:t>confidence after 40 years of basically uninterrupted growth and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071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DE00-9DC9-4C21-97D2-5DB90F7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BBBF6-BAAE-4C35-A87A-A4D1E906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traditional anti-liberal worldview</a:t>
            </a:r>
            <a:r>
              <a:rPr lang="cs-CZ" dirty="0"/>
              <a:t>:</a:t>
            </a:r>
          </a:p>
          <a:p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/>
              <a:t>Americans let their best minds focus on creating addictive social media; advertisement; financial services…</a:t>
            </a:r>
            <a:r>
              <a:rPr lang="cs-CZ" dirty="0"/>
              <a:t>“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769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DE00-9DC9-4C21-97D2-5DB90F7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BBBF6-BAAE-4C35-A87A-A4D1E906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traditional anti-liberal worldview</a:t>
            </a:r>
            <a:r>
              <a:rPr lang="cs-CZ" dirty="0"/>
              <a:t>:</a:t>
            </a:r>
          </a:p>
          <a:p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/>
              <a:t>Americans let their best minds focus on creating addictive social media; advertisement; financial services…</a:t>
            </a:r>
            <a:r>
              <a:rPr lang="cs-CZ" dirty="0"/>
              <a:t>“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&gt; </a:t>
            </a:r>
            <a:r>
              <a:rPr lang="cs-CZ" dirty="0"/>
              <a:t>„</a:t>
            </a:r>
            <a:r>
              <a:rPr lang="en-US" dirty="0"/>
              <a:t>We will focus on things that are actually valuable and useful</a:t>
            </a:r>
            <a:r>
              <a:rPr lang="cs-CZ" dirty="0"/>
              <a:t>“ = </a:t>
            </a:r>
            <a:r>
              <a:rPr lang="en-US" dirty="0"/>
              <a:t>high tech</a:t>
            </a:r>
          </a:p>
        </p:txBody>
      </p:sp>
    </p:spTree>
    <p:extLst>
      <p:ext uri="{BB962C8B-B14F-4D97-AF65-F5344CB8AC3E}">
        <p14:creationId xmlns:p14="http://schemas.microsoft.com/office/powerpoint/2010/main" val="36526732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DE00-9DC9-4C21-97D2-5DB90F7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BBBF6-BAAE-4C35-A87A-A4D1E906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„techno-</a:t>
            </a:r>
            <a:r>
              <a:rPr lang="cs-CZ" b="1" dirty="0" err="1">
                <a:solidFill>
                  <a:srgbClr val="FF0000"/>
                </a:solidFill>
              </a:rPr>
              <a:t>nationalism</a:t>
            </a:r>
            <a:r>
              <a:rPr lang="cs-CZ" b="1" dirty="0">
                <a:solidFill>
                  <a:srgbClr val="FF0000"/>
                </a:solidFill>
              </a:rPr>
              <a:t>“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693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42574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  <a:p>
            <a:r>
              <a:rPr lang="en-US" dirty="0"/>
              <a:t>What is called </a:t>
            </a:r>
            <a:r>
              <a:rPr lang="en-US" b="1" dirty="0"/>
              <a:t>„tech“ in the West are mostly consumer-oriented services such as social media and financial apps</a:t>
            </a:r>
          </a:p>
        </p:txBody>
      </p:sp>
    </p:spTree>
    <p:extLst>
      <p:ext uri="{BB962C8B-B14F-4D97-AF65-F5344CB8AC3E}">
        <p14:creationId xmlns:p14="http://schemas.microsoft.com/office/powerpoint/2010/main" val="96079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C595-BAA2-4D08-91C7-91F5FAC4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611BD-EFBC-4D17-B0B4-16A3156F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return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Xi</a:t>
            </a:r>
            <a:r>
              <a:rPr lang="cs-CZ" dirty="0"/>
              <a:t> </a:t>
            </a:r>
            <a:r>
              <a:rPr lang="cs-CZ" dirty="0" err="1"/>
              <a:t>Jinping</a:t>
            </a:r>
            <a:r>
              <a:rPr lang="cs-CZ" dirty="0"/>
              <a:t> </a:t>
            </a:r>
          </a:p>
          <a:p>
            <a:r>
              <a:rPr lang="cs-CZ" dirty="0"/>
              <a:t>Western </a:t>
            </a:r>
            <a:r>
              <a:rPr lang="cs-CZ" dirty="0" err="1"/>
              <a:t>backlash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9498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  <a:p>
            <a:r>
              <a:rPr lang="en-US" dirty="0"/>
              <a:t>What is called </a:t>
            </a:r>
            <a:r>
              <a:rPr lang="en-US" b="1" dirty="0"/>
              <a:t>„tech“ in the West are mostly consumer-oriented services such as social media and financial apps</a:t>
            </a:r>
          </a:p>
          <a:p>
            <a:r>
              <a:rPr lang="en-US" dirty="0"/>
              <a:t>China thinks this type of stuff is soft – </a:t>
            </a:r>
            <a:r>
              <a:rPr lang="en-US" b="1" dirty="0"/>
              <a:t>true tech is advanced manufacturing, material science, AI…</a:t>
            </a:r>
          </a:p>
        </p:txBody>
      </p:sp>
    </p:spTree>
    <p:extLst>
      <p:ext uri="{BB962C8B-B14F-4D97-AF65-F5344CB8AC3E}">
        <p14:creationId xmlns:p14="http://schemas.microsoft.com/office/powerpoint/2010/main" val="23549868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  <a:p>
            <a:r>
              <a:rPr lang="en-US" dirty="0"/>
              <a:t>What is called </a:t>
            </a:r>
            <a:r>
              <a:rPr lang="en-US" b="1" dirty="0"/>
              <a:t>„tech“ in the West are mostly consumer-oriented services such as social media and financial apps</a:t>
            </a:r>
          </a:p>
          <a:p>
            <a:r>
              <a:rPr lang="en-US" dirty="0"/>
              <a:t>China thinks this type of stuff is soft – </a:t>
            </a:r>
            <a:r>
              <a:rPr lang="en-US" b="1" dirty="0"/>
              <a:t>true tech is advanced manufacturing, material science, AI…</a:t>
            </a:r>
          </a:p>
          <a:p>
            <a:r>
              <a:rPr lang="en-US" dirty="0"/>
              <a:t>= things that have a high and measurable performance</a:t>
            </a:r>
          </a:p>
        </p:txBody>
      </p:sp>
    </p:spTree>
    <p:extLst>
      <p:ext uri="{BB962C8B-B14F-4D97-AF65-F5344CB8AC3E}">
        <p14:creationId xmlns:p14="http://schemas.microsoft.com/office/powerpoint/2010/main" val="32095264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  <a:p>
            <a:r>
              <a:rPr lang="en-US" dirty="0"/>
              <a:t>What is called </a:t>
            </a:r>
            <a:r>
              <a:rPr lang="en-US" b="1" dirty="0"/>
              <a:t>„tech“ in the West are mostly consumer-oriented services such as social media and financial apps</a:t>
            </a:r>
          </a:p>
          <a:p>
            <a:r>
              <a:rPr lang="en-US" dirty="0"/>
              <a:t>China thinks this type of stuff is soft – </a:t>
            </a:r>
            <a:r>
              <a:rPr lang="en-US" b="1" dirty="0"/>
              <a:t>true tech is advanced manufacturing, material science, AI…</a:t>
            </a:r>
          </a:p>
          <a:p>
            <a:r>
              <a:rPr lang="en-US" dirty="0"/>
              <a:t>= things that have a high and measurable performance</a:t>
            </a:r>
          </a:p>
          <a:p>
            <a:r>
              <a:rPr lang="cs-CZ" dirty="0"/>
              <a:t>Smith -</a:t>
            </a:r>
            <a:r>
              <a:rPr lang="en-US" dirty="0"/>
              <a:t> would be useful in a war???</a:t>
            </a:r>
          </a:p>
        </p:txBody>
      </p:sp>
    </p:spTree>
    <p:extLst>
      <p:ext uri="{BB962C8B-B14F-4D97-AF65-F5344CB8AC3E}">
        <p14:creationId xmlns:p14="http://schemas.microsoft.com/office/powerpoint/2010/main" val="5454417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D7F60-B7A1-41D9-9E0B-7327AAB9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52580-24CE-4E4C-848C-DB838F7C9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Liberal critique - Naughton, Huang – </a:t>
            </a:r>
            <a:r>
              <a:rPr lang="en-US" b="1" dirty="0"/>
              <a:t>value does not necessarily come from technological prowess</a:t>
            </a:r>
          </a:p>
          <a:p>
            <a:r>
              <a:rPr lang="en-US" dirty="0"/>
              <a:t>Many things we value are quite rudimentary</a:t>
            </a:r>
          </a:p>
        </p:txBody>
      </p:sp>
    </p:spTree>
    <p:extLst>
      <p:ext uri="{BB962C8B-B14F-4D97-AF65-F5344CB8AC3E}">
        <p14:creationId xmlns:p14="http://schemas.microsoft.com/office/powerpoint/2010/main" val="39824048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D7F60-B7A1-41D9-9E0B-7327AAB9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52580-24CE-4E4C-848C-DB838F7C9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Liberal critique - Naughton, Huang – </a:t>
            </a:r>
            <a:r>
              <a:rPr lang="en-US" b="1" dirty="0"/>
              <a:t>value does not necessarily come from technological prowess</a:t>
            </a:r>
          </a:p>
          <a:p>
            <a:r>
              <a:rPr lang="en-US" dirty="0"/>
              <a:t>Many things we value are quite rudimentary</a:t>
            </a:r>
          </a:p>
          <a:p>
            <a:endParaRPr lang="en-US" dirty="0"/>
          </a:p>
          <a:p>
            <a:r>
              <a:rPr lang="en-US" dirty="0" err="1"/>
              <a:t>Krpec</a:t>
            </a:r>
            <a:r>
              <a:rPr lang="en-US" dirty="0"/>
              <a:t> – a kilogram of integrated circuits vs. a kilogram of Parma ham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365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A8F7E-ECD0-4674-BBDC-61D30525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Made in China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E4D785-E7E0-49E4-9F45-B8F77D17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Announced in </a:t>
            </a:r>
            <a:r>
              <a:rPr lang="en-US" dirty="0">
                <a:solidFill>
                  <a:srgbClr val="FF0000"/>
                </a:solidFill>
              </a:rPr>
              <a:t>2015</a:t>
            </a:r>
          </a:p>
          <a:p>
            <a:r>
              <a:rPr lang="en-US" dirty="0"/>
              <a:t>A truly large program of industrial policy – </a:t>
            </a:r>
            <a:r>
              <a:rPr lang="en-US" b="1" dirty="0"/>
              <a:t>bigger, more concrete and more ambitious than SEI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734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A8F7E-ECD0-4674-BBDC-61D30525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Made in China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E4D785-E7E0-49E4-9F45-B8F77D17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Announced in 2015</a:t>
            </a:r>
          </a:p>
          <a:p>
            <a:r>
              <a:rPr lang="en-US" dirty="0"/>
              <a:t>A truly large program of industrial policy – </a:t>
            </a:r>
            <a:r>
              <a:rPr lang="en-US" b="1" dirty="0"/>
              <a:t>bigger, more concrete and more ambitious than SEI</a:t>
            </a:r>
          </a:p>
          <a:p>
            <a:r>
              <a:rPr lang="en-US" dirty="0"/>
              <a:t>Supported sectors – advanced technology fields – </a:t>
            </a:r>
            <a:r>
              <a:rPr lang="en-US" b="1" dirty="0"/>
              <a:t>AI, machine learning, internet of things, new materials, aerospace, biotechnology</a:t>
            </a:r>
            <a:r>
              <a:rPr lang="en-US" dirty="0"/>
              <a:t>…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689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78165-F05B-4D9A-A0C8-A71A37FA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75D7E-DD71-43C1-A38A-D81C9A2A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2016, meant as a more </a:t>
            </a:r>
            <a:r>
              <a:rPr lang="en-US" b="1" dirty="0"/>
              <a:t>general framework for existing programs</a:t>
            </a:r>
            <a:r>
              <a:rPr lang="en-US" dirty="0"/>
              <a:t> (MiC25, SEI, Internet Plus)</a:t>
            </a:r>
          </a:p>
        </p:txBody>
      </p:sp>
    </p:spTree>
    <p:extLst>
      <p:ext uri="{BB962C8B-B14F-4D97-AF65-F5344CB8AC3E}">
        <p14:creationId xmlns:p14="http://schemas.microsoft.com/office/powerpoint/2010/main" val="38954521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78165-F05B-4D9A-A0C8-A71A37FA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75D7E-DD71-43C1-A38A-D81C9A2A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2016, meant as a more </a:t>
            </a:r>
            <a:r>
              <a:rPr lang="en-US" b="1" dirty="0"/>
              <a:t>general framework for existing programs</a:t>
            </a:r>
            <a:r>
              <a:rPr lang="en-US" dirty="0"/>
              <a:t> (MiC25, SEI, Internet Plus)</a:t>
            </a:r>
          </a:p>
          <a:p>
            <a:r>
              <a:rPr lang="en-US" dirty="0"/>
              <a:t>Main idea – </a:t>
            </a:r>
            <a:r>
              <a:rPr lang="en-US" b="1" dirty="0"/>
              <a:t>AI is a general-purpose technology</a:t>
            </a:r>
          </a:p>
        </p:txBody>
      </p:sp>
    </p:spTree>
    <p:extLst>
      <p:ext uri="{BB962C8B-B14F-4D97-AF65-F5344CB8AC3E}">
        <p14:creationId xmlns:p14="http://schemas.microsoft.com/office/powerpoint/2010/main" val="5986620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78165-F05B-4D9A-A0C8-A71A37FA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75D7E-DD71-43C1-A38A-D81C9A2A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2016, meant as a more </a:t>
            </a:r>
            <a:r>
              <a:rPr lang="en-US" b="1" dirty="0"/>
              <a:t>general framework for existing programs</a:t>
            </a:r>
            <a:r>
              <a:rPr lang="en-US" dirty="0"/>
              <a:t> (MiC25, SEI, Internet Plus)</a:t>
            </a:r>
          </a:p>
          <a:p>
            <a:r>
              <a:rPr lang="en-US" dirty="0"/>
              <a:t>Main idea – </a:t>
            </a:r>
            <a:r>
              <a:rPr lang="en-US" b="1" dirty="0"/>
              <a:t>AI is a general-purpose technology</a:t>
            </a:r>
          </a:p>
          <a:p>
            <a:r>
              <a:rPr lang="en-US" b="1" dirty="0"/>
              <a:t>The goal is to </a:t>
            </a:r>
            <a:r>
              <a:rPr lang="cs-CZ" b="1" dirty="0"/>
              <a:t>1) </a:t>
            </a:r>
            <a:r>
              <a:rPr lang="en-US" b="1" dirty="0">
                <a:solidFill>
                  <a:srgbClr val="FF0000"/>
                </a:solidFill>
              </a:rPr>
              <a:t>develop it </a:t>
            </a:r>
            <a:r>
              <a:rPr lang="en-US" b="1" dirty="0"/>
              <a:t>and then </a:t>
            </a:r>
            <a:r>
              <a:rPr lang="cs-CZ" b="1" dirty="0">
                <a:solidFill>
                  <a:srgbClr val="FF0000"/>
                </a:solidFill>
              </a:rPr>
              <a:t>2) </a:t>
            </a:r>
            <a:r>
              <a:rPr lang="en-US" b="1" dirty="0">
                <a:solidFill>
                  <a:srgbClr val="FF0000"/>
                </a:solidFill>
              </a:rPr>
              <a:t>implement it </a:t>
            </a:r>
            <a:r>
              <a:rPr lang="en-US" b="1" dirty="0"/>
              <a:t>in all sectors of the Chinese economy</a:t>
            </a:r>
          </a:p>
        </p:txBody>
      </p:sp>
    </p:spTree>
    <p:extLst>
      <p:ext uri="{BB962C8B-B14F-4D97-AF65-F5344CB8AC3E}">
        <p14:creationId xmlns:p14="http://schemas.microsoft.com/office/powerpoint/2010/main" val="15817044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8142</Words>
  <Application>Microsoft Office PowerPoint</Application>
  <PresentationFormat>Widescreen</PresentationFormat>
  <Paragraphs>829</Paragraphs>
  <Slides>265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265</vt:i4>
      </vt:variant>
    </vt:vector>
  </HeadingPairs>
  <TitlesOfParts>
    <vt:vector size="271" baseType="lpstr">
      <vt:lpstr>Arial</vt:lpstr>
      <vt:lpstr>Avenir Light</vt:lpstr>
      <vt:lpstr>Calibri</vt:lpstr>
      <vt:lpstr>Calibri Light</vt:lpstr>
      <vt:lpstr>Times New Roman</vt:lpstr>
      <vt:lpstr>Motiv Office</vt:lpstr>
      <vt:lpstr>The US-Chinese technological rivalry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Today</vt:lpstr>
      <vt:lpstr>Today</vt:lpstr>
      <vt:lpstr>Picking up the story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Triangular trade</vt:lpstr>
      <vt:lpstr>Triangular trade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Return of industrial policy</vt:lpstr>
      <vt:lpstr>Return of industrial policy</vt:lpstr>
      <vt:lpstr>MLP</vt:lpstr>
      <vt:lpstr>MLP</vt:lpstr>
      <vt:lpstr>MLP</vt:lpstr>
      <vt:lpstr>PowerPoint Presentation</vt:lpstr>
      <vt:lpstr>PowerPoint Presentation</vt:lpstr>
      <vt:lpstr>MLP</vt:lpstr>
      <vt:lpstr>MLP</vt:lpstr>
      <vt:lpstr>MLP</vt:lpstr>
      <vt:lpstr>2008 Financial crisis</vt:lpstr>
      <vt:lpstr>2008 Financial crisis</vt:lpstr>
      <vt:lpstr>2008 Financial crisis</vt:lpstr>
      <vt:lpstr>2008 Financial crisis</vt:lpstr>
      <vt:lpstr>Strategic emerging industry (SEI)</vt:lpstr>
      <vt:lpstr>Strategic emerging industry (SEI)</vt:lpstr>
      <vt:lpstr>Strategic emerging industry (SEI)</vt:lpstr>
      <vt:lpstr>Strategic emerging industry (SEI)</vt:lpstr>
      <vt:lpstr>Strategic emerging industry (SEI)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„New Era“</vt:lpstr>
      <vt:lpstr>„New Era“</vt:lpstr>
      <vt:lpstr>„New Era“</vt:lpstr>
      <vt:lpstr>Artificial intelligence</vt:lpstr>
      <vt:lpstr>Artificial intelligence</vt:lpstr>
      <vt:lpstr>Artificial intelligence</vt:lpstr>
      <vt:lpstr>Artificial intelligence</vt:lpstr>
      <vt:lpstr>PowerPoint Presentation</vt:lpstr>
      <vt:lpstr>Artificial intelligence</vt:lpstr>
      <vt:lpstr>PowerPoint Presentation</vt:lpstr>
      <vt:lpstr>The AI triad</vt:lpstr>
      <vt:lpstr>The AI triad</vt:lpstr>
      <vt:lpstr>The AI triad</vt:lpstr>
      <vt:lpstr>The AI triad</vt:lpstr>
      <vt:lpstr>Industrial revolutions</vt:lpstr>
      <vt:lpstr>Industrial revolutions</vt:lpstr>
      <vt:lpstr>Industrial revolutions</vt:lpstr>
      <vt:lpstr>Industrial revolutions</vt:lpstr>
      <vt:lpstr>Industrial revolutions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Made in China 2025</vt:lpstr>
      <vt:lpstr>Made in China 2025</vt:lpstr>
      <vt:lpstr>Innovation Driven Development Strategy</vt:lpstr>
      <vt:lpstr>Innovation Driven Development Strategy</vt:lpstr>
      <vt:lpstr>Innovation Driven Development Strategy</vt:lpstr>
      <vt:lpstr>Innovation Driven Development Strategy</vt:lpstr>
      <vt:lpstr>Innovation Driven Development Strategy</vt:lpstr>
      <vt:lpstr>PowerPoint Presentation</vt:lpstr>
      <vt:lpstr>PowerPoint Presentation</vt:lpstr>
      <vt:lpstr>PowerPoint Presentation</vt:lpstr>
      <vt:lpstr>Return of industrial policy</vt:lpstr>
      <vt:lpstr>Return of industrial policy</vt:lpstr>
      <vt:lpstr>Return of industrial policy</vt:lpstr>
      <vt:lpstr>PowerPoint Presentation</vt:lpstr>
      <vt:lpstr>PowerPoint Presentation</vt:lpstr>
      <vt:lpstr>China‘s industrial policy programs</vt:lpstr>
      <vt:lpstr>China‘s industrial policy programs</vt:lpstr>
      <vt:lpstr>China‘s industrial policy programs</vt:lpstr>
      <vt:lpstr>PowerPoint Presentation</vt:lpstr>
      <vt:lpstr>Industrial Guidance Funds</vt:lpstr>
      <vt:lpstr>Industrial Guidance Funds</vt:lpstr>
      <vt:lpstr>Industrial Guidance Funds</vt:lpstr>
      <vt:lpstr>Industrial Guidance Funds</vt:lpstr>
      <vt:lpstr>Industrial Guidance Funds</vt:lpstr>
      <vt:lpstr>PowerPoint Presentation</vt:lpstr>
      <vt:lpstr>PowerPoint Presentation</vt:lpstr>
      <vt:lpstr>PowerPoint Presentation</vt:lpstr>
      <vt:lpstr>PowerPoint Presentation</vt:lpstr>
      <vt:lpstr>Social credit system(s)</vt:lpstr>
      <vt:lpstr>Social credit system(s)</vt:lpstr>
      <vt:lpstr>Social credit system(s)</vt:lpstr>
      <vt:lpstr>Social credit system(s)</vt:lpstr>
      <vt:lpstr>„Wish list approach“</vt:lpstr>
      <vt:lpstr>„Wish list approach“</vt:lpstr>
      <vt:lpstr>„Wish list approach“</vt:lpstr>
      <vt:lpstr>„Wish list approach“</vt:lpstr>
      <vt:lpstr>„Wish list approach“</vt:lpstr>
      <vt:lpstr>Examples from Sheehan‘s article</vt:lpstr>
      <vt:lpstr>„Wish list approach“</vt:lpstr>
      <vt:lpstr>Chips</vt:lpstr>
      <vt:lpstr>Chips</vt:lpstr>
      <vt:lpstr>Chips</vt:lpstr>
      <vt:lpstr>Chips</vt:lpstr>
      <vt:lpstr>Chips</vt:lpstr>
      <vt:lpstr>PowerPoint Presentation</vt:lpstr>
      <vt:lpstr>Chips</vt:lpstr>
      <vt:lpstr>Chips</vt:lpstr>
      <vt:lpstr>Chips</vt:lpstr>
      <vt:lpstr>Chips</vt:lpstr>
      <vt:lpstr>PowerPoint Presentation</vt:lpstr>
      <vt:lpstr>Chips</vt:lpstr>
      <vt:lpstr>Chips</vt:lpstr>
      <vt:lpstr>Chips</vt:lpstr>
      <vt:lpstr>Chips</vt:lpstr>
      <vt:lpstr>Chips</vt:lpstr>
      <vt:lpstr>Chips</vt:lpstr>
      <vt:lpstr>Chips</vt:lpstr>
      <vt:lpstr>Chips</vt:lpstr>
      <vt:lpstr>Chips</vt:lpstr>
      <vt:lpstr>PowerPoint Presentation</vt:lpstr>
      <vt:lpstr>Chips</vt:lpstr>
      <vt:lpstr>The semiconductor value chain</vt:lpstr>
      <vt:lpstr>The semiconductor value chain</vt:lpstr>
      <vt:lpstr>The semiconductor value chain</vt:lpstr>
      <vt:lpstr>The semiconductor value chain</vt:lpstr>
      <vt:lpstr>The semiconductor value chain</vt:lpstr>
      <vt:lpstr>The semiconductor value chain</vt:lpstr>
      <vt:lpstr>The semiconductor value chain</vt:lpstr>
      <vt:lpstr>PowerPoint Presentation</vt:lpstr>
      <vt:lpstr>The semiconductor value chain</vt:lpstr>
      <vt:lpstr>PowerPoint Presentation</vt:lpstr>
      <vt:lpstr>The semiconductor value chain</vt:lpstr>
      <vt:lpstr>The semiconductor value chain</vt:lpstr>
      <vt:lpstr>PowerPoint Presentation</vt:lpstr>
      <vt:lpstr>The semiconductor value chain</vt:lpstr>
      <vt:lpstr>The semiconductor value chain</vt:lpstr>
      <vt:lpstr>PowerPoint Presentation</vt:lpstr>
      <vt:lpstr>The semiconductor value chain</vt:lpstr>
      <vt:lpstr>The semiconductor value chain</vt:lpstr>
      <vt:lpstr>The semiconductor value chain</vt:lpstr>
      <vt:lpstr>The semiconductor value chain</vt:lpstr>
      <vt:lpstr>US – Chinese technological rivalry</vt:lpstr>
      <vt:lpstr>US – Chinese technological rivalry</vt:lpstr>
      <vt:lpstr>US – Chinese technological rivalry</vt:lpstr>
      <vt:lpstr>US – Chinese technological rivalry</vt:lpstr>
      <vt:lpstr>US – Chinese technological rivalry</vt:lpstr>
      <vt:lpstr>US – Chinese technological rivalry</vt:lpstr>
      <vt:lpstr>US – Chinese technological rivalry</vt:lpstr>
      <vt:lpstr>US – Chinese technological rivalry</vt:lpstr>
      <vt:lpstr>Biden‘s sanctions on China</vt:lpstr>
      <vt:lpstr>PowerPoint Presentation</vt:lpstr>
      <vt:lpstr>Export controls</vt:lpstr>
      <vt:lpstr>Export controls</vt:lpstr>
      <vt:lpstr>Export controls</vt:lpstr>
      <vt:lpstr>Investment screenings</vt:lpstr>
      <vt:lpstr>Investment screenings</vt:lpstr>
      <vt:lpstr>Investment screenings</vt:lpstr>
      <vt:lpstr>PowerPoint Presentation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PowerPoint Presentation</vt:lpstr>
      <vt:lpstr>PowerPoint Presentation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The US-China trade war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Threats to China‘s success story</vt:lpstr>
      <vt:lpstr>Threats to China‘s success story</vt:lpstr>
      <vt:lpstr>Threats to China‘s success story</vt:lpstr>
      <vt:lpstr>PowerPoint Presentation</vt:lpstr>
      <vt:lpstr>PowerPoint Presentation</vt:lpstr>
      <vt:lpstr>Threats to China‘s success story</vt:lpstr>
      <vt:lpstr>Threats to China‘s success story</vt:lpstr>
      <vt:lpstr>Poll</vt:lpstr>
      <vt:lpstr>Poll</vt:lpstr>
      <vt:lpstr>Threats to China‘s success story</vt:lpstr>
      <vt:lpstr>Threats to China‘s success story</vt:lpstr>
      <vt:lpstr>PowerPoint Presentation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PowerPoint Presentation</vt:lpstr>
      <vt:lpstr>PowerPoint Presentation</vt:lpstr>
      <vt:lpstr>Threats to China‘s success story</vt:lpstr>
      <vt:lpstr>Threats to China‘s success story</vt:lpstr>
      <vt:lpstr>Threats to China‘s success story</vt:lpstr>
      <vt:lpstr>PowerPoint Presentation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PowerPoint Presentation</vt:lpstr>
      <vt:lpstr>PowerPoint Presentation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Xi Jinping era II.</dc:title>
  <dc:creator>Petr Svatoň</dc:creator>
  <cp:lastModifiedBy>Petr Svatoň</cp:lastModifiedBy>
  <cp:revision>50</cp:revision>
  <dcterms:created xsi:type="dcterms:W3CDTF">2021-10-16T08:29:17Z</dcterms:created>
  <dcterms:modified xsi:type="dcterms:W3CDTF">2022-10-19T12:05:42Z</dcterms:modified>
</cp:coreProperties>
</file>