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0"/>
  </p:notesMasterIdLst>
  <p:sldIdLst>
    <p:sldId id="256" r:id="rId2"/>
    <p:sldId id="257" r:id="rId3"/>
    <p:sldId id="273" r:id="rId4"/>
    <p:sldId id="258" r:id="rId5"/>
    <p:sldId id="259" r:id="rId6"/>
    <p:sldId id="260" r:id="rId7"/>
    <p:sldId id="261" r:id="rId8"/>
    <p:sldId id="262" r:id="rId9"/>
    <p:sldId id="263" r:id="rId10"/>
    <p:sldId id="264" r:id="rId11"/>
    <p:sldId id="265" r:id="rId12"/>
    <p:sldId id="266" r:id="rId13"/>
    <p:sldId id="267" r:id="rId14"/>
    <p:sldId id="268" r:id="rId15"/>
    <p:sldId id="269"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624" autoAdjust="0"/>
  </p:normalViewPr>
  <p:slideViewPr>
    <p:cSldViewPr>
      <p:cViewPr>
        <p:scale>
          <a:sx n="118" d="100"/>
          <a:sy n="118" d="100"/>
        </p:scale>
        <p:origin x="-1434"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867B00-7A11-4AEB-9556-3E8C34C972B6}" type="datetimeFigureOut">
              <a:rPr lang="cs-CZ" smtClean="0"/>
              <a:t>29.09.2020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5304D-2851-4941-A678-2BE3112F56AD}" type="slidenum">
              <a:rPr lang="cs-CZ" smtClean="0"/>
              <a:t>‹#›</a:t>
            </a:fld>
            <a:endParaRPr lang="cs-CZ"/>
          </a:p>
        </p:txBody>
      </p:sp>
    </p:spTree>
    <p:extLst>
      <p:ext uri="{BB962C8B-B14F-4D97-AF65-F5344CB8AC3E}">
        <p14:creationId xmlns:p14="http://schemas.microsoft.com/office/powerpoint/2010/main" val="2070335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11</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12</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13</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14</a:t>
            </a:fld>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15</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2</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4</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5</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6</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7</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8</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9</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10</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EE656B67-4EA3-425E-B01F-B2B7EB46FB41}" type="datetimeFigureOut">
              <a:rPr lang="cs-CZ" smtClean="0"/>
              <a:t>29.09.2020</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ovací čára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E1ADA7F-F180-4AA8-A8E2-9B9A1633FE30}" type="slidenum">
              <a:rPr lang="cs-CZ" smtClean="0"/>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EE656B67-4EA3-425E-B01F-B2B7EB46FB41}" type="datetimeFigureOut">
              <a:rPr lang="cs-CZ" smtClean="0"/>
              <a:t>29.09.2020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E1ADA7F-F180-4AA8-A8E2-9B9A1633FE30}"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ovací čára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BE1ADA7F-F180-4AA8-A8E2-9B9A1633FE30}" type="slidenum">
              <a:rPr lang="cs-CZ" smtClean="0"/>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EE656B67-4EA3-425E-B01F-B2B7EB46FB41}" type="datetimeFigureOut">
              <a:rPr lang="cs-CZ" smtClean="0"/>
              <a:t>29.09.2020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a:t>Klepnutím lze upravit styl předlohy nadpisů.</a:t>
            </a:r>
            <a:endParaRPr kumimoji="0" lang="en-US"/>
          </a:p>
        </p:txBody>
      </p:sp>
      <p:sp>
        <p:nvSpPr>
          <p:cNvPr id="4" name="Zástupný symbol pro datum 3"/>
          <p:cNvSpPr>
            <a:spLocks noGrp="1"/>
          </p:cNvSpPr>
          <p:nvPr>
            <p:ph type="dt" sz="half" idx="10"/>
          </p:nvPr>
        </p:nvSpPr>
        <p:spPr/>
        <p:txBody>
          <a:bodyPr/>
          <a:lstStyle/>
          <a:p>
            <a:fld id="{EE656B67-4EA3-425E-B01F-B2B7EB46FB41}" type="datetimeFigureOut">
              <a:rPr lang="cs-CZ" smtClean="0"/>
              <a:t>29.09.2020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BE1ADA7F-F180-4AA8-A8E2-9B9A1633FE30}" type="slidenum">
              <a:rPr lang="cs-CZ" smtClean="0"/>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Klepnutím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EE656B67-4EA3-425E-B01F-B2B7EB46FB41}" type="datetimeFigureOut">
              <a:rPr lang="cs-CZ" smtClean="0"/>
              <a:t>29.09.2020</a:t>
            </a:fld>
            <a:endParaRPr lang="cs-CZ"/>
          </a:p>
        </p:txBody>
      </p:sp>
      <p:sp>
        <p:nvSpPr>
          <p:cNvPr id="8" name="Přímá spojovací čára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E1ADA7F-F180-4AA8-A8E2-9B9A1633FE30}" type="slidenum">
              <a:rPr lang="cs-CZ" smtClean="0"/>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a:t>Klepnutím lze upravit styl předlohy nadpisů.</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EE656B67-4EA3-425E-B01F-B2B7EB46FB41}" type="datetimeFigureOut">
              <a:rPr lang="cs-CZ" smtClean="0"/>
              <a:t>29.09.2020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E1ADA7F-F180-4AA8-A8E2-9B9A1633FE30}" type="slidenum">
              <a:rPr lang="cs-CZ" smtClean="0"/>
              <a:t>‹#›</a:t>
            </a:fld>
            <a:endParaRPr lang="cs-CZ"/>
          </a:p>
        </p:txBody>
      </p:sp>
      <p:sp>
        <p:nvSpPr>
          <p:cNvPr id="8" name="Přímá spojovací čára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Klepnutím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a:t>Klepnutím lze upravit styly předlohy textu.</a:t>
            </a:r>
          </a:p>
        </p:txBody>
      </p:sp>
      <p:sp>
        <p:nvSpPr>
          <p:cNvPr id="7" name="Zástupný symbol pro datum 6"/>
          <p:cNvSpPr>
            <a:spLocks noGrp="1"/>
          </p:cNvSpPr>
          <p:nvPr>
            <p:ph type="dt" sz="half" idx="10"/>
          </p:nvPr>
        </p:nvSpPr>
        <p:spPr/>
        <p:txBody>
          <a:bodyPr/>
          <a:lstStyle/>
          <a:p>
            <a:fld id="{EE656B67-4EA3-425E-B01F-B2B7EB46FB41}" type="datetimeFigureOut">
              <a:rPr lang="cs-CZ" smtClean="0"/>
              <a:t>29.09.2020</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ovací čára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BE1ADA7F-F180-4AA8-A8E2-9B9A1633FE30}" type="slidenum">
              <a:rPr lang="cs-CZ" smtClean="0"/>
              <a:t>‹#›</a:t>
            </a:fld>
            <a:endParaRPr lang="cs-CZ"/>
          </a:p>
        </p:txBody>
      </p:sp>
      <p:sp>
        <p:nvSpPr>
          <p:cNvPr id="23" name="Nadpis 22"/>
          <p:cNvSpPr>
            <a:spLocks noGrp="1"/>
          </p:cNvSpPr>
          <p:nvPr>
            <p:ph type="title"/>
          </p:nvPr>
        </p:nvSpPr>
        <p:spPr/>
        <p:txBody>
          <a:bodyPr rtlCol="0" anchor="b" anchorCtr="0"/>
          <a:lstStyle/>
          <a:p>
            <a:r>
              <a:rPr kumimoji="0" lang="cs-CZ"/>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EE656B67-4EA3-425E-B01F-B2B7EB46FB41}" type="datetimeFigureOut">
              <a:rPr lang="cs-CZ" smtClean="0"/>
              <a:t>29.09.2020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BE1ADA7F-F180-4AA8-A8E2-9B9A1633FE3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EE656B67-4EA3-425E-B01F-B2B7EB46FB41}" type="datetimeFigureOut">
              <a:rPr lang="cs-CZ" smtClean="0"/>
              <a:t>29.09.2020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E1ADA7F-F180-4AA8-A8E2-9B9A1633FE3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a:t>Klepnutím lze upravit styl předlohy nadpisů.</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a:t>Klepnutím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ovací čára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E1ADA7F-F180-4AA8-A8E2-9B9A1633FE30}" type="slidenum">
              <a:rPr lang="cs-CZ" smtClean="0"/>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EE656B67-4EA3-425E-B01F-B2B7EB46FB41}" type="datetimeFigureOut">
              <a:rPr lang="cs-CZ" smtClean="0"/>
              <a:t>29.09.2020</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ovací čára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BE1ADA7F-F180-4AA8-A8E2-9B9A1633FE30}" type="slidenum">
              <a:rPr lang="cs-CZ" smtClean="0"/>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a:t>Klepnutím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a:t>Klepnutím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EE656B67-4EA3-425E-B01F-B2B7EB46FB41}" type="datetimeFigureOut">
              <a:rPr lang="cs-CZ" smtClean="0"/>
              <a:t>29.09.2020</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656B67-4EA3-425E-B01F-B2B7EB46FB41}" type="datetimeFigureOut">
              <a:rPr lang="cs-CZ" smtClean="0"/>
              <a:t>29.09.2020</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ovací čára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E1ADA7F-F180-4AA8-A8E2-9B9A1633FE30}" type="slidenum">
              <a:rPr lang="cs-CZ" smtClean="0"/>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a:t>Klepnutím lze upravit styl předlohy nadpisů.</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371600" y="2819400"/>
            <a:ext cx="6400800" cy="3252806"/>
          </a:xfrm>
        </p:spPr>
        <p:txBody>
          <a:bodyPr>
            <a:normAutofit lnSpcReduction="10000"/>
          </a:bodyPr>
          <a:lstStyle/>
          <a:p>
            <a:endParaRPr lang="cs-CZ" sz="3300" dirty="0"/>
          </a:p>
          <a:p>
            <a:r>
              <a:rPr lang="cs-CZ" sz="3600" dirty="0"/>
              <a:t>Mezinárodní </a:t>
            </a:r>
            <a:r>
              <a:rPr lang="cs-CZ" sz="3600" dirty="0" smtClean="0"/>
              <a:t>humanitární právo</a:t>
            </a:r>
          </a:p>
          <a:p>
            <a:endParaRPr lang="cs-CZ" sz="3300" dirty="0"/>
          </a:p>
          <a:p>
            <a:r>
              <a:rPr lang="cs-CZ" sz="2400" b="0" dirty="0"/>
              <a:t>Ivo Pospíšil</a:t>
            </a:r>
          </a:p>
        </p:txBody>
      </p:sp>
      <p:sp>
        <p:nvSpPr>
          <p:cNvPr id="2" name="Nadpis 1"/>
          <p:cNvSpPr>
            <a:spLocks noGrp="1"/>
          </p:cNvSpPr>
          <p:nvPr>
            <p:ph type="ctrTitle"/>
          </p:nvPr>
        </p:nvSpPr>
        <p:spPr>
          <a:xfrm>
            <a:off x="714348" y="1285860"/>
            <a:ext cx="7772400" cy="1476364"/>
          </a:xfrm>
        </p:spPr>
        <p:txBody>
          <a:bodyPr>
            <a:normAutofit fontScale="90000"/>
          </a:bodyPr>
          <a:lstStyle/>
          <a:p>
            <a:r>
              <a:rPr lang="cs-CZ" b="1" dirty="0"/>
              <a:t/>
            </a:r>
            <a:br>
              <a:rPr lang="cs-CZ" b="1" dirty="0"/>
            </a:br>
            <a:r>
              <a:rPr lang="cs-CZ" b="1" dirty="0"/>
              <a:t/>
            </a:r>
            <a:br>
              <a:rPr lang="cs-CZ" b="1" dirty="0"/>
            </a:br>
            <a:r>
              <a:rPr lang="cs-CZ" b="1" dirty="0"/>
              <a:t/>
            </a:r>
            <a:br>
              <a:rPr lang="cs-CZ" b="1" dirty="0"/>
            </a:br>
            <a:r>
              <a:rPr lang="cs-CZ" b="1" dirty="0"/>
              <a:t/>
            </a:r>
            <a:br>
              <a:rPr lang="cs-CZ" b="1" dirty="0"/>
            </a:br>
            <a:r>
              <a:rPr lang="cs-CZ" b="1" dirty="0"/>
              <a:t/>
            </a:r>
            <a:br>
              <a:rPr lang="cs-CZ" b="1" dirty="0"/>
            </a:br>
            <a:r>
              <a:rPr lang="cs-CZ" b="1" dirty="0"/>
              <a:t/>
            </a:r>
            <a:br>
              <a:rPr lang="cs-CZ" b="1" dirty="0"/>
            </a:br>
            <a:r>
              <a:rPr lang="cs-CZ" b="1" dirty="0"/>
              <a:t/>
            </a:r>
            <a:br>
              <a:rPr lang="cs-CZ" b="1" dirty="0"/>
            </a:br>
            <a:r>
              <a:rPr lang="cs-CZ" b="1" dirty="0"/>
              <a:t/>
            </a:r>
            <a:br>
              <a:rPr lang="cs-CZ" b="1" dirty="0"/>
            </a:br>
            <a:r>
              <a:rPr lang="cs-CZ" b="1" dirty="0"/>
              <a:t/>
            </a:r>
            <a:br>
              <a:rPr lang="cs-CZ" b="1" dirty="0"/>
            </a:br>
            <a:r>
              <a:rPr lang="cs-CZ" b="1" dirty="0"/>
              <a:t/>
            </a:r>
            <a:br>
              <a:rPr lang="cs-CZ" b="1" dirty="0"/>
            </a:br>
            <a:r>
              <a:rPr lang="cs-CZ" b="1" dirty="0"/>
              <a:t/>
            </a:r>
            <a:br>
              <a:rPr lang="cs-CZ" b="1" dirty="0"/>
            </a:br>
            <a:r>
              <a:rPr lang="cs-CZ" b="1" dirty="0"/>
              <a:t>Mezinárodní instituce</a:t>
            </a:r>
            <a:br>
              <a:rPr lang="cs-CZ" b="1" dirty="0"/>
            </a:br>
            <a:endParaRPr lang="cs-CZ" dirty="0"/>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5720" y="428604"/>
            <a:ext cx="8534400" cy="1128188"/>
          </a:xfrm>
        </p:spPr>
        <p:txBody>
          <a:bodyPr>
            <a:normAutofit fontScale="90000"/>
          </a:bodyPr>
          <a:lstStyle/>
          <a:p>
            <a:pPr lvl="0"/>
            <a:r>
              <a:rPr lang="cs-CZ" b="1" dirty="0" smtClean="0"/>
              <a:t>IV. Struktura </a:t>
            </a:r>
            <a:r>
              <a:rPr lang="cs-CZ" b="1" dirty="0"/>
              <a:t>mezinárodního humanitárního práva</a:t>
            </a:r>
            <a:br>
              <a:rPr lang="cs-CZ" b="1" dirty="0"/>
            </a:br>
            <a:endParaRPr lang="cs-CZ" b="1" dirty="0"/>
          </a:p>
        </p:txBody>
      </p:sp>
      <p:sp>
        <p:nvSpPr>
          <p:cNvPr id="3" name="Zástupný symbol pro obsah 2"/>
          <p:cNvSpPr>
            <a:spLocks noGrp="1"/>
          </p:cNvSpPr>
          <p:nvPr>
            <p:ph sz="quarter" idx="1"/>
          </p:nvPr>
        </p:nvSpPr>
        <p:spPr>
          <a:xfrm>
            <a:off x="301752" y="1527048"/>
            <a:ext cx="8503920" cy="4830910"/>
          </a:xfrm>
        </p:spPr>
        <p:txBody>
          <a:bodyPr>
            <a:normAutofit/>
          </a:bodyPr>
          <a:lstStyle/>
          <a:p>
            <a:pPr lvl="0"/>
            <a:r>
              <a:rPr lang="cs-CZ" dirty="0"/>
              <a:t>Haagské právo – pravidla vlastního vedení bojových operací (pravidla účasti na nepřátelství, neutralita, metody vedení boje, bojové prostředky)</a:t>
            </a:r>
          </a:p>
          <a:p>
            <a:pPr lvl="0"/>
            <a:r>
              <a:rPr lang="cs-CZ" dirty="0"/>
              <a:t>Ženevské právo – ochrana obětí ozbrojených konfliktů (ranění, váleční zajatci, zdravotnický personál, civilní osoby)</a:t>
            </a:r>
          </a:p>
          <a:p>
            <a:pPr marL="0" lvl="0" indent="0">
              <a:buNone/>
            </a:pPr>
            <a:endParaRPr lang="cs-CZ" dirty="0" smtClean="0"/>
          </a:p>
          <a:p>
            <a:pPr marL="0" lvl="0" indent="0">
              <a:buNone/>
            </a:pPr>
            <a:r>
              <a:rPr lang="cs-CZ" dirty="0" smtClean="0"/>
              <a:t>- obě </a:t>
            </a:r>
            <a:r>
              <a:rPr lang="cs-CZ" dirty="0"/>
              <a:t>části se postupně sbližují, dochází k jejich propojení v Protokolu I </a:t>
            </a:r>
          </a:p>
          <a:p>
            <a:pPr lvl="0"/>
            <a:endParaRPr lang="cs-CZ" dirty="0"/>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5720" y="428604"/>
            <a:ext cx="8534400" cy="758952"/>
          </a:xfrm>
        </p:spPr>
        <p:txBody>
          <a:bodyPr>
            <a:normAutofit fontScale="90000"/>
          </a:bodyPr>
          <a:lstStyle/>
          <a:p>
            <a:pPr lvl="0"/>
            <a:r>
              <a:rPr lang="cs-CZ" b="1" dirty="0" smtClean="0"/>
              <a:t>V. Specifické </a:t>
            </a:r>
            <a:r>
              <a:rPr lang="cs-CZ" b="1" dirty="0"/>
              <a:t>rysy a obecné zásady</a:t>
            </a:r>
            <a:br>
              <a:rPr lang="cs-CZ" b="1" dirty="0"/>
            </a:br>
            <a:endParaRPr lang="cs-CZ" b="1" dirty="0"/>
          </a:p>
        </p:txBody>
      </p:sp>
      <p:sp>
        <p:nvSpPr>
          <p:cNvPr id="3" name="Zástupný symbol pro obsah 2"/>
          <p:cNvSpPr>
            <a:spLocks noGrp="1"/>
          </p:cNvSpPr>
          <p:nvPr>
            <p:ph sz="quarter" idx="1"/>
          </p:nvPr>
        </p:nvSpPr>
        <p:spPr>
          <a:xfrm>
            <a:off x="301752" y="1527048"/>
            <a:ext cx="8503920" cy="5188100"/>
          </a:xfrm>
        </p:spPr>
        <p:txBody>
          <a:bodyPr>
            <a:normAutofit lnSpcReduction="10000"/>
          </a:bodyPr>
          <a:lstStyle/>
          <a:p>
            <a:pPr lvl="0"/>
            <a:r>
              <a:rPr lang="cs-CZ" dirty="0"/>
              <a:t>předmět úpravy (situace extrémního násilí)</a:t>
            </a:r>
          </a:p>
          <a:p>
            <a:pPr lvl="0"/>
            <a:r>
              <a:rPr lang="cs-CZ" dirty="0"/>
              <a:t>adresáti norem (práva, povinnosti a jejich rozsah se liší dle druhu subjektů – </a:t>
            </a:r>
            <a:r>
              <a:rPr lang="cs-CZ" dirty="0" err="1"/>
              <a:t>kombatanti</a:t>
            </a:r>
            <a:r>
              <a:rPr lang="cs-CZ" dirty="0"/>
              <a:t>/</a:t>
            </a:r>
            <a:r>
              <a:rPr lang="cs-CZ" dirty="0" err="1"/>
              <a:t>nekombatanti</a:t>
            </a:r>
            <a:r>
              <a:rPr lang="cs-CZ" dirty="0"/>
              <a:t>, civilní subjekty, vojáci/poddůstojníci/důstojníci atd.)</a:t>
            </a:r>
          </a:p>
          <a:p>
            <a:pPr lvl="0"/>
            <a:r>
              <a:rPr lang="cs-CZ" dirty="0"/>
              <a:t>metoda právní regulace (co není výslovně zakázáno, neznamená, že je dovoleno)</a:t>
            </a:r>
          </a:p>
          <a:p>
            <a:pPr lvl="0"/>
            <a:r>
              <a:rPr lang="cs-CZ" dirty="0"/>
              <a:t>prameny práva (vedle mezinárodních smluv i mezinárodní obyčeje – viz studie Mezinárodního výboru Červeného kříže z roku 2005 „</a:t>
            </a:r>
            <a:r>
              <a:rPr lang="cs-CZ" dirty="0" err="1"/>
              <a:t>Customary</a:t>
            </a:r>
            <a:r>
              <a:rPr lang="cs-CZ" dirty="0"/>
              <a:t> International </a:t>
            </a:r>
            <a:r>
              <a:rPr lang="cs-CZ" dirty="0" err="1"/>
              <a:t>Humanitaria</a:t>
            </a:r>
            <a:r>
              <a:rPr lang="cs-CZ" dirty="0"/>
              <a:t> </a:t>
            </a:r>
            <a:r>
              <a:rPr lang="cs-CZ" dirty="0" err="1"/>
              <a:t>Law</a:t>
            </a:r>
            <a:r>
              <a:rPr lang="cs-CZ" dirty="0"/>
              <a:t>, </a:t>
            </a:r>
            <a:r>
              <a:rPr lang="cs-CZ" dirty="0" err="1"/>
              <a:t>Volume</a:t>
            </a:r>
            <a:r>
              <a:rPr lang="cs-CZ" dirty="0"/>
              <a:t> I and II – identifikovala 161 obyčejových pravidel, a nepsané zásady lidskosti a požadavky veřejného svědomí) </a:t>
            </a:r>
          </a:p>
          <a:p>
            <a:endParaRPr lang="cs-CZ" dirty="0"/>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5720" y="642918"/>
            <a:ext cx="8534400" cy="758952"/>
          </a:xfrm>
        </p:spPr>
        <p:txBody>
          <a:bodyPr>
            <a:noAutofit/>
          </a:bodyPr>
          <a:lstStyle/>
          <a:p>
            <a:r>
              <a:rPr lang="cs-CZ" sz="2800" b="1" dirty="0"/>
              <a:t>V. Specifické rysy a obecné zásady</a:t>
            </a:r>
            <a:br>
              <a:rPr lang="cs-CZ" sz="2800" b="1" dirty="0"/>
            </a:br>
            <a:endParaRPr lang="cs-CZ" sz="2600" dirty="0"/>
          </a:p>
        </p:txBody>
      </p:sp>
      <p:sp>
        <p:nvSpPr>
          <p:cNvPr id="3" name="Zástupný symbol pro obsah 2"/>
          <p:cNvSpPr>
            <a:spLocks noGrp="1"/>
          </p:cNvSpPr>
          <p:nvPr>
            <p:ph sz="quarter" idx="1"/>
          </p:nvPr>
        </p:nvSpPr>
        <p:spPr>
          <a:xfrm>
            <a:off x="285720" y="1571612"/>
            <a:ext cx="8503920" cy="4857784"/>
          </a:xfrm>
        </p:spPr>
        <p:txBody>
          <a:bodyPr>
            <a:normAutofit/>
          </a:bodyPr>
          <a:lstStyle/>
          <a:p>
            <a:r>
              <a:rPr lang="cs-CZ" b="1" dirty="0"/>
              <a:t>Zásada </a:t>
            </a:r>
            <a:r>
              <a:rPr lang="cs-CZ" b="1" dirty="0" smtClean="0"/>
              <a:t>humanity</a:t>
            </a:r>
          </a:p>
          <a:p>
            <a:pPr>
              <a:buFontTx/>
              <a:buChar char="-"/>
            </a:pPr>
            <a:r>
              <a:rPr lang="cs-CZ" dirty="0" smtClean="0"/>
              <a:t>prostupuje </a:t>
            </a:r>
            <a:r>
              <a:rPr lang="cs-CZ" dirty="0"/>
              <a:t>všemi normami </a:t>
            </a:r>
            <a:r>
              <a:rPr lang="cs-CZ" dirty="0" smtClean="0"/>
              <a:t>MHP  </a:t>
            </a:r>
          </a:p>
          <a:p>
            <a:pPr>
              <a:buFontTx/>
              <a:buChar char="-"/>
            </a:pPr>
            <a:r>
              <a:rPr lang="cs-CZ" dirty="0" smtClean="0"/>
              <a:t>subsidiarita </a:t>
            </a:r>
            <a:r>
              <a:rPr lang="cs-CZ" dirty="0"/>
              <a:t>v případech neupravených mezinárodní smlouvou (čl. 1 odst. 2 Protokolu I: </a:t>
            </a:r>
            <a:r>
              <a:rPr lang="cs-CZ" i="1" dirty="0"/>
              <a:t>„V </a:t>
            </a:r>
            <a:r>
              <a:rPr lang="cs-CZ" i="1" dirty="0" err="1"/>
              <a:t>případech</a:t>
            </a:r>
            <a:r>
              <a:rPr lang="cs-CZ" i="1" dirty="0"/>
              <a:t>, </a:t>
            </a:r>
            <a:r>
              <a:rPr lang="cs-CZ" i="1" dirty="0" smtClean="0"/>
              <a:t>které </a:t>
            </a:r>
            <a:r>
              <a:rPr lang="cs-CZ" i="1" dirty="0"/>
              <a:t>neupravuje tento Protokol nebo jiné </a:t>
            </a:r>
            <a:r>
              <a:rPr lang="cs-CZ" i="1" dirty="0" err="1" smtClean="0"/>
              <a:t>mezinárodn</a:t>
            </a:r>
            <a:r>
              <a:rPr lang="cs-CZ" i="1" dirty="0" smtClean="0"/>
              <a:t> </a:t>
            </a:r>
            <a:r>
              <a:rPr lang="cs-CZ" i="1" dirty="0"/>
              <a:t>dohody, </a:t>
            </a:r>
            <a:r>
              <a:rPr lang="cs-CZ" i="1" dirty="0" err="1"/>
              <a:t>zů</a:t>
            </a:r>
            <a:r>
              <a:rPr lang="cs-CZ" i="1" dirty="0" err="1" smtClean="0"/>
              <a:t>stávají</a:t>
            </a:r>
            <a:r>
              <a:rPr lang="cs-CZ" i="1" dirty="0" smtClean="0"/>
              <a:t> civilní </a:t>
            </a:r>
            <a:r>
              <a:rPr lang="cs-CZ" i="1" dirty="0"/>
              <a:t>osoby a </a:t>
            </a:r>
            <a:r>
              <a:rPr lang="cs-CZ" i="1" dirty="0" err="1"/>
              <a:t>kombatanti</a:t>
            </a:r>
            <a:r>
              <a:rPr lang="cs-CZ" i="1" dirty="0"/>
              <a:t> pod ochranou a v </a:t>
            </a:r>
            <a:r>
              <a:rPr lang="cs-CZ" i="1" dirty="0" err="1"/>
              <a:t>rámci</a:t>
            </a:r>
            <a:r>
              <a:rPr lang="cs-CZ" i="1" dirty="0"/>
              <a:t> </a:t>
            </a:r>
            <a:r>
              <a:rPr lang="cs-CZ" i="1" dirty="0" smtClean="0"/>
              <a:t>působnosti </a:t>
            </a:r>
            <a:r>
              <a:rPr lang="cs-CZ" i="1" dirty="0" err="1"/>
              <a:t>zásad</a:t>
            </a:r>
            <a:r>
              <a:rPr lang="cs-CZ" i="1" dirty="0"/>
              <a:t> </a:t>
            </a:r>
            <a:r>
              <a:rPr lang="cs-CZ" i="1" dirty="0" err="1"/>
              <a:t>mezinárodního</a:t>
            </a:r>
            <a:r>
              <a:rPr lang="cs-CZ" i="1" dirty="0"/>
              <a:t> </a:t>
            </a:r>
            <a:r>
              <a:rPr lang="cs-CZ" i="1" dirty="0" err="1"/>
              <a:t>práva</a:t>
            </a:r>
            <a:r>
              <a:rPr lang="cs-CZ" i="1" dirty="0"/>
              <a:t> </a:t>
            </a:r>
            <a:r>
              <a:rPr lang="cs-CZ" i="1" dirty="0" err="1"/>
              <a:t>vyplývajících</a:t>
            </a:r>
            <a:r>
              <a:rPr lang="cs-CZ" i="1" dirty="0"/>
              <a:t> z </a:t>
            </a:r>
            <a:r>
              <a:rPr lang="cs-CZ" b="1" i="1" dirty="0" err="1"/>
              <a:t>ustálených</a:t>
            </a:r>
            <a:r>
              <a:rPr lang="cs-CZ" b="1" i="1" dirty="0"/>
              <a:t> </a:t>
            </a:r>
            <a:r>
              <a:rPr lang="cs-CZ" b="1" i="1" dirty="0" smtClean="0"/>
              <a:t>obyčejů, </a:t>
            </a:r>
            <a:r>
              <a:rPr lang="cs-CZ" b="1" i="1" dirty="0"/>
              <a:t>ze </a:t>
            </a:r>
            <a:r>
              <a:rPr lang="cs-CZ" b="1" i="1" dirty="0" err="1"/>
              <a:t>zásad</a:t>
            </a:r>
            <a:r>
              <a:rPr lang="cs-CZ" b="1" i="1" dirty="0"/>
              <a:t> lidskosti a z </a:t>
            </a:r>
            <a:r>
              <a:rPr lang="cs-CZ" b="1" i="1" dirty="0" smtClean="0"/>
              <a:t>požadavků </a:t>
            </a:r>
            <a:r>
              <a:rPr lang="cs-CZ" b="1" i="1" dirty="0" err="1" smtClean="0"/>
              <a:t>společenského</a:t>
            </a:r>
            <a:r>
              <a:rPr lang="cs-CZ" b="1" i="1" dirty="0" smtClean="0"/>
              <a:t> svědomí</a:t>
            </a:r>
            <a:r>
              <a:rPr lang="cs-CZ" i="1" dirty="0" smtClean="0"/>
              <a:t>.“</a:t>
            </a:r>
            <a:r>
              <a:rPr lang="cs-CZ" dirty="0" smtClean="0"/>
              <a:t>) </a:t>
            </a:r>
            <a:endParaRPr lang="cs-CZ" dirty="0"/>
          </a:p>
          <a:p>
            <a:endParaRPr lang="cs-CZ" dirty="0"/>
          </a:p>
          <a:p>
            <a:pPr lvl="0"/>
            <a:endParaRPr lang="cs-CZ" dirty="0"/>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6967" y="836712"/>
            <a:ext cx="8534400" cy="758952"/>
          </a:xfrm>
        </p:spPr>
        <p:txBody>
          <a:bodyPr>
            <a:normAutofit fontScale="90000"/>
          </a:bodyPr>
          <a:lstStyle/>
          <a:p>
            <a:pPr lvl="0"/>
            <a:r>
              <a:rPr lang="cs-CZ" sz="3600" b="1" dirty="0" smtClean="0"/>
              <a:t>V</a:t>
            </a:r>
            <a:r>
              <a:rPr lang="cs-CZ" sz="3600" b="1" dirty="0"/>
              <a:t>. Specifické rysy a obecné zásady</a:t>
            </a:r>
            <a:br>
              <a:rPr lang="cs-CZ" sz="3600" b="1" dirty="0"/>
            </a:br>
            <a:endParaRPr lang="cs-CZ" dirty="0"/>
          </a:p>
        </p:txBody>
      </p:sp>
      <p:sp>
        <p:nvSpPr>
          <p:cNvPr id="3" name="Zástupný symbol pro obsah 2"/>
          <p:cNvSpPr>
            <a:spLocks noGrp="1"/>
          </p:cNvSpPr>
          <p:nvPr>
            <p:ph sz="quarter" idx="1"/>
          </p:nvPr>
        </p:nvSpPr>
        <p:spPr/>
        <p:txBody>
          <a:bodyPr>
            <a:normAutofit lnSpcReduction="10000"/>
          </a:bodyPr>
          <a:lstStyle/>
          <a:p>
            <a:pPr lvl="0"/>
            <a:r>
              <a:rPr lang="cs-CZ" b="1" dirty="0"/>
              <a:t>Zásada vojenské nezbytnosti</a:t>
            </a:r>
          </a:p>
          <a:p>
            <a:pPr marL="0" lvl="0" indent="0">
              <a:buNone/>
            </a:pPr>
            <a:r>
              <a:rPr lang="cs-CZ" dirty="0" smtClean="0"/>
              <a:t>- omezuje </a:t>
            </a:r>
            <a:r>
              <a:rPr lang="cs-CZ" dirty="0"/>
              <a:t>násilí na nezbytnou míru – povinností válčících stran je užívat pouze takový druh a množství síly, které je nezbytné pro porážku nepřítele v nejkratším možném čase a s nejmenšími možnými náklady a ztrátami</a:t>
            </a:r>
          </a:p>
          <a:p>
            <a:endParaRPr lang="cs-CZ" dirty="0"/>
          </a:p>
          <a:p>
            <a:r>
              <a:rPr lang="cs-CZ" b="1" dirty="0"/>
              <a:t>Zásada rozlišování</a:t>
            </a:r>
          </a:p>
          <a:p>
            <a:pPr marL="0" lvl="0" indent="0">
              <a:buNone/>
            </a:pPr>
            <a:r>
              <a:rPr lang="cs-CZ" dirty="0" smtClean="0"/>
              <a:t>- povinnost </a:t>
            </a:r>
            <a:r>
              <a:rPr lang="cs-CZ" dirty="0"/>
              <a:t>rozlišovat mezi různými adresáty norem </a:t>
            </a:r>
          </a:p>
          <a:p>
            <a:pPr marL="0" indent="0">
              <a:buNone/>
            </a:pPr>
            <a:r>
              <a:rPr lang="cs-CZ" dirty="0"/>
              <a:t> </a:t>
            </a:r>
          </a:p>
          <a:p>
            <a:pPr>
              <a:buNone/>
            </a:pPr>
            <a:endParaRPr lang="cs-CZ" dirty="0"/>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968152"/>
          </a:xfrm>
        </p:spPr>
        <p:txBody>
          <a:bodyPr>
            <a:normAutofit fontScale="90000"/>
          </a:bodyPr>
          <a:lstStyle/>
          <a:p>
            <a:r>
              <a:rPr lang="cs-CZ" sz="3200" b="1" dirty="0"/>
              <a:t>V. Specifické rysy a obecné zásady</a:t>
            </a:r>
            <a:br>
              <a:rPr lang="cs-CZ" sz="3200" b="1" dirty="0"/>
            </a:b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sz="3200" dirty="0"/>
              <a:t>Zásada proporcionality</a:t>
            </a:r>
          </a:p>
          <a:p>
            <a:pPr marL="0" lvl="0" indent="0">
              <a:buNone/>
            </a:pPr>
            <a:r>
              <a:rPr lang="cs-CZ" sz="3200" dirty="0" smtClean="0"/>
              <a:t>- zakazuje </a:t>
            </a:r>
            <a:r>
              <a:rPr lang="cs-CZ" sz="3200" dirty="0"/>
              <a:t>způsobovat nepřiměřené vedlejší škody (</a:t>
            </a:r>
            <a:r>
              <a:rPr lang="cs-CZ" sz="3200" dirty="0" err="1"/>
              <a:t>collateral</a:t>
            </a:r>
            <a:r>
              <a:rPr lang="cs-CZ" sz="3200" dirty="0"/>
              <a:t> </a:t>
            </a:r>
            <a:r>
              <a:rPr lang="cs-CZ" sz="3200" dirty="0" err="1"/>
              <a:t>damages</a:t>
            </a:r>
            <a:r>
              <a:rPr lang="cs-CZ" sz="3200" dirty="0"/>
              <a:t>) na civilních osobách a objektech, které převyšují získanou vojenskou výhodu</a:t>
            </a:r>
          </a:p>
          <a:p>
            <a:endParaRPr lang="cs-CZ" sz="3200" dirty="0"/>
          </a:p>
          <a:p>
            <a:r>
              <a:rPr lang="cs-CZ" sz="3200" dirty="0" smtClean="0"/>
              <a:t>Zásada </a:t>
            </a:r>
            <a:r>
              <a:rPr lang="cs-CZ" sz="3200" dirty="0"/>
              <a:t>rovných povinností válčících stran</a:t>
            </a:r>
          </a:p>
          <a:p>
            <a:pPr marL="0" indent="0">
              <a:buNone/>
            </a:pPr>
            <a:r>
              <a:rPr lang="cs-CZ" sz="3200" dirty="0"/>
              <a:t>-  válčící strany jsou povinny dodržovat MHP bez ohledu na to, zda jsou agresorem nebo obětí (klasifikace konfliktu jako války útočné, obranné, spravedlivé, omezené, totální atd.) nemá vliv na plnění pravidel humanitárního práva</a:t>
            </a:r>
          </a:p>
          <a:p>
            <a:endParaRPr lang="cs-CZ" sz="3200" dirty="0"/>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1256184"/>
          </a:xfrm>
        </p:spPr>
        <p:txBody>
          <a:bodyPr>
            <a:normAutofit/>
          </a:bodyPr>
          <a:lstStyle/>
          <a:p>
            <a:pPr lvl="0"/>
            <a:r>
              <a:rPr lang="cs-CZ" b="1" dirty="0" smtClean="0"/>
              <a:t>VI. Definice </a:t>
            </a:r>
            <a:r>
              <a:rPr lang="cs-CZ" b="1" dirty="0"/>
              <a:t>ozbrojeného konfliktu</a:t>
            </a:r>
            <a:br>
              <a:rPr lang="cs-CZ" b="1" dirty="0"/>
            </a:br>
            <a:endParaRPr lang="cs-CZ" b="1" dirty="0"/>
          </a:p>
        </p:txBody>
      </p:sp>
      <p:sp>
        <p:nvSpPr>
          <p:cNvPr id="3" name="Zástupný symbol pro obsah 2"/>
          <p:cNvSpPr>
            <a:spLocks noGrp="1"/>
          </p:cNvSpPr>
          <p:nvPr>
            <p:ph sz="quarter" idx="1"/>
          </p:nvPr>
        </p:nvSpPr>
        <p:spPr>
          <a:xfrm>
            <a:off x="285720" y="1643050"/>
            <a:ext cx="8503920" cy="4786346"/>
          </a:xfrm>
        </p:spPr>
        <p:txBody>
          <a:bodyPr>
            <a:normAutofit fontScale="77500" lnSpcReduction="20000"/>
          </a:bodyPr>
          <a:lstStyle/>
          <a:p>
            <a:pPr marL="0" lvl="0" indent="0">
              <a:buNone/>
            </a:pPr>
            <a:r>
              <a:rPr lang="cs-CZ" dirty="0" smtClean="0"/>
              <a:t>A) </a:t>
            </a:r>
            <a:r>
              <a:rPr lang="cs-CZ" b="1" dirty="0" smtClean="0"/>
              <a:t>Mezinárodní </a:t>
            </a:r>
            <a:r>
              <a:rPr lang="cs-CZ" b="1" dirty="0"/>
              <a:t>ozbrojený konflikt </a:t>
            </a:r>
          </a:p>
          <a:p>
            <a:r>
              <a:rPr lang="cs-CZ" dirty="0" smtClean="0"/>
              <a:t>společný </a:t>
            </a:r>
            <a:r>
              <a:rPr lang="cs-CZ" dirty="0"/>
              <a:t>čl. 2 ženevských úmluv:</a:t>
            </a:r>
          </a:p>
          <a:p>
            <a:pPr marL="0" indent="0">
              <a:buNone/>
            </a:pPr>
            <a:r>
              <a:rPr lang="cs-CZ" i="1" dirty="0"/>
              <a:t>„…bude se tato </a:t>
            </a:r>
            <a:r>
              <a:rPr lang="cs-CZ" i="1" dirty="0" err="1"/>
              <a:t>úmluva</a:t>
            </a:r>
            <a:r>
              <a:rPr lang="cs-CZ" i="1" dirty="0"/>
              <a:t> vztahovati na </a:t>
            </a:r>
            <a:r>
              <a:rPr lang="cs-CZ" i="1" dirty="0" smtClean="0"/>
              <a:t>všechny </a:t>
            </a:r>
            <a:r>
              <a:rPr lang="cs-CZ" i="1" dirty="0" err="1"/>
              <a:t>případy</a:t>
            </a:r>
            <a:r>
              <a:rPr lang="cs-CZ" i="1" dirty="0"/>
              <a:t> </a:t>
            </a:r>
            <a:r>
              <a:rPr lang="cs-CZ" i="1" dirty="0" err="1"/>
              <a:t>vyhlášene</a:t>
            </a:r>
            <a:r>
              <a:rPr lang="cs-CZ" i="1" dirty="0"/>
              <a:t>́ </a:t>
            </a:r>
            <a:r>
              <a:rPr lang="cs-CZ" i="1" dirty="0" err="1"/>
              <a:t>války</a:t>
            </a:r>
            <a:r>
              <a:rPr lang="cs-CZ" i="1" dirty="0"/>
              <a:t> nebo </a:t>
            </a:r>
            <a:r>
              <a:rPr lang="cs-CZ" i="1" dirty="0" err="1"/>
              <a:t>jakéhokoli</a:t>
            </a:r>
            <a:r>
              <a:rPr lang="cs-CZ" i="1" dirty="0"/>
              <a:t> </a:t>
            </a:r>
            <a:r>
              <a:rPr lang="cs-CZ" i="1" dirty="0" err="1"/>
              <a:t>jiného</a:t>
            </a:r>
            <a:r>
              <a:rPr lang="cs-CZ" i="1" dirty="0"/>
              <a:t> </a:t>
            </a:r>
            <a:r>
              <a:rPr lang="cs-CZ" i="1" dirty="0" err="1"/>
              <a:t>ozbrojeného</a:t>
            </a:r>
            <a:r>
              <a:rPr lang="cs-CZ" i="1" dirty="0"/>
              <a:t> konfliktu </a:t>
            </a:r>
            <a:r>
              <a:rPr lang="cs-CZ" b="1" i="1" dirty="0" err="1"/>
              <a:t>vzniklého</a:t>
            </a:r>
            <a:r>
              <a:rPr lang="cs-CZ" b="1" i="1" dirty="0"/>
              <a:t> mezi </a:t>
            </a:r>
            <a:r>
              <a:rPr lang="cs-CZ" b="1" i="1" dirty="0" err="1"/>
              <a:t>dvěma</a:t>
            </a:r>
            <a:r>
              <a:rPr lang="cs-CZ" b="1" i="1" dirty="0"/>
              <a:t> nebo </a:t>
            </a:r>
            <a:r>
              <a:rPr lang="cs-CZ" b="1" i="1" dirty="0" err="1"/>
              <a:t>více</a:t>
            </a:r>
            <a:r>
              <a:rPr lang="cs-CZ" b="1" i="1" dirty="0"/>
              <a:t> </a:t>
            </a:r>
            <a:r>
              <a:rPr lang="cs-CZ" b="1" i="1" dirty="0" err="1"/>
              <a:t>Vysokými</a:t>
            </a:r>
            <a:r>
              <a:rPr lang="cs-CZ" b="1" i="1" dirty="0"/>
              <a:t> </a:t>
            </a:r>
            <a:r>
              <a:rPr lang="cs-CZ" b="1" i="1" dirty="0" err="1"/>
              <a:t>smluvními</a:t>
            </a:r>
            <a:r>
              <a:rPr lang="cs-CZ" b="1" i="1" dirty="0"/>
              <a:t> stranami</a:t>
            </a:r>
            <a:r>
              <a:rPr lang="cs-CZ" i="1" dirty="0"/>
              <a:t>, i </a:t>
            </a:r>
            <a:r>
              <a:rPr lang="cs-CZ" i="1" dirty="0" err="1"/>
              <a:t>kdyz</a:t>
            </a:r>
            <a:r>
              <a:rPr lang="cs-CZ" i="1" dirty="0"/>
              <a:t>̌ </a:t>
            </a:r>
            <a:r>
              <a:rPr lang="cs-CZ" i="1" dirty="0" err="1"/>
              <a:t>válečny</a:t>
            </a:r>
            <a:r>
              <a:rPr lang="cs-CZ" i="1" dirty="0"/>
              <a:t>́ stav </a:t>
            </a:r>
            <a:r>
              <a:rPr lang="cs-CZ" i="1" dirty="0" err="1"/>
              <a:t>neni</a:t>
            </a:r>
            <a:r>
              <a:rPr lang="cs-CZ" i="1" dirty="0"/>
              <a:t>́ </a:t>
            </a:r>
            <a:r>
              <a:rPr lang="cs-CZ" i="1" dirty="0" err="1"/>
              <a:t>uznáván</a:t>
            </a:r>
            <a:r>
              <a:rPr lang="cs-CZ" i="1" dirty="0"/>
              <a:t> jednou z nich. </a:t>
            </a:r>
            <a:endParaRPr lang="cs-CZ" dirty="0"/>
          </a:p>
          <a:p>
            <a:pPr marL="0" indent="0">
              <a:buNone/>
            </a:pPr>
            <a:r>
              <a:rPr lang="cs-CZ" i="1" dirty="0" err="1"/>
              <a:t>Úmluva</a:t>
            </a:r>
            <a:r>
              <a:rPr lang="cs-CZ" i="1" dirty="0"/>
              <a:t> bude se </a:t>
            </a:r>
            <a:r>
              <a:rPr lang="cs-CZ" i="1" dirty="0" err="1"/>
              <a:t>rovněz</a:t>
            </a:r>
            <a:r>
              <a:rPr lang="cs-CZ" i="1" dirty="0"/>
              <a:t>̌ vztahovati na </a:t>
            </a:r>
            <a:r>
              <a:rPr lang="cs-CZ" i="1" dirty="0" err="1"/>
              <a:t>všechny</a:t>
            </a:r>
            <a:r>
              <a:rPr lang="cs-CZ" i="1" dirty="0"/>
              <a:t> </a:t>
            </a:r>
            <a:r>
              <a:rPr lang="cs-CZ" i="1" dirty="0" err="1"/>
              <a:t>případy</a:t>
            </a:r>
            <a:r>
              <a:rPr lang="cs-CZ" i="1" dirty="0"/>
              <a:t> </a:t>
            </a:r>
            <a:r>
              <a:rPr lang="cs-CZ" i="1" dirty="0" err="1"/>
              <a:t>částečne</a:t>
            </a:r>
            <a:r>
              <a:rPr lang="cs-CZ" i="1" dirty="0"/>
              <a:t>́ nebo </a:t>
            </a:r>
            <a:r>
              <a:rPr lang="cs-CZ" i="1" dirty="0" err="1"/>
              <a:t>úplne</a:t>
            </a:r>
            <a:r>
              <a:rPr lang="cs-CZ" i="1" dirty="0"/>
              <a:t>́ </a:t>
            </a:r>
            <a:r>
              <a:rPr lang="cs-CZ" b="1" i="1" dirty="0"/>
              <a:t>okupace </a:t>
            </a:r>
            <a:r>
              <a:rPr lang="cs-CZ" b="1" i="1" dirty="0" err="1"/>
              <a:t>celého</a:t>
            </a:r>
            <a:r>
              <a:rPr lang="cs-CZ" b="1" i="1" dirty="0"/>
              <a:t> </a:t>
            </a:r>
            <a:r>
              <a:rPr lang="cs-CZ" b="1" i="1" dirty="0" err="1"/>
              <a:t>územi</a:t>
            </a:r>
            <a:r>
              <a:rPr lang="cs-CZ" b="1" i="1" dirty="0"/>
              <a:t>́ </a:t>
            </a:r>
            <a:r>
              <a:rPr lang="cs-CZ" b="1" i="1" dirty="0" err="1"/>
              <a:t>některe</a:t>
            </a:r>
            <a:r>
              <a:rPr lang="cs-CZ" b="1" i="1" dirty="0"/>
              <a:t>́ </a:t>
            </a:r>
            <a:r>
              <a:rPr lang="cs-CZ" b="1" i="1" dirty="0" err="1"/>
              <a:t>Vysoke</a:t>
            </a:r>
            <a:r>
              <a:rPr lang="cs-CZ" b="1" i="1" dirty="0"/>
              <a:t>́ </a:t>
            </a:r>
            <a:r>
              <a:rPr lang="cs-CZ" b="1" i="1" dirty="0" err="1"/>
              <a:t>smluvni</a:t>
            </a:r>
            <a:r>
              <a:rPr lang="cs-CZ" b="1" i="1" dirty="0"/>
              <a:t>́ strany</a:t>
            </a:r>
            <a:r>
              <a:rPr lang="cs-CZ" i="1" dirty="0"/>
              <a:t>, i </a:t>
            </a:r>
            <a:r>
              <a:rPr lang="cs-CZ" i="1" dirty="0" err="1"/>
              <a:t>kdyz</a:t>
            </a:r>
            <a:r>
              <a:rPr lang="cs-CZ" i="1" dirty="0"/>
              <a:t>̌ se tato okupace </a:t>
            </a:r>
            <a:r>
              <a:rPr lang="cs-CZ" i="1" dirty="0" err="1"/>
              <a:t>nesetka</a:t>
            </a:r>
            <a:r>
              <a:rPr lang="cs-CZ" i="1" dirty="0"/>
              <a:t>́ s </a:t>
            </a:r>
            <a:r>
              <a:rPr lang="cs-CZ" i="1" dirty="0" err="1"/>
              <a:t>řádným</a:t>
            </a:r>
            <a:r>
              <a:rPr lang="cs-CZ" i="1" dirty="0"/>
              <a:t> </a:t>
            </a:r>
            <a:r>
              <a:rPr lang="cs-CZ" i="1" dirty="0" err="1"/>
              <a:t>vojenským</a:t>
            </a:r>
            <a:r>
              <a:rPr lang="cs-CZ" i="1" dirty="0"/>
              <a:t> odporem. </a:t>
            </a:r>
            <a:endParaRPr lang="cs-CZ" dirty="0"/>
          </a:p>
          <a:p>
            <a:pPr marL="0" indent="0">
              <a:buNone/>
            </a:pPr>
            <a:r>
              <a:rPr lang="cs-CZ" i="1" dirty="0" err="1"/>
              <a:t>Neni</a:t>
            </a:r>
            <a:r>
              <a:rPr lang="cs-CZ" i="1" dirty="0"/>
              <a:t>́-</a:t>
            </a:r>
            <a:r>
              <a:rPr lang="cs-CZ" i="1" dirty="0" err="1"/>
              <a:t>li</a:t>
            </a:r>
            <a:r>
              <a:rPr lang="cs-CZ" i="1" dirty="0"/>
              <a:t> </a:t>
            </a:r>
            <a:r>
              <a:rPr lang="cs-CZ" i="1" dirty="0" err="1"/>
              <a:t>některa</a:t>
            </a:r>
            <a:r>
              <a:rPr lang="cs-CZ" i="1" dirty="0"/>
              <a:t>́ z mocností </a:t>
            </a:r>
            <a:r>
              <a:rPr lang="cs-CZ" i="1" dirty="0" err="1"/>
              <a:t>účastnících</a:t>
            </a:r>
            <a:r>
              <a:rPr lang="cs-CZ" i="1" dirty="0"/>
              <a:t> se konfliktu </a:t>
            </a:r>
            <a:r>
              <a:rPr lang="cs-CZ" i="1" dirty="0" err="1"/>
              <a:t>smluvni</a:t>
            </a:r>
            <a:r>
              <a:rPr lang="cs-CZ" i="1" dirty="0"/>
              <a:t>́ stranou </a:t>
            </a:r>
            <a:r>
              <a:rPr lang="cs-CZ" i="1" dirty="0" err="1"/>
              <a:t>této</a:t>
            </a:r>
            <a:r>
              <a:rPr lang="cs-CZ" i="1" dirty="0"/>
              <a:t> </a:t>
            </a:r>
            <a:r>
              <a:rPr lang="cs-CZ" i="1" dirty="0" err="1"/>
              <a:t>úmluvy</a:t>
            </a:r>
            <a:r>
              <a:rPr lang="cs-CZ" i="1" dirty="0"/>
              <a:t>, </a:t>
            </a:r>
            <a:r>
              <a:rPr lang="cs-CZ" i="1" dirty="0" err="1"/>
              <a:t>zůstanou</a:t>
            </a:r>
            <a:r>
              <a:rPr lang="cs-CZ" i="1" dirty="0"/>
              <a:t> mocnosti, </a:t>
            </a:r>
            <a:r>
              <a:rPr lang="cs-CZ" i="1" dirty="0" err="1"/>
              <a:t>ktere</a:t>
            </a:r>
            <a:r>
              <a:rPr lang="cs-CZ" i="1" dirty="0"/>
              <a:t>́ jsou </a:t>
            </a:r>
            <a:r>
              <a:rPr lang="cs-CZ" i="1" dirty="0" err="1"/>
              <a:t>jejími</a:t>
            </a:r>
            <a:r>
              <a:rPr lang="cs-CZ" i="1" dirty="0"/>
              <a:t> stranami, </a:t>
            </a:r>
            <a:r>
              <a:rPr lang="cs-CZ" i="1" dirty="0" err="1"/>
              <a:t>přesto</a:t>
            </a:r>
            <a:r>
              <a:rPr lang="cs-CZ" i="1" dirty="0"/>
              <a:t> jí </a:t>
            </a:r>
            <a:r>
              <a:rPr lang="cs-CZ" i="1" dirty="0" err="1"/>
              <a:t>vázány</a:t>
            </a:r>
            <a:r>
              <a:rPr lang="cs-CZ" i="1" dirty="0"/>
              <a:t> ve </a:t>
            </a:r>
            <a:r>
              <a:rPr lang="cs-CZ" i="1" dirty="0" err="1"/>
              <a:t>svých</a:t>
            </a:r>
            <a:r>
              <a:rPr lang="cs-CZ" i="1" dirty="0"/>
              <a:t> </a:t>
            </a:r>
            <a:r>
              <a:rPr lang="cs-CZ" i="1" dirty="0" err="1"/>
              <a:t>vzájemných</a:t>
            </a:r>
            <a:r>
              <a:rPr lang="cs-CZ" i="1" dirty="0"/>
              <a:t> </a:t>
            </a:r>
            <a:r>
              <a:rPr lang="cs-CZ" i="1" dirty="0" err="1"/>
              <a:t>vztazích</a:t>
            </a:r>
            <a:r>
              <a:rPr lang="cs-CZ" i="1" dirty="0"/>
              <a:t>. Budou </a:t>
            </a:r>
            <a:r>
              <a:rPr lang="cs-CZ" i="1" dirty="0" err="1"/>
              <a:t>krome</a:t>
            </a:r>
            <a:r>
              <a:rPr lang="cs-CZ" i="1" dirty="0"/>
              <a:t>̌ toho </a:t>
            </a:r>
            <a:r>
              <a:rPr lang="cs-CZ" i="1" dirty="0" err="1"/>
              <a:t>vázány</a:t>
            </a:r>
            <a:r>
              <a:rPr lang="cs-CZ" i="1" dirty="0"/>
              <a:t> touto </a:t>
            </a:r>
            <a:r>
              <a:rPr lang="cs-CZ" i="1" dirty="0" err="1"/>
              <a:t>úmluvou</a:t>
            </a:r>
            <a:r>
              <a:rPr lang="cs-CZ" i="1" dirty="0"/>
              <a:t> </a:t>
            </a:r>
            <a:r>
              <a:rPr lang="cs-CZ" i="1" dirty="0" err="1"/>
              <a:t>vůči</a:t>
            </a:r>
            <a:r>
              <a:rPr lang="cs-CZ" i="1" dirty="0"/>
              <a:t> </a:t>
            </a:r>
            <a:r>
              <a:rPr lang="cs-CZ" i="1" dirty="0" err="1"/>
              <a:t>zmíněne</a:t>
            </a:r>
            <a:r>
              <a:rPr lang="cs-CZ" i="1" dirty="0"/>
              <a:t>́ mocnosti, </a:t>
            </a:r>
            <a:r>
              <a:rPr lang="cs-CZ" i="1" dirty="0" err="1"/>
              <a:t>přijme-li</a:t>
            </a:r>
            <a:r>
              <a:rPr lang="cs-CZ" i="1" dirty="0"/>
              <a:t> tato </a:t>
            </a:r>
            <a:r>
              <a:rPr lang="cs-CZ" i="1" dirty="0" err="1"/>
              <a:t>jeji</a:t>
            </a:r>
            <a:r>
              <a:rPr lang="cs-CZ" i="1" dirty="0"/>
              <a:t>́ ustanovení a bude-li se jimi </a:t>
            </a:r>
            <a:r>
              <a:rPr lang="cs-CZ" i="1" dirty="0" err="1"/>
              <a:t>říditi</a:t>
            </a:r>
            <a:r>
              <a:rPr lang="cs-CZ" i="1" dirty="0"/>
              <a:t>.“ </a:t>
            </a:r>
            <a:endParaRPr lang="cs-CZ" dirty="0"/>
          </a:p>
          <a:p>
            <a:endParaRPr lang="cs-CZ" dirty="0"/>
          </a:p>
        </p:txBody>
      </p:sp>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F309A17-9060-BA43-8A98-DC02EBF88A94}"/>
              </a:ext>
            </a:extLst>
          </p:cNvPr>
          <p:cNvSpPr>
            <a:spLocks noGrp="1"/>
          </p:cNvSpPr>
          <p:nvPr>
            <p:ph type="title"/>
          </p:nvPr>
        </p:nvSpPr>
        <p:spPr>
          <a:xfrm>
            <a:off x="301752" y="228600"/>
            <a:ext cx="8534400" cy="968152"/>
          </a:xfrm>
        </p:spPr>
        <p:txBody>
          <a:bodyPr>
            <a:normAutofit fontScale="90000"/>
          </a:bodyPr>
          <a:lstStyle/>
          <a:p>
            <a:r>
              <a:rPr lang="cs-CZ" sz="3200" dirty="0"/>
              <a:t/>
            </a:r>
            <a:br>
              <a:rPr lang="cs-CZ" sz="3200" dirty="0"/>
            </a:br>
            <a:r>
              <a:rPr lang="cs-CZ" b="1" dirty="0"/>
              <a:t>VI. Definice ozbrojeného konfliktu</a:t>
            </a:r>
            <a:br>
              <a:rPr lang="cs-CZ" b="1" dirty="0"/>
            </a:br>
            <a:endParaRPr lang="cs-CZ" b="1" dirty="0"/>
          </a:p>
        </p:txBody>
      </p:sp>
      <p:sp>
        <p:nvSpPr>
          <p:cNvPr id="3" name="Zástupný obsah 2">
            <a:extLst>
              <a:ext uri="{FF2B5EF4-FFF2-40B4-BE49-F238E27FC236}">
                <a16:creationId xmlns:a16="http://schemas.microsoft.com/office/drawing/2014/main" xmlns="" id="{181F2E57-42D6-3F4A-8996-1DDCD2E2543C}"/>
              </a:ext>
            </a:extLst>
          </p:cNvPr>
          <p:cNvSpPr>
            <a:spLocks noGrp="1"/>
          </p:cNvSpPr>
          <p:nvPr>
            <p:ph sz="quarter" idx="1"/>
          </p:nvPr>
        </p:nvSpPr>
        <p:spPr/>
        <p:txBody>
          <a:bodyPr>
            <a:normAutofit/>
          </a:bodyPr>
          <a:lstStyle/>
          <a:p>
            <a:pPr lvl="0"/>
            <a:r>
              <a:rPr lang="cs-CZ" dirty="0" smtClean="0"/>
              <a:t>pojem rozšířil </a:t>
            </a:r>
            <a:r>
              <a:rPr lang="cs-CZ" dirty="0"/>
              <a:t>čl. 1 odst. 4 Protokolu I </a:t>
            </a:r>
            <a:r>
              <a:rPr lang="cs-CZ" b="1" dirty="0" err="1"/>
              <a:t>i</a:t>
            </a:r>
            <a:r>
              <a:rPr lang="cs-CZ" b="1" dirty="0"/>
              <a:t> na národně osvobozeneckou válku</a:t>
            </a:r>
            <a:r>
              <a:rPr lang="cs-CZ" dirty="0"/>
              <a:t>, kdy na jedné straně nestojí stát, ale národněosvobozenecké hnutí :</a:t>
            </a:r>
          </a:p>
          <a:p>
            <a:pPr marL="0" indent="0">
              <a:buNone/>
            </a:pPr>
            <a:r>
              <a:rPr lang="cs-CZ" dirty="0"/>
              <a:t>„…..se </a:t>
            </a:r>
            <a:r>
              <a:rPr lang="cs-CZ" dirty="0" err="1"/>
              <a:t>rozuměji</a:t>
            </a:r>
            <a:r>
              <a:rPr lang="cs-CZ" dirty="0"/>
              <a:t>́ </a:t>
            </a:r>
            <a:r>
              <a:rPr lang="cs-CZ" dirty="0" err="1"/>
              <a:t>ozbrojene</a:t>
            </a:r>
            <a:r>
              <a:rPr lang="cs-CZ" dirty="0"/>
              <a:t>́ konflikty, ve </a:t>
            </a:r>
            <a:r>
              <a:rPr lang="cs-CZ" dirty="0" err="1"/>
              <a:t>kterých</a:t>
            </a:r>
            <a:r>
              <a:rPr lang="cs-CZ" dirty="0"/>
              <a:t> </a:t>
            </a:r>
            <a:r>
              <a:rPr lang="cs-CZ" dirty="0" err="1"/>
              <a:t>národy</a:t>
            </a:r>
            <a:r>
              <a:rPr lang="cs-CZ" dirty="0"/>
              <a:t> bojují proti </a:t>
            </a:r>
            <a:r>
              <a:rPr lang="cs-CZ" dirty="0" err="1"/>
              <a:t>koloniálni</a:t>
            </a:r>
            <a:r>
              <a:rPr lang="cs-CZ" dirty="0"/>
              <a:t>́ </a:t>
            </a:r>
            <a:r>
              <a:rPr lang="cs-CZ" dirty="0" err="1"/>
              <a:t>nadvláde</a:t>
            </a:r>
            <a:r>
              <a:rPr lang="cs-CZ" dirty="0"/>
              <a:t>̌ a </a:t>
            </a:r>
            <a:r>
              <a:rPr lang="cs-CZ" dirty="0" err="1"/>
              <a:t>cizi</a:t>
            </a:r>
            <a:r>
              <a:rPr lang="cs-CZ" dirty="0"/>
              <a:t>́ okupaci a proti </a:t>
            </a:r>
            <a:r>
              <a:rPr lang="cs-CZ" dirty="0" err="1"/>
              <a:t>rasistickým</a:t>
            </a:r>
            <a:r>
              <a:rPr lang="cs-CZ" dirty="0"/>
              <a:t> </a:t>
            </a:r>
            <a:r>
              <a:rPr lang="cs-CZ" dirty="0" err="1"/>
              <a:t>režimům</a:t>
            </a:r>
            <a:r>
              <a:rPr lang="cs-CZ" dirty="0"/>
              <a:t>, aby uplatnily </a:t>
            </a:r>
            <a:r>
              <a:rPr lang="cs-CZ" dirty="0" err="1"/>
              <a:t>sve</a:t>
            </a:r>
            <a:r>
              <a:rPr lang="cs-CZ" dirty="0"/>
              <a:t>́ </a:t>
            </a:r>
            <a:r>
              <a:rPr lang="cs-CZ" dirty="0" err="1"/>
              <a:t>právo</a:t>
            </a:r>
            <a:r>
              <a:rPr lang="cs-CZ" dirty="0"/>
              <a:t> na </a:t>
            </a:r>
            <a:r>
              <a:rPr lang="cs-CZ" dirty="0" err="1"/>
              <a:t>sebeurčeni</a:t>
            </a:r>
            <a:r>
              <a:rPr lang="cs-CZ" dirty="0"/>
              <a:t>́.“ </a:t>
            </a:r>
          </a:p>
          <a:p>
            <a:pPr lvl="0"/>
            <a:r>
              <a:rPr lang="cs-CZ" dirty="0"/>
              <a:t>MHP se aplikuje ihned, jakmile fakticky započne ozbrojené nepřátelství (vždy, když dojde k použití ozbrojené síly)  </a:t>
            </a:r>
          </a:p>
          <a:p>
            <a:endParaRPr lang="cs-CZ" dirty="0"/>
          </a:p>
        </p:txBody>
      </p:sp>
    </p:spTree>
    <p:extLst>
      <p:ext uri="{BB962C8B-B14F-4D97-AF65-F5344CB8AC3E}">
        <p14:creationId xmlns:p14="http://schemas.microsoft.com/office/powerpoint/2010/main" val="749654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B6E5778-2A50-914C-B7A1-CF6AC13DF8FA}"/>
              </a:ext>
            </a:extLst>
          </p:cNvPr>
          <p:cNvSpPr>
            <a:spLocks noGrp="1"/>
          </p:cNvSpPr>
          <p:nvPr>
            <p:ph type="title"/>
          </p:nvPr>
        </p:nvSpPr>
        <p:spPr>
          <a:xfrm>
            <a:off x="301752" y="228600"/>
            <a:ext cx="8534400" cy="1112168"/>
          </a:xfrm>
        </p:spPr>
        <p:txBody>
          <a:bodyPr>
            <a:normAutofit/>
          </a:bodyPr>
          <a:lstStyle/>
          <a:p>
            <a:r>
              <a:rPr lang="cs-CZ" b="1" dirty="0"/>
              <a:t>VI. Definice ozbrojeného konfliktu</a:t>
            </a:r>
            <a:br>
              <a:rPr lang="cs-CZ" b="1" dirty="0"/>
            </a:br>
            <a:endParaRPr lang="cs-CZ" dirty="0"/>
          </a:p>
        </p:txBody>
      </p:sp>
      <p:sp>
        <p:nvSpPr>
          <p:cNvPr id="3" name="Zástupný obsah 2">
            <a:extLst>
              <a:ext uri="{FF2B5EF4-FFF2-40B4-BE49-F238E27FC236}">
                <a16:creationId xmlns:a16="http://schemas.microsoft.com/office/drawing/2014/main" xmlns="" id="{1590E9B2-9599-2646-9843-B56CCF9BD075}"/>
              </a:ext>
            </a:extLst>
          </p:cNvPr>
          <p:cNvSpPr>
            <a:spLocks noGrp="1"/>
          </p:cNvSpPr>
          <p:nvPr>
            <p:ph sz="quarter" idx="1"/>
          </p:nvPr>
        </p:nvSpPr>
        <p:spPr/>
        <p:txBody>
          <a:bodyPr>
            <a:normAutofit fontScale="85000" lnSpcReduction="20000"/>
          </a:bodyPr>
          <a:lstStyle/>
          <a:p>
            <a:pPr marL="0" lvl="0" indent="0">
              <a:buNone/>
            </a:pPr>
            <a:r>
              <a:rPr lang="cs-CZ" dirty="0" smtClean="0"/>
              <a:t>B) </a:t>
            </a:r>
            <a:r>
              <a:rPr lang="cs-CZ" b="1" dirty="0" smtClean="0"/>
              <a:t>Vnitrostátní </a:t>
            </a:r>
            <a:r>
              <a:rPr lang="cs-CZ" b="1" dirty="0"/>
              <a:t>ozbrojený konflikt</a:t>
            </a:r>
          </a:p>
          <a:p>
            <a:pPr lvl="0"/>
            <a:r>
              <a:rPr lang="cs-CZ" dirty="0" smtClean="0"/>
              <a:t>čl</a:t>
            </a:r>
            <a:r>
              <a:rPr lang="cs-CZ" dirty="0"/>
              <a:t>. 3 ženevských úmluv:</a:t>
            </a:r>
          </a:p>
          <a:p>
            <a:pPr marL="0" indent="0">
              <a:buNone/>
            </a:pPr>
            <a:r>
              <a:rPr lang="cs-CZ" i="1" dirty="0"/>
              <a:t>„V </a:t>
            </a:r>
            <a:r>
              <a:rPr lang="cs-CZ" i="1" dirty="0" err="1"/>
              <a:t>případe</a:t>
            </a:r>
            <a:r>
              <a:rPr lang="cs-CZ" i="1" dirty="0"/>
              <a:t>̌ </a:t>
            </a:r>
            <a:r>
              <a:rPr lang="cs-CZ" i="1" dirty="0" err="1"/>
              <a:t>ozbrojeného</a:t>
            </a:r>
            <a:r>
              <a:rPr lang="cs-CZ" i="1" dirty="0"/>
              <a:t> konfliktu, </a:t>
            </a:r>
            <a:r>
              <a:rPr lang="cs-CZ" i="1" dirty="0" err="1"/>
              <a:t>ktery</a:t>
            </a:r>
            <a:r>
              <a:rPr lang="cs-CZ" i="1" dirty="0"/>
              <a:t>́ </a:t>
            </a:r>
            <a:r>
              <a:rPr lang="cs-CZ" i="1" dirty="0" err="1"/>
              <a:t>nema</a:t>
            </a:r>
            <a:r>
              <a:rPr lang="cs-CZ" i="1" dirty="0"/>
              <a:t>́ </a:t>
            </a:r>
            <a:r>
              <a:rPr lang="cs-CZ" i="1" dirty="0" err="1"/>
              <a:t>mezinárodni</a:t>
            </a:r>
            <a:r>
              <a:rPr lang="cs-CZ" i="1" dirty="0"/>
              <a:t>́ </a:t>
            </a:r>
            <a:r>
              <a:rPr lang="cs-CZ" i="1" dirty="0" err="1"/>
              <a:t>ráz</a:t>
            </a:r>
            <a:r>
              <a:rPr lang="cs-CZ" i="1" dirty="0"/>
              <a:t> a </a:t>
            </a:r>
            <a:r>
              <a:rPr lang="cs-CZ" i="1" dirty="0" err="1"/>
              <a:t>ktery</a:t>
            </a:r>
            <a:r>
              <a:rPr lang="cs-CZ" i="1" dirty="0"/>
              <a:t>́ vznikne na </a:t>
            </a:r>
            <a:r>
              <a:rPr lang="cs-CZ" i="1" dirty="0" err="1"/>
              <a:t>územi</a:t>
            </a:r>
            <a:r>
              <a:rPr lang="cs-CZ" i="1" dirty="0"/>
              <a:t>́ </a:t>
            </a:r>
            <a:r>
              <a:rPr lang="cs-CZ" i="1" dirty="0" err="1"/>
              <a:t>některe</a:t>
            </a:r>
            <a:r>
              <a:rPr lang="cs-CZ" i="1" dirty="0"/>
              <a:t>́ z </a:t>
            </a:r>
            <a:r>
              <a:rPr lang="cs-CZ" i="1" dirty="0" err="1"/>
              <a:t>Vysokých</a:t>
            </a:r>
            <a:r>
              <a:rPr lang="cs-CZ" i="1" dirty="0"/>
              <a:t> </a:t>
            </a:r>
            <a:r>
              <a:rPr lang="cs-CZ" i="1" dirty="0" err="1"/>
              <a:t>smluvních</a:t>
            </a:r>
            <a:r>
              <a:rPr lang="cs-CZ" i="1" dirty="0"/>
              <a:t> stran, bude </a:t>
            </a:r>
            <a:r>
              <a:rPr lang="cs-CZ" i="1" dirty="0" err="1"/>
              <a:t>každa</a:t>
            </a:r>
            <a:r>
              <a:rPr lang="cs-CZ" i="1" dirty="0"/>
              <a:t>́ ze stran v konfliktu </a:t>
            </a:r>
            <a:r>
              <a:rPr lang="cs-CZ" i="1" dirty="0" err="1"/>
              <a:t>zavázána</a:t>
            </a:r>
            <a:r>
              <a:rPr lang="cs-CZ" i="1" dirty="0"/>
              <a:t> </a:t>
            </a:r>
            <a:r>
              <a:rPr lang="cs-CZ" i="1" dirty="0" err="1"/>
              <a:t>říditi</a:t>
            </a:r>
            <a:r>
              <a:rPr lang="cs-CZ" i="1" dirty="0"/>
              <a:t> se </a:t>
            </a:r>
            <a:r>
              <a:rPr lang="cs-CZ" i="1" dirty="0" err="1"/>
              <a:t>při</a:t>
            </a:r>
            <a:r>
              <a:rPr lang="cs-CZ" i="1" dirty="0"/>
              <a:t> </a:t>
            </a:r>
            <a:r>
              <a:rPr lang="cs-CZ" i="1" dirty="0" err="1"/>
              <a:t>nejmenším</a:t>
            </a:r>
            <a:r>
              <a:rPr lang="cs-CZ" i="1" dirty="0"/>
              <a:t> </a:t>
            </a:r>
            <a:r>
              <a:rPr lang="cs-CZ" i="1" dirty="0" err="1"/>
              <a:t>těmito</a:t>
            </a:r>
            <a:r>
              <a:rPr lang="cs-CZ" i="1" dirty="0"/>
              <a:t> </a:t>
            </a:r>
            <a:r>
              <a:rPr lang="cs-CZ" i="1" dirty="0" err="1"/>
              <a:t>ustanoveními</a:t>
            </a:r>
            <a:r>
              <a:rPr lang="cs-CZ" i="1" dirty="0"/>
              <a:t>…“ </a:t>
            </a:r>
            <a:endParaRPr lang="cs-CZ" dirty="0"/>
          </a:p>
          <a:p>
            <a:pPr lvl="0"/>
            <a:r>
              <a:rPr lang="cs-CZ" dirty="0"/>
              <a:t>Protokol II (užší definice vnitřního konfliktu):</a:t>
            </a:r>
          </a:p>
          <a:p>
            <a:pPr marL="0" indent="0">
              <a:buNone/>
            </a:pPr>
            <a:r>
              <a:rPr lang="cs-CZ" i="1" dirty="0"/>
              <a:t>konflikt, k němuž dochází </a:t>
            </a:r>
            <a:r>
              <a:rPr lang="cs-CZ" b="1" i="1" dirty="0"/>
              <a:t>na území některé smluvní strany mezi jejími ozbrojenými silami a disidentskými (opozičními) ozbrojenými silami </a:t>
            </a:r>
            <a:r>
              <a:rPr lang="cs-CZ" i="1" dirty="0"/>
              <a:t>(vnitřní nepřátelství musí být uskutečňováno ozbrojenou silou a takovou intenzitou, které vyžaduje nasazení vojenských složek, opozice musí být kolektivně organizována, jejich ozbrojené síly musí být pod velením)</a:t>
            </a:r>
          </a:p>
          <a:p>
            <a:endParaRPr lang="cs-CZ" dirty="0"/>
          </a:p>
        </p:txBody>
      </p:sp>
    </p:spTree>
    <p:extLst>
      <p:ext uri="{BB962C8B-B14F-4D97-AF65-F5344CB8AC3E}">
        <p14:creationId xmlns:p14="http://schemas.microsoft.com/office/powerpoint/2010/main" val="1525677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2237AEB-69F5-BA42-8151-196F41EB2983}"/>
              </a:ext>
            </a:extLst>
          </p:cNvPr>
          <p:cNvSpPr>
            <a:spLocks noGrp="1"/>
          </p:cNvSpPr>
          <p:nvPr>
            <p:ph type="title"/>
          </p:nvPr>
        </p:nvSpPr>
        <p:spPr>
          <a:xfrm>
            <a:off x="301752" y="228600"/>
            <a:ext cx="8534400" cy="968152"/>
          </a:xfrm>
        </p:spPr>
        <p:txBody>
          <a:bodyPr>
            <a:normAutofit fontScale="90000"/>
          </a:bodyPr>
          <a:lstStyle/>
          <a:p>
            <a:r>
              <a:rPr lang="cs-CZ" b="1" dirty="0"/>
              <a:t>VI. Definice ozbrojeného konfliktu</a:t>
            </a:r>
            <a:br>
              <a:rPr lang="cs-CZ" b="1" dirty="0"/>
            </a:br>
            <a:endParaRPr lang="cs-CZ" dirty="0"/>
          </a:p>
        </p:txBody>
      </p:sp>
      <p:sp>
        <p:nvSpPr>
          <p:cNvPr id="3" name="Zástupný obsah 2">
            <a:extLst>
              <a:ext uri="{FF2B5EF4-FFF2-40B4-BE49-F238E27FC236}">
                <a16:creationId xmlns:a16="http://schemas.microsoft.com/office/drawing/2014/main" xmlns="" id="{FA1F2234-B2F2-FA4B-9F35-B551D96EEF57}"/>
              </a:ext>
            </a:extLst>
          </p:cNvPr>
          <p:cNvSpPr>
            <a:spLocks noGrp="1"/>
          </p:cNvSpPr>
          <p:nvPr>
            <p:ph sz="quarter" idx="1"/>
          </p:nvPr>
        </p:nvSpPr>
        <p:spPr/>
        <p:txBody>
          <a:bodyPr/>
          <a:lstStyle/>
          <a:p>
            <a:pPr marL="609600" indent="-609600">
              <a:buFont typeface="Wingdings" pitchFamily="2" charset="2"/>
              <a:buNone/>
            </a:pPr>
            <a:endParaRPr lang="cs-CZ" altLang="cs-CZ" b="1" dirty="0"/>
          </a:p>
          <a:p>
            <a:pPr lvl="0"/>
            <a:r>
              <a:rPr lang="cs-CZ" altLang="cs-CZ" b="1" dirty="0"/>
              <a:t> </a:t>
            </a:r>
            <a:r>
              <a:rPr lang="cs-CZ" dirty="0"/>
              <a:t>Rozsudek ICTY ve věci </a:t>
            </a:r>
            <a:r>
              <a:rPr lang="cs-CZ" dirty="0" err="1"/>
              <a:t>Tadic</a:t>
            </a:r>
            <a:r>
              <a:rPr lang="cs-CZ" dirty="0"/>
              <a:t> (1996) (širší </a:t>
            </a:r>
            <a:r>
              <a:rPr lang="cs-CZ" dirty="0" smtClean="0"/>
              <a:t>definice vnitřního konfliktu):</a:t>
            </a:r>
            <a:endParaRPr lang="cs-CZ" dirty="0"/>
          </a:p>
          <a:p>
            <a:pPr marL="0" indent="0">
              <a:buNone/>
            </a:pPr>
            <a:r>
              <a:rPr lang="cs-CZ" dirty="0" smtClean="0"/>
              <a:t>- dlouhodobé </a:t>
            </a:r>
            <a:r>
              <a:rPr lang="cs-CZ" dirty="0"/>
              <a:t>ozbrojené násilí mezi vládními jednotkami a organizovanými ozbrojenými silami </a:t>
            </a:r>
            <a:r>
              <a:rPr lang="cs-CZ" b="1" dirty="0"/>
              <a:t>nebo mezi takovými skupinami </a:t>
            </a:r>
            <a:r>
              <a:rPr lang="cs-CZ" b="1" dirty="0" smtClean="0"/>
              <a:t>navzájem uvnitř </a:t>
            </a:r>
            <a:r>
              <a:rPr lang="cs-CZ" b="1" dirty="0"/>
              <a:t>státu </a:t>
            </a:r>
            <a:endParaRPr lang="cs-CZ" dirty="0"/>
          </a:p>
          <a:p>
            <a:pPr marL="0" indent="0">
              <a:buNone/>
            </a:pPr>
            <a:endParaRPr lang="cs-CZ" dirty="0"/>
          </a:p>
          <a:p>
            <a:pPr marL="609600" indent="-609600">
              <a:buFont typeface="Wingdings" pitchFamily="2" charset="2"/>
              <a:buNone/>
            </a:pPr>
            <a:endParaRPr lang="cs-CZ" dirty="0"/>
          </a:p>
        </p:txBody>
      </p:sp>
    </p:spTree>
    <p:extLst>
      <p:ext uri="{BB962C8B-B14F-4D97-AF65-F5344CB8AC3E}">
        <p14:creationId xmlns:p14="http://schemas.microsoft.com/office/powerpoint/2010/main" val="651046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8BD158E-5375-084E-90FF-A686AE6071D2}"/>
              </a:ext>
            </a:extLst>
          </p:cNvPr>
          <p:cNvSpPr>
            <a:spLocks noGrp="1"/>
          </p:cNvSpPr>
          <p:nvPr>
            <p:ph type="title"/>
          </p:nvPr>
        </p:nvSpPr>
        <p:spPr>
          <a:xfrm>
            <a:off x="301752" y="228600"/>
            <a:ext cx="8534400" cy="1184176"/>
          </a:xfrm>
        </p:spPr>
        <p:txBody>
          <a:bodyPr>
            <a:normAutofit/>
          </a:bodyPr>
          <a:lstStyle/>
          <a:p>
            <a:r>
              <a:rPr lang="cs-CZ" b="1" dirty="0"/>
              <a:t>VI. Definice ozbrojeného konfliktu</a:t>
            </a:r>
            <a:br>
              <a:rPr lang="cs-CZ" b="1" dirty="0"/>
            </a:br>
            <a:endParaRPr lang="cs-CZ" dirty="0"/>
          </a:p>
        </p:txBody>
      </p:sp>
      <p:sp>
        <p:nvSpPr>
          <p:cNvPr id="3" name="Zástupný obsah 2">
            <a:extLst>
              <a:ext uri="{FF2B5EF4-FFF2-40B4-BE49-F238E27FC236}">
                <a16:creationId xmlns:a16="http://schemas.microsoft.com/office/drawing/2014/main" xmlns="" id="{3AED089F-63AE-BC4E-8426-FE31C31DB091}"/>
              </a:ext>
            </a:extLst>
          </p:cNvPr>
          <p:cNvSpPr>
            <a:spLocks noGrp="1"/>
          </p:cNvSpPr>
          <p:nvPr>
            <p:ph sz="quarter" idx="1"/>
          </p:nvPr>
        </p:nvSpPr>
        <p:spPr/>
        <p:txBody>
          <a:bodyPr>
            <a:normAutofit/>
          </a:bodyPr>
          <a:lstStyle/>
          <a:p>
            <a:pPr marL="609600" indent="-609600">
              <a:lnSpc>
                <a:spcPct val="80000"/>
              </a:lnSpc>
            </a:pPr>
            <a:endParaRPr lang="cs-CZ" altLang="cs-CZ" sz="2400" dirty="0"/>
          </a:p>
          <a:p>
            <a:pPr marL="0" lvl="0" indent="0">
              <a:buNone/>
            </a:pPr>
            <a:r>
              <a:rPr lang="cs-CZ" dirty="0" smtClean="0"/>
              <a:t>C) </a:t>
            </a:r>
            <a:r>
              <a:rPr lang="cs-CZ" b="1" dirty="0" smtClean="0"/>
              <a:t>Smíšené </a:t>
            </a:r>
            <a:r>
              <a:rPr lang="cs-CZ" b="1" dirty="0"/>
              <a:t>ozbrojené konflikty</a:t>
            </a:r>
          </a:p>
          <a:p>
            <a:pPr lvl="0"/>
            <a:r>
              <a:rPr lang="cs-CZ" dirty="0"/>
              <a:t>realita po roce 1990  - rozpad státu, vnitřní konflikt se proměňuje v konflikt mezinárodní (rozsudek ICTY </a:t>
            </a:r>
            <a:r>
              <a:rPr lang="cs-CZ" dirty="0" err="1"/>
              <a:t>Tadic</a:t>
            </a:r>
            <a:r>
              <a:rPr lang="cs-CZ" dirty="0"/>
              <a:t> - nutnost oddělování jednotlivých fází konfliktu)</a:t>
            </a:r>
          </a:p>
          <a:p>
            <a:pPr lvl="0"/>
            <a:r>
              <a:rPr lang="cs-CZ" dirty="0"/>
              <a:t>vede k </a:t>
            </a:r>
            <a:r>
              <a:rPr lang="cs-CZ" dirty="0" err="1"/>
              <a:t>fragmentarizaci</a:t>
            </a:r>
            <a:r>
              <a:rPr lang="cs-CZ" dirty="0"/>
              <a:t> pravidel dle charakteru konfliktu a válčících stran </a:t>
            </a:r>
          </a:p>
          <a:p>
            <a:endParaRPr lang="cs-CZ" dirty="0"/>
          </a:p>
        </p:txBody>
      </p:sp>
    </p:spTree>
    <p:extLst>
      <p:ext uri="{BB962C8B-B14F-4D97-AF65-F5344CB8AC3E}">
        <p14:creationId xmlns:p14="http://schemas.microsoft.com/office/powerpoint/2010/main" val="2453498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Osnova</a:t>
            </a:r>
            <a:endParaRPr lang="cs-CZ" dirty="0"/>
          </a:p>
        </p:txBody>
      </p:sp>
      <p:sp>
        <p:nvSpPr>
          <p:cNvPr id="3" name="Zástupný symbol pro obsah 2"/>
          <p:cNvSpPr>
            <a:spLocks noGrp="1"/>
          </p:cNvSpPr>
          <p:nvPr>
            <p:ph sz="quarter" idx="1"/>
          </p:nvPr>
        </p:nvSpPr>
        <p:spPr/>
        <p:txBody>
          <a:bodyPr>
            <a:normAutofit fontScale="77500" lnSpcReduction="20000"/>
          </a:bodyPr>
          <a:lstStyle/>
          <a:p>
            <a:pPr marL="0" lvl="0" indent="0">
              <a:buNone/>
            </a:pPr>
            <a:r>
              <a:rPr lang="cs-CZ" sz="3600" dirty="0"/>
              <a:t>I. </a:t>
            </a:r>
            <a:r>
              <a:rPr lang="cs-CZ" sz="3600" dirty="0"/>
              <a:t>Válka a její regulace</a:t>
            </a:r>
          </a:p>
          <a:p>
            <a:pPr marL="0" lvl="0" indent="0">
              <a:buNone/>
            </a:pPr>
            <a:r>
              <a:rPr lang="cs-CZ" sz="3600" dirty="0" smtClean="0"/>
              <a:t>II. Definice </a:t>
            </a:r>
            <a:r>
              <a:rPr lang="cs-CZ" sz="3600" dirty="0"/>
              <a:t>mezinárodního práva </a:t>
            </a:r>
            <a:r>
              <a:rPr lang="cs-CZ" sz="3600" dirty="0" smtClean="0"/>
              <a:t>humanitárního</a:t>
            </a:r>
            <a:endParaRPr lang="cs-CZ" sz="3600" dirty="0"/>
          </a:p>
          <a:p>
            <a:pPr marL="0" lvl="0" indent="0">
              <a:buNone/>
            </a:pPr>
            <a:r>
              <a:rPr lang="cs-CZ" sz="3600" dirty="0" smtClean="0"/>
              <a:t>III. Vývoj </a:t>
            </a:r>
            <a:r>
              <a:rPr lang="cs-CZ" sz="3600" dirty="0"/>
              <a:t>moderního humanitárního práva </a:t>
            </a:r>
          </a:p>
          <a:p>
            <a:pPr marL="0" lvl="0" indent="0">
              <a:buNone/>
            </a:pPr>
            <a:r>
              <a:rPr lang="cs-CZ" sz="3600" dirty="0" smtClean="0"/>
              <a:t>IV. Struktura </a:t>
            </a:r>
            <a:r>
              <a:rPr lang="cs-CZ" sz="3600" dirty="0"/>
              <a:t>mezinárodního humanitárního práva</a:t>
            </a:r>
          </a:p>
          <a:p>
            <a:pPr marL="0" lvl="0" indent="0">
              <a:buNone/>
            </a:pPr>
            <a:r>
              <a:rPr lang="cs-CZ" sz="3600" dirty="0" smtClean="0"/>
              <a:t>V. Specifické </a:t>
            </a:r>
            <a:r>
              <a:rPr lang="cs-CZ" sz="3600" dirty="0"/>
              <a:t>rysy a obecné zásady</a:t>
            </a:r>
          </a:p>
          <a:p>
            <a:pPr marL="0" lvl="0" indent="0">
              <a:buNone/>
            </a:pPr>
            <a:r>
              <a:rPr lang="cs-CZ" sz="3600" dirty="0" smtClean="0"/>
              <a:t>VI. Definice </a:t>
            </a:r>
            <a:r>
              <a:rPr lang="cs-CZ" sz="3600" dirty="0"/>
              <a:t>ozbrojeného konfliktu</a:t>
            </a:r>
          </a:p>
          <a:p>
            <a:pPr marL="0" lvl="0" indent="0">
              <a:buNone/>
            </a:pPr>
            <a:r>
              <a:rPr lang="cs-CZ" sz="3600" dirty="0" smtClean="0"/>
              <a:t>VII. Pravidla </a:t>
            </a:r>
            <a:r>
              <a:rPr lang="cs-CZ" sz="3600" dirty="0"/>
              <a:t>platná za mezinárodního ozbrojeného konfliktu</a:t>
            </a:r>
          </a:p>
          <a:p>
            <a:pPr marL="0" lvl="0" indent="0">
              <a:buNone/>
            </a:pPr>
            <a:r>
              <a:rPr lang="cs-CZ" sz="3600" dirty="0" smtClean="0"/>
              <a:t>VIII. Ochrana </a:t>
            </a:r>
            <a:r>
              <a:rPr lang="cs-CZ" sz="3600" dirty="0"/>
              <a:t>obětí </a:t>
            </a:r>
            <a:endParaRPr lang="cs-CZ" sz="3600" dirty="0" smtClean="0"/>
          </a:p>
          <a:p>
            <a:pPr marL="0" lvl="0" indent="0">
              <a:buNone/>
            </a:pPr>
            <a:r>
              <a:rPr lang="cs-CZ" sz="3600" dirty="0" smtClean="0"/>
              <a:t>IX. Pravidla </a:t>
            </a:r>
            <a:r>
              <a:rPr lang="cs-CZ" sz="3600" dirty="0"/>
              <a:t>platná ve vnitřním </a:t>
            </a:r>
            <a:r>
              <a:rPr lang="cs-CZ" sz="3600" dirty="0" smtClean="0"/>
              <a:t>ozbrojeném konfliktu</a:t>
            </a:r>
            <a:endParaRPr lang="cs-CZ" sz="3600" dirty="0"/>
          </a:p>
          <a:p>
            <a:pPr marL="0" lvl="0" indent="0">
              <a:buNone/>
            </a:pPr>
            <a:endParaRPr lang="cs-CZ" sz="3600" dirty="0"/>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6E6E323-0DBD-7E46-A666-D86F7119FAA0}"/>
              </a:ext>
            </a:extLst>
          </p:cNvPr>
          <p:cNvSpPr>
            <a:spLocks noGrp="1"/>
          </p:cNvSpPr>
          <p:nvPr>
            <p:ph type="title"/>
          </p:nvPr>
        </p:nvSpPr>
        <p:spPr>
          <a:xfrm>
            <a:off x="301752" y="228600"/>
            <a:ext cx="8534400" cy="1400200"/>
          </a:xfrm>
        </p:spPr>
        <p:txBody>
          <a:bodyPr>
            <a:normAutofit fontScale="90000"/>
          </a:bodyPr>
          <a:lstStyle/>
          <a:p>
            <a:pPr lvl="0"/>
            <a:r>
              <a:rPr lang="cs-CZ" sz="3200" b="1" dirty="0"/>
              <a:t>VII. Pravidla platná za mezinárodního ozbrojeného konfliktu</a:t>
            </a:r>
            <a:r>
              <a:rPr lang="cs-CZ" sz="3200" dirty="0"/>
              <a:t/>
            </a:r>
            <a:br>
              <a:rPr lang="cs-CZ" sz="3200" dirty="0"/>
            </a:br>
            <a:endParaRPr lang="cs-CZ" dirty="0"/>
          </a:p>
        </p:txBody>
      </p:sp>
      <p:sp>
        <p:nvSpPr>
          <p:cNvPr id="3" name="Zástupný obsah 2">
            <a:extLst>
              <a:ext uri="{FF2B5EF4-FFF2-40B4-BE49-F238E27FC236}">
                <a16:creationId xmlns:a16="http://schemas.microsoft.com/office/drawing/2014/main" xmlns="" id="{BD5BDC0F-2533-F14F-A973-C7DC24B1D506}"/>
              </a:ext>
            </a:extLst>
          </p:cNvPr>
          <p:cNvSpPr>
            <a:spLocks noGrp="1"/>
          </p:cNvSpPr>
          <p:nvPr>
            <p:ph sz="quarter" idx="1"/>
          </p:nvPr>
        </p:nvSpPr>
        <p:spPr>
          <a:xfrm>
            <a:off x="301752" y="1527048"/>
            <a:ext cx="8503920" cy="4926288"/>
          </a:xfrm>
        </p:spPr>
        <p:txBody>
          <a:bodyPr>
            <a:normAutofit fontScale="92500" lnSpcReduction="20000"/>
          </a:bodyPr>
          <a:lstStyle/>
          <a:p>
            <a:pPr marL="0" lvl="0" indent="0">
              <a:buNone/>
            </a:pPr>
            <a:r>
              <a:rPr lang="cs-CZ" dirty="0" smtClean="0"/>
              <a:t>A) </a:t>
            </a:r>
            <a:r>
              <a:rPr lang="cs-CZ" b="1" dirty="0" smtClean="0"/>
              <a:t>Kdo </a:t>
            </a:r>
            <a:r>
              <a:rPr lang="cs-CZ" b="1" dirty="0"/>
              <a:t>se účastní konfliktu:</a:t>
            </a:r>
          </a:p>
          <a:p>
            <a:pPr lvl="0"/>
            <a:r>
              <a:rPr lang="cs-CZ" dirty="0"/>
              <a:t>příslušníci ozbrojených sil (</a:t>
            </a:r>
            <a:r>
              <a:rPr lang="cs-CZ" dirty="0" err="1"/>
              <a:t>kombatanti</a:t>
            </a:r>
            <a:r>
              <a:rPr lang="cs-CZ" dirty="0" smtClean="0"/>
              <a:t>)</a:t>
            </a:r>
            <a:endParaRPr lang="cs-CZ" dirty="0"/>
          </a:p>
          <a:p>
            <a:pPr marL="0" indent="0">
              <a:buNone/>
            </a:pPr>
            <a:r>
              <a:rPr lang="cs-CZ" dirty="0" smtClean="0"/>
              <a:t>- mají </a:t>
            </a:r>
            <a:r>
              <a:rPr lang="cs-CZ" dirty="0"/>
              <a:t>v čele velitele odpovídajícího za podřízené,</a:t>
            </a:r>
          </a:p>
          <a:p>
            <a:pPr marL="0" indent="0">
              <a:buNone/>
            </a:pPr>
            <a:r>
              <a:rPr lang="cs-CZ" dirty="0" smtClean="0"/>
              <a:t>- nosí </a:t>
            </a:r>
            <a:r>
              <a:rPr lang="cs-CZ" dirty="0"/>
              <a:t>pevný rozeznávací znak viditelný na dálku,</a:t>
            </a:r>
          </a:p>
          <a:p>
            <a:pPr marL="0" indent="0">
              <a:buNone/>
            </a:pPr>
            <a:r>
              <a:rPr lang="cs-CZ" dirty="0" smtClean="0"/>
              <a:t>- nosí </a:t>
            </a:r>
            <a:r>
              <a:rPr lang="cs-CZ" dirty="0"/>
              <a:t>otevřeně zbraň,</a:t>
            </a:r>
          </a:p>
          <a:p>
            <a:pPr>
              <a:buFontTx/>
              <a:buChar char="-"/>
            </a:pPr>
            <a:r>
              <a:rPr lang="cs-CZ" dirty="0" smtClean="0"/>
              <a:t>dodržují </a:t>
            </a:r>
            <a:r>
              <a:rPr lang="cs-CZ" dirty="0"/>
              <a:t>zákony a obyčeje války </a:t>
            </a:r>
            <a:endParaRPr lang="cs-CZ" dirty="0" smtClean="0"/>
          </a:p>
          <a:p>
            <a:pPr marL="0" lvl="0" indent="0">
              <a:buNone/>
            </a:pPr>
            <a:endParaRPr lang="cs-CZ" dirty="0" smtClean="0"/>
          </a:p>
          <a:p>
            <a:pPr marL="0" lvl="0" indent="0">
              <a:buNone/>
            </a:pPr>
            <a:r>
              <a:rPr lang="cs-CZ" b="1" dirty="0" err="1" smtClean="0"/>
              <a:t>kombatant</a:t>
            </a:r>
            <a:r>
              <a:rPr lang="cs-CZ" dirty="0" smtClean="0"/>
              <a:t> </a:t>
            </a:r>
            <a:r>
              <a:rPr lang="cs-CZ" dirty="0"/>
              <a:t>– usmrcuje a zraňuje osoby a ničí a poškozuje objekty a materiál, pokud násilné činy neporušují mezinárodní humanitární právo, má jeho jednání povahu výkonu oprávnění a nevede ke vzniku trestní odpovědnosti, je současně legitimním cílem útoku nepřítele, pokud je zraněn nebo upadne do zajetí, má </a:t>
            </a:r>
            <a:r>
              <a:rPr lang="cs-CZ" b="1" dirty="0"/>
              <a:t>práva válečného zajatce </a:t>
            </a:r>
          </a:p>
          <a:p>
            <a:pPr>
              <a:buFontTx/>
              <a:buChar char="-"/>
            </a:pPr>
            <a:endParaRPr lang="cs-CZ" dirty="0"/>
          </a:p>
        </p:txBody>
      </p:sp>
    </p:spTree>
    <p:extLst>
      <p:ext uri="{BB962C8B-B14F-4D97-AF65-F5344CB8AC3E}">
        <p14:creationId xmlns:p14="http://schemas.microsoft.com/office/powerpoint/2010/main" val="562151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E7436CD-D760-774B-8837-573FF2990FF3}"/>
              </a:ext>
            </a:extLst>
          </p:cNvPr>
          <p:cNvSpPr>
            <a:spLocks noGrp="1"/>
          </p:cNvSpPr>
          <p:nvPr>
            <p:ph type="title"/>
          </p:nvPr>
        </p:nvSpPr>
        <p:spPr/>
        <p:txBody>
          <a:bodyPr>
            <a:normAutofit fontScale="90000"/>
          </a:bodyPr>
          <a:lstStyle/>
          <a:p>
            <a:r>
              <a:rPr lang="cs-CZ" sz="3600" b="1" dirty="0"/>
              <a:t>VII. Pravidla platná za mezinárodního ozbrojeného konfliktu</a:t>
            </a:r>
            <a:endParaRPr lang="cs-CZ" dirty="0"/>
          </a:p>
        </p:txBody>
      </p:sp>
      <p:sp>
        <p:nvSpPr>
          <p:cNvPr id="3" name="Zástupný obsah 2">
            <a:extLst>
              <a:ext uri="{FF2B5EF4-FFF2-40B4-BE49-F238E27FC236}">
                <a16:creationId xmlns:a16="http://schemas.microsoft.com/office/drawing/2014/main" xmlns="" id="{F6981A98-7BAB-3C40-88E4-78DDC079260D}"/>
              </a:ext>
            </a:extLst>
          </p:cNvPr>
          <p:cNvSpPr>
            <a:spLocks noGrp="1"/>
          </p:cNvSpPr>
          <p:nvPr>
            <p:ph sz="quarter" idx="1"/>
          </p:nvPr>
        </p:nvSpPr>
        <p:spPr/>
        <p:txBody>
          <a:bodyPr>
            <a:normAutofit fontScale="70000" lnSpcReduction="20000"/>
          </a:bodyPr>
          <a:lstStyle/>
          <a:p>
            <a:pPr marL="0" lvl="0" indent="0">
              <a:buNone/>
            </a:pPr>
            <a:r>
              <a:rPr lang="cs-CZ" dirty="0" smtClean="0"/>
              <a:t>za </a:t>
            </a:r>
            <a:r>
              <a:rPr lang="cs-CZ" dirty="0" err="1" smtClean="0"/>
              <a:t>kombatanty</a:t>
            </a:r>
            <a:r>
              <a:rPr lang="cs-CZ" dirty="0" smtClean="0"/>
              <a:t> se </a:t>
            </a:r>
            <a:r>
              <a:rPr lang="cs-CZ" b="1" dirty="0" smtClean="0"/>
              <a:t>nepovažují</a:t>
            </a:r>
            <a:r>
              <a:rPr lang="cs-CZ" dirty="0" smtClean="0"/>
              <a:t>: </a:t>
            </a:r>
          </a:p>
          <a:p>
            <a:pPr lvl="0"/>
            <a:r>
              <a:rPr lang="cs-CZ" dirty="0" smtClean="0"/>
              <a:t>vyzvědači </a:t>
            </a:r>
            <a:r>
              <a:rPr lang="cs-CZ" dirty="0"/>
              <a:t>(tajně nebo pod falešnou identitou shromažďuje nebo se snaží sbírat informace v operačním území druhé válčící strany</a:t>
            </a:r>
            <a:r>
              <a:rPr lang="cs-CZ" dirty="0" smtClean="0"/>
              <a:t>) </a:t>
            </a:r>
          </a:p>
          <a:p>
            <a:pPr lvl="0"/>
            <a:r>
              <a:rPr lang="cs-CZ" dirty="0" smtClean="0"/>
              <a:t>žoldnéři </a:t>
            </a:r>
            <a:r>
              <a:rPr lang="cs-CZ" dirty="0"/>
              <a:t>(čl. 47 Protokolu </a:t>
            </a:r>
            <a:r>
              <a:rPr lang="cs-CZ" dirty="0" smtClean="0"/>
              <a:t>I): osoba, která</a:t>
            </a:r>
          </a:p>
          <a:p>
            <a:pPr marL="0" lvl="0" indent="0">
              <a:buNone/>
            </a:pPr>
            <a:r>
              <a:rPr lang="cs-CZ" i="1" dirty="0"/>
              <a:t>je </a:t>
            </a:r>
            <a:r>
              <a:rPr lang="cs-CZ" i="1" dirty="0" err="1"/>
              <a:t>specielne</a:t>
            </a:r>
            <a:r>
              <a:rPr lang="cs-CZ" i="1" dirty="0"/>
              <a:t>̌ najata v </a:t>
            </a:r>
            <a:r>
              <a:rPr lang="cs-CZ" i="1" dirty="0" err="1"/>
              <a:t>míste</a:t>
            </a:r>
            <a:r>
              <a:rPr lang="cs-CZ" i="1" dirty="0"/>
              <a:t>̌ nebo v </a:t>
            </a:r>
            <a:r>
              <a:rPr lang="cs-CZ" i="1" dirty="0" err="1"/>
              <a:t>zahraniči</a:t>
            </a:r>
            <a:r>
              <a:rPr lang="cs-CZ" i="1" dirty="0"/>
              <a:t>́ k tomu, aby bojovala v </a:t>
            </a:r>
            <a:r>
              <a:rPr lang="cs-CZ" i="1" dirty="0" err="1"/>
              <a:t>ozbrojeném</a:t>
            </a:r>
            <a:r>
              <a:rPr lang="cs-CZ" i="1" dirty="0"/>
              <a:t> konfliktu; </a:t>
            </a:r>
            <a:endParaRPr lang="cs-CZ" dirty="0"/>
          </a:p>
          <a:p>
            <a:pPr marL="0" lvl="0" indent="0">
              <a:buNone/>
            </a:pPr>
            <a:r>
              <a:rPr lang="cs-CZ" i="1" dirty="0" err="1"/>
              <a:t>skutečne</a:t>
            </a:r>
            <a:r>
              <a:rPr lang="cs-CZ" i="1" dirty="0"/>
              <a:t>̌ se </a:t>
            </a:r>
            <a:r>
              <a:rPr lang="cs-CZ" i="1" dirty="0" err="1"/>
              <a:t>přímo</a:t>
            </a:r>
            <a:r>
              <a:rPr lang="cs-CZ" i="1" dirty="0"/>
              <a:t> </a:t>
            </a:r>
            <a:r>
              <a:rPr lang="cs-CZ" i="1" dirty="0" err="1"/>
              <a:t>účastni</a:t>
            </a:r>
            <a:r>
              <a:rPr lang="cs-CZ" i="1" dirty="0"/>
              <a:t>́ </a:t>
            </a:r>
            <a:r>
              <a:rPr lang="cs-CZ" i="1" dirty="0" err="1"/>
              <a:t>nepřátelských</a:t>
            </a:r>
            <a:r>
              <a:rPr lang="cs-CZ" i="1" dirty="0"/>
              <a:t> akcí; </a:t>
            </a:r>
            <a:endParaRPr lang="cs-CZ" dirty="0"/>
          </a:p>
          <a:p>
            <a:pPr marL="0" lvl="0" indent="0">
              <a:buNone/>
            </a:pPr>
            <a:r>
              <a:rPr lang="cs-CZ" i="1" dirty="0"/>
              <a:t>svoji </a:t>
            </a:r>
            <a:r>
              <a:rPr lang="cs-CZ" i="1" dirty="0" err="1"/>
              <a:t>účast</a:t>
            </a:r>
            <a:r>
              <a:rPr lang="cs-CZ" i="1" dirty="0"/>
              <a:t> v </a:t>
            </a:r>
            <a:r>
              <a:rPr lang="cs-CZ" i="1" dirty="0" err="1"/>
              <a:t>nepřátelských</a:t>
            </a:r>
            <a:r>
              <a:rPr lang="cs-CZ" i="1" dirty="0"/>
              <a:t> </a:t>
            </a:r>
            <a:r>
              <a:rPr lang="cs-CZ" i="1" dirty="0" err="1"/>
              <a:t>akcích</a:t>
            </a:r>
            <a:r>
              <a:rPr lang="cs-CZ" i="1" dirty="0"/>
              <a:t> motivuje </a:t>
            </a:r>
            <a:r>
              <a:rPr lang="cs-CZ" i="1" dirty="0" err="1"/>
              <a:t>hlavne</a:t>
            </a:r>
            <a:r>
              <a:rPr lang="cs-CZ" i="1" dirty="0"/>
              <a:t>̌ </a:t>
            </a:r>
            <a:r>
              <a:rPr lang="cs-CZ" i="1" dirty="0" err="1"/>
              <a:t>osobním</a:t>
            </a:r>
            <a:r>
              <a:rPr lang="cs-CZ" i="1" dirty="0"/>
              <a:t> ziskem a stranou v konfliktu nebo </a:t>
            </a:r>
            <a:r>
              <a:rPr lang="cs-CZ" i="1" dirty="0" err="1"/>
              <a:t>jejím</a:t>
            </a:r>
            <a:r>
              <a:rPr lang="cs-CZ" i="1" dirty="0"/>
              <a:t> </a:t>
            </a:r>
            <a:r>
              <a:rPr lang="cs-CZ" i="1" dirty="0" err="1"/>
              <a:t>jménem</a:t>
            </a:r>
            <a:r>
              <a:rPr lang="cs-CZ" i="1" dirty="0"/>
              <a:t> je jí </a:t>
            </a:r>
            <a:r>
              <a:rPr lang="cs-CZ" i="1" dirty="0" err="1"/>
              <a:t>skutečne</a:t>
            </a:r>
            <a:r>
              <a:rPr lang="cs-CZ" i="1" dirty="0"/>
              <a:t>̌ </a:t>
            </a:r>
            <a:r>
              <a:rPr lang="cs-CZ" i="1" dirty="0" err="1"/>
              <a:t>slíbena</a:t>
            </a:r>
            <a:r>
              <a:rPr lang="cs-CZ" i="1" dirty="0"/>
              <a:t> </a:t>
            </a:r>
            <a:r>
              <a:rPr lang="cs-CZ" i="1" dirty="0" err="1"/>
              <a:t>materiálni</a:t>
            </a:r>
            <a:r>
              <a:rPr lang="cs-CZ" i="1" dirty="0"/>
              <a:t>́ </a:t>
            </a:r>
            <a:r>
              <a:rPr lang="cs-CZ" i="1" dirty="0" err="1"/>
              <a:t>odměna</a:t>
            </a:r>
            <a:r>
              <a:rPr lang="cs-CZ" i="1" dirty="0"/>
              <a:t> </a:t>
            </a:r>
            <a:r>
              <a:rPr lang="cs-CZ" i="1" dirty="0" err="1"/>
              <a:t>podstatne</a:t>
            </a:r>
            <a:r>
              <a:rPr lang="cs-CZ" i="1" dirty="0"/>
              <a:t>̌ </a:t>
            </a:r>
            <a:r>
              <a:rPr lang="cs-CZ" i="1" dirty="0" err="1"/>
              <a:t>převyšujíci</a:t>
            </a:r>
            <a:r>
              <a:rPr lang="cs-CZ" i="1" dirty="0"/>
              <a:t>́ </a:t>
            </a:r>
            <a:r>
              <a:rPr lang="cs-CZ" i="1" dirty="0" err="1"/>
              <a:t>odměnu</a:t>
            </a:r>
            <a:r>
              <a:rPr lang="cs-CZ" i="1" dirty="0"/>
              <a:t> </a:t>
            </a:r>
            <a:r>
              <a:rPr lang="cs-CZ" i="1" dirty="0" err="1"/>
              <a:t>slíbenou</a:t>
            </a:r>
            <a:r>
              <a:rPr lang="cs-CZ" i="1" dirty="0"/>
              <a:t> nebo placenou </a:t>
            </a:r>
            <a:r>
              <a:rPr lang="cs-CZ" i="1" dirty="0" err="1"/>
              <a:t>kombatantům</a:t>
            </a:r>
            <a:r>
              <a:rPr lang="cs-CZ" i="1" dirty="0"/>
              <a:t> </a:t>
            </a:r>
            <a:r>
              <a:rPr lang="cs-CZ" i="1" dirty="0" err="1"/>
              <a:t>podobných</a:t>
            </a:r>
            <a:r>
              <a:rPr lang="cs-CZ" i="1" dirty="0"/>
              <a:t> hodností a funkcí v </a:t>
            </a:r>
            <a:r>
              <a:rPr lang="cs-CZ" i="1" dirty="0" err="1"/>
              <a:t>ozbrojených</a:t>
            </a:r>
            <a:r>
              <a:rPr lang="cs-CZ" i="1" dirty="0"/>
              <a:t> </a:t>
            </a:r>
            <a:r>
              <a:rPr lang="cs-CZ" i="1" dirty="0" err="1"/>
              <a:t>silách</a:t>
            </a:r>
            <a:r>
              <a:rPr lang="cs-CZ" i="1" dirty="0"/>
              <a:t> </a:t>
            </a:r>
            <a:r>
              <a:rPr lang="cs-CZ" i="1" dirty="0" err="1"/>
              <a:t>této</a:t>
            </a:r>
            <a:r>
              <a:rPr lang="cs-CZ" i="1" dirty="0"/>
              <a:t> strany; </a:t>
            </a:r>
            <a:endParaRPr lang="cs-CZ" dirty="0"/>
          </a:p>
          <a:p>
            <a:pPr marL="0" lvl="0" indent="0">
              <a:buNone/>
            </a:pPr>
            <a:r>
              <a:rPr lang="cs-CZ" i="1" dirty="0" err="1"/>
              <a:t>neni</a:t>
            </a:r>
            <a:r>
              <a:rPr lang="cs-CZ" i="1" dirty="0"/>
              <a:t>́ </a:t>
            </a:r>
            <a:r>
              <a:rPr lang="cs-CZ" i="1" dirty="0" err="1"/>
              <a:t>občanem</a:t>
            </a:r>
            <a:r>
              <a:rPr lang="cs-CZ" i="1" dirty="0"/>
              <a:t> strany v konfliktu ani </a:t>
            </a:r>
            <a:r>
              <a:rPr lang="cs-CZ" i="1" dirty="0" err="1"/>
              <a:t>nema</a:t>
            </a:r>
            <a:r>
              <a:rPr lang="cs-CZ" i="1" dirty="0"/>
              <a:t>́ trvalé </a:t>
            </a:r>
            <a:r>
              <a:rPr lang="cs-CZ" i="1" dirty="0" err="1"/>
              <a:t>bydlište</a:t>
            </a:r>
            <a:r>
              <a:rPr lang="cs-CZ" i="1" dirty="0"/>
              <a:t>̌ na </a:t>
            </a:r>
            <a:r>
              <a:rPr lang="cs-CZ" i="1" dirty="0" err="1"/>
              <a:t>územi</a:t>
            </a:r>
            <a:r>
              <a:rPr lang="cs-CZ" i="1" dirty="0"/>
              <a:t>́ </a:t>
            </a:r>
            <a:r>
              <a:rPr lang="cs-CZ" i="1" dirty="0" err="1"/>
              <a:t>kontrolovaném</a:t>
            </a:r>
            <a:r>
              <a:rPr lang="cs-CZ" i="1" dirty="0"/>
              <a:t> stranou v konfliktu;</a:t>
            </a:r>
            <a:endParaRPr lang="cs-CZ" dirty="0"/>
          </a:p>
          <a:p>
            <a:pPr marL="0" lvl="0" indent="0">
              <a:buNone/>
            </a:pPr>
            <a:r>
              <a:rPr lang="cs-CZ" i="1" dirty="0" err="1" smtClean="0"/>
              <a:t>neni</a:t>
            </a:r>
            <a:r>
              <a:rPr lang="cs-CZ" i="1" dirty="0" smtClean="0"/>
              <a:t>́ </a:t>
            </a:r>
            <a:r>
              <a:rPr lang="cs-CZ" i="1" dirty="0" err="1"/>
              <a:t>příslušníkem</a:t>
            </a:r>
            <a:r>
              <a:rPr lang="cs-CZ" i="1" dirty="0"/>
              <a:t> </a:t>
            </a:r>
            <a:r>
              <a:rPr lang="cs-CZ" i="1" dirty="0" err="1"/>
              <a:t>ozbrojených</a:t>
            </a:r>
            <a:r>
              <a:rPr lang="cs-CZ" i="1" dirty="0"/>
              <a:t> sil strany v konfliktu, a </a:t>
            </a:r>
            <a:endParaRPr lang="cs-CZ" dirty="0"/>
          </a:p>
          <a:p>
            <a:pPr marL="0" lvl="0" indent="0">
              <a:buNone/>
            </a:pPr>
            <a:r>
              <a:rPr lang="cs-CZ" i="1" dirty="0"/>
              <a:t>nebyla </a:t>
            </a:r>
            <a:r>
              <a:rPr lang="cs-CZ" i="1" dirty="0" err="1"/>
              <a:t>vyslána</a:t>
            </a:r>
            <a:r>
              <a:rPr lang="cs-CZ" i="1" dirty="0"/>
              <a:t> </a:t>
            </a:r>
            <a:r>
              <a:rPr lang="cs-CZ" i="1" dirty="0" err="1"/>
              <a:t>státem</a:t>
            </a:r>
            <a:r>
              <a:rPr lang="cs-CZ" i="1" dirty="0"/>
              <a:t>, </a:t>
            </a:r>
            <a:r>
              <a:rPr lang="cs-CZ" i="1" dirty="0" err="1"/>
              <a:t>ktery</a:t>
            </a:r>
            <a:r>
              <a:rPr lang="cs-CZ" i="1" dirty="0"/>
              <a:t>́ </a:t>
            </a:r>
            <a:r>
              <a:rPr lang="cs-CZ" i="1" dirty="0" err="1"/>
              <a:t>neni</a:t>
            </a:r>
            <a:r>
              <a:rPr lang="cs-CZ" i="1" dirty="0"/>
              <a:t>́ stranou v konfliktu k </a:t>
            </a:r>
            <a:r>
              <a:rPr lang="cs-CZ" i="1" dirty="0" err="1"/>
              <a:t>plněni</a:t>
            </a:r>
            <a:r>
              <a:rPr lang="cs-CZ" i="1" dirty="0"/>
              <a:t>́ </a:t>
            </a:r>
            <a:r>
              <a:rPr lang="cs-CZ" i="1" dirty="0" err="1"/>
              <a:t>oficiálních</a:t>
            </a:r>
            <a:r>
              <a:rPr lang="cs-CZ" i="1" dirty="0"/>
              <a:t> </a:t>
            </a:r>
            <a:r>
              <a:rPr lang="cs-CZ" i="1" dirty="0" err="1"/>
              <a:t>úkolu</a:t>
            </a:r>
            <a:r>
              <a:rPr lang="cs-CZ" i="1" dirty="0"/>
              <a:t>̊ jako </a:t>
            </a:r>
            <a:r>
              <a:rPr lang="cs-CZ" i="1" dirty="0" err="1"/>
              <a:t>příslušník</a:t>
            </a:r>
            <a:r>
              <a:rPr lang="cs-CZ" i="1" dirty="0"/>
              <a:t> jeho </a:t>
            </a:r>
            <a:r>
              <a:rPr lang="cs-CZ" i="1" dirty="0" err="1"/>
              <a:t>ozbrojených</a:t>
            </a:r>
            <a:r>
              <a:rPr lang="cs-CZ" i="1" dirty="0"/>
              <a:t> sil. </a:t>
            </a:r>
            <a:endParaRPr lang="cs-CZ" dirty="0"/>
          </a:p>
          <a:p>
            <a:pPr lvl="0"/>
            <a:endParaRPr lang="cs-CZ" dirty="0"/>
          </a:p>
          <a:p>
            <a:endParaRPr lang="cs-CZ" dirty="0"/>
          </a:p>
        </p:txBody>
      </p:sp>
    </p:spTree>
    <p:extLst>
      <p:ext uri="{BB962C8B-B14F-4D97-AF65-F5344CB8AC3E}">
        <p14:creationId xmlns:p14="http://schemas.microsoft.com/office/powerpoint/2010/main" val="954933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BD95879-0B87-7D4F-B71A-3DADDE6BEEED}"/>
              </a:ext>
            </a:extLst>
          </p:cNvPr>
          <p:cNvSpPr>
            <a:spLocks noGrp="1"/>
          </p:cNvSpPr>
          <p:nvPr>
            <p:ph type="title"/>
          </p:nvPr>
        </p:nvSpPr>
        <p:spPr/>
        <p:txBody>
          <a:bodyPr>
            <a:normAutofit fontScale="90000"/>
          </a:bodyPr>
          <a:lstStyle/>
          <a:p>
            <a:r>
              <a:rPr lang="cs-CZ" sz="3200" b="1" dirty="0"/>
              <a:t>VII. Pravidla platná za mezinárodního ozbrojeného konfliktu</a:t>
            </a:r>
            <a:endParaRPr lang="cs-CZ" dirty="0"/>
          </a:p>
        </p:txBody>
      </p:sp>
      <p:sp>
        <p:nvSpPr>
          <p:cNvPr id="3" name="Zástupný obsah 2">
            <a:extLst>
              <a:ext uri="{FF2B5EF4-FFF2-40B4-BE49-F238E27FC236}">
                <a16:creationId xmlns:a16="http://schemas.microsoft.com/office/drawing/2014/main" xmlns="" id="{0228BD14-440A-F648-AD0E-245A63C121F1}"/>
              </a:ext>
            </a:extLst>
          </p:cNvPr>
          <p:cNvSpPr>
            <a:spLocks noGrp="1"/>
          </p:cNvSpPr>
          <p:nvPr>
            <p:ph sz="quarter" idx="1"/>
          </p:nvPr>
        </p:nvSpPr>
        <p:spPr/>
        <p:txBody>
          <a:bodyPr>
            <a:normAutofit/>
          </a:bodyPr>
          <a:lstStyle/>
          <a:p>
            <a:pPr marL="0" lvl="0" indent="0">
              <a:buNone/>
            </a:pPr>
            <a:r>
              <a:rPr lang="cs-CZ" b="1" dirty="0" err="1" smtClean="0"/>
              <a:t>nekombatant</a:t>
            </a:r>
            <a:r>
              <a:rPr lang="cs-CZ" b="1" dirty="0" smtClean="0"/>
              <a:t> </a:t>
            </a:r>
            <a:r>
              <a:rPr lang="cs-CZ" dirty="0"/>
              <a:t>– vojenský lékařský personál a duchovní personál (čl. 43 odst. 2 Protokolu I) </a:t>
            </a:r>
            <a:endParaRPr lang="cs-CZ" dirty="0" smtClean="0"/>
          </a:p>
          <a:p>
            <a:pPr marL="0" lvl="0" indent="0">
              <a:buNone/>
            </a:pPr>
            <a:r>
              <a:rPr lang="cs-CZ" dirty="0" smtClean="0"/>
              <a:t>– </a:t>
            </a:r>
            <a:r>
              <a:rPr lang="cs-CZ" dirty="0"/>
              <a:t>nemají právo účastnit se nepřátelství, nesmějí být cílem útoku, mohou nosit zbraň pouze k vlastní obraně, pokud upadnou do zajetí, musejí být navráceni druhé straně  </a:t>
            </a:r>
          </a:p>
          <a:p>
            <a:pPr marL="0" indent="0">
              <a:buNone/>
            </a:pPr>
            <a:endParaRPr lang="cs-CZ" dirty="0"/>
          </a:p>
          <a:p>
            <a:pPr marL="0" lvl="0" indent="0">
              <a:buNone/>
            </a:pPr>
            <a:r>
              <a:rPr lang="cs-CZ" b="1" dirty="0"/>
              <a:t>civilní osoby </a:t>
            </a:r>
            <a:r>
              <a:rPr lang="cs-CZ" dirty="0"/>
              <a:t>– upraveny až čtvrtou ženevskou úmluvou a  Protokolem I (část IV. Civilní obyvatelstvo)</a:t>
            </a:r>
          </a:p>
          <a:p>
            <a:endParaRPr lang="cs-CZ" dirty="0"/>
          </a:p>
        </p:txBody>
      </p:sp>
    </p:spTree>
    <p:extLst>
      <p:ext uri="{BB962C8B-B14F-4D97-AF65-F5344CB8AC3E}">
        <p14:creationId xmlns:p14="http://schemas.microsoft.com/office/powerpoint/2010/main" val="13129733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A4901B8-877F-024E-B037-0A7C7C19E93A}"/>
              </a:ext>
            </a:extLst>
          </p:cNvPr>
          <p:cNvSpPr>
            <a:spLocks noGrp="1"/>
          </p:cNvSpPr>
          <p:nvPr>
            <p:ph type="title"/>
          </p:nvPr>
        </p:nvSpPr>
        <p:spPr/>
        <p:txBody>
          <a:bodyPr>
            <a:normAutofit fontScale="90000"/>
          </a:bodyPr>
          <a:lstStyle/>
          <a:p>
            <a:r>
              <a:rPr lang="cs-CZ" sz="3600" b="1" dirty="0"/>
              <a:t>VII. Pravidla platná za mezinárodního ozbrojeného konfliktu</a:t>
            </a:r>
            <a:endParaRPr lang="cs-CZ" dirty="0"/>
          </a:p>
        </p:txBody>
      </p:sp>
      <p:sp>
        <p:nvSpPr>
          <p:cNvPr id="3" name="Zástupný obsah 2">
            <a:extLst>
              <a:ext uri="{FF2B5EF4-FFF2-40B4-BE49-F238E27FC236}">
                <a16:creationId xmlns:a16="http://schemas.microsoft.com/office/drawing/2014/main" xmlns="" id="{B7D7C60D-BF53-0F47-B0CF-C9BB82AF4B4E}"/>
              </a:ext>
            </a:extLst>
          </p:cNvPr>
          <p:cNvSpPr>
            <a:spLocks noGrp="1"/>
          </p:cNvSpPr>
          <p:nvPr>
            <p:ph sz="quarter" idx="1"/>
          </p:nvPr>
        </p:nvSpPr>
        <p:spPr/>
        <p:txBody>
          <a:bodyPr>
            <a:normAutofit fontScale="77500" lnSpcReduction="20000"/>
          </a:bodyPr>
          <a:lstStyle/>
          <a:p>
            <a:pPr lvl="0">
              <a:buNone/>
            </a:pPr>
            <a:r>
              <a:rPr lang="cs-CZ" dirty="0" smtClean="0"/>
              <a:t>B) </a:t>
            </a:r>
            <a:r>
              <a:rPr lang="cs-CZ" b="1" dirty="0" smtClean="0"/>
              <a:t>Jak </a:t>
            </a:r>
            <a:r>
              <a:rPr lang="cs-CZ" b="1" dirty="0"/>
              <a:t>bojuje (zakázané metody vedení boje):</a:t>
            </a:r>
          </a:p>
          <a:p>
            <a:pPr lvl="0"/>
            <a:r>
              <a:rPr lang="cs-CZ" dirty="0"/>
              <a:t>zákaz napadání civilních osob a objektů (čl. 52 odst. 1 Protokolu I)</a:t>
            </a:r>
          </a:p>
          <a:p>
            <a:pPr lvl="0"/>
            <a:r>
              <a:rPr lang="cs-CZ" dirty="0"/>
              <a:t>zákaz nerozlišujících útoků (čl. 51 odst. 4 Protokolu I)</a:t>
            </a:r>
          </a:p>
          <a:p>
            <a:pPr lvl="0"/>
            <a:r>
              <a:rPr lang="cs-CZ" dirty="0"/>
              <a:t>zákaz užití civilních osob jako živých štítů (čl. 51 odst. 7 Protokolu I)</a:t>
            </a:r>
          </a:p>
          <a:p>
            <a:pPr lvl="0"/>
            <a:r>
              <a:rPr lang="cs-CZ" dirty="0"/>
              <a:t>zabití či zranění osoby vyřazené z boje </a:t>
            </a:r>
          </a:p>
          <a:p>
            <a:pPr lvl="0"/>
            <a:r>
              <a:rPr lang="cs-CZ" dirty="0"/>
              <a:t>zákaz prohlášení, že nebudou bráni váleční zajatci</a:t>
            </a:r>
          </a:p>
          <a:p>
            <a:pPr lvl="0"/>
            <a:r>
              <a:rPr lang="cs-CZ" dirty="0"/>
              <a:t>proradnost (perfidní jednání) v. dovolená válečná lest</a:t>
            </a:r>
          </a:p>
          <a:p>
            <a:pPr lvl="0"/>
            <a:r>
              <a:rPr lang="cs-CZ" dirty="0" smtClean="0"/>
              <a:t>zákaz plenění</a:t>
            </a:r>
            <a:endParaRPr lang="cs-CZ" dirty="0"/>
          </a:p>
          <a:p>
            <a:pPr lvl="0"/>
            <a:r>
              <a:rPr lang="cs-CZ" dirty="0" smtClean="0"/>
              <a:t>zákaz hladovění </a:t>
            </a:r>
            <a:r>
              <a:rPr lang="cs-CZ" dirty="0"/>
              <a:t>civilního obyvatelstva, zákaz úroků na zásobovací zařízení</a:t>
            </a:r>
          </a:p>
          <a:p>
            <a:pPr lvl="0"/>
            <a:r>
              <a:rPr lang="cs-CZ" dirty="0" smtClean="0"/>
              <a:t>zákaz poškozování </a:t>
            </a:r>
            <a:r>
              <a:rPr lang="cs-CZ" dirty="0"/>
              <a:t>životního </a:t>
            </a:r>
            <a:r>
              <a:rPr lang="cs-CZ" dirty="0" smtClean="0"/>
              <a:t>prostředí a kulturních památek</a:t>
            </a:r>
            <a:endParaRPr lang="cs-CZ" dirty="0"/>
          </a:p>
          <a:p>
            <a:pPr lvl="0"/>
            <a:r>
              <a:rPr lang="cs-CZ" dirty="0"/>
              <a:t>zákaz útoků na přehrady a hráze, jaderné elektrárny a zařízení v jejich blízkosti</a:t>
            </a:r>
          </a:p>
          <a:p>
            <a:pPr>
              <a:buFont typeface="Wingdings" pitchFamily="2" charset="2"/>
              <a:buNone/>
            </a:pPr>
            <a:endParaRPr lang="cs-CZ" altLang="cs-CZ" i="1" dirty="0"/>
          </a:p>
        </p:txBody>
      </p:sp>
    </p:spTree>
    <p:extLst>
      <p:ext uri="{BB962C8B-B14F-4D97-AF65-F5344CB8AC3E}">
        <p14:creationId xmlns:p14="http://schemas.microsoft.com/office/powerpoint/2010/main" val="9367802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22B254B-A32C-3544-84BC-8C3062C794EC}"/>
              </a:ext>
            </a:extLst>
          </p:cNvPr>
          <p:cNvSpPr>
            <a:spLocks noGrp="1"/>
          </p:cNvSpPr>
          <p:nvPr>
            <p:ph type="title"/>
          </p:nvPr>
        </p:nvSpPr>
        <p:spPr/>
        <p:txBody>
          <a:bodyPr>
            <a:normAutofit fontScale="90000"/>
          </a:bodyPr>
          <a:lstStyle/>
          <a:p>
            <a:r>
              <a:rPr lang="cs-CZ" sz="3200" b="1" dirty="0"/>
              <a:t>VII. Pravidla platná za mezinárodního ozbrojeného konfliktu</a:t>
            </a:r>
            <a:endParaRPr lang="cs-CZ" dirty="0"/>
          </a:p>
        </p:txBody>
      </p:sp>
      <p:sp>
        <p:nvSpPr>
          <p:cNvPr id="3" name="Zástupný obsah 2">
            <a:extLst>
              <a:ext uri="{FF2B5EF4-FFF2-40B4-BE49-F238E27FC236}">
                <a16:creationId xmlns:a16="http://schemas.microsoft.com/office/drawing/2014/main" xmlns="" id="{A7262FA1-B6A2-854A-B128-CC9435065EA2}"/>
              </a:ext>
            </a:extLst>
          </p:cNvPr>
          <p:cNvSpPr>
            <a:spLocks noGrp="1"/>
          </p:cNvSpPr>
          <p:nvPr>
            <p:ph sz="quarter" idx="1"/>
          </p:nvPr>
        </p:nvSpPr>
        <p:spPr/>
        <p:txBody>
          <a:bodyPr>
            <a:normAutofit fontScale="92500" lnSpcReduction="10000"/>
          </a:bodyPr>
          <a:lstStyle/>
          <a:p>
            <a:pPr marL="0" lvl="0" indent="0">
              <a:buNone/>
            </a:pPr>
            <a:r>
              <a:rPr lang="cs-CZ" dirty="0" smtClean="0"/>
              <a:t>C) </a:t>
            </a:r>
            <a:r>
              <a:rPr lang="cs-CZ" b="1" dirty="0" smtClean="0"/>
              <a:t>Čím bojuje (regulace </a:t>
            </a:r>
            <a:r>
              <a:rPr lang="cs-CZ" b="1" dirty="0"/>
              <a:t>bojových </a:t>
            </a:r>
            <a:r>
              <a:rPr lang="cs-CZ" b="1" dirty="0" smtClean="0"/>
              <a:t>prostředků):</a:t>
            </a:r>
          </a:p>
          <a:p>
            <a:r>
              <a:rPr lang="cs-CZ" dirty="0"/>
              <a:t>konvenční zbraně v. zbraně hromadného ničení (WMD</a:t>
            </a:r>
            <a:r>
              <a:rPr lang="cs-CZ" dirty="0" smtClean="0"/>
              <a:t>)</a:t>
            </a:r>
          </a:p>
          <a:p>
            <a:r>
              <a:rPr lang="cs-CZ" dirty="0" smtClean="0"/>
              <a:t>zakázané konvenční zbraně: </a:t>
            </a:r>
          </a:p>
          <a:p>
            <a:r>
              <a:rPr lang="cs-CZ" dirty="0"/>
              <a:t>WMD: </a:t>
            </a:r>
            <a:endParaRPr lang="cs-CZ" dirty="0" smtClean="0"/>
          </a:p>
          <a:p>
            <a:pPr>
              <a:buFontTx/>
              <a:buChar char="-"/>
            </a:pPr>
            <a:r>
              <a:rPr lang="cs-CZ" dirty="0" smtClean="0"/>
              <a:t>zákaz </a:t>
            </a:r>
            <a:r>
              <a:rPr lang="cs-CZ" dirty="0"/>
              <a:t>chemických zbraní (Úmluva o zákazu chemických zbraní a o jejich likvidaci, 1993</a:t>
            </a:r>
            <a:r>
              <a:rPr lang="cs-CZ" dirty="0" smtClean="0"/>
              <a:t>) </a:t>
            </a:r>
          </a:p>
          <a:p>
            <a:pPr>
              <a:buFontTx/>
              <a:buChar char="-"/>
            </a:pPr>
            <a:r>
              <a:rPr lang="cs-CZ" dirty="0" smtClean="0"/>
              <a:t>zákaz </a:t>
            </a:r>
            <a:r>
              <a:rPr lang="cs-CZ" dirty="0"/>
              <a:t>biologických zbraní (Úmluva o zákazu vývoje, výroby a hromadění zásob bakteriologických a toxinových zbraní a o jejich zničení, 1972), </a:t>
            </a:r>
            <a:endParaRPr lang="cs-CZ" dirty="0" smtClean="0"/>
          </a:p>
          <a:p>
            <a:pPr>
              <a:buFontTx/>
              <a:buChar char="-"/>
            </a:pPr>
            <a:r>
              <a:rPr lang="cs-CZ" dirty="0" smtClean="0"/>
              <a:t>omezení  </a:t>
            </a:r>
            <a:r>
              <a:rPr lang="cs-CZ" dirty="0"/>
              <a:t>jaderných zbraní </a:t>
            </a:r>
            <a:r>
              <a:rPr lang="cs-CZ" dirty="0" smtClean="0"/>
              <a:t>(poradní </a:t>
            </a:r>
            <a:r>
              <a:rPr lang="cs-CZ" dirty="0"/>
              <a:t>posudek MSD o legalitě hrozby a použití jaderných zbraní, </a:t>
            </a:r>
            <a:r>
              <a:rPr lang="cs-CZ" dirty="0" smtClean="0"/>
              <a:t>1996) </a:t>
            </a:r>
            <a:endParaRPr lang="cs-CZ" dirty="0"/>
          </a:p>
          <a:p>
            <a:pPr lvl="0"/>
            <a:endParaRPr lang="cs-CZ" dirty="0"/>
          </a:p>
          <a:p>
            <a:endParaRPr lang="cs-CZ" dirty="0"/>
          </a:p>
        </p:txBody>
      </p:sp>
    </p:spTree>
    <p:extLst>
      <p:ext uri="{BB962C8B-B14F-4D97-AF65-F5344CB8AC3E}">
        <p14:creationId xmlns:p14="http://schemas.microsoft.com/office/powerpoint/2010/main" val="7743436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C329F9B-7E11-C944-B5A7-2ABC7637718A}"/>
              </a:ext>
            </a:extLst>
          </p:cNvPr>
          <p:cNvSpPr>
            <a:spLocks noGrp="1"/>
          </p:cNvSpPr>
          <p:nvPr>
            <p:ph type="title"/>
          </p:nvPr>
        </p:nvSpPr>
        <p:spPr/>
        <p:txBody>
          <a:bodyPr>
            <a:normAutofit fontScale="90000"/>
          </a:bodyPr>
          <a:lstStyle/>
          <a:p>
            <a:r>
              <a:rPr lang="cs-CZ" sz="3600" b="1" dirty="0"/>
              <a:t>VII. Pravidla platná za mezinárodního ozbrojeného konfliktu</a:t>
            </a:r>
            <a:endParaRPr lang="cs-CZ" dirty="0"/>
          </a:p>
        </p:txBody>
      </p:sp>
      <p:sp>
        <p:nvSpPr>
          <p:cNvPr id="3" name="Zástupný obsah 2">
            <a:extLst>
              <a:ext uri="{FF2B5EF4-FFF2-40B4-BE49-F238E27FC236}">
                <a16:creationId xmlns:a16="http://schemas.microsoft.com/office/drawing/2014/main" xmlns="" id="{8BD0F66F-9B18-FE4D-8EC6-0798F51E69EF}"/>
              </a:ext>
            </a:extLst>
          </p:cNvPr>
          <p:cNvSpPr>
            <a:spLocks noGrp="1"/>
          </p:cNvSpPr>
          <p:nvPr>
            <p:ph sz="quarter" idx="1"/>
          </p:nvPr>
        </p:nvSpPr>
        <p:spPr>
          <a:xfrm>
            <a:off x="301752" y="1527048"/>
            <a:ext cx="8503920" cy="5142312"/>
          </a:xfrm>
        </p:spPr>
        <p:txBody>
          <a:bodyPr>
            <a:normAutofit fontScale="77500" lnSpcReduction="20000"/>
          </a:bodyPr>
          <a:lstStyle/>
          <a:p>
            <a:pPr lvl="0">
              <a:lnSpc>
                <a:spcPct val="90000"/>
              </a:lnSpc>
              <a:buNone/>
            </a:pPr>
            <a:r>
              <a:rPr lang="cs-CZ" dirty="0" smtClean="0"/>
              <a:t>C) </a:t>
            </a:r>
            <a:r>
              <a:rPr lang="cs-CZ" b="1" dirty="0" smtClean="0"/>
              <a:t>Kdo </a:t>
            </a:r>
            <a:r>
              <a:rPr lang="cs-CZ" b="1" dirty="0"/>
              <a:t>nebojuje (válečná neutralita)</a:t>
            </a:r>
          </a:p>
          <a:p>
            <a:pPr lvl="0">
              <a:lnSpc>
                <a:spcPct val="90000"/>
              </a:lnSpc>
              <a:buFontTx/>
              <a:buChar char="-"/>
            </a:pPr>
            <a:r>
              <a:rPr lang="cs-CZ" dirty="0" smtClean="0"/>
              <a:t>prostá neutralita (Úmluva </a:t>
            </a:r>
            <a:r>
              <a:rPr lang="cs-CZ" dirty="0"/>
              <a:t>o právech a povinnostech neutrálních mocností a osob v pozemní válce, 1907</a:t>
            </a:r>
            <a:r>
              <a:rPr lang="cs-CZ" dirty="0" smtClean="0"/>
              <a:t>):</a:t>
            </a:r>
          </a:p>
          <a:p>
            <a:r>
              <a:rPr lang="cs-CZ" dirty="0"/>
              <a:t>právo na územní nedotknutelnost a udržování vztahů s oběma válčícími stranami</a:t>
            </a:r>
          </a:p>
          <a:p>
            <a:r>
              <a:rPr lang="cs-CZ" dirty="0"/>
              <a:t>povinnost zdržet se účasti na konfliktu (i nepřímé), povinnost rovného přístupu k oběma stranám</a:t>
            </a:r>
          </a:p>
          <a:p>
            <a:r>
              <a:rPr lang="cs-CZ" dirty="0"/>
              <a:t>v případě útoku na své území má právo užít ozbrojenou sílu, aniž by to znamenalo odstoupení od neutrality</a:t>
            </a:r>
          </a:p>
          <a:p>
            <a:r>
              <a:rPr lang="cs-CZ" dirty="0"/>
              <a:t>povinnosti zavazují pouze stát, nikoliv soukromé osoby (občany či právnické osoby registrované v tomto státě, které mohou poskytovat jakoukoliv pomoc a stát není povinen jim v tom bránit)</a:t>
            </a:r>
          </a:p>
          <a:p>
            <a:r>
              <a:rPr lang="cs-CZ" dirty="0"/>
              <a:t>může poskytnout válčícím stranám zprostředkování či dobré služby</a:t>
            </a:r>
          </a:p>
          <a:p>
            <a:pPr lvl="0">
              <a:lnSpc>
                <a:spcPct val="90000"/>
              </a:lnSpc>
              <a:buFontTx/>
              <a:buChar char="-"/>
            </a:pPr>
            <a:endParaRPr lang="cs-CZ" dirty="0" smtClean="0"/>
          </a:p>
          <a:p>
            <a:pPr>
              <a:lnSpc>
                <a:spcPct val="90000"/>
              </a:lnSpc>
              <a:buFontTx/>
              <a:buChar char="-"/>
            </a:pPr>
            <a:r>
              <a:rPr lang="cs-CZ" dirty="0"/>
              <a:t>trvalá neutralita (uznaná v. garantovaná) </a:t>
            </a:r>
          </a:p>
          <a:p>
            <a:pPr lvl="0">
              <a:lnSpc>
                <a:spcPct val="90000"/>
              </a:lnSpc>
              <a:buFontTx/>
              <a:buChar char="-"/>
            </a:pPr>
            <a:endParaRPr lang="cs-CZ" dirty="0"/>
          </a:p>
          <a:p>
            <a:pPr>
              <a:lnSpc>
                <a:spcPct val="90000"/>
              </a:lnSpc>
              <a:buFont typeface="Wingdings" pitchFamily="2" charset="2"/>
              <a:buNone/>
            </a:pPr>
            <a:endParaRPr lang="cs-CZ" dirty="0"/>
          </a:p>
        </p:txBody>
      </p:sp>
    </p:spTree>
    <p:extLst>
      <p:ext uri="{BB962C8B-B14F-4D97-AF65-F5344CB8AC3E}">
        <p14:creationId xmlns:p14="http://schemas.microsoft.com/office/powerpoint/2010/main" val="475758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318686A-660F-A148-90BD-E247C7D2C3D7}"/>
              </a:ext>
            </a:extLst>
          </p:cNvPr>
          <p:cNvSpPr>
            <a:spLocks noGrp="1"/>
          </p:cNvSpPr>
          <p:nvPr>
            <p:ph type="title"/>
          </p:nvPr>
        </p:nvSpPr>
        <p:spPr>
          <a:xfrm>
            <a:off x="301752" y="228600"/>
            <a:ext cx="8534400" cy="896144"/>
          </a:xfrm>
        </p:spPr>
        <p:txBody>
          <a:bodyPr>
            <a:normAutofit fontScale="90000"/>
          </a:bodyPr>
          <a:lstStyle/>
          <a:p>
            <a:pPr lvl="0"/>
            <a:r>
              <a:rPr lang="cs-CZ" sz="3200" b="1" dirty="0"/>
              <a:t>VIII. Ochrana obětí </a:t>
            </a:r>
            <a:br>
              <a:rPr lang="cs-CZ" sz="3200" b="1" dirty="0"/>
            </a:br>
            <a:endParaRPr lang="cs-CZ" b="1" dirty="0"/>
          </a:p>
        </p:txBody>
      </p:sp>
      <p:sp>
        <p:nvSpPr>
          <p:cNvPr id="3" name="Zástupný obsah 2">
            <a:extLst>
              <a:ext uri="{FF2B5EF4-FFF2-40B4-BE49-F238E27FC236}">
                <a16:creationId xmlns:a16="http://schemas.microsoft.com/office/drawing/2014/main" xmlns="" id="{28341D8D-9FA1-6341-9436-366559110997}"/>
              </a:ext>
            </a:extLst>
          </p:cNvPr>
          <p:cNvSpPr>
            <a:spLocks noGrp="1"/>
          </p:cNvSpPr>
          <p:nvPr>
            <p:ph sz="quarter" idx="1"/>
          </p:nvPr>
        </p:nvSpPr>
        <p:spPr/>
        <p:txBody>
          <a:bodyPr/>
          <a:lstStyle/>
          <a:p>
            <a:pPr lvl="0"/>
            <a:r>
              <a:rPr lang="cs-CZ" dirty="0"/>
              <a:t>Definice: osoba, která se za ozbrojeného konfliktu z jakéhokoliv důvodu ocitla v moci nepřátelské mocnosti (ranění a nemocní, lékařský personál, váleční zajatci)</a:t>
            </a:r>
          </a:p>
          <a:p>
            <a:pPr lvl="0"/>
            <a:r>
              <a:rPr lang="cs-CZ" dirty="0"/>
              <a:t>Prameny: ženevské úmluvy a oba dodatkové protokoly obsahují velmi podrobná pravidla</a:t>
            </a:r>
          </a:p>
          <a:p>
            <a:pPr lvl="0"/>
            <a:r>
              <a:rPr lang="cs-CZ" dirty="0"/>
              <a:t>Společné rysy: povinnost respektovat oběti, chránit oběti, povinnost lidského zacházení, zákaz diskriminace</a:t>
            </a:r>
          </a:p>
          <a:p>
            <a:endParaRPr lang="cs-CZ" dirty="0"/>
          </a:p>
        </p:txBody>
      </p:sp>
    </p:spTree>
    <p:extLst>
      <p:ext uri="{BB962C8B-B14F-4D97-AF65-F5344CB8AC3E}">
        <p14:creationId xmlns:p14="http://schemas.microsoft.com/office/powerpoint/2010/main" val="22793979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b="1" dirty="0"/>
              <a:t>VIII. Ochrana obětí</a:t>
            </a:r>
            <a:endParaRPr lang="cs-CZ" dirty="0"/>
          </a:p>
        </p:txBody>
      </p:sp>
      <p:sp>
        <p:nvSpPr>
          <p:cNvPr id="3" name="Zástupný symbol pro obsah 2"/>
          <p:cNvSpPr>
            <a:spLocks noGrp="1"/>
          </p:cNvSpPr>
          <p:nvPr>
            <p:ph sz="quarter" idx="1"/>
          </p:nvPr>
        </p:nvSpPr>
        <p:spPr/>
        <p:txBody>
          <a:bodyPr>
            <a:normAutofit fontScale="77500" lnSpcReduction="20000"/>
          </a:bodyPr>
          <a:lstStyle/>
          <a:p>
            <a:pPr marL="0" lvl="0" indent="0">
              <a:buNone/>
            </a:pPr>
            <a:r>
              <a:rPr lang="cs-CZ" b="1" dirty="0" smtClean="0"/>
              <a:t>A) Ranění </a:t>
            </a:r>
            <a:r>
              <a:rPr lang="cs-CZ" b="1" dirty="0"/>
              <a:t>a nemocní</a:t>
            </a:r>
          </a:p>
          <a:p>
            <a:pPr marL="0" lvl="0" indent="0">
              <a:buNone/>
            </a:pPr>
            <a:r>
              <a:rPr lang="cs-CZ" dirty="0" smtClean="0"/>
              <a:t>Práva </a:t>
            </a:r>
            <a:r>
              <a:rPr lang="cs-CZ" dirty="0"/>
              <a:t>a povinnosti: </a:t>
            </a:r>
            <a:endParaRPr lang="cs-CZ" dirty="0" smtClean="0"/>
          </a:p>
          <a:p>
            <a:pPr lvl="0"/>
            <a:r>
              <a:rPr lang="cs-CZ" dirty="0" smtClean="0"/>
              <a:t>zákaz </a:t>
            </a:r>
            <a:r>
              <a:rPr lang="cs-CZ" dirty="0"/>
              <a:t>jakéhokoliv útoku na jejich život, zákaz dobít či vyhladit, mučit, provádět biologické pokusy (zákaz podrobovat osoby jakémukoliv zákroku který není vyvolán negativním zdravotním stavem, například tělesné mrzačení, lékařské pokusy, odnímání tkání a orgánů za účelem transplantace, výjimkou je darování krve a kůže na bázi dobrovolnosti</a:t>
            </a:r>
            <a:r>
              <a:rPr lang="cs-CZ" dirty="0" smtClean="0"/>
              <a:t>) </a:t>
            </a:r>
          </a:p>
          <a:p>
            <a:pPr lvl="0"/>
            <a:r>
              <a:rPr lang="cs-CZ" dirty="0" smtClean="0"/>
              <a:t>osoby </a:t>
            </a:r>
            <a:r>
              <a:rPr lang="cs-CZ" dirty="0"/>
              <a:t>nesmějí být ponechány bez lékařské pomoci a nediskriminačně (vlastním vojákům musí být poskytnuta stejná péče jako nepřátelským</a:t>
            </a:r>
            <a:r>
              <a:rPr lang="cs-CZ" dirty="0" smtClean="0"/>
              <a:t>) </a:t>
            </a:r>
          </a:p>
          <a:p>
            <a:pPr lvl="0"/>
            <a:r>
              <a:rPr lang="cs-CZ" dirty="0" smtClean="0"/>
              <a:t>válčící </a:t>
            </a:r>
            <a:r>
              <a:rPr lang="cs-CZ" dirty="0"/>
              <a:t>strany mají povinnost sjednávat, kdykoliv to okolnosti dovolí, příměří, zastavení palby a místní dohody za účelem sběru, výměny a přepravy raněných, povinnost evidovat raněné a nemocné, </a:t>
            </a:r>
            <a:endParaRPr lang="cs-CZ" dirty="0" smtClean="0"/>
          </a:p>
          <a:p>
            <a:pPr lvl="0"/>
            <a:r>
              <a:rPr lang="cs-CZ" dirty="0" smtClean="0"/>
              <a:t>podrobná </a:t>
            </a:r>
            <a:r>
              <a:rPr lang="cs-CZ" dirty="0"/>
              <a:t>úprava pohřbívání (čl. 17 první ženevské úmluvy, čl. 20 druhé ženevské úmluvy)</a:t>
            </a:r>
          </a:p>
          <a:p>
            <a:endParaRPr lang="cs-CZ" dirty="0"/>
          </a:p>
        </p:txBody>
      </p:sp>
    </p:spTree>
    <p:extLst>
      <p:ext uri="{BB962C8B-B14F-4D97-AF65-F5344CB8AC3E}">
        <p14:creationId xmlns:p14="http://schemas.microsoft.com/office/powerpoint/2010/main" val="7179780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b="1" dirty="0"/>
              <a:t>VIII. Ochrana obětí</a:t>
            </a:r>
            <a:endParaRPr lang="cs-CZ" dirty="0"/>
          </a:p>
        </p:txBody>
      </p:sp>
      <p:sp>
        <p:nvSpPr>
          <p:cNvPr id="3" name="Zástupný symbol pro obsah 2"/>
          <p:cNvSpPr>
            <a:spLocks noGrp="1"/>
          </p:cNvSpPr>
          <p:nvPr>
            <p:ph sz="quarter" idx="1"/>
          </p:nvPr>
        </p:nvSpPr>
        <p:spPr/>
        <p:txBody>
          <a:bodyPr/>
          <a:lstStyle/>
          <a:p>
            <a:pPr marL="0" lvl="0" indent="0">
              <a:buNone/>
            </a:pPr>
            <a:r>
              <a:rPr lang="cs-CZ" b="1" dirty="0" smtClean="0"/>
              <a:t>B) Lékařský </a:t>
            </a:r>
            <a:r>
              <a:rPr lang="cs-CZ" b="1" dirty="0"/>
              <a:t>personál</a:t>
            </a:r>
            <a:r>
              <a:rPr lang="cs-CZ" dirty="0"/>
              <a:t> (první ženevská úmluva – pouze </a:t>
            </a:r>
            <a:r>
              <a:rPr lang="cs-CZ" dirty="0" smtClean="0"/>
              <a:t>jako součást </a:t>
            </a:r>
            <a:r>
              <a:rPr lang="cs-CZ" dirty="0"/>
              <a:t>ozbrojených sil, Protokol I označuje i civilní personál)</a:t>
            </a:r>
          </a:p>
          <a:p>
            <a:pPr marL="0" lvl="0" indent="0">
              <a:buNone/>
            </a:pPr>
            <a:r>
              <a:rPr lang="cs-CZ" dirty="0" smtClean="0"/>
              <a:t>Identifikace</a:t>
            </a:r>
            <a:r>
              <a:rPr lang="cs-CZ" dirty="0"/>
              <a:t>: rozeznávací znaky (červený kříž na bílém poli, červený půlměsíc, červený lev a slunce na bílém poli, červený krystal na bílém poli (od 2005: Dodatkový protokol III)</a:t>
            </a:r>
          </a:p>
          <a:p>
            <a:endParaRPr lang="cs-CZ" dirty="0"/>
          </a:p>
        </p:txBody>
      </p:sp>
    </p:spTree>
    <p:extLst>
      <p:ext uri="{BB962C8B-B14F-4D97-AF65-F5344CB8AC3E}">
        <p14:creationId xmlns:p14="http://schemas.microsoft.com/office/powerpoint/2010/main" val="25021857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b="1" dirty="0"/>
              <a:t>VIII. Ochrana obětí</a:t>
            </a:r>
            <a:endParaRPr lang="cs-CZ" dirty="0"/>
          </a:p>
        </p:txBody>
      </p:sp>
      <p:pic>
        <p:nvPicPr>
          <p:cNvPr id="4" name="Zástupný symbol pro obsah 3" descr="Červený kříž a další znaky Ženevských úmluv"/>
          <p:cNvPicPr>
            <a:picLocks noGrp="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1673245" y="3123185"/>
            <a:ext cx="5760998" cy="1379979"/>
          </a:xfrm>
          <a:prstGeom prst="rect">
            <a:avLst/>
          </a:prstGeom>
          <a:noFill/>
          <a:ln>
            <a:noFill/>
          </a:ln>
        </p:spPr>
      </p:pic>
    </p:spTree>
    <p:extLst>
      <p:ext uri="{BB962C8B-B14F-4D97-AF65-F5344CB8AC3E}">
        <p14:creationId xmlns:p14="http://schemas.microsoft.com/office/powerpoint/2010/main" val="91782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6CE9919-B2CA-5346-9540-C4494F3DFC1C}"/>
              </a:ext>
            </a:extLst>
          </p:cNvPr>
          <p:cNvSpPr>
            <a:spLocks noGrp="1"/>
          </p:cNvSpPr>
          <p:nvPr>
            <p:ph type="title"/>
          </p:nvPr>
        </p:nvSpPr>
        <p:spPr>
          <a:xfrm>
            <a:off x="301752" y="228600"/>
            <a:ext cx="8534400" cy="1112168"/>
          </a:xfrm>
        </p:spPr>
        <p:txBody>
          <a:bodyPr>
            <a:normAutofit/>
          </a:bodyPr>
          <a:lstStyle/>
          <a:p>
            <a:pPr lvl="0"/>
            <a:r>
              <a:rPr lang="cs-CZ" sz="3200" b="1" dirty="0"/>
              <a:t>I. Válka a její regulace</a:t>
            </a:r>
            <a:br>
              <a:rPr lang="cs-CZ" sz="3200" b="1" dirty="0"/>
            </a:br>
            <a:endParaRPr lang="cs-CZ" b="1" dirty="0"/>
          </a:p>
        </p:txBody>
      </p:sp>
      <p:sp>
        <p:nvSpPr>
          <p:cNvPr id="3" name="Zástupný obsah 2">
            <a:extLst>
              <a:ext uri="{FF2B5EF4-FFF2-40B4-BE49-F238E27FC236}">
                <a16:creationId xmlns:a16="http://schemas.microsoft.com/office/drawing/2014/main" xmlns="" id="{41B489D3-25E8-7E4E-80FA-2600493550EC}"/>
              </a:ext>
            </a:extLst>
          </p:cNvPr>
          <p:cNvSpPr>
            <a:spLocks noGrp="1"/>
          </p:cNvSpPr>
          <p:nvPr>
            <p:ph sz="quarter" idx="1"/>
          </p:nvPr>
        </p:nvSpPr>
        <p:spPr/>
        <p:txBody>
          <a:bodyPr/>
          <a:lstStyle/>
          <a:p>
            <a:pPr lvl="0"/>
            <a:r>
              <a:rPr lang="cs-CZ" dirty="0"/>
              <a:t>Thomas Hobbes - monopolizace násilí uvnitř státu a jeho </a:t>
            </a:r>
            <a:r>
              <a:rPr lang="cs-CZ" dirty="0" err="1"/>
              <a:t>externalizace</a:t>
            </a:r>
            <a:endParaRPr lang="cs-CZ" dirty="0"/>
          </a:p>
          <a:p>
            <a:pPr lvl="0"/>
            <a:r>
              <a:rPr lang="cs-CZ" dirty="0"/>
              <a:t>Carl </a:t>
            </a:r>
            <a:r>
              <a:rPr lang="cs-CZ" dirty="0" err="1"/>
              <a:t>Schmitt</a:t>
            </a:r>
            <a:r>
              <a:rPr lang="cs-CZ" dirty="0"/>
              <a:t> – Pojem </a:t>
            </a:r>
            <a:r>
              <a:rPr lang="cs-CZ" dirty="0" err="1"/>
              <a:t>politična</a:t>
            </a:r>
            <a:r>
              <a:rPr lang="cs-CZ" dirty="0"/>
              <a:t> (politika jako boj nepřítele proti nepříteli)</a:t>
            </a:r>
          </a:p>
          <a:p>
            <a:pPr lvl="0"/>
            <a:r>
              <a:rPr lang="cs-CZ" dirty="0"/>
              <a:t>von </a:t>
            </a:r>
            <a:r>
              <a:rPr lang="cs-CZ" dirty="0" err="1"/>
              <a:t>Clausewitz</a:t>
            </a:r>
            <a:r>
              <a:rPr lang="cs-CZ" dirty="0"/>
              <a:t> – pokračování politiky jinými prostředky</a:t>
            </a:r>
          </a:p>
          <a:p>
            <a:pPr marL="0" indent="0">
              <a:buNone/>
            </a:pPr>
            <a:endParaRPr lang="cs-CZ" dirty="0"/>
          </a:p>
        </p:txBody>
      </p:sp>
    </p:spTree>
    <p:extLst>
      <p:ext uri="{BB962C8B-B14F-4D97-AF65-F5344CB8AC3E}">
        <p14:creationId xmlns:p14="http://schemas.microsoft.com/office/powerpoint/2010/main" val="29026830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b="1" dirty="0"/>
              <a:t>VIII. Ochrana obětí</a:t>
            </a:r>
            <a:endParaRPr lang="cs-CZ" dirty="0"/>
          </a:p>
        </p:txBody>
      </p:sp>
      <p:sp>
        <p:nvSpPr>
          <p:cNvPr id="3" name="Zástupný symbol pro obsah 2"/>
          <p:cNvSpPr>
            <a:spLocks noGrp="1"/>
          </p:cNvSpPr>
          <p:nvPr>
            <p:ph sz="quarter" idx="1"/>
          </p:nvPr>
        </p:nvSpPr>
        <p:spPr/>
        <p:txBody>
          <a:bodyPr>
            <a:normAutofit fontScale="92500"/>
          </a:bodyPr>
          <a:lstStyle/>
          <a:p>
            <a:pPr marL="0" lvl="0" indent="0">
              <a:buNone/>
            </a:pPr>
            <a:r>
              <a:rPr lang="cs-CZ" dirty="0" smtClean="0"/>
              <a:t>Práva </a:t>
            </a:r>
            <a:r>
              <a:rPr lang="cs-CZ" dirty="0"/>
              <a:t>a povinnosti: </a:t>
            </a:r>
            <a:endParaRPr lang="cs-CZ" dirty="0" smtClean="0"/>
          </a:p>
          <a:p>
            <a:pPr lvl="0"/>
            <a:r>
              <a:rPr lang="cs-CZ" dirty="0" smtClean="0"/>
              <a:t>za </a:t>
            </a:r>
            <a:r>
              <a:rPr lang="cs-CZ" dirty="0"/>
              <a:t>všech okolností musí být respektován a chráněn</a:t>
            </a:r>
            <a:r>
              <a:rPr lang="cs-CZ" dirty="0" smtClean="0"/>
              <a:t>,</a:t>
            </a:r>
          </a:p>
          <a:p>
            <a:pPr lvl="0"/>
            <a:r>
              <a:rPr lang="cs-CZ" dirty="0" smtClean="0"/>
              <a:t> </a:t>
            </a:r>
            <a:r>
              <a:rPr lang="cs-CZ" dirty="0"/>
              <a:t>pokud upadne do zajetí, nesmí být zadržen, ale vrácen druhé straně konfliktu, výjimkou je situace, pokud to vyžaduje zdravotní stav a počet válečných zajatců (takto zadržený personál není považován ta válečné zajatce, ale musí s ním být zacházeno minimálně se stejným standardem, musí mu být umožněno vykonávat své poslání, tj. léčebné funkce ve prospěch zajatců, naopak nesmí být nuce k žádné jiné práci, po odpadnutí nezbytné situace musí být vrácen druhé straně)</a:t>
            </a:r>
          </a:p>
          <a:p>
            <a:endParaRPr lang="cs-CZ" dirty="0"/>
          </a:p>
        </p:txBody>
      </p:sp>
    </p:spTree>
    <p:extLst>
      <p:ext uri="{BB962C8B-B14F-4D97-AF65-F5344CB8AC3E}">
        <p14:creationId xmlns:p14="http://schemas.microsoft.com/office/powerpoint/2010/main" val="3126195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b="1" dirty="0"/>
              <a:t>VIII. Ochrana obětí</a:t>
            </a:r>
            <a:endParaRPr lang="cs-CZ" dirty="0"/>
          </a:p>
        </p:txBody>
      </p:sp>
      <p:sp>
        <p:nvSpPr>
          <p:cNvPr id="3" name="Zástupný symbol pro obsah 2"/>
          <p:cNvSpPr>
            <a:spLocks noGrp="1"/>
          </p:cNvSpPr>
          <p:nvPr>
            <p:ph sz="quarter" idx="1"/>
          </p:nvPr>
        </p:nvSpPr>
        <p:spPr/>
        <p:txBody>
          <a:bodyPr/>
          <a:lstStyle/>
          <a:p>
            <a:pPr marL="0" lvl="0" indent="0">
              <a:buNone/>
            </a:pPr>
            <a:r>
              <a:rPr lang="cs-CZ" b="1" dirty="0" smtClean="0"/>
              <a:t>C) Váleční </a:t>
            </a:r>
            <a:r>
              <a:rPr lang="cs-CZ" b="1" dirty="0"/>
              <a:t>zajatci </a:t>
            </a:r>
            <a:r>
              <a:rPr lang="cs-CZ" dirty="0"/>
              <a:t> </a:t>
            </a:r>
          </a:p>
          <a:p>
            <a:pPr lvl="0"/>
            <a:r>
              <a:rPr lang="cs-CZ" dirty="0"/>
              <a:t>třetí </a:t>
            </a:r>
            <a:r>
              <a:rPr lang="cs-CZ" dirty="0" smtClean="0"/>
              <a:t>ženevská </a:t>
            </a:r>
            <a:r>
              <a:rPr lang="cs-CZ" dirty="0" err="1"/>
              <a:t>úmluva</a:t>
            </a:r>
            <a:r>
              <a:rPr lang="cs-CZ" dirty="0"/>
              <a:t> o </a:t>
            </a:r>
            <a:r>
              <a:rPr lang="cs-CZ" dirty="0" err="1" smtClean="0"/>
              <a:t>zacházení</a:t>
            </a:r>
            <a:r>
              <a:rPr lang="cs-CZ" dirty="0" smtClean="0"/>
              <a:t> s </a:t>
            </a:r>
            <a:r>
              <a:rPr lang="cs-CZ" dirty="0" err="1"/>
              <a:t>válečnými</a:t>
            </a:r>
            <a:r>
              <a:rPr lang="cs-CZ" dirty="0"/>
              <a:t> zajatci a Protokol I (čl. 44):</a:t>
            </a:r>
          </a:p>
          <a:p>
            <a:pPr marL="0" indent="0">
              <a:buNone/>
            </a:pPr>
            <a:r>
              <a:rPr lang="cs-CZ" i="1" dirty="0"/>
              <a:t>„</a:t>
            </a:r>
            <a:r>
              <a:rPr lang="cs-CZ" i="1" dirty="0" smtClean="0"/>
              <a:t>Každý </a:t>
            </a:r>
            <a:r>
              <a:rPr lang="cs-CZ" i="1" dirty="0" err="1"/>
              <a:t>kombatant</a:t>
            </a:r>
            <a:r>
              <a:rPr lang="cs-CZ" i="1" dirty="0"/>
              <a:t>, jak je </a:t>
            </a:r>
            <a:r>
              <a:rPr lang="cs-CZ" i="1" dirty="0" err="1"/>
              <a:t>definován</a:t>
            </a:r>
            <a:r>
              <a:rPr lang="cs-CZ" i="1" dirty="0"/>
              <a:t> v </a:t>
            </a:r>
            <a:r>
              <a:rPr lang="cs-CZ" i="1" dirty="0" err="1"/>
              <a:t>článku</a:t>
            </a:r>
            <a:r>
              <a:rPr lang="cs-CZ" i="1" dirty="0"/>
              <a:t> 3, se </a:t>
            </a:r>
            <a:r>
              <a:rPr lang="cs-CZ" i="1" dirty="0" err="1" smtClean="0"/>
              <a:t>stává</a:t>
            </a:r>
            <a:r>
              <a:rPr lang="cs-CZ" i="1" dirty="0" smtClean="0"/>
              <a:t> </a:t>
            </a:r>
            <a:r>
              <a:rPr lang="cs-CZ" i="1" dirty="0" err="1"/>
              <a:t>válečným</a:t>
            </a:r>
            <a:r>
              <a:rPr lang="cs-CZ" i="1" dirty="0"/>
              <a:t> zajatcem, </a:t>
            </a:r>
            <a:r>
              <a:rPr lang="cs-CZ" i="1" dirty="0" smtClean="0"/>
              <a:t>jestliže </a:t>
            </a:r>
            <a:r>
              <a:rPr lang="cs-CZ" i="1" dirty="0"/>
              <a:t>se ocitne v moci </a:t>
            </a:r>
            <a:r>
              <a:rPr lang="cs-CZ" i="1" dirty="0" smtClean="0"/>
              <a:t>protější </a:t>
            </a:r>
            <a:r>
              <a:rPr lang="cs-CZ" i="1" dirty="0"/>
              <a:t>strany.“ </a:t>
            </a:r>
          </a:p>
          <a:p>
            <a:endParaRPr lang="cs-CZ" dirty="0"/>
          </a:p>
        </p:txBody>
      </p:sp>
    </p:spTree>
    <p:extLst>
      <p:ext uri="{BB962C8B-B14F-4D97-AF65-F5344CB8AC3E}">
        <p14:creationId xmlns:p14="http://schemas.microsoft.com/office/powerpoint/2010/main" val="46970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b="1" dirty="0"/>
              <a:t>VIII. Ochrana obětí</a:t>
            </a:r>
            <a:endParaRPr lang="cs-CZ" dirty="0"/>
          </a:p>
        </p:txBody>
      </p:sp>
      <p:sp>
        <p:nvSpPr>
          <p:cNvPr id="3" name="Zástupný symbol pro obsah 2"/>
          <p:cNvSpPr>
            <a:spLocks noGrp="1"/>
          </p:cNvSpPr>
          <p:nvPr>
            <p:ph sz="quarter" idx="1"/>
          </p:nvPr>
        </p:nvSpPr>
        <p:spPr/>
        <p:txBody>
          <a:bodyPr>
            <a:normAutofit fontScale="70000" lnSpcReduction="20000"/>
          </a:bodyPr>
          <a:lstStyle/>
          <a:p>
            <a:pPr marL="0" lvl="0" indent="0">
              <a:buNone/>
            </a:pPr>
            <a:r>
              <a:rPr lang="cs-CZ" dirty="0" smtClean="0"/>
              <a:t>Práva </a:t>
            </a:r>
            <a:r>
              <a:rPr lang="cs-CZ" dirty="0"/>
              <a:t>a povinnosti: </a:t>
            </a:r>
          </a:p>
          <a:p>
            <a:r>
              <a:rPr lang="cs-CZ" dirty="0"/>
              <a:t>povinnost zjistit totožnost zajatce pro účely evidence a režimu zacházení (zajatec je povinen uvést pouze jméno, příjemní, hodnost, datum narození, matriční či obdobné číslo), </a:t>
            </a:r>
          </a:p>
          <a:p>
            <a:r>
              <a:rPr lang="cs-CZ" dirty="0"/>
              <a:t>zákaz vykonávat tělesné či duševní trýznění za účelem získání informací, </a:t>
            </a:r>
          </a:p>
          <a:p>
            <a:r>
              <a:rPr lang="cs-CZ" dirty="0"/>
              <a:t>zákaz odebrat průkaz totožnosti, </a:t>
            </a:r>
          </a:p>
          <a:p>
            <a:r>
              <a:rPr lang="cs-CZ" dirty="0"/>
              <a:t>právo ponechat si svršky a předměty osobní potřeby, i když patří k oficiální výzbroji, ubytování za stejných podmínek jako mají příslušníci vlastních ozbrojených sil, </a:t>
            </a:r>
          </a:p>
          <a:p>
            <a:r>
              <a:rPr lang="cs-CZ" dirty="0"/>
              <a:t>přísun vody, potravin, jednou měsíčně pravidelná lékařská prohlídka</a:t>
            </a:r>
          </a:p>
          <a:p>
            <a:r>
              <a:rPr lang="cs-CZ" dirty="0"/>
              <a:t>lze podrobit výkonu nucené práce (povolené činnosti – správa tábora, zemědělství, průmysl, doprava nevojenské povahy, obchodní a umělecká činnost, služby v domácnosti, veřejné služby nevojenské povahy, nesmí být podrobován práci ponižující pro příslušníka ozbrojených sil, práci nebezpečné a zdraví škodlivé – například odstraňování min), nikoliv poddůstojníky (pouze dozorčí činnosti) a důstojníky </a:t>
            </a:r>
          </a:p>
          <a:p>
            <a:endParaRPr lang="cs-CZ" dirty="0"/>
          </a:p>
        </p:txBody>
      </p:sp>
    </p:spTree>
    <p:extLst>
      <p:ext uri="{BB962C8B-B14F-4D97-AF65-F5344CB8AC3E}">
        <p14:creationId xmlns:p14="http://schemas.microsoft.com/office/powerpoint/2010/main" val="32857492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b="1" dirty="0"/>
              <a:t>VIII. Ochrana obětí</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a:t>právo na styk s vnějším světem: na korespondenci (minimálně dva dopisy měsíčně), která může být podrobena cenzuře, ale nesmí být zadržena, právo na styk s úřady státu, které je drží v zajetí</a:t>
            </a:r>
          </a:p>
          <a:p>
            <a:r>
              <a:rPr lang="cs-CZ" dirty="0"/>
              <a:t>trestání dle zásady asimilace (podle pravidel platných pro ozbrojené síly státu, který zajatce drží), pouze před vojenským soudem, který zaručuje nezávislost a nestrannost, disciplinární tresty může vynášet pouze důstojník (velitel tábora)</a:t>
            </a:r>
          </a:p>
          <a:p>
            <a:r>
              <a:rPr lang="cs-CZ" dirty="0"/>
              <a:t>ukončení zajetí – osvobození, zdařilým útěkem (má právo pokusit se o útěk, pokud bude znovu zajat, nesmí být za předchozí útěk trestán, disciplinárně lze potrestat za opakovaný neúspěšný útěk) smrtí (pravidla pohřbívání – jednotlivě, s úctou a dle pravidel náboženství, k němuž se hlásil, evidence hrobů, zpopelnění pouze na žádost zemřelého), repatriací (dohoda o výměně, povinnost repatriovat vážně nemocné a těžce raněné, povinnost okamžité repatriace po ukončení aktivního nepřátelství bez ohledu na uzavření mírové smlouvy)</a:t>
            </a:r>
          </a:p>
          <a:p>
            <a:endParaRPr lang="cs-CZ" dirty="0"/>
          </a:p>
        </p:txBody>
      </p:sp>
    </p:spTree>
    <p:extLst>
      <p:ext uri="{BB962C8B-B14F-4D97-AF65-F5344CB8AC3E}">
        <p14:creationId xmlns:p14="http://schemas.microsoft.com/office/powerpoint/2010/main" val="21951998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b="1" dirty="0"/>
              <a:t>VIII. Ochrana obětí</a:t>
            </a:r>
            <a:endParaRPr lang="cs-CZ" dirty="0"/>
          </a:p>
        </p:txBody>
      </p:sp>
      <p:sp>
        <p:nvSpPr>
          <p:cNvPr id="3" name="Zástupný symbol pro obsah 2"/>
          <p:cNvSpPr>
            <a:spLocks noGrp="1"/>
          </p:cNvSpPr>
          <p:nvPr>
            <p:ph sz="quarter" idx="1"/>
          </p:nvPr>
        </p:nvSpPr>
        <p:spPr/>
        <p:txBody>
          <a:bodyPr>
            <a:normAutofit fontScale="70000" lnSpcReduction="20000"/>
          </a:bodyPr>
          <a:lstStyle/>
          <a:p>
            <a:pPr marL="0" lvl="0" indent="0">
              <a:buNone/>
            </a:pPr>
            <a:r>
              <a:rPr lang="cs-CZ" b="1" dirty="0" smtClean="0"/>
              <a:t>D) Civilní </a:t>
            </a:r>
            <a:r>
              <a:rPr lang="cs-CZ" b="1" dirty="0"/>
              <a:t>osoby</a:t>
            </a:r>
          </a:p>
          <a:p>
            <a:pPr marL="0" lvl="0" indent="0">
              <a:buNone/>
            </a:pPr>
            <a:r>
              <a:rPr lang="cs-CZ" dirty="0" smtClean="0"/>
              <a:t>- čtvrtá </a:t>
            </a:r>
            <a:r>
              <a:rPr lang="cs-CZ" dirty="0"/>
              <a:t>ženevská úmluva a Protokol I</a:t>
            </a:r>
          </a:p>
          <a:p>
            <a:pPr marL="0" lvl="0" indent="0">
              <a:buNone/>
            </a:pPr>
            <a:r>
              <a:rPr lang="cs-CZ" b="1" dirty="0" smtClean="0"/>
              <a:t>Obecně</a:t>
            </a:r>
            <a:r>
              <a:rPr lang="cs-CZ" b="1" dirty="0"/>
              <a:t>:</a:t>
            </a:r>
          </a:p>
          <a:p>
            <a:r>
              <a:rPr lang="cs-CZ" dirty="0"/>
              <a:t>zákaz braní rukojmí</a:t>
            </a:r>
          </a:p>
          <a:p>
            <a:r>
              <a:rPr lang="cs-CZ" dirty="0"/>
              <a:t>zákaz vykonávání nátlaku za účelem získávání informací</a:t>
            </a:r>
          </a:p>
          <a:p>
            <a:pPr marL="0" lvl="0" indent="0">
              <a:buNone/>
            </a:pPr>
            <a:r>
              <a:rPr lang="cs-CZ" b="1" dirty="0" smtClean="0"/>
              <a:t>Ochrana </a:t>
            </a:r>
            <a:r>
              <a:rPr lang="cs-CZ" b="1" dirty="0"/>
              <a:t>cizinců na území znepřátelených </a:t>
            </a:r>
            <a:r>
              <a:rPr lang="cs-CZ" b="1" dirty="0" smtClean="0"/>
              <a:t>stran:</a:t>
            </a:r>
            <a:endParaRPr lang="cs-CZ" b="1" dirty="0"/>
          </a:p>
          <a:p>
            <a:r>
              <a:rPr lang="cs-CZ" dirty="0"/>
              <a:t>do WWI právo cizince kdykoliv opustit území válčící strany, ve WWI i </a:t>
            </a:r>
            <a:r>
              <a:rPr lang="cs-CZ" dirty="0" smtClean="0"/>
              <a:t>WWII </a:t>
            </a:r>
            <a:r>
              <a:rPr lang="cs-CZ" dirty="0"/>
              <a:t>byl každý cizinec považován za potenciálního brance nepřátelské mocnosti – praxe vedla k rozsáhlým internacím cizinců</a:t>
            </a:r>
          </a:p>
          <a:p>
            <a:r>
              <a:rPr lang="cs-CZ" dirty="0"/>
              <a:t>reakce v </a:t>
            </a:r>
            <a:r>
              <a:rPr lang="cs-CZ" dirty="0" smtClean="0"/>
              <a:t>Ženevské </a:t>
            </a:r>
            <a:r>
              <a:rPr lang="cs-CZ" dirty="0"/>
              <a:t>úmluvě: cizinci mají oprávnění kdykoliv opustit území, kromě dvou výjimek – vyžaduje-li to bezpečnost strany v konfliktu a pokud o to sám cizinec požádá a internace je nezbytná (ochrana cizinců před lynčováním)</a:t>
            </a:r>
          </a:p>
          <a:p>
            <a:r>
              <a:rPr lang="cs-CZ" dirty="0"/>
              <a:t>cizincům může být nařízena nucená práce za stejných podmínek jako vlastním občanům (nepřátelským cizincům nelze nařizovat práci, která přímo souvisí s bojovými operacemi)</a:t>
            </a:r>
          </a:p>
          <a:p>
            <a:r>
              <a:rPr lang="cs-CZ" dirty="0"/>
              <a:t>zakazuje se konfiskace jejich soukromého majetku  </a:t>
            </a:r>
          </a:p>
          <a:p>
            <a:endParaRPr lang="cs-CZ" dirty="0"/>
          </a:p>
        </p:txBody>
      </p:sp>
    </p:spTree>
    <p:extLst>
      <p:ext uri="{BB962C8B-B14F-4D97-AF65-F5344CB8AC3E}">
        <p14:creationId xmlns:p14="http://schemas.microsoft.com/office/powerpoint/2010/main" val="8981538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b="1" dirty="0"/>
              <a:t>VIII. Ochrana obětí</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85000" lnSpcReduction="20000"/>
          </a:bodyPr>
          <a:lstStyle/>
          <a:p>
            <a:pPr marL="0" lvl="0" indent="0">
              <a:buNone/>
            </a:pPr>
            <a:r>
              <a:rPr lang="cs-CZ" b="1" dirty="0" smtClean="0"/>
              <a:t>Ochrana </a:t>
            </a:r>
            <a:r>
              <a:rPr lang="cs-CZ" b="1" dirty="0"/>
              <a:t>civilních osob na okupovaných </a:t>
            </a:r>
            <a:r>
              <a:rPr lang="cs-CZ" b="1" dirty="0" smtClean="0"/>
              <a:t>územích: </a:t>
            </a:r>
            <a:endParaRPr lang="cs-CZ" b="1" dirty="0"/>
          </a:p>
          <a:p>
            <a:r>
              <a:rPr lang="cs-CZ" dirty="0"/>
              <a:t>základní povinností je zachovat veřejný pořádek, zachování trestního a civilního zákonodárství, okupační mocnost může přijímat vlastní trestní normy, které nesmí mít zpětnou účinnost (trest smrti lze ukládat je za činy, kde to připouští právo okupovaného státu)</a:t>
            </a:r>
          </a:p>
          <a:p>
            <a:r>
              <a:rPr lang="cs-CZ" dirty="0"/>
              <a:t>musí zůstat zachována působnost místních civilních úřadů a soudů</a:t>
            </a:r>
          </a:p>
          <a:p>
            <a:r>
              <a:rPr lang="cs-CZ" dirty="0"/>
              <a:t>okupační mocnost nesmí měnit demografickou strukturu na okupovaném území (zákaz deportací, zákaz přesouvání vlastního obyvatelstva na okupované území)</a:t>
            </a:r>
          </a:p>
          <a:p>
            <a:r>
              <a:rPr lang="cs-CZ" dirty="0"/>
              <a:t>civilní obyvatelstvo nesmí být nuceno ke službě v ozbrojených silách, lze je podrobit nuceným pracím (výlučně uvnitř okupovaného území, u osob starších 18 let, za spravedlivou mzdu)</a:t>
            </a:r>
          </a:p>
          <a:p>
            <a:endParaRPr lang="cs-CZ" dirty="0"/>
          </a:p>
        </p:txBody>
      </p:sp>
    </p:spTree>
    <p:extLst>
      <p:ext uri="{BB962C8B-B14F-4D97-AF65-F5344CB8AC3E}">
        <p14:creationId xmlns:p14="http://schemas.microsoft.com/office/powerpoint/2010/main" val="9248874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b="1" dirty="0"/>
              <a:t>VIII. Ochrana obětí</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a:t>konfiskace majetku: upraveno pouze řádem války pozemní z roku 1907 (soukromé vlastnictví nesmí být konfiskováno) – odraz obyčejového práva (veřejné statky lze konfiskovat, soukromé nikoliv, ani za náhradu</a:t>
            </a:r>
            <a:r>
              <a:rPr lang="cs-CZ" dirty="0" smtClean="0"/>
              <a:t>) </a:t>
            </a:r>
            <a:endParaRPr lang="cs-CZ" dirty="0"/>
          </a:p>
          <a:p>
            <a:r>
              <a:rPr lang="cs-CZ" dirty="0"/>
              <a:t>povinnost zásobovat obyvatelstvo potravinami a léky (čl. 55 úmluvy) i dalšími prostředky nezbytnými k přežití (čl. 69 Protokolu I)</a:t>
            </a:r>
          </a:p>
          <a:p>
            <a:r>
              <a:rPr lang="cs-CZ" dirty="0"/>
              <a:t>internovat lze pouze jako trest za čin spáchaný v úmyslu poškodit okupační mocnost nebo pokud to okupační mocnost považuje za nutné z naléhavých bezpečnostních důvodů (práva internovaných civilních osob jsou obdobná právům válečných zajatců) </a:t>
            </a:r>
          </a:p>
          <a:p>
            <a:endParaRPr lang="cs-CZ" dirty="0"/>
          </a:p>
        </p:txBody>
      </p:sp>
    </p:spTree>
    <p:extLst>
      <p:ext uri="{BB962C8B-B14F-4D97-AF65-F5344CB8AC3E}">
        <p14:creationId xmlns:p14="http://schemas.microsoft.com/office/powerpoint/2010/main" val="674546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1472208"/>
          </a:xfrm>
        </p:spPr>
        <p:txBody>
          <a:bodyPr>
            <a:normAutofit fontScale="90000"/>
          </a:bodyPr>
          <a:lstStyle/>
          <a:p>
            <a:pPr lvl="0"/>
            <a:r>
              <a:rPr lang="cs-CZ" b="1" dirty="0" smtClean="0"/>
              <a:t>IX. Pravidla </a:t>
            </a:r>
            <a:r>
              <a:rPr lang="cs-CZ" b="1" dirty="0"/>
              <a:t>platná ve vnitřním </a:t>
            </a:r>
            <a:r>
              <a:rPr lang="cs-CZ" b="1" dirty="0" smtClean="0"/>
              <a:t>ozbrojeném konfliktu</a:t>
            </a:r>
            <a:r>
              <a:rPr lang="cs-CZ" b="1" dirty="0"/>
              <a:t/>
            </a:r>
            <a:br>
              <a:rPr lang="cs-CZ" b="1" dirty="0"/>
            </a:br>
            <a:endParaRPr lang="cs-CZ" b="1" dirty="0"/>
          </a:p>
        </p:txBody>
      </p:sp>
      <p:sp>
        <p:nvSpPr>
          <p:cNvPr id="3" name="Zástupný symbol pro obsah 2"/>
          <p:cNvSpPr>
            <a:spLocks noGrp="1"/>
          </p:cNvSpPr>
          <p:nvPr>
            <p:ph sz="quarter" idx="1"/>
          </p:nvPr>
        </p:nvSpPr>
        <p:spPr>
          <a:xfrm>
            <a:off x="301752" y="1527048"/>
            <a:ext cx="8503920" cy="5070304"/>
          </a:xfrm>
        </p:spPr>
        <p:txBody>
          <a:bodyPr>
            <a:normAutofit fontScale="85000" lnSpcReduction="20000"/>
          </a:bodyPr>
          <a:lstStyle/>
          <a:p>
            <a:pPr lvl="0"/>
            <a:r>
              <a:rPr lang="cs-CZ" dirty="0"/>
              <a:t>neochota států regulovat mezinárodním právem vnitrostátní konflikty, změna po 2. sv. válce</a:t>
            </a:r>
          </a:p>
          <a:p>
            <a:pPr lvl="0"/>
            <a:r>
              <a:rPr lang="cs-CZ" dirty="0"/>
              <a:t>společný čl. 3 ženevských úmluv (miniaturní konvence) – vyjmenovává, která pravidla platná pro mezinárodní konflikty se uplatní i ve vnitřním konfliktu</a:t>
            </a:r>
          </a:p>
          <a:p>
            <a:pPr lvl="0"/>
            <a:r>
              <a:rPr lang="cs-CZ" dirty="0"/>
              <a:t>Protokol II – podrobná úprava vnitřních konfliktů (chybí vymezení stran konfliktu, úprava bojových prostředků a způsobů vedení boje), navíc stanoví, že se týká pouze konfliktů na území smluvních stran mezi vládními ozbrojenými silami a disidentskými silami</a:t>
            </a:r>
          </a:p>
          <a:p>
            <a:pPr lvl="0"/>
            <a:r>
              <a:rPr lang="cs-CZ" dirty="0"/>
              <a:t>obyčejové právo – shrnuto v rozsudku ICTY </a:t>
            </a:r>
            <a:r>
              <a:rPr lang="cs-CZ" dirty="0" err="1"/>
              <a:t>Tadic</a:t>
            </a:r>
            <a:r>
              <a:rPr lang="cs-CZ" dirty="0"/>
              <a:t> (širší definice vnitřního konfliktu, aplikace celé řady pravidel pro mezinárodní konflikt jako součást obyčejového práva) </a:t>
            </a:r>
          </a:p>
          <a:p>
            <a:pPr lvl="0"/>
            <a:r>
              <a:rPr lang="cs-CZ" dirty="0"/>
              <a:t>tendence ke sbližování pravidel platných v mezinárodním i vnitřním konfliktu</a:t>
            </a:r>
          </a:p>
          <a:p>
            <a:endParaRPr lang="cs-CZ" dirty="0"/>
          </a:p>
          <a:p>
            <a:endParaRPr lang="cs-CZ" dirty="0"/>
          </a:p>
        </p:txBody>
      </p:sp>
    </p:spTree>
    <p:extLst>
      <p:ext uri="{BB962C8B-B14F-4D97-AF65-F5344CB8AC3E}">
        <p14:creationId xmlns:p14="http://schemas.microsoft.com/office/powerpoint/2010/main" val="42009317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IX. Pravidla platná ve vnitřním ozbrojeném konfliktu</a:t>
            </a:r>
            <a:endParaRPr lang="cs-CZ" dirty="0"/>
          </a:p>
        </p:txBody>
      </p:sp>
      <p:sp>
        <p:nvSpPr>
          <p:cNvPr id="3" name="Zástupný symbol pro obsah 2"/>
          <p:cNvSpPr>
            <a:spLocks noGrp="1"/>
          </p:cNvSpPr>
          <p:nvPr>
            <p:ph sz="quarter" idx="1"/>
          </p:nvPr>
        </p:nvSpPr>
        <p:spPr/>
        <p:txBody>
          <a:bodyPr/>
          <a:lstStyle/>
          <a:p>
            <a:pPr marL="0" indent="0">
              <a:buNone/>
            </a:pPr>
            <a:r>
              <a:rPr lang="cs-CZ" b="1" dirty="0"/>
              <a:t>Specifika úpravy:</a:t>
            </a:r>
          </a:p>
          <a:p>
            <a:pPr lvl="0"/>
            <a:r>
              <a:rPr lang="cs-CZ" dirty="0"/>
              <a:t>neexistence válčících stran </a:t>
            </a:r>
            <a:endParaRPr lang="cs-CZ" dirty="0" smtClean="0"/>
          </a:p>
          <a:p>
            <a:pPr marL="0" lvl="0" indent="0">
              <a:buNone/>
            </a:pPr>
            <a:r>
              <a:rPr lang="cs-CZ" dirty="0" smtClean="0"/>
              <a:t>– </a:t>
            </a:r>
            <a:r>
              <a:rPr lang="cs-CZ" dirty="0"/>
              <a:t>nerozlišuje </a:t>
            </a:r>
            <a:r>
              <a:rPr lang="cs-CZ" dirty="0" err="1" smtClean="0"/>
              <a:t>kombatanty</a:t>
            </a:r>
            <a:r>
              <a:rPr lang="cs-CZ" dirty="0" smtClean="0"/>
              <a:t>/</a:t>
            </a:r>
            <a:r>
              <a:rPr lang="cs-CZ" dirty="0" err="1" smtClean="0"/>
              <a:t>nekombatanty</a:t>
            </a:r>
            <a:r>
              <a:rPr lang="cs-CZ" dirty="0" smtClean="0"/>
              <a:t>/civilní osoby </a:t>
            </a:r>
            <a:r>
              <a:rPr lang="cs-CZ" dirty="0"/>
              <a:t>(příslušníci válčících stran nejsou nadáni imunitou, mohou být za své činy trestáni dle vnitrostátního trestního práva, nemohou mít statut zajatce, vztahují se na ně pravidla internace jako na civilní osoby)</a:t>
            </a:r>
          </a:p>
          <a:p>
            <a:endParaRPr lang="cs-CZ" dirty="0"/>
          </a:p>
        </p:txBody>
      </p:sp>
    </p:spTree>
    <p:extLst>
      <p:ext uri="{BB962C8B-B14F-4D97-AF65-F5344CB8AC3E}">
        <p14:creationId xmlns:p14="http://schemas.microsoft.com/office/powerpoint/2010/main" val="1284321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7158" y="428604"/>
            <a:ext cx="8534400" cy="758952"/>
          </a:xfrm>
        </p:spPr>
        <p:txBody>
          <a:bodyPr>
            <a:normAutofit fontScale="90000"/>
          </a:bodyPr>
          <a:lstStyle/>
          <a:p>
            <a:r>
              <a:rPr lang="cs-CZ" b="1" dirty="0"/>
              <a:t>II. </a:t>
            </a:r>
            <a:r>
              <a:rPr lang="cs-CZ" b="1" dirty="0"/>
              <a:t>Definice mezinárodního práva humanitárního</a:t>
            </a:r>
            <a:endParaRPr lang="cs-CZ" b="1" dirty="0"/>
          </a:p>
        </p:txBody>
      </p:sp>
      <p:sp>
        <p:nvSpPr>
          <p:cNvPr id="3" name="Zástupný symbol pro obsah 2"/>
          <p:cNvSpPr>
            <a:spLocks noGrp="1"/>
          </p:cNvSpPr>
          <p:nvPr>
            <p:ph sz="quarter" idx="1"/>
          </p:nvPr>
        </p:nvSpPr>
        <p:spPr/>
        <p:txBody>
          <a:bodyPr>
            <a:normAutofit fontScale="92500"/>
          </a:bodyPr>
          <a:lstStyle/>
          <a:p>
            <a:pPr marL="0" indent="0">
              <a:buNone/>
            </a:pPr>
            <a:r>
              <a:rPr lang="cs-CZ" dirty="0"/>
              <a:t>= soubor norem, které upravují vedení ozbrojených konfliktů s cílem zmírnit utrpení a omezit materiální škody či jiné negativní dopady, které tyto konflikty způsobují</a:t>
            </a:r>
          </a:p>
          <a:p>
            <a:pPr marL="0" indent="0">
              <a:buNone/>
            </a:pPr>
            <a:r>
              <a:rPr lang="cs-CZ" dirty="0"/>
              <a:t>= upravuje pravidla boje a omezení negativních důsledků války</a:t>
            </a:r>
          </a:p>
          <a:p>
            <a:pPr marL="0" indent="0">
              <a:buNone/>
            </a:pPr>
            <a:r>
              <a:rPr lang="cs-CZ" dirty="0"/>
              <a:t>= ius in </a:t>
            </a:r>
            <a:r>
              <a:rPr lang="cs-CZ" dirty="0" err="1"/>
              <a:t>bello</a:t>
            </a:r>
            <a:r>
              <a:rPr lang="cs-CZ" dirty="0"/>
              <a:t> (upravuje pravidla uvnitř konfliktu), nikoliv ius ad </a:t>
            </a:r>
            <a:r>
              <a:rPr lang="cs-CZ" dirty="0" err="1"/>
              <a:t>bellum</a:t>
            </a:r>
            <a:r>
              <a:rPr lang="cs-CZ" dirty="0"/>
              <a:t> (netýká se legality války jako takové)</a:t>
            </a:r>
          </a:p>
          <a:p>
            <a:pPr marL="0" indent="0">
              <a:buNone/>
            </a:pPr>
            <a:r>
              <a:rPr lang="cs-CZ" dirty="0"/>
              <a:t>= synonymická terminologie: mezinárodní právo válečné, právo ozbrojených konfliktů, zákony a obyčeje války </a:t>
            </a:r>
          </a:p>
          <a:p>
            <a:endParaRPr lang="cs-CZ" dirty="0"/>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II. Definice mezinárodního práva humanitárního</a:t>
            </a:r>
            <a:endParaRPr lang="cs-CZ" dirty="0"/>
          </a:p>
        </p:txBody>
      </p:sp>
      <p:sp>
        <p:nvSpPr>
          <p:cNvPr id="3" name="Zástupný symbol pro obsah 2"/>
          <p:cNvSpPr>
            <a:spLocks noGrp="1"/>
          </p:cNvSpPr>
          <p:nvPr>
            <p:ph sz="quarter" idx="1"/>
          </p:nvPr>
        </p:nvSpPr>
        <p:spPr/>
        <p:txBody>
          <a:bodyPr>
            <a:normAutofit fontScale="62500" lnSpcReduction="20000"/>
          </a:bodyPr>
          <a:lstStyle/>
          <a:p>
            <a:pPr lvl="0"/>
            <a:r>
              <a:rPr lang="cs-CZ" sz="3200" dirty="0"/>
              <a:t>v současnosti upravuje pravidla mezinárodních i vnitrostátních konfliktů</a:t>
            </a:r>
          </a:p>
          <a:p>
            <a:pPr lvl="0"/>
            <a:r>
              <a:rPr lang="cs-CZ" sz="3200" dirty="0"/>
              <a:t>první kodifikovaná část mezinárodního práva </a:t>
            </a:r>
            <a:r>
              <a:rPr lang="cs-CZ" sz="3200" dirty="0" smtClean="0"/>
              <a:t>veřejného (!)</a:t>
            </a:r>
            <a:endParaRPr lang="cs-CZ" sz="3200" dirty="0"/>
          </a:p>
          <a:p>
            <a:r>
              <a:rPr lang="cs-CZ" sz="3200" dirty="0"/>
              <a:t>po 2. světové válce otázka vtahu k mezinárodnímu právu lidských práv (ta se uplatňují především za míru, za ozbrojeného konfliktu mohou být některá tzv. </a:t>
            </a:r>
            <a:r>
              <a:rPr lang="cs-CZ" sz="3200" dirty="0" err="1"/>
              <a:t>derogována</a:t>
            </a:r>
            <a:r>
              <a:rPr lang="cs-CZ" sz="3200" dirty="0"/>
              <a:t> či sistována – viz např. čl. 15 Evropské úmluvy o ochraně lidských práv a základních svobod: </a:t>
            </a:r>
          </a:p>
          <a:p>
            <a:pPr marL="0" indent="0">
              <a:buNone/>
            </a:pPr>
            <a:r>
              <a:rPr lang="cs-CZ" sz="2600" dirty="0"/>
              <a:t> </a:t>
            </a:r>
            <a:r>
              <a:rPr lang="cs-CZ" sz="2600" i="1" dirty="0"/>
              <a:t>„V případě války nebo jakéhokoli jiného veřejného ohrožení státní existence, může každá Vysoká smluvní strana přijmout opatření k odstoupení od závazků stanovených v této Úmluvě v rozsahu přísně vyžadovaném naléhavostí situace, pokud tato opatření nebudou neslučitelná s ostatními závazky podle mezinárodního práva.</a:t>
            </a:r>
            <a:endParaRPr lang="cs-CZ" sz="2600" dirty="0"/>
          </a:p>
          <a:p>
            <a:pPr marL="0" indent="0">
              <a:buNone/>
            </a:pPr>
            <a:r>
              <a:rPr lang="cs-CZ" sz="2600" i="1" dirty="0"/>
              <a:t>Podle tohoto ustanovení nelze odstoupit od článku 2, kromě úmrtí vyplývajících z dovolených válečných činů, a článku 3, 4 (odstavec 1) a 7.</a:t>
            </a:r>
            <a:endParaRPr lang="cs-CZ" sz="2600" dirty="0"/>
          </a:p>
          <a:p>
            <a:pPr marL="0" indent="0">
              <a:buNone/>
            </a:pPr>
            <a:r>
              <a:rPr lang="cs-CZ" sz="2600" i="1" dirty="0"/>
              <a:t>Každá Vysoká smluvní strana, využívající svého práva na odstoupení, bude v plném rozsahu informovat generálního tajemníka Rady Evropy o opatřeních, která přijala a o jejich důvodech. Generálního tajemníka Rady Evropy bude rovněž informovat o tom, kdy tato opatření pozbyla platnosti a kdy ustanovení Úmluvy budou znovu prováděna v plném rozsahu.“</a:t>
            </a:r>
            <a:endParaRPr lang="cs-CZ" sz="2600" dirty="0"/>
          </a:p>
          <a:p>
            <a:endParaRPr lang="cs-CZ" dirty="0"/>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7158" y="357166"/>
            <a:ext cx="8534400" cy="758952"/>
          </a:xfrm>
        </p:spPr>
        <p:txBody>
          <a:bodyPr>
            <a:normAutofit fontScale="90000"/>
          </a:bodyPr>
          <a:lstStyle/>
          <a:p>
            <a:r>
              <a:rPr lang="cs-CZ" b="1" dirty="0"/>
              <a:t>II. Definice mezinárodního práva humanitárního</a:t>
            </a:r>
            <a:endParaRPr lang="cs-CZ" dirty="0"/>
          </a:p>
        </p:txBody>
      </p:sp>
      <p:sp>
        <p:nvSpPr>
          <p:cNvPr id="3" name="Zástupný symbol pro obsah 2"/>
          <p:cNvSpPr>
            <a:spLocks noGrp="1"/>
          </p:cNvSpPr>
          <p:nvPr>
            <p:ph sz="quarter" idx="1"/>
          </p:nvPr>
        </p:nvSpPr>
        <p:spPr/>
        <p:txBody>
          <a:bodyPr>
            <a:normAutofit lnSpcReduction="10000"/>
          </a:bodyPr>
          <a:lstStyle/>
          <a:p>
            <a:pPr lvl="0"/>
            <a:r>
              <a:rPr lang="cs-CZ" dirty="0"/>
              <a:t>LP se uplatňují i za války, avšak některé jejich aspekty se posuzují podle norem humanitárního práva (například právo na život a otázka zbavení života – otázka proporcionality v. válečné nezbytnosti</a:t>
            </a:r>
            <a:r>
              <a:rPr lang="cs-CZ" dirty="0" smtClean="0"/>
              <a:t>)</a:t>
            </a:r>
          </a:p>
          <a:p>
            <a:pPr lvl="0"/>
            <a:r>
              <a:rPr lang="cs-CZ" dirty="0" smtClean="0"/>
              <a:t>humanitární </a:t>
            </a:r>
            <a:r>
              <a:rPr lang="cs-CZ" dirty="0"/>
              <a:t>právo za války působí vůči LP jako lex </a:t>
            </a:r>
            <a:r>
              <a:rPr lang="cs-CZ" dirty="0" err="1"/>
              <a:t>specialis</a:t>
            </a:r>
            <a:r>
              <a:rPr lang="cs-CZ" dirty="0"/>
              <a:t> </a:t>
            </a:r>
            <a:r>
              <a:rPr lang="cs-CZ" dirty="0" smtClean="0"/>
              <a:t>(blíže viz </a:t>
            </a:r>
            <a:r>
              <a:rPr lang="cs-CZ" dirty="0"/>
              <a:t>Pospíšil, I. Mezinárodní ozbrojené konflikty a lidská práva: pohled mezinárodních institucí a soudů. In Pospíšil, Ivo, Zdeněk Kříž a kol. Ozbrojené konflikty po konci studené války. Brno: MPÚ 2012, str. 228 – </a:t>
            </a:r>
            <a:r>
              <a:rPr lang="cs-CZ" dirty="0" smtClean="0"/>
              <a:t>246)</a:t>
            </a:r>
            <a:endParaRPr lang="cs-CZ" dirty="0"/>
          </a:p>
          <a:p>
            <a:endParaRPr lang="cs-CZ" dirty="0"/>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260648"/>
            <a:ext cx="8534400" cy="1068074"/>
          </a:xfrm>
        </p:spPr>
        <p:txBody>
          <a:bodyPr>
            <a:normAutofit/>
          </a:bodyPr>
          <a:lstStyle/>
          <a:p>
            <a:pPr lvl="0"/>
            <a:r>
              <a:rPr lang="cs-CZ" sz="3200" b="1" dirty="0"/>
              <a:t>III. Vývoj moderního humanitárního práva</a:t>
            </a:r>
            <a:endParaRPr lang="cs-CZ" b="1" dirty="0"/>
          </a:p>
        </p:txBody>
      </p:sp>
      <p:sp>
        <p:nvSpPr>
          <p:cNvPr id="3" name="Zástupný symbol pro obsah 2"/>
          <p:cNvSpPr>
            <a:spLocks noGrp="1"/>
          </p:cNvSpPr>
          <p:nvPr>
            <p:ph sz="quarter" idx="1"/>
          </p:nvPr>
        </p:nvSpPr>
        <p:spPr/>
        <p:txBody>
          <a:bodyPr>
            <a:normAutofit/>
          </a:bodyPr>
          <a:lstStyle/>
          <a:p>
            <a:pPr lvl="0"/>
            <a:r>
              <a:rPr lang="cs-CZ" dirty="0"/>
              <a:t>Válečný zákoník Gustava Adolfa (1621) – pravidla pro velitele švédských vojsk za 30leté války</a:t>
            </a:r>
          </a:p>
          <a:p>
            <a:pPr lvl="0"/>
            <a:r>
              <a:rPr lang="cs-CZ" dirty="0"/>
              <a:t>Jean-Jacques Rousseau – válka není vztahem člověka k člověku, ale vztahem mezi státy, lidé se stávají nepřáteli jako bojující </a:t>
            </a:r>
            <a:r>
              <a:rPr lang="cs-CZ" dirty="0" err="1"/>
              <a:t>kombatanti</a:t>
            </a:r>
            <a:r>
              <a:rPr lang="cs-CZ" dirty="0"/>
              <a:t> (mohou mezi sebou na sebe útočit a zbavovat se života jen pokud vzájemně bojují, jakmile složí zbraně, stávají se opět lidskými bytostmi – má dopady až do dnešního pojetí </a:t>
            </a:r>
            <a:r>
              <a:rPr lang="cs-CZ" dirty="0" err="1"/>
              <a:t>kombatantů</a:t>
            </a:r>
            <a:r>
              <a:rPr lang="cs-CZ" dirty="0"/>
              <a:t>, válečných zajatců, vztahu k civilistům atd.)</a:t>
            </a:r>
          </a:p>
          <a:p>
            <a:endParaRPr lang="cs-CZ" dirty="0"/>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7158" y="476672"/>
            <a:ext cx="8534400" cy="648072"/>
          </a:xfrm>
        </p:spPr>
        <p:txBody>
          <a:bodyPr>
            <a:normAutofit fontScale="90000"/>
          </a:bodyPr>
          <a:lstStyle/>
          <a:p>
            <a:pPr lvl="0"/>
            <a:r>
              <a:rPr lang="cs-CZ" sz="3600" b="1" dirty="0"/>
              <a:t>III. Vývoj moderního humanitárního práva</a:t>
            </a:r>
            <a:endParaRPr lang="cs-CZ" dirty="0"/>
          </a:p>
        </p:txBody>
      </p:sp>
      <p:sp>
        <p:nvSpPr>
          <p:cNvPr id="3" name="Zástupný symbol pro obsah 2"/>
          <p:cNvSpPr>
            <a:spLocks noGrp="1"/>
          </p:cNvSpPr>
          <p:nvPr>
            <p:ph sz="quarter" idx="1"/>
          </p:nvPr>
        </p:nvSpPr>
        <p:spPr>
          <a:xfrm>
            <a:off x="285720" y="1643050"/>
            <a:ext cx="8503920" cy="4572000"/>
          </a:xfrm>
        </p:spPr>
        <p:txBody>
          <a:bodyPr>
            <a:normAutofit/>
          </a:bodyPr>
          <a:lstStyle/>
          <a:p>
            <a:pPr lvl="0"/>
            <a:r>
              <a:rPr lang="cs-CZ" sz="2400" dirty="0"/>
              <a:t>Základy ženevského práva (Henry </a:t>
            </a:r>
            <a:r>
              <a:rPr lang="cs-CZ" sz="2400" dirty="0" err="1"/>
              <a:t>Dunant</a:t>
            </a:r>
            <a:r>
              <a:rPr lang="cs-CZ" sz="2400" dirty="0"/>
              <a:t>): </a:t>
            </a:r>
            <a:endParaRPr lang="cs-CZ" sz="2400" dirty="0" smtClean="0"/>
          </a:p>
          <a:p>
            <a:pPr marL="0" lvl="0" indent="0">
              <a:buNone/>
            </a:pPr>
            <a:r>
              <a:rPr lang="cs-CZ" sz="2400" dirty="0" smtClean="0"/>
              <a:t>Úmluva </a:t>
            </a:r>
            <a:r>
              <a:rPr lang="cs-CZ" sz="2400" dirty="0"/>
              <a:t>o zlepšení osudu raněných při armádách v poli (1864) </a:t>
            </a:r>
            <a:r>
              <a:rPr lang="cs-CZ" sz="2400" dirty="0" smtClean="0"/>
              <a:t> </a:t>
            </a:r>
          </a:p>
          <a:p>
            <a:pPr marL="0" lvl="0" indent="0">
              <a:buNone/>
            </a:pPr>
            <a:r>
              <a:rPr lang="cs-CZ" sz="2400" dirty="0" smtClean="0"/>
              <a:t>založení </a:t>
            </a:r>
            <a:r>
              <a:rPr lang="cs-CZ" sz="2400" dirty="0"/>
              <a:t>Mezinárodního výboru Červeného kříže (1880)</a:t>
            </a:r>
          </a:p>
          <a:p>
            <a:pPr lvl="0"/>
            <a:r>
              <a:rPr lang="cs-CZ" sz="2400" dirty="0"/>
              <a:t>Základy haagského práva (Francis </a:t>
            </a:r>
            <a:r>
              <a:rPr lang="cs-CZ" sz="2400" dirty="0" err="1"/>
              <a:t>Lieber</a:t>
            </a:r>
            <a:r>
              <a:rPr lang="cs-CZ" sz="2400" dirty="0"/>
              <a:t>): </a:t>
            </a:r>
            <a:endParaRPr lang="cs-CZ" sz="2400" dirty="0" smtClean="0"/>
          </a:p>
          <a:p>
            <a:pPr marL="0" lvl="0" indent="0">
              <a:buNone/>
            </a:pPr>
            <a:r>
              <a:rPr lang="cs-CZ" sz="2400" dirty="0" err="1" smtClean="0"/>
              <a:t>Lieberův</a:t>
            </a:r>
            <a:r>
              <a:rPr lang="cs-CZ" sz="2400" dirty="0" smtClean="0"/>
              <a:t> kodex </a:t>
            </a:r>
          </a:p>
          <a:p>
            <a:pPr marL="0" lvl="0" indent="0">
              <a:buNone/>
            </a:pPr>
            <a:r>
              <a:rPr lang="cs-CZ" sz="2400" dirty="0" smtClean="0"/>
              <a:t>vojenské manuály </a:t>
            </a:r>
          </a:p>
          <a:p>
            <a:pPr marL="0" lvl="0" indent="0">
              <a:buNone/>
            </a:pPr>
            <a:r>
              <a:rPr lang="cs-CZ" sz="2400" dirty="0" smtClean="0"/>
              <a:t>Petrohradská </a:t>
            </a:r>
            <a:r>
              <a:rPr lang="cs-CZ" sz="2400" dirty="0"/>
              <a:t>deklarace (</a:t>
            </a:r>
            <a:r>
              <a:rPr lang="cs-CZ" sz="2400" dirty="0" smtClean="0"/>
              <a:t>1868)</a:t>
            </a:r>
          </a:p>
          <a:p>
            <a:pPr marL="0" lvl="0" indent="0">
              <a:buNone/>
            </a:pPr>
            <a:r>
              <a:rPr lang="cs-CZ" sz="2400" dirty="0" smtClean="0"/>
              <a:t>Bruselská </a:t>
            </a:r>
            <a:r>
              <a:rPr lang="cs-CZ" sz="2400" dirty="0"/>
              <a:t>deklarace (1874)</a:t>
            </a:r>
          </a:p>
          <a:p>
            <a:pPr lvl="0"/>
            <a:endParaRPr lang="cs-CZ" sz="2600" dirty="0"/>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5720" y="404664"/>
            <a:ext cx="8534400" cy="792088"/>
          </a:xfrm>
        </p:spPr>
        <p:txBody>
          <a:bodyPr>
            <a:normAutofit fontScale="90000"/>
          </a:bodyPr>
          <a:lstStyle/>
          <a:p>
            <a:pPr lvl="0"/>
            <a:r>
              <a:rPr lang="cs-CZ" sz="3200" b="1" dirty="0"/>
              <a:t>III. Vývoj moderního humanitárního práva</a:t>
            </a:r>
            <a:r>
              <a:rPr lang="cs-CZ" dirty="0"/>
              <a:t/>
            </a:r>
            <a:br>
              <a:rPr lang="cs-CZ" dirty="0"/>
            </a:br>
            <a:endParaRPr lang="cs-CZ" dirty="0"/>
          </a:p>
        </p:txBody>
      </p:sp>
      <p:sp>
        <p:nvSpPr>
          <p:cNvPr id="3" name="Zástupný symbol pro obsah 2"/>
          <p:cNvSpPr>
            <a:spLocks noGrp="1"/>
          </p:cNvSpPr>
          <p:nvPr>
            <p:ph sz="quarter" idx="1"/>
          </p:nvPr>
        </p:nvSpPr>
        <p:spPr/>
        <p:txBody>
          <a:bodyPr>
            <a:normAutofit/>
          </a:bodyPr>
          <a:lstStyle/>
          <a:p>
            <a:pPr lvl="0"/>
            <a:r>
              <a:rPr lang="cs-CZ" dirty="0"/>
              <a:t>Haagské </a:t>
            </a:r>
            <a:r>
              <a:rPr lang="cs-CZ" dirty="0" smtClean="0"/>
              <a:t>úmluvy (1899 a 1907)</a:t>
            </a:r>
            <a:endParaRPr lang="cs-CZ" dirty="0"/>
          </a:p>
          <a:p>
            <a:pPr lvl="0"/>
            <a:r>
              <a:rPr lang="cs-CZ" dirty="0"/>
              <a:t>Ženevské úmluvy z roku 1929: Úmluva o ochraně raněných a nemocných, Úmluva o ochraně válečných zajatců</a:t>
            </a:r>
          </a:p>
          <a:p>
            <a:pPr lvl="0"/>
            <a:r>
              <a:rPr lang="cs-CZ" dirty="0" smtClean="0"/>
              <a:t>4 Ženevské </a:t>
            </a:r>
            <a:r>
              <a:rPr lang="cs-CZ" dirty="0"/>
              <a:t>úmluvy o ochraně obětí ozbrojených konfliktů z roku </a:t>
            </a:r>
            <a:r>
              <a:rPr lang="cs-CZ" dirty="0" smtClean="0"/>
              <a:t>1949</a:t>
            </a:r>
            <a:endParaRPr lang="cs-CZ" dirty="0"/>
          </a:p>
          <a:p>
            <a:pPr lvl="0"/>
            <a:r>
              <a:rPr lang="cs-CZ" dirty="0"/>
              <a:t>Dodatkové protokoly k </a:t>
            </a:r>
            <a:r>
              <a:rPr lang="cs-CZ" dirty="0" smtClean="0"/>
              <a:t>Ženevským </a:t>
            </a:r>
            <a:r>
              <a:rPr lang="cs-CZ" dirty="0"/>
              <a:t>úmluvám z roku 1977: Protokol I (slučuje ženevskou i haagskou větev práva), Protokol II (upravuje pravidla vnitřních ozbrojených konfliktů)</a:t>
            </a:r>
          </a:p>
          <a:p>
            <a:endParaRPr lang="cs-CZ" dirty="0"/>
          </a:p>
        </p:txBody>
      </p:sp>
    </p:spTree>
  </p:cSld>
  <p:clrMapOvr>
    <a:masterClrMapping/>
  </p:clrMapOvr>
  <p:transition>
    <p:wipe dir="d"/>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297</TotalTime>
  <Words>1944</Words>
  <Application>Microsoft Office PowerPoint</Application>
  <PresentationFormat>Předvádění na obrazovce (4:3)</PresentationFormat>
  <Paragraphs>237</Paragraphs>
  <Slides>38</Slides>
  <Notes>14</Notes>
  <HiddenSlides>0</HiddenSlides>
  <MMClips>0</MMClips>
  <ScaleCrop>false</ScaleCrop>
  <HeadingPairs>
    <vt:vector size="4" baseType="variant">
      <vt:variant>
        <vt:lpstr>Motiv</vt:lpstr>
      </vt:variant>
      <vt:variant>
        <vt:i4>1</vt:i4>
      </vt:variant>
      <vt:variant>
        <vt:lpstr>Nadpisy snímků</vt:lpstr>
      </vt:variant>
      <vt:variant>
        <vt:i4>38</vt:i4>
      </vt:variant>
    </vt:vector>
  </HeadingPairs>
  <TitlesOfParts>
    <vt:vector size="39" baseType="lpstr">
      <vt:lpstr>Administrativní</vt:lpstr>
      <vt:lpstr>           Mezinárodní instituce </vt:lpstr>
      <vt:lpstr>Osnova</vt:lpstr>
      <vt:lpstr>I. Válka a její regulace </vt:lpstr>
      <vt:lpstr>II. Definice mezinárodního práva humanitárního</vt:lpstr>
      <vt:lpstr>II. Definice mezinárodního práva humanitárního</vt:lpstr>
      <vt:lpstr>II. Definice mezinárodního práva humanitárního</vt:lpstr>
      <vt:lpstr>III. Vývoj moderního humanitárního práva</vt:lpstr>
      <vt:lpstr>III. Vývoj moderního humanitárního práva</vt:lpstr>
      <vt:lpstr>III. Vývoj moderního humanitárního práva </vt:lpstr>
      <vt:lpstr>IV. Struktura mezinárodního humanitárního práva </vt:lpstr>
      <vt:lpstr>V. Specifické rysy a obecné zásady </vt:lpstr>
      <vt:lpstr>V. Specifické rysy a obecné zásady </vt:lpstr>
      <vt:lpstr>V. Specifické rysy a obecné zásady </vt:lpstr>
      <vt:lpstr>V. Specifické rysy a obecné zásady </vt:lpstr>
      <vt:lpstr>VI. Definice ozbrojeného konfliktu </vt:lpstr>
      <vt:lpstr> VI. Definice ozbrojeného konfliktu </vt:lpstr>
      <vt:lpstr>VI. Definice ozbrojeného konfliktu </vt:lpstr>
      <vt:lpstr>VI. Definice ozbrojeného konfliktu </vt:lpstr>
      <vt:lpstr>VI. Definice ozbrojeného konfliktu </vt:lpstr>
      <vt:lpstr>VII. Pravidla platná za mezinárodního ozbrojeného konfliktu </vt:lpstr>
      <vt:lpstr>VII. Pravidla platná za mezinárodního ozbrojeného konfliktu</vt:lpstr>
      <vt:lpstr>VII. Pravidla platná za mezinárodního ozbrojeného konfliktu</vt:lpstr>
      <vt:lpstr>VII. Pravidla platná za mezinárodního ozbrojeného konfliktu</vt:lpstr>
      <vt:lpstr>VII. Pravidla platná za mezinárodního ozbrojeného konfliktu</vt:lpstr>
      <vt:lpstr>VII. Pravidla platná za mezinárodního ozbrojeného konfliktu</vt:lpstr>
      <vt:lpstr>VIII. Ochrana obětí  </vt:lpstr>
      <vt:lpstr>VIII. Ochrana obětí</vt:lpstr>
      <vt:lpstr>VIII. Ochrana obětí</vt:lpstr>
      <vt:lpstr>VIII. Ochrana obětí</vt:lpstr>
      <vt:lpstr>VIII. Ochrana obětí</vt:lpstr>
      <vt:lpstr>VIII. Ochrana obětí</vt:lpstr>
      <vt:lpstr>VIII. Ochrana obětí</vt:lpstr>
      <vt:lpstr>VIII. Ochrana obětí</vt:lpstr>
      <vt:lpstr>VIII. Ochrana obětí</vt:lpstr>
      <vt:lpstr>VIII. Ochrana obětí</vt:lpstr>
      <vt:lpstr>VIII. Ochrana obětí</vt:lpstr>
      <vt:lpstr>IX. Pravidla platná ve vnitřním ozbrojeném konfliktu </vt:lpstr>
      <vt:lpstr>IX. Pravidla platná ve vnitřním ozbrojeném konfliktu</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Judicializace mezinárodní politiky</dc:title>
  <dc:creator>Ivo Pospíšil</dc:creator>
  <cp:lastModifiedBy>Pospíšil Ivo JUDr. Ph.D.</cp:lastModifiedBy>
  <cp:revision>23</cp:revision>
  <dcterms:created xsi:type="dcterms:W3CDTF">2009-10-03T15:57:02Z</dcterms:created>
  <dcterms:modified xsi:type="dcterms:W3CDTF">2020-09-29T12:00:54Z</dcterms:modified>
</cp:coreProperties>
</file>