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66" r:id="rId5"/>
    <p:sldId id="259" r:id="rId6"/>
    <p:sldId id="260" r:id="rId7"/>
    <p:sldId id="284" r:id="rId8"/>
    <p:sldId id="261" r:id="rId9"/>
    <p:sldId id="262" r:id="rId10"/>
    <p:sldId id="263" r:id="rId11"/>
    <p:sldId id="264" r:id="rId12"/>
    <p:sldId id="265" r:id="rId13"/>
    <p:sldId id="281" r:id="rId14"/>
    <p:sldId id="267" r:id="rId15"/>
    <p:sldId id="280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2" r:id="rId26"/>
    <p:sldId id="277" r:id="rId27"/>
    <p:sldId id="278" r:id="rId28"/>
    <p:sldId id="279" r:id="rId29"/>
    <p:sldId id="28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 Chytilek" initials="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7B642-792D-4EC4-87A8-F6AB128DC7BE}" type="datetimeFigureOut">
              <a:rPr lang="cs-CZ" smtClean="0"/>
              <a:pPr/>
              <a:t>30.9.2022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2FAB-3F83-45EC-AE4A-7565C82E8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3695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1102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BBEE-B541-4A4B-8362-5B3305C214B8}" type="datetime1">
              <a:rPr lang="cs-CZ" smtClean="0"/>
              <a:t>30.9.2022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C913-F138-49F1-9547-5D6034E52C03}" type="datetime1">
              <a:rPr lang="cs-CZ" smtClean="0"/>
              <a:t>30.9.2022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D9F-9675-4E50-845D-2A9758C35167}" type="datetime1">
              <a:rPr lang="cs-CZ" smtClean="0"/>
              <a:t>30.9.2022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379C-274A-46A1-A4D8-0FA4A962DB0F}" type="datetime1">
              <a:rPr lang="cs-CZ" smtClean="0"/>
              <a:t>30.9.2022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89A1-CEC0-441C-8C34-28CA9430E491}" type="datetime1">
              <a:rPr lang="cs-CZ" smtClean="0"/>
              <a:t>30.9.2022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8DB4-0780-4D27-9E26-446F620C6CE4}" type="datetime1">
              <a:rPr lang="cs-CZ" smtClean="0"/>
              <a:t>30.9.2022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099-A41E-4BB1-8CF5-9F1749D3D843}" type="datetime1">
              <a:rPr lang="cs-CZ" smtClean="0"/>
              <a:t>30.9.2022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0068-BF39-414D-BF92-C9678C52C96F}" type="datetime1">
              <a:rPr lang="cs-CZ" smtClean="0"/>
              <a:t>30.9.2022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B2EE-98E2-4797-A0E3-45E899BC7FD7}" type="datetime1">
              <a:rPr lang="cs-CZ" smtClean="0"/>
              <a:t>30.9.2022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D70D-C391-4987-85D3-32048A694BB3}" type="datetime1">
              <a:rPr lang="cs-CZ" smtClean="0"/>
              <a:t>30.9.2022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BEA-D2AB-4E29-900F-72E6C3305E29}" type="datetime1">
              <a:rPr lang="cs-CZ" smtClean="0"/>
              <a:t>30.9.2022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6382-89FD-4BFE-BDD6-A4841081330B}" type="datetime1">
              <a:rPr lang="cs-CZ" smtClean="0"/>
              <a:t>30.9.2022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POLb1006, BSSb1104 , Roman Chytilek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eomagazine.com/2018/10/02/academic-grievance-studies-and-the-corruption-of-scholarshi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.ac.uk/res/ref/kb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Vědecká etika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POLb1006 a BSSb1104</a:t>
            </a:r>
          </a:p>
          <a:p>
            <a:r>
              <a:rPr lang="cs-CZ" dirty="0" smtClean="0"/>
              <a:t>22.9</a:t>
            </a:r>
            <a:r>
              <a:rPr lang="cs-CZ" dirty="0"/>
              <a:t>. </a:t>
            </a:r>
            <a:r>
              <a:rPr lang="cs-CZ" dirty="0" smtClean="0"/>
              <a:t>2022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VĚDECKÉ STANDARDY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738" y="1752600"/>
            <a:ext cx="8001000" cy="4845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900"/>
              <a:t>FAKTICKÁ PŘESNOST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POVINNOST REFLEKTOVAT PŘEDCHOZÍ VÝZKUM V DANÉ OBLASTI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FORMULOVAT HYPOTÉZY TAK, ABY EXISTOVALA ŠANCE, ŽE BUDOU ZAMÍTNUTY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VĚNOVAT POZORNOST METODOLOGII VÝZKUMU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UVĚDOMOVAT SI LIMITY VÝZKUMU 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PŘEDEM DEKLAROVAT KONFLIKT ZÁJMŮ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POSKYTOVAT ZADAVATELŮM VÝZKUMU OBJEKTIVNÍ INFORMACE O SVÉ KVALIFIKACI A PROFESNÍCH SKILLS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KOMPLETNÍ A PRAVDIVÁ INTERPRETACE VÝSLEDKŮ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ZAJIŠTĚNÍ PUBLIKACE VÝSLEDKŮ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DŮSTOJNÁ POZICE MÉNĚ KVALIFIKOVANÝCH ČLENŮ VĚDECKÉHO TÝMU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DODŽOVÁNÍ SMLUV SE ZADAVATELI, ZVEŘEJNIT ZDROJ FINANCOVÁNÍ V KAŽDÉM VÝSTUPU Z VÝZKUMU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ZÁKONNOST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100" b="1" dirty="0"/>
              <a:t>NAKLÁDÁNÍ S OSOBNÍMI DATY</a:t>
            </a:r>
            <a:r>
              <a:rPr lang="cs-CZ" sz="2100" dirty="0"/>
              <a:t> (důležité pro mezinárodní výzkumy)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SBĚR DAT VÝHRADNĚ PRO ÚČELY, KTERÉ JSOU EXPLICITNĚ SPECIFIKOVÁNY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REALIABILNÍ, AKTUÁLNÍ DATA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RESPEKTOVÁNÍ ANONYMITY A SOUKROMÍ </a:t>
            </a:r>
            <a:r>
              <a:rPr lang="cs-CZ" sz="2100" dirty="0" smtClean="0"/>
              <a:t>RESPONDENTŮ</a:t>
            </a:r>
            <a:endParaRPr lang="cs-CZ" sz="2100" dirty="0"/>
          </a:p>
          <a:p>
            <a:pPr eaLnBrk="1" hangingPunct="1">
              <a:lnSpc>
                <a:spcPct val="90000"/>
              </a:lnSpc>
            </a:pPr>
            <a:r>
              <a:rPr lang="cs-CZ" sz="2100" b="1" dirty="0"/>
              <a:t>DUŠEVNÍ VLASTNICTVÍ</a:t>
            </a:r>
            <a:r>
              <a:rPr lang="cs-CZ" sz="2100" dirty="0"/>
              <a:t>: OCHRANA AUTORSKÝCH PRÁV, VČETNĚ ELEKTRONICKÝCH DATABÁZÍ, SOUHLAS S VYUŽITÍM CIZÍCH VÝSLEDKŮ VÝZKUMU, ŹAMĚSTNANECKÉ SMLOUVY A DUŠEVNÍ VLASTNICTVÍ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sz="3400"/>
              <a:t>PREVENCE NEGATIVNÍCH DOPADŮ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/>
              <a:t>DOBROVOLNOST VÝZKUMU, „INFORMOVANÝ SOUHLAS“ ZKOUMANÝCH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ZVLÁŠTNÍ PRAVIDLA PRO DĚTI, SENIORY, MENTÁLNĚ POSTIŽENÉ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ZKOUMANÍ NEBUDOU VYSTAVENI ZHORŠENÝM PODMÍNKÁM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VÝZKUM NEDISKRIMINUJE PODLE RASY, ETNIKA, POHLAVÍ, NÁBOŽENSTVÍ ATD.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PREVENCE NEGATIVNÍCH DOPADŮ VŮČI MLADŠÍM ČLENŮM ŘEŠITELSKÉHO TÝMU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Vědecká paradigmata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Jedna politologie nebo více?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5434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Dělení velmi závisí na tom, zda chápeme vědu v </a:t>
            </a:r>
            <a:r>
              <a:rPr lang="cs-CZ" altLang="cs-CZ" b="1" dirty="0"/>
              <a:t>užším nebo širším smyslu slova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užším: tři hlavní paradigmata </a:t>
            </a:r>
            <a:r>
              <a:rPr lang="cs-CZ" altLang="cs-CZ" b="1" dirty="0"/>
              <a:t>pozitivismus, </a:t>
            </a:r>
            <a:r>
              <a:rPr lang="cs-CZ" altLang="cs-CZ" b="1" dirty="0" err="1"/>
              <a:t>interpretativismus</a:t>
            </a:r>
            <a:r>
              <a:rPr lang="cs-CZ" altLang="cs-CZ" b="1" dirty="0"/>
              <a:t>/konstruktivismus, realismus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širším: „národní“ politologie vs. internacionální věda?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Politologie v širším slova smyslu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4820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 algn="just" eaLnBrk="1" hangingPunct="1"/>
            <a:r>
              <a:rPr lang="cs-CZ" altLang="cs-CZ" sz="2400" dirty="0"/>
              <a:t>Kombinace národních tradic a mezinárodního ovlivňování</a:t>
            </a:r>
          </a:p>
          <a:p>
            <a:pPr algn="just" eaLnBrk="1" hangingPunct="1"/>
            <a:r>
              <a:rPr lang="cs-CZ" altLang="cs-CZ" sz="2400" b="1" dirty="0"/>
              <a:t>Příklad 1</a:t>
            </a:r>
            <a:r>
              <a:rPr lang="cs-CZ" altLang="cs-CZ" sz="2400" dirty="0"/>
              <a:t>: dělení na normativně-ontologický, kriticko-dialektický a analyticko-empirický přístup je „nejplatnější“ ve SRN, kde reflektovalo specifickou situaci a vývoj německé politologie po WW2</a:t>
            </a:r>
          </a:p>
          <a:p>
            <a:pPr algn="just" eaLnBrk="1" hangingPunct="1"/>
            <a:r>
              <a:rPr lang="cs-CZ" altLang="cs-CZ" sz="2400" b="1" dirty="0"/>
              <a:t>Příklad 2</a:t>
            </a:r>
            <a:r>
              <a:rPr lang="cs-CZ" altLang="cs-CZ" sz="2400" dirty="0"/>
              <a:t>: Koncept „státu“ využívá německá a francouzská politologie v domácí politice, americká spíše v mezinárodních vztazích (v domácí politice naopak koncept „brzd a </a:t>
            </a:r>
            <a:r>
              <a:rPr lang="cs-CZ" altLang="cs-CZ" sz="2400" dirty="0" err="1"/>
              <a:t>rovnováh</a:t>
            </a:r>
            <a:r>
              <a:rPr lang="cs-CZ" altLang="cs-CZ" sz="2400" dirty="0"/>
              <a:t>“).</a:t>
            </a:r>
          </a:p>
        </p:txBody>
      </p:sp>
    </p:spTree>
    <p:extLst>
      <p:ext uri="{BB962C8B-B14F-4D97-AF65-F5344CB8AC3E}">
        <p14:creationId xmlns="" xmlns:p14="http://schemas.microsoft.com/office/powerpoint/2010/main" val="983686734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>
                <a:latin typeface="Calibri" pitchFamily="34" charset="0"/>
              </a:rPr>
              <a:t>Má politologie (v užším slova smyslu) jedno paradigma?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i="1" dirty="0">
                <a:latin typeface="Calibri" pitchFamily="34" charset="0"/>
              </a:rPr>
              <a:t>Část autorů souhlasí (obvykle nabízí pravidla vědeckého přístupu), část (větší) nikoliv.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>
                <a:latin typeface="Calibri" pitchFamily="34" charset="0"/>
              </a:rPr>
              <a:t>Náhledy na možnosti zkoumání politiky (produkci inferencí- výpovědí o světě- požadavek KKV na vědu) se podle nich liší v: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ontologii</a:t>
            </a:r>
            <a:r>
              <a:rPr lang="cs-CZ" altLang="cs-CZ" sz="2000" b="1" i="1" dirty="0">
                <a:latin typeface="Calibri" pitchFamily="34" charset="0"/>
              </a:rPr>
              <a:t> </a:t>
            </a:r>
            <a:r>
              <a:rPr lang="cs-CZ" altLang="cs-CZ" sz="2000" dirty="0">
                <a:latin typeface="Calibri" pitchFamily="34" charset="0"/>
              </a:rPr>
              <a:t>(předpokladech o existenci reálného a objektivního světa)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epistemologii</a:t>
            </a:r>
            <a:r>
              <a:rPr lang="cs-CZ" altLang="cs-CZ" sz="2000" dirty="0">
                <a:latin typeface="Calibri" pitchFamily="34" charset="0"/>
              </a:rPr>
              <a:t> (rozsahu možnosti získávat o tomto světě poznatky)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metodologii</a:t>
            </a:r>
            <a:r>
              <a:rPr lang="cs-CZ" altLang="cs-CZ" sz="2000" dirty="0">
                <a:latin typeface="Calibri" pitchFamily="34" charset="0"/>
              </a:rPr>
              <a:t> (způsobu, jakým jsou tyto poznatky získávány).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>
                <a:latin typeface="Calibri" pitchFamily="34" charset="0"/>
              </a:rPr>
              <a:t> </a:t>
            </a:r>
            <a:endParaRPr lang="cs-CZ" altLang="cs-CZ" sz="2000" b="1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936526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Pozitivismus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alias (z 95%) naturalismus. Jeho předpoklady: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sz="2400" dirty="0">
              <a:latin typeface="Calibr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Existuje </a:t>
            </a:r>
            <a:r>
              <a:rPr lang="cs-CZ" altLang="cs-CZ" sz="2400" b="1" dirty="0">
                <a:latin typeface="Calibri" pitchFamily="34" charset="0"/>
              </a:rPr>
              <a:t>reálný svět</a:t>
            </a:r>
            <a:r>
              <a:rPr lang="cs-CZ" altLang="cs-CZ" sz="2400" dirty="0">
                <a:latin typeface="Calibri" pitchFamily="34" charset="0"/>
              </a:rPr>
              <a:t>, nezávislý na vědci, do kterého se vstupuje prostřednictvím myšlení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Existují (v tomto světě) </a:t>
            </a:r>
            <a:r>
              <a:rPr lang="cs-CZ" altLang="cs-CZ" sz="2400" b="1" dirty="0">
                <a:latin typeface="Calibri" pitchFamily="34" charset="0"/>
              </a:rPr>
              <a:t>pravidelnosti či vzorce</a:t>
            </a:r>
            <a:r>
              <a:rPr lang="cs-CZ" altLang="cs-CZ" sz="2400" dirty="0">
                <a:latin typeface="Calibri" pitchFamily="34" charset="0"/>
              </a:rPr>
              <a:t>, které mohou být pozorovány (smysly) a popsány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Vztahy mezi jednotlivými částmi tohoto světa mají </a:t>
            </a:r>
            <a:r>
              <a:rPr lang="cs-CZ" altLang="cs-CZ" sz="2400" b="1" dirty="0">
                <a:latin typeface="Calibri" pitchFamily="34" charset="0"/>
              </a:rPr>
              <a:t>kauzální charakter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Tvrzení, vzniklá na základě těchto poznání, mohou být v budoucnosti </a:t>
            </a:r>
            <a:r>
              <a:rPr lang="cs-CZ" altLang="cs-CZ" sz="2400" b="1" dirty="0">
                <a:latin typeface="Calibri" pitchFamily="34" charset="0"/>
              </a:rPr>
              <a:t>přezkušována</a:t>
            </a:r>
            <a:r>
              <a:rPr lang="cs-CZ" altLang="cs-CZ" sz="2400" dirty="0">
                <a:latin typeface="Calibri" pitchFamily="34" charset="0"/>
              </a:rPr>
              <a:t> (existence </a:t>
            </a:r>
            <a:r>
              <a:rPr lang="cs-CZ" altLang="cs-CZ" sz="2400" dirty="0" err="1">
                <a:latin typeface="Calibri" pitchFamily="34" charset="0"/>
              </a:rPr>
              <a:t>přezkušovacích</a:t>
            </a:r>
            <a:r>
              <a:rPr lang="cs-CZ" altLang="cs-CZ" sz="2400" dirty="0">
                <a:latin typeface="Calibri" pitchFamily="34" charset="0"/>
              </a:rPr>
              <a:t> procedur)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Je možné rozlišit mezi </a:t>
            </a:r>
            <a:r>
              <a:rPr lang="cs-CZ" altLang="cs-CZ" sz="2400" b="1" dirty="0">
                <a:latin typeface="Calibri" pitchFamily="34" charset="0"/>
              </a:rPr>
              <a:t>„fakty“ a „hodnotami“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Věda se má soustředit na </a:t>
            </a:r>
            <a:r>
              <a:rPr lang="cs-CZ" altLang="cs-CZ" sz="2400" b="1" dirty="0">
                <a:latin typeface="Calibri" pitchFamily="34" charset="0"/>
              </a:rPr>
              <a:t>obecné</a:t>
            </a:r>
            <a:r>
              <a:rPr lang="cs-CZ" altLang="cs-CZ" sz="2400" dirty="0">
                <a:latin typeface="Calibri" pitchFamily="34" charset="0"/>
              </a:rPr>
              <a:t> na úkor jednotlivého-“SOCIÁLNÍ ZÁKONY“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056563" cy="10804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>
                <a:latin typeface="Calibri" pitchFamily="34" charset="0"/>
              </a:rPr>
              <a:t>Pozitivismus a kauzální argumenty (pozitivistická metodologie: nejstarší)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628775"/>
            <a:ext cx="7920879" cy="4495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Pozitivismus a jeho přímí následovníci se snaží uvažovat o světě (a tedy i politice) prostřednictvím </a:t>
            </a:r>
            <a:r>
              <a:rPr lang="cs-CZ" altLang="cs-CZ" sz="2800" b="1" dirty="0">
                <a:latin typeface="Calibri" pitchFamily="34" charset="0"/>
              </a:rPr>
              <a:t>proměnných a vztahů mezi nimi</a:t>
            </a:r>
            <a:r>
              <a:rPr lang="cs-CZ" altLang="cs-CZ" sz="2800" dirty="0">
                <a:latin typeface="Calibri" pitchFamily="34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Napodoboval přitom postupy přírodních věd (experimenty, matematické modely, statistické postupy)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b="1" dirty="0">
                <a:latin typeface="Calibri" pitchFamily="34" charset="0"/>
              </a:rPr>
              <a:t>Proměnná </a:t>
            </a:r>
            <a:r>
              <a:rPr lang="cs-CZ" altLang="cs-CZ" sz="2800" dirty="0">
                <a:latin typeface="Calibri" pitchFamily="34" charset="0"/>
              </a:rPr>
              <a:t>je reprezentantem nějakého pojmu (konceptu), dá se slovně popsat a může nabývat nejrůznějších hodnot (nejčastěji, ale ne nezbytně, číselných).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Při ustavování vztahů mezi proměnnými se rozlišuje mezi </a:t>
            </a:r>
            <a:r>
              <a:rPr lang="cs-CZ" altLang="cs-CZ" sz="2800" b="1" dirty="0">
                <a:latin typeface="Calibri" pitchFamily="34" charset="0"/>
              </a:rPr>
              <a:t>nezávislou</a:t>
            </a:r>
            <a:r>
              <a:rPr lang="cs-CZ" altLang="cs-CZ" sz="2800" dirty="0">
                <a:latin typeface="Calibri" pitchFamily="34" charset="0"/>
              </a:rPr>
              <a:t> a </a:t>
            </a:r>
            <a:r>
              <a:rPr lang="cs-CZ" altLang="cs-CZ" sz="2800" b="1" dirty="0">
                <a:latin typeface="Calibri" pitchFamily="34" charset="0"/>
              </a:rPr>
              <a:t>závislou </a:t>
            </a:r>
            <a:r>
              <a:rPr lang="cs-CZ" altLang="cs-CZ" sz="2800" dirty="0">
                <a:latin typeface="Calibri" pitchFamily="34" charset="0"/>
              </a:rPr>
              <a:t>proměnnou (změna hodnoty nezávislé proměnné způsobí změnu závislé proměnné).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z="28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Podoby kauzálních argumentů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/>
              <a:t>X způsobuje 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Vyšší X způsobuje vyšší 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Vyšší X způsobuje nižší 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(X „nezávislá proměnná“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  Y „závislá proměnná“)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Etika v sociálních vědách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Neexistují jednoznačná etická kritéria</a:t>
            </a:r>
          </a:p>
          <a:p>
            <a:pPr eaLnBrk="1" hangingPunct="1">
              <a:lnSpc>
                <a:spcPct val="80000"/>
              </a:lnSpc>
            </a:pPr>
            <a:endParaRPr lang="cs-CZ" sz="2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2 tradice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b="1" dirty="0"/>
              <a:t>Striktní</a:t>
            </a:r>
            <a:r>
              <a:rPr lang="cs-CZ" sz="2600" dirty="0"/>
              <a:t>: Výzkumník se během výzkumu řídí předem definovanou sadou etických principů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b="1" dirty="0"/>
              <a:t>Volnější: </a:t>
            </a:r>
            <a:r>
              <a:rPr lang="cs-CZ" sz="2600" dirty="0"/>
              <a:t>Etické principy výzkumníka jsou flexibilní a mj. výsledkem reflexe situace, v níž mají být uplatněny.</a:t>
            </a:r>
          </a:p>
          <a:p>
            <a:pPr eaLnBrk="1" hangingPunct="1">
              <a:lnSpc>
                <a:spcPct val="80000"/>
              </a:lnSpc>
            </a:pPr>
            <a:endParaRPr lang="cs-CZ" sz="2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Některé etické problémy souvisí s </a:t>
            </a:r>
            <a:r>
              <a:rPr lang="cs-CZ" sz="2600" b="1" dirty="0"/>
              <a:t>„výrobou vědy“- </a:t>
            </a:r>
            <a:r>
              <a:rPr lang="cs-CZ" sz="2600" dirty="0"/>
              <a:t>tento koncept se etabloval v posledních několika desetiletích.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/>
              <a:t>Interpretativismus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alias (z 95%) konstruktivismus. Základní předpoklady: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Svět není poznatelný přímo, ale skrze reflexivního a inteligentního pozorovatele, „objektivní“ a „subjektivní“ je neoddělitelně propojeno.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Zkoumá, jak vnímáme svět (není „jeden svět“, protože není „jedno vnímání“)´, jak ho „doplňujeme“ skrze toto vnímání, jak a jaké mu udělujeme významy.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Snahou porozumění zkoumané události, případně jejímu pozorovateli, nesnaží se o kauzální vysvětlení, uznávají pluralitu interpretací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V politologii vlivný směr pouze v některých tématech.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Konstruktivistická metodologie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/>
              <a:t>Sběr dat a výstavba teorie probíhají často paralalně (tzv. </a:t>
            </a:r>
            <a:r>
              <a:rPr lang="cs-CZ" altLang="cs-CZ" b="1"/>
              <a:t>grounded theory</a:t>
            </a:r>
            <a:r>
              <a:rPr lang="cs-CZ" altLang="cs-CZ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Klíčovou proměnnou je </a:t>
            </a:r>
            <a:r>
              <a:rPr lang="cs-CZ" altLang="cs-CZ" b="1"/>
              <a:t>kontext</a:t>
            </a:r>
            <a:r>
              <a:rPr lang="cs-CZ" altLang="cs-CZ"/>
              <a:t> (snaha o porozumění, skepse o možnosti generalizace).</a:t>
            </a: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/>
              <a:t>Realismus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alias (z 95%) kritický realismus, transcendentalismus, někdy post-pozitivismus. Nejmladší. Má velmi podobnou ontologii (přesvědčení o charakteru světa) jako naturalismus, epistemologií (úvahou o možnostech poznání) se blíží konstruktivismu.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Existuje reálný svět, nezávislý na naší zkušenosti (blíže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Zároveň souhlasí s tím, že člověk je zachycen v pavučině významů, kterou si sám upletl a proniknout do reálného světa nemusí být jednoduché (blíže konstruktivismu)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Úkolem vědy je odkrývat mechanismy reálného světa (blíže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Tyto mechanismy nemusí vždy produkovat pravidelnosti, záleží na kontextu (stejně daleko konstruktivismu i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„Dobrá věda“ by měla být řízena otázkami, nikoliv metodami (blíže konstruktivismu</a:t>
            </a:r>
            <a:r>
              <a:rPr lang="cs-CZ" altLang="cs-CZ" sz="1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cs-CZ" altLang="cs-CZ"/>
              <a:t>Realistická metodologie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/>
            <a:r>
              <a:rPr lang="cs-CZ" altLang="cs-CZ"/>
              <a:t>Podobá se pozitivistické, pracuje ovšem i s kontextem (menší důraz na univerzálnost generalizací).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Přibližuje se přírodním vědám (experimenty, statistická metoda).</a:t>
            </a:r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Rozdílná paradigmata, rozdílný výzkum, rozdílné závěry?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Zajímáte se o využívání nacistické symboliky a zjistíte, že v hokeji je velmi běžné nosit nejen dresy 14, 18, ale i 88.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Rádi byste zjistili, jestli je hokej sportem s nějakou speciální náklonností k nacismu.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hokej nacistický sport?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1gr.cz/fotky/idnes/15/052/sph/CIG5b4f30_bru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514600" cy="1885950"/>
          </a:xfrm>
          <a:prstGeom prst="rect">
            <a:avLst/>
          </a:prstGeom>
          <a:noFill/>
        </p:spPr>
      </p:pic>
      <p:pic>
        <p:nvPicPr>
          <p:cNvPr id="1028" name="Picture 4" descr="https://tribwgntv.files.wordpress.com/2016/04/5189136541.jpg?quality=85&amp;strip=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614" y="1196752"/>
            <a:ext cx="3862099" cy="2880320"/>
          </a:xfrm>
          <a:prstGeom prst="rect">
            <a:avLst/>
          </a:prstGeom>
          <a:noFill/>
        </p:spPr>
      </p:pic>
      <p:pic>
        <p:nvPicPr>
          <p:cNvPr id="1032" name="Picture 8" descr="http://www.hokej.cz/files/images/97/cnecascarolina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3920952" cy="2205536"/>
          </a:xfrm>
          <a:prstGeom prst="rect">
            <a:avLst/>
          </a:prstGeom>
          <a:noFill/>
        </p:spPr>
      </p:pic>
      <p:pic>
        <p:nvPicPr>
          <p:cNvPr id="1034" name="Picture 10" descr="https://cdn-s3.si.com/s3fs-public/si/multimedia/photo_gallery/1107/nhl-stories-behind-players-numbers/images/eric-lindros-88-0518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196752"/>
            <a:ext cx="2043698" cy="2391222"/>
          </a:xfrm>
          <a:prstGeom prst="rect">
            <a:avLst/>
          </a:prstGeom>
          <a:noFill/>
        </p:spPr>
      </p:pic>
      <p:pic>
        <p:nvPicPr>
          <p:cNvPr id="6146" name="Picture 2" descr="https://cms.nhl.bamgrid.com/images/photos/325331572/1024x576/cu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032" y="3685819"/>
            <a:ext cx="4792016" cy="2695509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by redukoval omyl dobrý pozitivista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Podíval by se na frekvenci nošení dresu 88 před vznikem kultu 14/18/88 a po něm. Opatřil by si všechny soupisky hokejových týmů, které by byly k dispozici. Zjistil by statisticky významné rozdíly (po vzniku kultu se dres 88 nosí velmi významně častěji a dresy 14 a 18 o něco častěji).</a:t>
            </a:r>
          </a:p>
          <a:p>
            <a:r>
              <a:rPr lang="cs-CZ" dirty="0"/>
              <a:t>Podíval by se, jak se v hokeji nosí další blízká čísla (87, 89). Zjistil by, že s</a:t>
            </a:r>
            <a:r>
              <a:rPr lang="cs-CZ" u="sng" dirty="0"/>
              <a:t> 87 </a:t>
            </a:r>
            <a:r>
              <a:rPr lang="cs-CZ" dirty="0"/>
              <a:t>hráli v historii NHL jen čtyři hráči a</a:t>
            </a:r>
            <a:r>
              <a:rPr lang="cs-CZ" u="sng" dirty="0"/>
              <a:t> 89 </a:t>
            </a:r>
            <a:r>
              <a:rPr lang="cs-CZ" dirty="0"/>
              <a:t>13 hráčů, zatímco s </a:t>
            </a:r>
            <a:r>
              <a:rPr lang="cs-CZ" u="sng" dirty="0"/>
              <a:t>88</a:t>
            </a:r>
            <a:r>
              <a:rPr lang="cs-CZ" dirty="0"/>
              <a:t> 19 hráčů.</a:t>
            </a:r>
          </a:p>
          <a:p>
            <a:r>
              <a:rPr lang="cs-CZ" dirty="0"/>
              <a:t>Srovnal by hokej s jinými populárními sporty. Zjistil by, že číslo 18 se nosí přibližně podobně často, zatímco 88 mnohem častěji.</a:t>
            </a:r>
          </a:p>
          <a:p>
            <a:pPr>
              <a:buNone/>
            </a:pPr>
            <a:r>
              <a:rPr lang="cs-CZ" dirty="0"/>
              <a:t>Uzavřel by asi tak, že šlo o lehký úkol a že hokej je skutečně sport, v němž se zvýšeně koncentrují nacisté.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by redukoval omyl dobrý realista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/>
              <a:t>Zjistil by frekvence nošení dresů jako pozitivista, ale vycházel by z toho, že svět je o něco hůře poznatelný, než si myslí pozitivisté. </a:t>
            </a:r>
          </a:p>
          <a:p>
            <a:pPr>
              <a:buNone/>
            </a:pPr>
            <a:r>
              <a:rPr lang="cs-CZ" dirty="0"/>
              <a:t>Snažil by se seznámit s kontextem. Zjistil by, že větší výskyt dresu s 88 po WW2 se dá připsat i </a:t>
            </a:r>
            <a:r>
              <a:rPr lang="cs-CZ" b="1" dirty="0"/>
              <a:t>dalším proměnným</a:t>
            </a:r>
            <a:r>
              <a:rPr lang="cs-CZ" dirty="0"/>
              <a:t>: </a:t>
            </a:r>
          </a:p>
          <a:p>
            <a:r>
              <a:rPr lang="cs-CZ" dirty="0"/>
              <a:t>např. zvýšení počtu hráčů v družstvu </a:t>
            </a:r>
          </a:p>
          <a:p>
            <a:r>
              <a:rPr lang="cs-CZ" dirty="0"/>
              <a:t>nebo tomu, že v hokeji jsou nejlepšími hráči velmi oblíbené násobky 11 (Gretzky, </a:t>
            </a:r>
            <a:r>
              <a:rPr lang="cs-CZ" dirty="0" err="1"/>
              <a:t>Lemieux</a:t>
            </a:r>
            <a:r>
              <a:rPr lang="cs-CZ" dirty="0"/>
              <a:t>).</a:t>
            </a:r>
          </a:p>
          <a:p>
            <a:r>
              <a:rPr lang="cs-CZ" dirty="0"/>
              <a:t>nebo by jeho teorie byla, že hráči, kteří nosí 88, se chtějí vyrovnat hvězdám v NHL (Lindros, Sakic, Burns, Kane, Pastrňák) a srovnával by jejich fyzické statistiky a herní dispozice s hráči z jiných lig. Pokud by našel souvislost, vysvětloval by rozšíření 88 tímto faktorem.</a:t>
            </a:r>
          </a:p>
          <a:p>
            <a:r>
              <a:rPr lang="cs-CZ" dirty="0"/>
              <a:t>všiml by si, že nošení dresu 88 je typické ve sportech, které jsou nejpopulárnější v USA, které nemají přímou zkušenost s nacismem</a:t>
            </a:r>
          </a:p>
          <a:p>
            <a:pPr>
              <a:buNone/>
            </a:pPr>
            <a:r>
              <a:rPr lang="cs-CZ" dirty="0"/>
              <a:t>Snažil by se měřit míru autoritářství (silně spojenou s podporou nacismu) u hráčů, kteří nosí 88 a porovnat ji se zbytkem ligy. To by se mu nepovedlo, protože hokejisté neradi vyplňují dotazníky.</a:t>
            </a:r>
          </a:p>
          <a:p>
            <a:pPr>
              <a:buNone/>
            </a:pPr>
            <a:r>
              <a:rPr lang="cs-CZ" b="1" dirty="0"/>
              <a:t>Závěr</a:t>
            </a:r>
            <a:r>
              <a:rPr lang="cs-CZ" dirty="0"/>
              <a:t>: nebyl by si o moc jistější než na začátku kvůli obtížné </a:t>
            </a:r>
            <a:r>
              <a:rPr lang="cs-CZ" dirty="0" err="1"/>
              <a:t>zkoumatelnosti</a:t>
            </a:r>
            <a:r>
              <a:rPr lang="cs-CZ" dirty="0"/>
              <a:t> a komplikovanosti světa.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by udělal dobrý konstruktivista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7704856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Byl by nejsvobodnější, </a:t>
            </a:r>
            <a:r>
              <a:rPr lang="cs-CZ" b="1" dirty="0"/>
              <a:t>neodděloval</a:t>
            </a:r>
            <a:r>
              <a:rPr lang="cs-CZ" dirty="0"/>
              <a:t> by tolik </a:t>
            </a:r>
            <a:r>
              <a:rPr lang="cs-CZ" b="1" dirty="0"/>
              <a:t>své hodnoty </a:t>
            </a:r>
            <a:r>
              <a:rPr lang="cs-CZ" dirty="0"/>
              <a:t>od </a:t>
            </a:r>
            <a:r>
              <a:rPr lang="cs-CZ" b="1" dirty="0"/>
              <a:t>fakt</a:t>
            </a:r>
            <a:r>
              <a:rPr lang="cs-CZ" dirty="0"/>
              <a:t>. Výsledkem by byl </a:t>
            </a:r>
            <a:r>
              <a:rPr lang="cs-CZ" dirty="0" err="1"/>
              <a:t>narativ</a:t>
            </a:r>
            <a:r>
              <a:rPr lang="cs-CZ" dirty="0"/>
              <a:t>, který by si nečinil generalizační ambice, respektoval by pluralitu interpretací v dané věci. Hodně by závisel i na to, co si vědec myslí o hokeji a nacismu.</a:t>
            </a:r>
          </a:p>
          <a:p>
            <a:pPr marL="0" indent="0">
              <a:buNone/>
            </a:pPr>
            <a:r>
              <a:rPr lang="cs-CZ" dirty="0"/>
              <a:t>Například by se bavil s hráči v české lize, kteří nosí 88 o jejich sympatiích k nacismu a autoritě (nebo by analyzoval jejich vyjádření po zápasech, pokud by se s ním bavit nechtěli) a zúčastněně by pozoroval fanoušky, kteří chodí na zápasy týmů, kde hrají hráči s 88 a kde ne. Nebo by se ptal hokejových funkcionářů a funkcionářů v dalších sportech, jestli se snaží nošení dresů 14/18/88 omezovat. Výsledkem např. </a:t>
            </a:r>
          </a:p>
          <a:p>
            <a:endParaRPr lang="cs-CZ" dirty="0"/>
          </a:p>
          <a:p>
            <a:r>
              <a:rPr lang="cs-CZ" dirty="0"/>
              <a:t>příběh o tom, že hokej evokuje sílu a proto ho častěji hrají hráči se sympatiemi k nacismu a totéž platí i pro jeho diváky.</a:t>
            </a:r>
          </a:p>
          <a:p>
            <a:r>
              <a:rPr lang="cs-CZ" dirty="0"/>
              <a:t>příběh o tom, že hráči nosí 88 z jiných důvodů a že diváci na hokej chodí proto, protože jinde může být pouhé přihlášení se k 88 (a to i bez kontextu) kriminalizováno a že se hokej ocitá v problémech vinou represivní politiky státu vůči extremismu.</a:t>
            </a:r>
          </a:p>
          <a:p>
            <a:r>
              <a:rPr lang="cs-CZ" dirty="0"/>
              <a:t>nebo o tom, že hokej je velice liberální sport, který nošení 88 ani jiných symbolů nijak (na rozdíl od fotbalu) neomezuje.</a:t>
            </a:r>
          </a:p>
          <a:p>
            <a:pPr marL="0" indent="0">
              <a:buNone/>
            </a:pPr>
            <a:r>
              <a:rPr lang="cs-CZ" dirty="0"/>
              <a:t>Ani v jednom případě by nešlo o </a:t>
            </a:r>
            <a:r>
              <a:rPr lang="cs-CZ" b="1" dirty="0"/>
              <a:t>kompletní</a:t>
            </a:r>
            <a:r>
              <a:rPr lang="cs-CZ" dirty="0"/>
              <a:t> odpověď na otázku a snadno </a:t>
            </a:r>
            <a:r>
              <a:rPr lang="cs-CZ" dirty="0" err="1"/>
              <a:t>generalizovatelnou</a:t>
            </a:r>
            <a:r>
              <a:rPr lang="cs-CZ" dirty="0"/>
              <a:t>, ale o takovou, která by z perspektivy autora zvýšila porozumění problému.</a:t>
            </a:r>
          </a:p>
        </p:txBody>
      </p:sp>
      <p:pic>
        <p:nvPicPr>
          <p:cNvPr id="3074" name="Picture 2" descr="https://s-media-cache-ak0.pinimg.com/originals/7f/a5/66/7fa566a833195536b7314d7473744b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505046"/>
            <a:ext cx="1656184" cy="334885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873AC9-7C47-42FD-9E57-05302228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 toho plyne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9A463B3-F868-49A9-B236-286E48C7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Naše předpoklady o tom, jaký je svět, jak moc a jak snadno ho můžeme poznat a jak ho máme zkoumat, ovlivňují závěry, které jsme schopni o něm učinit </a:t>
            </a:r>
          </a:p>
          <a:p>
            <a:r>
              <a:rPr lang="cs-CZ" dirty="0"/>
              <a:t>Ani jeden z přístupů není nesprávný, nenabídl nutně „nesprávný závěr“ (pozitivismus našel pravidelnost v datech, ukazující, že se tím musíme dále zabývat, realismus nabídl alternativní vysvětlení této pravidelnosti, konstruktivismus s nimi dále pracoval a snažil se je hlouběji rozpracovat) </a:t>
            </a:r>
          </a:p>
          <a:p>
            <a:r>
              <a:rPr lang="cs-CZ" dirty="0"/>
              <a:t>Výsledkem v tomto případě je, že si sice nejsme o mnoho jistější než na začátku, ale víme, jak věci zkoumat a i tím, že jsme je zkoumali, jsme zvýšili sociální relevanci otázky, což může ovlivnit svět, který zkoumáme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7968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Napětí mezi užším a širším pojetím </a:t>
            </a:r>
            <a:r>
              <a:rPr lang="cs-CZ" sz="2800" b="1" dirty="0" smtClean="0"/>
              <a:t>vědy, </a:t>
            </a:r>
            <a:r>
              <a:rPr lang="cs-CZ" sz="2800" b="1" i="1" dirty="0" smtClean="0"/>
              <a:t>The </a:t>
            </a:r>
            <a:r>
              <a:rPr lang="cs-CZ" sz="2800" b="1" i="1" dirty="0"/>
              <a:t>Sociological </a:t>
            </a:r>
            <a:r>
              <a:rPr lang="cs-CZ" sz="2800" b="1" i="1" dirty="0" smtClean="0"/>
              <a:t>Review</a:t>
            </a:r>
            <a:r>
              <a:rPr lang="cs-CZ" sz="2800" b="1" dirty="0" smtClean="0"/>
              <a:t>: </a:t>
            </a:r>
            <a:r>
              <a:rPr lang="cs-CZ" sz="2800" b="1" dirty="0"/>
              <a:t>„trumpizace vědy“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www.thesociologicalreview.com/Resources/Images/divergent-interests-one-of-two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861548" cy="524103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http://i.imgur.com/BYn8r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861241" cy="1203506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400"/>
              <a:t>SOKALOVA (1996) a SCHÖNOVA (1998) AFÉRA, SCIGEN (2005)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100" dirty="0"/>
          </a:p>
          <a:p>
            <a:pPr eaLnBrk="1" hangingPunct="1">
              <a:lnSpc>
                <a:spcPct val="80000"/>
              </a:lnSpc>
            </a:pPr>
            <a:endParaRPr lang="cs-CZ" sz="2100" dirty="0"/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Fyzik Alan J. </a:t>
            </a:r>
            <a:r>
              <a:rPr lang="cs-CZ" sz="2100" dirty="0" err="1"/>
              <a:t>Sokal</a:t>
            </a:r>
            <a:r>
              <a:rPr lang="cs-CZ" sz="2100" dirty="0"/>
              <a:t> opublikoval v nerecenzovaném časopise </a:t>
            </a:r>
            <a:r>
              <a:rPr lang="cs-CZ" sz="2100" dirty="0" err="1"/>
              <a:t>Social</a:t>
            </a:r>
            <a:r>
              <a:rPr lang="cs-CZ" sz="2100" dirty="0"/>
              <a:t> text článek </a:t>
            </a:r>
            <a:r>
              <a:rPr lang="cs-CZ" sz="2100" b="1" i="1" dirty="0" err="1"/>
              <a:t>Transgressing</a:t>
            </a:r>
            <a:r>
              <a:rPr lang="cs-CZ" sz="2100" b="1" i="1" dirty="0"/>
              <a:t> the </a:t>
            </a:r>
            <a:r>
              <a:rPr lang="cs-CZ" sz="2100" b="1" i="1" dirty="0" err="1"/>
              <a:t>Boundaries</a:t>
            </a:r>
            <a:r>
              <a:rPr lang="cs-CZ" sz="2100" b="1" i="1" dirty="0"/>
              <a:t>: </a:t>
            </a:r>
            <a:r>
              <a:rPr lang="cs-CZ" sz="2100" b="1" i="1" dirty="0" err="1"/>
              <a:t>Towards</a:t>
            </a:r>
            <a:r>
              <a:rPr lang="cs-CZ" sz="2100" b="1" i="1" dirty="0"/>
              <a:t> a </a:t>
            </a:r>
            <a:r>
              <a:rPr lang="cs-CZ" sz="2100" b="1" i="1" dirty="0" err="1"/>
              <a:t>Transformative</a:t>
            </a:r>
            <a:r>
              <a:rPr lang="cs-CZ" sz="2100" b="1" i="1" dirty="0"/>
              <a:t> </a:t>
            </a:r>
            <a:r>
              <a:rPr lang="cs-CZ" sz="2100" b="1" i="1" dirty="0" err="1"/>
              <a:t>Hermeneutics</a:t>
            </a:r>
            <a:r>
              <a:rPr lang="cs-CZ" sz="2100" b="1" i="1" dirty="0"/>
              <a:t> of </a:t>
            </a:r>
            <a:r>
              <a:rPr lang="cs-CZ" sz="2100" b="1" i="1" dirty="0" err="1"/>
              <a:t>Quantum</a:t>
            </a:r>
            <a:r>
              <a:rPr lang="cs-CZ" sz="2100" b="1" i="1" dirty="0"/>
              <a:t> </a:t>
            </a:r>
            <a:r>
              <a:rPr lang="cs-CZ" sz="2100" b="1" i="1" dirty="0" err="1"/>
              <a:t>Gravity</a:t>
            </a:r>
            <a:r>
              <a:rPr lang="cs-CZ" sz="2100" b="1" i="1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Přimlouvá se v něm za k využití teorie kvantové gravitace za účelem vytvoření</a:t>
            </a:r>
            <a:r>
              <a:rPr lang="cs-CZ" sz="2100" b="1" i="1" dirty="0"/>
              <a:t> „osvobozující vědy“ a „emancipační matematiky“ </a:t>
            </a:r>
            <a:r>
              <a:rPr lang="cs-CZ" sz="2100" dirty="0"/>
              <a:t>jako základu pro vytvoření postmoderního politického projektu.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Později napsal text „</a:t>
            </a:r>
            <a:r>
              <a:rPr lang="cs-CZ" sz="2100" b="1" dirty="0"/>
              <a:t>Módní nesmysl. Zneužívání vědy intelektuály</a:t>
            </a:r>
            <a:r>
              <a:rPr lang="cs-CZ" sz="2100" dirty="0"/>
              <a:t>“. 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1998- </a:t>
            </a:r>
            <a:r>
              <a:rPr lang="cs-CZ" sz="2100" b="1" dirty="0"/>
              <a:t>Schönova aféra-</a:t>
            </a:r>
            <a:r>
              <a:rPr lang="cs-CZ" sz="2100" dirty="0"/>
              <a:t> publikování článků v recenzovaných časopisech se zfalšovanými daty</a:t>
            </a:r>
          </a:p>
          <a:p>
            <a:pPr>
              <a:lnSpc>
                <a:spcPct val="80000"/>
              </a:lnSpc>
            </a:pPr>
            <a:r>
              <a:rPr lang="cs-CZ" sz="2100" dirty="0"/>
              <a:t>2005-</a:t>
            </a:r>
            <a:r>
              <a:rPr lang="cs-CZ" sz="2100" b="1" dirty="0"/>
              <a:t>SciGen</a:t>
            </a:r>
            <a:r>
              <a:rPr lang="cs-CZ" sz="2100" dirty="0"/>
              <a:t>- počítačový program, generující „vědecké texty</a:t>
            </a:r>
            <a:r>
              <a:rPr lang="cs-CZ" sz="2100" dirty="0" smtClean="0"/>
              <a:t>“: https://pdos.csail.mit.edu/archive/scigen/</a:t>
            </a:r>
            <a:endParaRPr lang="cs-CZ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LaCour</a:t>
            </a:r>
            <a:r>
              <a:rPr lang="cs-CZ" dirty="0"/>
              <a:t> (2015)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b="1" i="1" dirty="0"/>
              <a:t>Science</a:t>
            </a:r>
            <a:r>
              <a:rPr lang="cs-CZ" sz="2000" dirty="0"/>
              <a:t> publikovalo studii Michaela </a:t>
            </a:r>
            <a:r>
              <a:rPr lang="cs-CZ" sz="2000" dirty="0" err="1"/>
              <a:t>LaCoura</a:t>
            </a:r>
            <a:r>
              <a:rPr lang="cs-CZ" sz="2000" dirty="0"/>
              <a:t> (doktoranda z Kalifornie) a Donalda </a:t>
            </a:r>
            <a:r>
              <a:rPr lang="cs-CZ" sz="2000" dirty="0" err="1"/>
              <a:t>Greena</a:t>
            </a:r>
            <a:r>
              <a:rPr lang="cs-CZ" sz="2000" dirty="0"/>
              <a:t> (jednoho z nejvýznamnějších vědců v oblasti politického chování): </a:t>
            </a:r>
            <a:r>
              <a:rPr lang="en-US" sz="2000" b="1" i="1" dirty="0"/>
              <a:t>When contact changes minds: An experiment on transmission of support for gay equality</a:t>
            </a:r>
            <a:r>
              <a:rPr lang="cs-CZ" sz="2000" b="1" i="1" dirty="0"/>
              <a:t> (http://www.sciencemag.org/</a:t>
            </a:r>
            <a:r>
              <a:rPr lang="cs-CZ" sz="2000" b="1" i="1" dirty="0" err="1"/>
              <a:t>content</a:t>
            </a:r>
            <a:r>
              <a:rPr lang="cs-CZ" sz="2000" b="1" i="1" dirty="0"/>
              <a:t>/346/6215/1366)</a:t>
            </a:r>
            <a:endParaRPr lang="cs-CZ" sz="2000" i="1" dirty="0"/>
          </a:p>
          <a:p>
            <a:r>
              <a:rPr lang="cs-CZ" sz="2000" dirty="0"/>
              <a:t>Týkala se F2F přesvědčování, podle ní mělo větší efekt na změnu postoje, pokud přesvědčování prováděli lidé, kterých se kauza týkala (v tomto případě bylo téma manželství homosexuálů).</a:t>
            </a:r>
          </a:p>
          <a:p>
            <a:r>
              <a:rPr lang="cs-CZ" sz="2000" dirty="0"/>
              <a:t>Statistici odhalili nenormální distribuci dat, postupně zesílilo podezření, že LaCour si data vymyslel (přesvědčování </a:t>
            </a:r>
            <a:r>
              <a:rPr lang="cs-CZ" sz="2000" dirty="0" smtClean="0"/>
              <a:t>vůbec neproběhlo</a:t>
            </a:r>
            <a:r>
              <a:rPr lang="cs-CZ" sz="2000" dirty="0"/>
              <a:t>), Green se od článku distancoval.</a:t>
            </a:r>
          </a:p>
          <a:p>
            <a:r>
              <a:rPr lang="cs-CZ" sz="2000" dirty="0"/>
              <a:t>Podobné jako Schönova nebo Arielyho aféra (zfalšované měření</a:t>
            </a:r>
            <a:r>
              <a:rPr lang="cs-CZ" sz="2400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POLb1006, BSSb1104 , Roman Chytilek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2173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BFB181C-45CD-46E0-8F3B-C5153741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Grievance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“ (2018)</a:t>
            </a:r>
          </a:p>
        </p:txBody>
      </p:sp>
      <p:pic>
        <p:nvPicPr>
          <p:cNvPr id="5" name="Zástupný obsah 4" descr="Obsah obrázku muž, osoba, exteriér, tráva&#10;&#10;Popis byl vytvořen automaticky">
            <a:extLst>
              <a:ext uri="{FF2B5EF4-FFF2-40B4-BE49-F238E27FC236}">
                <a16:creationId xmlns="" xmlns:a16="http://schemas.microsoft.com/office/drawing/2014/main" id="{FBE0B56B-CA58-45BD-961B-007DCE80A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0" y="2564904"/>
            <a:ext cx="8975127" cy="3888432"/>
          </a:xfr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716B688A-23AC-4647-8DC7-CBB02A9BE236}"/>
              </a:ext>
            </a:extLst>
          </p:cNvPr>
          <p:cNvSpPr txBox="1"/>
          <p:nvPr/>
        </p:nvSpPr>
        <p:spPr>
          <a:xfrm>
            <a:off x="457200" y="1556792"/>
            <a:ext cx="8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https://areomagazine.com/2018/10/02/academic-grievance-studies-and-the-corruption-of-scholarship/</a:t>
            </a:r>
            <a:r>
              <a:rPr lang="cs-CZ" dirty="0"/>
              <a:t> , aféra se týká vztahu vědy, recenzního řízení a sociálního aktivismu- poukazuje na to, že výrobu vědy ovlivňují do velké míry právě hodnoty editorů a recenzentů.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1274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Etické kodexy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773238"/>
            <a:ext cx="8504238" cy="4267200"/>
          </a:xfrm>
        </p:spPr>
        <p:txBody>
          <a:bodyPr/>
          <a:lstStyle/>
          <a:p>
            <a:pPr eaLnBrk="1" hangingPunct="1"/>
            <a:r>
              <a:rPr lang="cs-CZ" dirty="0"/>
              <a:t>Neexistuje jeden všeobecně akceptovaný kodex, dokonce ani v národních kontextech.</a:t>
            </a:r>
          </a:p>
          <a:p>
            <a:pPr eaLnBrk="1" hangingPunct="1"/>
            <a:r>
              <a:rPr lang="cs-CZ" dirty="0"/>
              <a:t>V USA: </a:t>
            </a:r>
            <a:r>
              <a:rPr lang="cs-CZ" b="1" dirty="0"/>
              <a:t>IRB (Institutional Review Board) </a:t>
            </a:r>
          </a:p>
          <a:p>
            <a:pPr eaLnBrk="1" hangingPunct="1"/>
            <a:r>
              <a:rPr lang="cs-CZ" b="1" dirty="0"/>
              <a:t>na MU: ETICKÁ KOMISE PRO VÝZKUM </a:t>
            </a:r>
          </a:p>
          <a:p>
            <a:pPr eaLnBrk="1" hangingPunct="1"/>
            <a:r>
              <a:rPr lang="cs-CZ" dirty="0"/>
              <a:t>Přehled etických kodexů: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>
                <a:hlinkClick r:id="rId2"/>
              </a:rPr>
              <a:t>http://www.york.ac.uk/res/ref/kb.htm</a:t>
            </a:r>
            <a:endParaRPr lang="cs-CZ" dirty="0"/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cs-CZ" sz="2400" b="1" dirty="0"/>
              <a:t>Etický kodex Respect (Evropská komise</a:t>
            </a:r>
            <a:r>
              <a:rPr lang="cs-CZ" sz="2400" b="1" dirty="0" smtClean="0"/>
              <a:t>, poslední verze</a:t>
            </a:r>
            <a:r>
              <a:rPr lang="cs-CZ" sz="2400" b="1" dirty="0" smtClean="0"/>
              <a:t> </a:t>
            </a:r>
            <a:r>
              <a:rPr lang="cs-CZ" sz="2400" b="1" dirty="0" smtClean="0"/>
              <a:t>https://ec.europa.eu/info/sites/default/files/6._h2020_ethics-soc-science-humanities_en.pdf)</a:t>
            </a:r>
            <a:endParaRPr lang="cs-CZ" sz="24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Jde o </a:t>
            </a:r>
            <a:r>
              <a:rPr lang="cs-CZ" b="1" dirty="0"/>
              <a:t>doporučení a manuál</a:t>
            </a:r>
            <a:r>
              <a:rPr lang="cs-CZ" dirty="0"/>
              <a:t>, ne o závazný dokument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Cíle: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UDRŽOVÁNÍ VĚDECKÝCH STANDARDŮ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ZÁKONNOST VÝZKUMU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PREVENCE NEGATIVNÍCH SPOLEČENSKÝCH (INDIVIDUÁLNÍCH) DOPADŮ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2278</Words>
  <Application>Microsoft Office PowerPoint</Application>
  <PresentationFormat>On-screen Show (4:3)</PresentationFormat>
  <Paragraphs>198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Vědecká etika</vt:lpstr>
      <vt:lpstr>Etika v sociálních vědách</vt:lpstr>
      <vt:lpstr>Napětí mezi užším a širším pojetím vědy, The Sociological Review: „trumpizace vědy“</vt:lpstr>
      <vt:lpstr>Slide 4</vt:lpstr>
      <vt:lpstr>SOKALOVA (1996) a SCHÖNOVA (1998) AFÉRA, SCIGEN (2005)</vt:lpstr>
      <vt:lpstr>Aféra LaCour (2015)</vt:lpstr>
      <vt:lpstr>„Grievance Studies“ (2018)</vt:lpstr>
      <vt:lpstr>Etické kodexy</vt:lpstr>
      <vt:lpstr>Etický kodex Respect (Evropská komise, poslední verze https://ec.europa.eu/info/sites/default/files/6._h2020_ethics-soc-science-humanities_en.pdf)</vt:lpstr>
      <vt:lpstr>VĚDECKÉ STANDARDY</vt:lpstr>
      <vt:lpstr>ZÁKONNOST</vt:lpstr>
      <vt:lpstr>PREVENCE NEGATIVNÍCH DOPADŮ</vt:lpstr>
      <vt:lpstr>Vědecká paradigmata</vt:lpstr>
      <vt:lpstr>Jedna politologie nebo více?</vt:lpstr>
      <vt:lpstr>Politologie v širším slova smyslu</vt:lpstr>
      <vt:lpstr>Má politologie (v užším slova smyslu) jedno paradigma?</vt:lpstr>
      <vt:lpstr>Pozitivismus</vt:lpstr>
      <vt:lpstr>Pozitivismus a kauzální argumenty (pozitivistická metodologie: nejstarší)</vt:lpstr>
      <vt:lpstr>Podoby kauzálních argumentů</vt:lpstr>
      <vt:lpstr>Interpretativismus</vt:lpstr>
      <vt:lpstr>Konstruktivistická metodologie</vt:lpstr>
      <vt:lpstr>Realismus</vt:lpstr>
      <vt:lpstr>Realistická metodologie</vt:lpstr>
      <vt:lpstr>Rozdílná paradigmata, rozdílný výzkum, rozdílné závěry?</vt:lpstr>
      <vt:lpstr>Je hokej nacistický sport?</vt:lpstr>
      <vt:lpstr>Jak by redukoval omyl dobrý pozitivista</vt:lpstr>
      <vt:lpstr>Jak by redukoval omyl dobrý realista</vt:lpstr>
      <vt:lpstr>Co by udělal dobrý konstruktivista</vt:lpstr>
      <vt:lpstr>Co z toho plyne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Vědecká etika a vědecká paradigmata</dc:title>
  <dc:creator>Roman</dc:creator>
  <cp:lastModifiedBy>Roman</cp:lastModifiedBy>
  <cp:revision>44</cp:revision>
  <dcterms:created xsi:type="dcterms:W3CDTF">2016-09-28T17:37:36Z</dcterms:created>
  <dcterms:modified xsi:type="dcterms:W3CDTF">2022-09-30T08:39:53Z</dcterms:modified>
</cp:coreProperties>
</file>