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5" r:id="rId3"/>
    <p:sldId id="273" r:id="rId4"/>
    <p:sldId id="296" r:id="rId5"/>
    <p:sldId id="274" r:id="rId6"/>
    <p:sldId id="275" r:id="rId7"/>
    <p:sldId id="276" r:id="rId8"/>
    <p:sldId id="277" r:id="rId9"/>
    <p:sldId id="278" r:id="rId10"/>
    <p:sldId id="279" r:id="rId11"/>
    <p:sldId id="280" r:id="rId12"/>
    <p:sldId id="281" r:id="rId13"/>
    <p:sldId id="282" r:id="rId14"/>
    <p:sldId id="267" r:id="rId15"/>
    <p:sldId id="324" r:id="rId16"/>
    <p:sldId id="298" r:id="rId17"/>
    <p:sldId id="299" r:id="rId18"/>
    <p:sldId id="300" r:id="rId19"/>
    <p:sldId id="301" r:id="rId20"/>
    <p:sldId id="302" r:id="rId21"/>
    <p:sldId id="303" r:id="rId22"/>
    <p:sldId id="304" r:id="rId23"/>
    <p:sldId id="305" r:id="rId24"/>
    <p:sldId id="306"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9" autoAdjust="0"/>
    <p:restoredTop sz="94660"/>
  </p:normalViewPr>
  <p:slideViewPr>
    <p:cSldViewPr>
      <p:cViewPr varScale="1">
        <p:scale>
          <a:sx n="110" d="100"/>
          <a:sy n="110" d="100"/>
        </p:scale>
        <p:origin x="-9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A0372C-1CF9-4B86-AAC1-C757F57C8188}" type="doc">
      <dgm:prSet loTypeId="urn:microsoft.com/office/officeart/2005/8/layout/hierarchy1" loCatId="hierarchy" qsTypeId="urn:microsoft.com/office/officeart/2005/8/quickstyle/simple2" qsCatId="simple" csTypeId="urn:microsoft.com/office/officeart/2005/8/colors/accent6_2" csCatId="accent6"/>
      <dgm:spPr/>
      <dgm:t>
        <a:bodyPr/>
        <a:lstStyle/>
        <a:p>
          <a:endParaRPr lang="en-US"/>
        </a:p>
      </dgm:t>
    </dgm:pt>
    <dgm:pt modelId="{ABFC43AD-7C1F-4891-AC6B-04B02F13398B}">
      <dgm:prSet/>
      <dgm:spPr/>
      <dgm:t>
        <a:bodyPr/>
        <a:lstStyle/>
        <a:p>
          <a:r>
            <a:rPr lang="cs-CZ"/>
            <a:t>Koncepty </a:t>
          </a:r>
          <a:r>
            <a:rPr lang="cs-CZ" b="1"/>
            <a:t>označují a třídí fenomény</a:t>
          </a:r>
          <a:r>
            <a:rPr lang="cs-CZ"/>
            <a:t>.</a:t>
          </a:r>
          <a:endParaRPr lang="en-US"/>
        </a:p>
      </dgm:t>
    </dgm:pt>
    <dgm:pt modelId="{04C1C9F3-99DC-4C24-AF8F-E66E18BA1766}" type="parTrans" cxnId="{1846354F-AF62-42AD-9C33-D431574E93FC}">
      <dgm:prSet/>
      <dgm:spPr/>
      <dgm:t>
        <a:bodyPr/>
        <a:lstStyle/>
        <a:p>
          <a:endParaRPr lang="en-US"/>
        </a:p>
      </dgm:t>
    </dgm:pt>
    <dgm:pt modelId="{151FFFF2-9A8C-454A-A147-DC1346686BA8}" type="sibTrans" cxnId="{1846354F-AF62-42AD-9C33-D431574E93FC}">
      <dgm:prSet/>
      <dgm:spPr/>
      <dgm:t>
        <a:bodyPr/>
        <a:lstStyle/>
        <a:p>
          <a:endParaRPr lang="en-US"/>
        </a:p>
      </dgm:t>
    </dgm:pt>
    <dgm:pt modelId="{03392192-447B-41B9-97FB-00FC9D3A5ACD}">
      <dgm:prSet/>
      <dgm:spPr/>
      <dgm:t>
        <a:bodyPr/>
        <a:lstStyle/>
        <a:p>
          <a:r>
            <a:rPr lang="cs-CZ"/>
            <a:t>Každý koncept se skládá z </a:t>
          </a:r>
          <a:r>
            <a:rPr lang="cs-CZ" b="1"/>
            <a:t>termínu </a:t>
          </a:r>
          <a:r>
            <a:rPr lang="cs-CZ"/>
            <a:t>(nějak se jmenuje), </a:t>
          </a:r>
          <a:r>
            <a:rPr lang="cs-CZ" b="1"/>
            <a:t>definice</a:t>
          </a:r>
          <a:r>
            <a:rPr lang="cs-CZ"/>
            <a:t> (alias intenze alias konotace- má nějaké vlastnosti) a </a:t>
          </a:r>
          <a:r>
            <a:rPr lang="cs-CZ" b="1"/>
            <a:t>odkazů</a:t>
          </a:r>
          <a:r>
            <a:rPr lang="cs-CZ"/>
            <a:t> (alias extenze alias denotace- něco mu odpovídá v reálném světě)</a:t>
          </a:r>
          <a:endParaRPr lang="en-US"/>
        </a:p>
      </dgm:t>
    </dgm:pt>
    <dgm:pt modelId="{D0FD93B8-079B-4D90-9070-AEE55ADB4C4C}" type="parTrans" cxnId="{D6D58744-0006-4F5E-A29B-A2FE77F787A5}">
      <dgm:prSet/>
      <dgm:spPr/>
      <dgm:t>
        <a:bodyPr/>
        <a:lstStyle/>
        <a:p>
          <a:endParaRPr lang="en-US"/>
        </a:p>
      </dgm:t>
    </dgm:pt>
    <dgm:pt modelId="{B97523C2-F9D7-4115-BD4B-0969E16259C5}" type="sibTrans" cxnId="{D6D58744-0006-4F5E-A29B-A2FE77F787A5}">
      <dgm:prSet/>
      <dgm:spPr/>
      <dgm:t>
        <a:bodyPr/>
        <a:lstStyle/>
        <a:p>
          <a:endParaRPr lang="en-US"/>
        </a:p>
      </dgm:t>
    </dgm:pt>
    <dgm:pt modelId="{B9BDA3F9-A35E-4D19-8E88-C3B776B9BBD9}" type="pres">
      <dgm:prSet presAssocID="{7FA0372C-1CF9-4B86-AAC1-C757F57C8188}" presName="hierChild1" presStyleCnt="0">
        <dgm:presLayoutVars>
          <dgm:chPref val="1"/>
          <dgm:dir/>
          <dgm:animOne val="branch"/>
          <dgm:animLvl val="lvl"/>
          <dgm:resizeHandles/>
        </dgm:presLayoutVars>
      </dgm:prSet>
      <dgm:spPr/>
      <dgm:t>
        <a:bodyPr/>
        <a:lstStyle/>
        <a:p>
          <a:endParaRPr lang="cs-CZ"/>
        </a:p>
      </dgm:t>
    </dgm:pt>
    <dgm:pt modelId="{3EDD1D06-EFE4-4277-B8A8-5C628B6A28B4}" type="pres">
      <dgm:prSet presAssocID="{ABFC43AD-7C1F-4891-AC6B-04B02F13398B}" presName="hierRoot1" presStyleCnt="0"/>
      <dgm:spPr/>
    </dgm:pt>
    <dgm:pt modelId="{ADA8BD12-0241-462F-8C7E-4971E36D5A9D}" type="pres">
      <dgm:prSet presAssocID="{ABFC43AD-7C1F-4891-AC6B-04B02F13398B}" presName="composite" presStyleCnt="0"/>
      <dgm:spPr/>
    </dgm:pt>
    <dgm:pt modelId="{DFE8400B-5823-415C-924D-D6C79365DC0F}" type="pres">
      <dgm:prSet presAssocID="{ABFC43AD-7C1F-4891-AC6B-04B02F13398B}" presName="background" presStyleLbl="node0" presStyleIdx="0" presStyleCnt="2"/>
      <dgm:spPr/>
    </dgm:pt>
    <dgm:pt modelId="{79D18F71-3B1E-4B34-B4C3-FB33F112862D}" type="pres">
      <dgm:prSet presAssocID="{ABFC43AD-7C1F-4891-AC6B-04B02F13398B}" presName="text" presStyleLbl="fgAcc0" presStyleIdx="0" presStyleCnt="2">
        <dgm:presLayoutVars>
          <dgm:chPref val="3"/>
        </dgm:presLayoutVars>
      </dgm:prSet>
      <dgm:spPr/>
      <dgm:t>
        <a:bodyPr/>
        <a:lstStyle/>
        <a:p>
          <a:endParaRPr lang="cs-CZ"/>
        </a:p>
      </dgm:t>
    </dgm:pt>
    <dgm:pt modelId="{82A08F3B-5ED5-46EF-8D53-2364058BB3E7}" type="pres">
      <dgm:prSet presAssocID="{ABFC43AD-7C1F-4891-AC6B-04B02F13398B}" presName="hierChild2" presStyleCnt="0"/>
      <dgm:spPr/>
    </dgm:pt>
    <dgm:pt modelId="{C93A9182-9588-4588-8240-4D87D4F446CB}" type="pres">
      <dgm:prSet presAssocID="{03392192-447B-41B9-97FB-00FC9D3A5ACD}" presName="hierRoot1" presStyleCnt="0"/>
      <dgm:spPr/>
    </dgm:pt>
    <dgm:pt modelId="{797E521D-E1FD-4FFF-85E3-9F15BEFE7732}" type="pres">
      <dgm:prSet presAssocID="{03392192-447B-41B9-97FB-00FC9D3A5ACD}" presName="composite" presStyleCnt="0"/>
      <dgm:spPr/>
    </dgm:pt>
    <dgm:pt modelId="{FD61F6BE-8FDA-45AB-A690-9120F86B38E5}" type="pres">
      <dgm:prSet presAssocID="{03392192-447B-41B9-97FB-00FC9D3A5ACD}" presName="background" presStyleLbl="node0" presStyleIdx="1" presStyleCnt="2"/>
      <dgm:spPr/>
    </dgm:pt>
    <dgm:pt modelId="{874E412C-CF38-4F1F-866E-ED17F4D2D681}" type="pres">
      <dgm:prSet presAssocID="{03392192-447B-41B9-97FB-00FC9D3A5ACD}" presName="text" presStyleLbl="fgAcc0" presStyleIdx="1" presStyleCnt="2">
        <dgm:presLayoutVars>
          <dgm:chPref val="3"/>
        </dgm:presLayoutVars>
      </dgm:prSet>
      <dgm:spPr/>
      <dgm:t>
        <a:bodyPr/>
        <a:lstStyle/>
        <a:p>
          <a:endParaRPr lang="cs-CZ"/>
        </a:p>
      </dgm:t>
    </dgm:pt>
    <dgm:pt modelId="{F84FBE4D-E77A-4E3A-B7CC-94085F21DEE8}" type="pres">
      <dgm:prSet presAssocID="{03392192-447B-41B9-97FB-00FC9D3A5ACD}" presName="hierChild2" presStyleCnt="0"/>
      <dgm:spPr/>
    </dgm:pt>
  </dgm:ptLst>
  <dgm:cxnLst>
    <dgm:cxn modelId="{D6D58744-0006-4F5E-A29B-A2FE77F787A5}" srcId="{7FA0372C-1CF9-4B86-AAC1-C757F57C8188}" destId="{03392192-447B-41B9-97FB-00FC9D3A5ACD}" srcOrd="1" destOrd="0" parTransId="{D0FD93B8-079B-4D90-9070-AEE55ADB4C4C}" sibTransId="{B97523C2-F9D7-4115-BD4B-0969E16259C5}"/>
    <dgm:cxn modelId="{2D6BAB79-B34A-4C81-95B1-B9DF692216E7}" type="presOf" srcId="{03392192-447B-41B9-97FB-00FC9D3A5ACD}" destId="{874E412C-CF38-4F1F-866E-ED17F4D2D681}" srcOrd="0" destOrd="0" presId="urn:microsoft.com/office/officeart/2005/8/layout/hierarchy1"/>
    <dgm:cxn modelId="{69A696AC-D0BC-4715-82BC-34E154C0099D}" type="presOf" srcId="{7FA0372C-1CF9-4B86-AAC1-C757F57C8188}" destId="{B9BDA3F9-A35E-4D19-8E88-C3B776B9BBD9}" srcOrd="0" destOrd="0" presId="urn:microsoft.com/office/officeart/2005/8/layout/hierarchy1"/>
    <dgm:cxn modelId="{F1737072-62EC-4AA8-A9C0-7D0A43F17BC9}" type="presOf" srcId="{ABFC43AD-7C1F-4891-AC6B-04B02F13398B}" destId="{79D18F71-3B1E-4B34-B4C3-FB33F112862D}" srcOrd="0" destOrd="0" presId="urn:microsoft.com/office/officeart/2005/8/layout/hierarchy1"/>
    <dgm:cxn modelId="{1846354F-AF62-42AD-9C33-D431574E93FC}" srcId="{7FA0372C-1CF9-4B86-AAC1-C757F57C8188}" destId="{ABFC43AD-7C1F-4891-AC6B-04B02F13398B}" srcOrd="0" destOrd="0" parTransId="{04C1C9F3-99DC-4C24-AF8F-E66E18BA1766}" sibTransId="{151FFFF2-9A8C-454A-A147-DC1346686BA8}"/>
    <dgm:cxn modelId="{C3C6FCB7-F6ED-4D32-9360-D5C76FDFB4E4}" type="presParOf" srcId="{B9BDA3F9-A35E-4D19-8E88-C3B776B9BBD9}" destId="{3EDD1D06-EFE4-4277-B8A8-5C628B6A28B4}" srcOrd="0" destOrd="0" presId="urn:microsoft.com/office/officeart/2005/8/layout/hierarchy1"/>
    <dgm:cxn modelId="{FD036BC9-1DD8-477D-A4ED-7BDDE2A1453F}" type="presParOf" srcId="{3EDD1D06-EFE4-4277-B8A8-5C628B6A28B4}" destId="{ADA8BD12-0241-462F-8C7E-4971E36D5A9D}" srcOrd="0" destOrd="0" presId="urn:microsoft.com/office/officeart/2005/8/layout/hierarchy1"/>
    <dgm:cxn modelId="{4A9A0927-523C-4271-B1B0-6D641A200443}" type="presParOf" srcId="{ADA8BD12-0241-462F-8C7E-4971E36D5A9D}" destId="{DFE8400B-5823-415C-924D-D6C79365DC0F}" srcOrd="0" destOrd="0" presId="urn:microsoft.com/office/officeart/2005/8/layout/hierarchy1"/>
    <dgm:cxn modelId="{A4964D6D-D337-4A1B-BF68-1D561633AC9E}" type="presParOf" srcId="{ADA8BD12-0241-462F-8C7E-4971E36D5A9D}" destId="{79D18F71-3B1E-4B34-B4C3-FB33F112862D}" srcOrd="1" destOrd="0" presId="urn:microsoft.com/office/officeart/2005/8/layout/hierarchy1"/>
    <dgm:cxn modelId="{59BECD47-7EF4-40FB-A3F5-13A04BD94320}" type="presParOf" srcId="{3EDD1D06-EFE4-4277-B8A8-5C628B6A28B4}" destId="{82A08F3B-5ED5-46EF-8D53-2364058BB3E7}" srcOrd="1" destOrd="0" presId="urn:microsoft.com/office/officeart/2005/8/layout/hierarchy1"/>
    <dgm:cxn modelId="{DCF1C6F2-CE8D-4B85-B61A-0B00157D1545}" type="presParOf" srcId="{B9BDA3F9-A35E-4D19-8E88-C3B776B9BBD9}" destId="{C93A9182-9588-4588-8240-4D87D4F446CB}" srcOrd="1" destOrd="0" presId="urn:microsoft.com/office/officeart/2005/8/layout/hierarchy1"/>
    <dgm:cxn modelId="{B02917C4-AEE1-49F4-A0DA-4F59D355ADC8}" type="presParOf" srcId="{C93A9182-9588-4588-8240-4D87D4F446CB}" destId="{797E521D-E1FD-4FFF-85E3-9F15BEFE7732}" srcOrd="0" destOrd="0" presId="urn:microsoft.com/office/officeart/2005/8/layout/hierarchy1"/>
    <dgm:cxn modelId="{7555C515-8E96-4640-9425-32EFAD72F2B8}" type="presParOf" srcId="{797E521D-E1FD-4FFF-85E3-9F15BEFE7732}" destId="{FD61F6BE-8FDA-45AB-A690-9120F86B38E5}" srcOrd="0" destOrd="0" presId="urn:microsoft.com/office/officeart/2005/8/layout/hierarchy1"/>
    <dgm:cxn modelId="{3A63E640-FB90-4842-9382-7E071B56B3B2}" type="presParOf" srcId="{797E521D-E1FD-4FFF-85E3-9F15BEFE7732}" destId="{874E412C-CF38-4F1F-866E-ED17F4D2D681}" srcOrd="1" destOrd="0" presId="urn:microsoft.com/office/officeart/2005/8/layout/hierarchy1"/>
    <dgm:cxn modelId="{E5AA7F74-B958-4CFA-BFA8-B95A31168CF3}" type="presParOf" srcId="{C93A9182-9588-4588-8240-4D87D4F446CB}" destId="{F84FBE4D-E77A-4E3A-B7CC-94085F21DEE8}"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AFA848-42E0-478D-9A9C-2987A723F26A}" type="doc">
      <dgm:prSet loTypeId="urn:microsoft.com/office/officeart/2008/layout/LinedList" loCatId="list" qsTypeId="urn:microsoft.com/office/officeart/2005/8/quickstyle/simple4" qsCatId="simple" csTypeId="urn:microsoft.com/office/officeart/2005/8/colors/accent3_2" csCatId="accent3"/>
      <dgm:spPr/>
      <dgm:t>
        <a:bodyPr/>
        <a:lstStyle/>
        <a:p>
          <a:endParaRPr lang="en-US"/>
        </a:p>
      </dgm:t>
    </dgm:pt>
    <dgm:pt modelId="{B4D90FE2-8033-4C8E-A34C-AD3113AA9AB2}">
      <dgm:prSet/>
      <dgm:spPr/>
      <dgm:t>
        <a:bodyPr/>
        <a:lstStyle/>
        <a:p>
          <a:r>
            <a:rPr lang="cs-CZ" b="1"/>
            <a:t>Operacionalizovatelný</a:t>
          </a:r>
          <a:r>
            <a:rPr lang="cs-CZ"/>
            <a:t> – definice by měla být taková, aby ji bylo možné převést do podoby, kdy je možné zjistit, které fenomény jí odpovídají a které ne.</a:t>
          </a:r>
          <a:endParaRPr lang="en-US"/>
        </a:p>
      </dgm:t>
    </dgm:pt>
    <dgm:pt modelId="{0BC651F5-B68A-410F-8AAA-0AABE7F83EC0}" type="parTrans" cxnId="{3E91F0F0-1E7B-45DC-946A-9D7C7B28FE62}">
      <dgm:prSet/>
      <dgm:spPr/>
      <dgm:t>
        <a:bodyPr/>
        <a:lstStyle/>
        <a:p>
          <a:endParaRPr lang="en-US"/>
        </a:p>
      </dgm:t>
    </dgm:pt>
    <dgm:pt modelId="{2E37BF0A-70E2-44AD-AC99-F5BF4A257D98}" type="sibTrans" cxnId="{3E91F0F0-1E7B-45DC-946A-9D7C7B28FE62}">
      <dgm:prSet/>
      <dgm:spPr/>
      <dgm:t>
        <a:bodyPr/>
        <a:lstStyle/>
        <a:p>
          <a:endParaRPr lang="en-US"/>
        </a:p>
      </dgm:t>
    </dgm:pt>
    <dgm:pt modelId="{3199C0A3-A63B-498F-B831-00B058788521}">
      <dgm:prSet/>
      <dgm:spPr/>
      <dgm:t>
        <a:bodyPr/>
        <a:lstStyle/>
        <a:p>
          <a:r>
            <a:rPr lang="cs-CZ"/>
            <a:t>Příklad: Politická strana jako „dobrovolné sdružení lidí, které usiluje o moc“. Jsme schopni operacionalizovat a empiricky měřit jak „dobrovolnost“, tak „sdružování“, tak i „usilování o moc“.</a:t>
          </a:r>
          <a:endParaRPr lang="en-US"/>
        </a:p>
      </dgm:t>
    </dgm:pt>
    <dgm:pt modelId="{D75DE563-9A72-49A7-AD01-9B5113E87FD6}" type="parTrans" cxnId="{7814D886-A546-4CAA-B1F7-DCB0C65240BE}">
      <dgm:prSet/>
      <dgm:spPr/>
      <dgm:t>
        <a:bodyPr/>
        <a:lstStyle/>
        <a:p>
          <a:endParaRPr lang="en-US"/>
        </a:p>
      </dgm:t>
    </dgm:pt>
    <dgm:pt modelId="{B35C78BA-28BF-4F43-8F4A-BCE2F7D4F021}" type="sibTrans" cxnId="{7814D886-A546-4CAA-B1F7-DCB0C65240BE}">
      <dgm:prSet/>
      <dgm:spPr/>
      <dgm:t>
        <a:bodyPr/>
        <a:lstStyle/>
        <a:p>
          <a:endParaRPr lang="en-US"/>
        </a:p>
      </dgm:t>
    </dgm:pt>
    <dgm:pt modelId="{09DFAFEC-1409-4B5B-B119-0B11B1B6C93E}" type="pres">
      <dgm:prSet presAssocID="{6AAFA848-42E0-478D-9A9C-2987A723F26A}" presName="vert0" presStyleCnt="0">
        <dgm:presLayoutVars>
          <dgm:dir/>
          <dgm:animOne val="branch"/>
          <dgm:animLvl val="lvl"/>
        </dgm:presLayoutVars>
      </dgm:prSet>
      <dgm:spPr/>
      <dgm:t>
        <a:bodyPr/>
        <a:lstStyle/>
        <a:p>
          <a:endParaRPr lang="cs-CZ"/>
        </a:p>
      </dgm:t>
    </dgm:pt>
    <dgm:pt modelId="{992E2D5F-93EC-4C28-A38F-09B8B62EC410}" type="pres">
      <dgm:prSet presAssocID="{B4D90FE2-8033-4C8E-A34C-AD3113AA9AB2}" presName="thickLine" presStyleLbl="alignNode1" presStyleIdx="0" presStyleCnt="2"/>
      <dgm:spPr/>
    </dgm:pt>
    <dgm:pt modelId="{8ACDA62C-E0FE-4A51-9EF1-68A7B67404B7}" type="pres">
      <dgm:prSet presAssocID="{B4D90FE2-8033-4C8E-A34C-AD3113AA9AB2}" presName="horz1" presStyleCnt="0"/>
      <dgm:spPr/>
    </dgm:pt>
    <dgm:pt modelId="{1B315983-5A57-4EF4-A924-7349709E62AA}" type="pres">
      <dgm:prSet presAssocID="{B4D90FE2-8033-4C8E-A34C-AD3113AA9AB2}" presName="tx1" presStyleLbl="revTx" presStyleIdx="0" presStyleCnt="2"/>
      <dgm:spPr/>
      <dgm:t>
        <a:bodyPr/>
        <a:lstStyle/>
        <a:p>
          <a:endParaRPr lang="cs-CZ"/>
        </a:p>
      </dgm:t>
    </dgm:pt>
    <dgm:pt modelId="{A0376E45-2A9C-400C-B024-63784B622937}" type="pres">
      <dgm:prSet presAssocID="{B4D90FE2-8033-4C8E-A34C-AD3113AA9AB2}" presName="vert1" presStyleCnt="0"/>
      <dgm:spPr/>
    </dgm:pt>
    <dgm:pt modelId="{419C3ED4-58C9-4EBA-8AA5-B4DA9AFFBE13}" type="pres">
      <dgm:prSet presAssocID="{3199C0A3-A63B-498F-B831-00B058788521}" presName="thickLine" presStyleLbl="alignNode1" presStyleIdx="1" presStyleCnt="2"/>
      <dgm:spPr/>
    </dgm:pt>
    <dgm:pt modelId="{195BFB80-B15F-421A-8F30-3418AF843B90}" type="pres">
      <dgm:prSet presAssocID="{3199C0A3-A63B-498F-B831-00B058788521}" presName="horz1" presStyleCnt="0"/>
      <dgm:spPr/>
    </dgm:pt>
    <dgm:pt modelId="{DD58BFAE-2D97-4391-A6A7-35C6958206A3}" type="pres">
      <dgm:prSet presAssocID="{3199C0A3-A63B-498F-B831-00B058788521}" presName="tx1" presStyleLbl="revTx" presStyleIdx="1" presStyleCnt="2"/>
      <dgm:spPr/>
      <dgm:t>
        <a:bodyPr/>
        <a:lstStyle/>
        <a:p>
          <a:endParaRPr lang="cs-CZ"/>
        </a:p>
      </dgm:t>
    </dgm:pt>
    <dgm:pt modelId="{F3B33910-9351-48FF-8DAB-AB3163157BD7}" type="pres">
      <dgm:prSet presAssocID="{3199C0A3-A63B-498F-B831-00B058788521}" presName="vert1" presStyleCnt="0"/>
      <dgm:spPr/>
    </dgm:pt>
  </dgm:ptLst>
  <dgm:cxnLst>
    <dgm:cxn modelId="{E9231D8E-C392-436E-A9EC-8ED576D89957}" type="presOf" srcId="{6AAFA848-42E0-478D-9A9C-2987A723F26A}" destId="{09DFAFEC-1409-4B5B-B119-0B11B1B6C93E}" srcOrd="0" destOrd="0" presId="urn:microsoft.com/office/officeart/2008/layout/LinedList"/>
    <dgm:cxn modelId="{3E91F0F0-1E7B-45DC-946A-9D7C7B28FE62}" srcId="{6AAFA848-42E0-478D-9A9C-2987A723F26A}" destId="{B4D90FE2-8033-4C8E-A34C-AD3113AA9AB2}" srcOrd="0" destOrd="0" parTransId="{0BC651F5-B68A-410F-8AAA-0AABE7F83EC0}" sibTransId="{2E37BF0A-70E2-44AD-AC99-F5BF4A257D98}"/>
    <dgm:cxn modelId="{1CA7C7FF-A363-4472-B3B5-0EE5BE2A1E0B}" type="presOf" srcId="{3199C0A3-A63B-498F-B831-00B058788521}" destId="{DD58BFAE-2D97-4391-A6A7-35C6958206A3}" srcOrd="0" destOrd="0" presId="urn:microsoft.com/office/officeart/2008/layout/LinedList"/>
    <dgm:cxn modelId="{7814D886-A546-4CAA-B1F7-DCB0C65240BE}" srcId="{6AAFA848-42E0-478D-9A9C-2987A723F26A}" destId="{3199C0A3-A63B-498F-B831-00B058788521}" srcOrd="1" destOrd="0" parTransId="{D75DE563-9A72-49A7-AD01-9B5113E87FD6}" sibTransId="{B35C78BA-28BF-4F43-8F4A-BCE2F7D4F021}"/>
    <dgm:cxn modelId="{C4C52068-7273-4C5F-9F76-B44C755714A9}" type="presOf" srcId="{B4D90FE2-8033-4C8E-A34C-AD3113AA9AB2}" destId="{1B315983-5A57-4EF4-A924-7349709E62AA}" srcOrd="0" destOrd="0" presId="urn:microsoft.com/office/officeart/2008/layout/LinedList"/>
    <dgm:cxn modelId="{EC5978B4-6353-459F-AF41-FB54D73AA448}" type="presParOf" srcId="{09DFAFEC-1409-4B5B-B119-0B11B1B6C93E}" destId="{992E2D5F-93EC-4C28-A38F-09B8B62EC410}" srcOrd="0" destOrd="0" presId="urn:microsoft.com/office/officeart/2008/layout/LinedList"/>
    <dgm:cxn modelId="{EF1F040F-AFAF-45D3-BE88-FD6D76799BD8}" type="presParOf" srcId="{09DFAFEC-1409-4B5B-B119-0B11B1B6C93E}" destId="{8ACDA62C-E0FE-4A51-9EF1-68A7B67404B7}" srcOrd="1" destOrd="0" presId="urn:microsoft.com/office/officeart/2008/layout/LinedList"/>
    <dgm:cxn modelId="{A8C6A932-874F-4B76-A105-057819E19542}" type="presParOf" srcId="{8ACDA62C-E0FE-4A51-9EF1-68A7B67404B7}" destId="{1B315983-5A57-4EF4-A924-7349709E62AA}" srcOrd="0" destOrd="0" presId="urn:microsoft.com/office/officeart/2008/layout/LinedList"/>
    <dgm:cxn modelId="{B01A5046-6D00-4C52-9E57-A1C6AFFCF560}" type="presParOf" srcId="{8ACDA62C-E0FE-4A51-9EF1-68A7B67404B7}" destId="{A0376E45-2A9C-400C-B024-63784B622937}" srcOrd="1" destOrd="0" presId="urn:microsoft.com/office/officeart/2008/layout/LinedList"/>
    <dgm:cxn modelId="{483A5404-0020-4A28-B9AD-32FB53E5E74B}" type="presParOf" srcId="{09DFAFEC-1409-4B5B-B119-0B11B1B6C93E}" destId="{419C3ED4-58C9-4EBA-8AA5-B4DA9AFFBE13}" srcOrd="2" destOrd="0" presId="urn:microsoft.com/office/officeart/2008/layout/LinedList"/>
    <dgm:cxn modelId="{03712CD4-4B87-410F-B3D7-4E9A013F30C1}" type="presParOf" srcId="{09DFAFEC-1409-4B5B-B119-0B11B1B6C93E}" destId="{195BFB80-B15F-421A-8F30-3418AF843B90}" srcOrd="3" destOrd="0" presId="urn:microsoft.com/office/officeart/2008/layout/LinedList"/>
    <dgm:cxn modelId="{D19DC747-AE21-46F1-B142-7487BCCCA8C6}" type="presParOf" srcId="{195BFB80-B15F-421A-8F30-3418AF843B90}" destId="{DD58BFAE-2D97-4391-A6A7-35C6958206A3}" srcOrd="0" destOrd="0" presId="urn:microsoft.com/office/officeart/2008/layout/LinedList"/>
    <dgm:cxn modelId="{DCE46324-4EFC-4AE3-A4F6-1F44DB96D635}" type="presParOf" srcId="{195BFB80-B15F-421A-8F30-3418AF843B90}" destId="{F3B33910-9351-48FF-8DAB-AB3163157BD7}" srcOrd="1" destOrd="0" presId="urn:microsoft.com/office/officeart/2008/layout/Lin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A43FD0-E1C1-49E3-BE2C-479871C8316E}"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532BF1AC-9320-4B74-9448-34527A4045CE}">
      <dgm:prSet/>
      <dgm:spPr/>
      <dgm:t>
        <a:bodyPr/>
        <a:lstStyle/>
        <a:p>
          <a:r>
            <a:rPr lang="cs-CZ"/>
            <a:t>Pište a přemýšlejte o věcech tak, abyste rozuměli vědě a věda rozuměla vám</a:t>
          </a:r>
          <a:endParaRPr lang="en-US"/>
        </a:p>
      </dgm:t>
    </dgm:pt>
    <dgm:pt modelId="{91973F4A-43FA-4D57-9714-4DC8C23B9EA4}" type="parTrans" cxnId="{7B68572D-2B3D-454E-AE89-09E8F449B615}">
      <dgm:prSet/>
      <dgm:spPr/>
      <dgm:t>
        <a:bodyPr/>
        <a:lstStyle/>
        <a:p>
          <a:endParaRPr lang="en-US"/>
        </a:p>
      </dgm:t>
    </dgm:pt>
    <dgm:pt modelId="{F72748F9-1A4F-4D1C-B1DA-DBDA70DD1AB0}" type="sibTrans" cxnId="{7B68572D-2B3D-454E-AE89-09E8F449B615}">
      <dgm:prSet/>
      <dgm:spPr/>
      <dgm:t>
        <a:bodyPr/>
        <a:lstStyle/>
        <a:p>
          <a:endParaRPr lang="en-US"/>
        </a:p>
      </dgm:t>
    </dgm:pt>
    <dgm:pt modelId="{CD4C9ACE-614C-4648-9E5B-4EFAAAFEDA82}">
      <dgm:prSet/>
      <dgm:spPr/>
      <dgm:t>
        <a:bodyPr/>
        <a:lstStyle/>
        <a:p>
          <a:r>
            <a:rPr lang="cs-CZ"/>
            <a:t>Koncepty jsou k tomu, aby si vědci rozuměli a ne k tomu, aby se proslavili tím, že vymyslí nové</a:t>
          </a:r>
          <a:endParaRPr lang="en-US"/>
        </a:p>
      </dgm:t>
    </dgm:pt>
    <dgm:pt modelId="{B4BF8046-5362-4374-8A53-A62AA5EEEA76}" type="parTrans" cxnId="{54E3D887-0EFB-4260-8ECC-9A704CE08C0F}">
      <dgm:prSet/>
      <dgm:spPr/>
      <dgm:t>
        <a:bodyPr/>
        <a:lstStyle/>
        <a:p>
          <a:endParaRPr lang="en-US"/>
        </a:p>
      </dgm:t>
    </dgm:pt>
    <dgm:pt modelId="{947699A4-F67E-41F9-B0AC-7CF97603D757}" type="sibTrans" cxnId="{54E3D887-0EFB-4260-8ECC-9A704CE08C0F}">
      <dgm:prSet/>
      <dgm:spPr/>
      <dgm:t>
        <a:bodyPr/>
        <a:lstStyle/>
        <a:p>
          <a:endParaRPr lang="en-US"/>
        </a:p>
      </dgm:t>
    </dgm:pt>
    <dgm:pt modelId="{B7B11CA6-3C63-486B-AC0B-A0E284E0AA3F}">
      <dgm:prSet/>
      <dgm:spPr/>
      <dgm:t>
        <a:bodyPr/>
        <a:lstStyle/>
        <a:p>
          <a:r>
            <a:rPr lang="cs-CZ"/>
            <a:t>Koncepty by měly být základ, ale věda chce víc- analýzu vztahů mezi nimi</a:t>
          </a:r>
          <a:endParaRPr lang="en-US"/>
        </a:p>
      </dgm:t>
    </dgm:pt>
    <dgm:pt modelId="{F3CA0CA5-573E-47BB-8F29-E3F81E1EB0B9}" type="parTrans" cxnId="{8534A839-B7EA-4B51-82AA-236770B2925B}">
      <dgm:prSet/>
      <dgm:spPr/>
      <dgm:t>
        <a:bodyPr/>
        <a:lstStyle/>
        <a:p>
          <a:endParaRPr lang="en-US"/>
        </a:p>
      </dgm:t>
    </dgm:pt>
    <dgm:pt modelId="{F49EF71A-2136-47B3-8BBE-97C41DF05D91}" type="sibTrans" cxnId="{8534A839-B7EA-4B51-82AA-236770B2925B}">
      <dgm:prSet/>
      <dgm:spPr/>
      <dgm:t>
        <a:bodyPr/>
        <a:lstStyle/>
        <a:p>
          <a:endParaRPr lang="en-US"/>
        </a:p>
      </dgm:t>
    </dgm:pt>
    <dgm:pt modelId="{336FD9AB-159B-4D3E-81B0-16CBF7933B91}" type="pres">
      <dgm:prSet presAssocID="{97A43FD0-E1C1-49E3-BE2C-479871C8316E}" presName="hierChild1" presStyleCnt="0">
        <dgm:presLayoutVars>
          <dgm:chPref val="1"/>
          <dgm:dir/>
          <dgm:animOne val="branch"/>
          <dgm:animLvl val="lvl"/>
          <dgm:resizeHandles/>
        </dgm:presLayoutVars>
      </dgm:prSet>
      <dgm:spPr/>
      <dgm:t>
        <a:bodyPr/>
        <a:lstStyle/>
        <a:p>
          <a:endParaRPr lang="cs-CZ"/>
        </a:p>
      </dgm:t>
    </dgm:pt>
    <dgm:pt modelId="{0A127461-5EA3-4ABC-A043-09BF25F1A356}" type="pres">
      <dgm:prSet presAssocID="{532BF1AC-9320-4B74-9448-34527A4045CE}" presName="hierRoot1" presStyleCnt="0"/>
      <dgm:spPr/>
    </dgm:pt>
    <dgm:pt modelId="{A74DCF19-A6C4-4212-A6CB-22AD8FFD191D}" type="pres">
      <dgm:prSet presAssocID="{532BF1AC-9320-4B74-9448-34527A4045CE}" presName="composite" presStyleCnt="0"/>
      <dgm:spPr/>
    </dgm:pt>
    <dgm:pt modelId="{82B8E033-320A-4448-BFA6-14DC7FD479E9}" type="pres">
      <dgm:prSet presAssocID="{532BF1AC-9320-4B74-9448-34527A4045CE}" presName="background" presStyleLbl="node0" presStyleIdx="0" presStyleCnt="3"/>
      <dgm:spPr/>
    </dgm:pt>
    <dgm:pt modelId="{BE046498-FD57-4E80-8B2C-DD215CA36317}" type="pres">
      <dgm:prSet presAssocID="{532BF1AC-9320-4B74-9448-34527A4045CE}" presName="text" presStyleLbl="fgAcc0" presStyleIdx="0" presStyleCnt="3">
        <dgm:presLayoutVars>
          <dgm:chPref val="3"/>
        </dgm:presLayoutVars>
      </dgm:prSet>
      <dgm:spPr/>
      <dgm:t>
        <a:bodyPr/>
        <a:lstStyle/>
        <a:p>
          <a:endParaRPr lang="cs-CZ"/>
        </a:p>
      </dgm:t>
    </dgm:pt>
    <dgm:pt modelId="{F9F3AEE6-F415-4AC2-9C85-F0D88FE61B22}" type="pres">
      <dgm:prSet presAssocID="{532BF1AC-9320-4B74-9448-34527A4045CE}" presName="hierChild2" presStyleCnt="0"/>
      <dgm:spPr/>
    </dgm:pt>
    <dgm:pt modelId="{996DDDC7-D71F-455C-AA2A-856AA7C617C7}" type="pres">
      <dgm:prSet presAssocID="{CD4C9ACE-614C-4648-9E5B-4EFAAAFEDA82}" presName="hierRoot1" presStyleCnt="0"/>
      <dgm:spPr/>
    </dgm:pt>
    <dgm:pt modelId="{CEAFE1FE-3F14-4E5F-8EBE-DD9CD98F101E}" type="pres">
      <dgm:prSet presAssocID="{CD4C9ACE-614C-4648-9E5B-4EFAAAFEDA82}" presName="composite" presStyleCnt="0"/>
      <dgm:spPr/>
    </dgm:pt>
    <dgm:pt modelId="{92596FED-7577-4948-B95E-FB9536CF86C7}" type="pres">
      <dgm:prSet presAssocID="{CD4C9ACE-614C-4648-9E5B-4EFAAAFEDA82}" presName="background" presStyleLbl="node0" presStyleIdx="1" presStyleCnt="3"/>
      <dgm:spPr/>
    </dgm:pt>
    <dgm:pt modelId="{BCF3ADCF-37B4-431B-AABB-03835D1328B1}" type="pres">
      <dgm:prSet presAssocID="{CD4C9ACE-614C-4648-9E5B-4EFAAAFEDA82}" presName="text" presStyleLbl="fgAcc0" presStyleIdx="1" presStyleCnt="3">
        <dgm:presLayoutVars>
          <dgm:chPref val="3"/>
        </dgm:presLayoutVars>
      </dgm:prSet>
      <dgm:spPr/>
      <dgm:t>
        <a:bodyPr/>
        <a:lstStyle/>
        <a:p>
          <a:endParaRPr lang="cs-CZ"/>
        </a:p>
      </dgm:t>
    </dgm:pt>
    <dgm:pt modelId="{83C22F33-FAE3-4C82-8E2E-A72067289397}" type="pres">
      <dgm:prSet presAssocID="{CD4C9ACE-614C-4648-9E5B-4EFAAAFEDA82}" presName="hierChild2" presStyleCnt="0"/>
      <dgm:spPr/>
    </dgm:pt>
    <dgm:pt modelId="{8A43647C-6913-43DF-B7B0-0424E15BADF5}" type="pres">
      <dgm:prSet presAssocID="{B7B11CA6-3C63-486B-AC0B-A0E284E0AA3F}" presName="hierRoot1" presStyleCnt="0"/>
      <dgm:spPr/>
    </dgm:pt>
    <dgm:pt modelId="{D1286672-3CAF-42A8-8D71-BBDC9C0EE356}" type="pres">
      <dgm:prSet presAssocID="{B7B11CA6-3C63-486B-AC0B-A0E284E0AA3F}" presName="composite" presStyleCnt="0"/>
      <dgm:spPr/>
    </dgm:pt>
    <dgm:pt modelId="{D4539085-D0F9-43B0-BFAF-42B0993A84D9}" type="pres">
      <dgm:prSet presAssocID="{B7B11CA6-3C63-486B-AC0B-A0E284E0AA3F}" presName="background" presStyleLbl="node0" presStyleIdx="2" presStyleCnt="3"/>
      <dgm:spPr/>
    </dgm:pt>
    <dgm:pt modelId="{140570B8-8B0B-489A-BAA6-6605F19CF5C9}" type="pres">
      <dgm:prSet presAssocID="{B7B11CA6-3C63-486B-AC0B-A0E284E0AA3F}" presName="text" presStyleLbl="fgAcc0" presStyleIdx="2" presStyleCnt="3">
        <dgm:presLayoutVars>
          <dgm:chPref val="3"/>
        </dgm:presLayoutVars>
      </dgm:prSet>
      <dgm:spPr/>
      <dgm:t>
        <a:bodyPr/>
        <a:lstStyle/>
        <a:p>
          <a:endParaRPr lang="cs-CZ"/>
        </a:p>
      </dgm:t>
    </dgm:pt>
    <dgm:pt modelId="{546A0DC8-77FC-42EF-A4D8-01BF173911FF}" type="pres">
      <dgm:prSet presAssocID="{B7B11CA6-3C63-486B-AC0B-A0E284E0AA3F}" presName="hierChild2" presStyleCnt="0"/>
      <dgm:spPr/>
    </dgm:pt>
  </dgm:ptLst>
  <dgm:cxnLst>
    <dgm:cxn modelId="{1475179F-A4A6-474F-BF7C-1B8C4B569592}" type="presOf" srcId="{B7B11CA6-3C63-486B-AC0B-A0E284E0AA3F}" destId="{140570B8-8B0B-489A-BAA6-6605F19CF5C9}" srcOrd="0" destOrd="0" presId="urn:microsoft.com/office/officeart/2005/8/layout/hierarchy1"/>
    <dgm:cxn modelId="{EB1107F7-311B-4F89-B0B7-095010048D3F}" type="presOf" srcId="{CD4C9ACE-614C-4648-9E5B-4EFAAAFEDA82}" destId="{BCF3ADCF-37B4-431B-AABB-03835D1328B1}" srcOrd="0" destOrd="0" presId="urn:microsoft.com/office/officeart/2005/8/layout/hierarchy1"/>
    <dgm:cxn modelId="{7B68572D-2B3D-454E-AE89-09E8F449B615}" srcId="{97A43FD0-E1C1-49E3-BE2C-479871C8316E}" destId="{532BF1AC-9320-4B74-9448-34527A4045CE}" srcOrd="0" destOrd="0" parTransId="{91973F4A-43FA-4D57-9714-4DC8C23B9EA4}" sibTransId="{F72748F9-1A4F-4D1C-B1DA-DBDA70DD1AB0}"/>
    <dgm:cxn modelId="{CF89895C-37B1-479C-8F97-B943AE49F75B}" type="presOf" srcId="{97A43FD0-E1C1-49E3-BE2C-479871C8316E}" destId="{336FD9AB-159B-4D3E-81B0-16CBF7933B91}" srcOrd="0" destOrd="0" presId="urn:microsoft.com/office/officeart/2005/8/layout/hierarchy1"/>
    <dgm:cxn modelId="{54E3D887-0EFB-4260-8ECC-9A704CE08C0F}" srcId="{97A43FD0-E1C1-49E3-BE2C-479871C8316E}" destId="{CD4C9ACE-614C-4648-9E5B-4EFAAAFEDA82}" srcOrd="1" destOrd="0" parTransId="{B4BF8046-5362-4374-8A53-A62AA5EEEA76}" sibTransId="{947699A4-F67E-41F9-B0AC-7CF97603D757}"/>
    <dgm:cxn modelId="{05755A05-D638-4CD5-BA41-D2E5EB54D32A}" type="presOf" srcId="{532BF1AC-9320-4B74-9448-34527A4045CE}" destId="{BE046498-FD57-4E80-8B2C-DD215CA36317}" srcOrd="0" destOrd="0" presId="urn:microsoft.com/office/officeart/2005/8/layout/hierarchy1"/>
    <dgm:cxn modelId="{8534A839-B7EA-4B51-82AA-236770B2925B}" srcId="{97A43FD0-E1C1-49E3-BE2C-479871C8316E}" destId="{B7B11CA6-3C63-486B-AC0B-A0E284E0AA3F}" srcOrd="2" destOrd="0" parTransId="{F3CA0CA5-573E-47BB-8F29-E3F81E1EB0B9}" sibTransId="{F49EF71A-2136-47B3-8BBE-97C41DF05D91}"/>
    <dgm:cxn modelId="{8770062B-8FE5-4F7A-A786-1A2C12C62B1B}" type="presParOf" srcId="{336FD9AB-159B-4D3E-81B0-16CBF7933B91}" destId="{0A127461-5EA3-4ABC-A043-09BF25F1A356}" srcOrd="0" destOrd="0" presId="urn:microsoft.com/office/officeart/2005/8/layout/hierarchy1"/>
    <dgm:cxn modelId="{0F9437C4-90D9-4C03-8128-C0C9EB5ADA26}" type="presParOf" srcId="{0A127461-5EA3-4ABC-A043-09BF25F1A356}" destId="{A74DCF19-A6C4-4212-A6CB-22AD8FFD191D}" srcOrd="0" destOrd="0" presId="urn:microsoft.com/office/officeart/2005/8/layout/hierarchy1"/>
    <dgm:cxn modelId="{D38F955E-F171-4B5F-A5A9-34CFCF4E80B5}" type="presParOf" srcId="{A74DCF19-A6C4-4212-A6CB-22AD8FFD191D}" destId="{82B8E033-320A-4448-BFA6-14DC7FD479E9}" srcOrd="0" destOrd="0" presId="urn:microsoft.com/office/officeart/2005/8/layout/hierarchy1"/>
    <dgm:cxn modelId="{0CE7B243-3D10-4ED4-83E6-FFEF09A512C5}" type="presParOf" srcId="{A74DCF19-A6C4-4212-A6CB-22AD8FFD191D}" destId="{BE046498-FD57-4E80-8B2C-DD215CA36317}" srcOrd="1" destOrd="0" presId="urn:microsoft.com/office/officeart/2005/8/layout/hierarchy1"/>
    <dgm:cxn modelId="{21B6C94A-0FA2-4149-8CBA-01F4452FC435}" type="presParOf" srcId="{0A127461-5EA3-4ABC-A043-09BF25F1A356}" destId="{F9F3AEE6-F415-4AC2-9C85-F0D88FE61B22}" srcOrd="1" destOrd="0" presId="urn:microsoft.com/office/officeart/2005/8/layout/hierarchy1"/>
    <dgm:cxn modelId="{BEF8E371-13D8-4A33-8B2A-82A1F32EFD3D}" type="presParOf" srcId="{336FD9AB-159B-4D3E-81B0-16CBF7933B91}" destId="{996DDDC7-D71F-455C-AA2A-856AA7C617C7}" srcOrd="1" destOrd="0" presId="urn:microsoft.com/office/officeart/2005/8/layout/hierarchy1"/>
    <dgm:cxn modelId="{BDB42BF8-0030-4952-8C38-3283163E9033}" type="presParOf" srcId="{996DDDC7-D71F-455C-AA2A-856AA7C617C7}" destId="{CEAFE1FE-3F14-4E5F-8EBE-DD9CD98F101E}" srcOrd="0" destOrd="0" presId="urn:microsoft.com/office/officeart/2005/8/layout/hierarchy1"/>
    <dgm:cxn modelId="{57B4B877-B024-44D6-9FCD-FBD0740E4513}" type="presParOf" srcId="{CEAFE1FE-3F14-4E5F-8EBE-DD9CD98F101E}" destId="{92596FED-7577-4948-B95E-FB9536CF86C7}" srcOrd="0" destOrd="0" presId="urn:microsoft.com/office/officeart/2005/8/layout/hierarchy1"/>
    <dgm:cxn modelId="{87769D24-AC83-406D-AE5E-3A81362EA574}" type="presParOf" srcId="{CEAFE1FE-3F14-4E5F-8EBE-DD9CD98F101E}" destId="{BCF3ADCF-37B4-431B-AABB-03835D1328B1}" srcOrd="1" destOrd="0" presId="urn:microsoft.com/office/officeart/2005/8/layout/hierarchy1"/>
    <dgm:cxn modelId="{A6D6C5D5-2969-4FC8-9CA4-ABEAA2248096}" type="presParOf" srcId="{996DDDC7-D71F-455C-AA2A-856AA7C617C7}" destId="{83C22F33-FAE3-4C82-8E2E-A72067289397}" srcOrd="1" destOrd="0" presId="urn:microsoft.com/office/officeart/2005/8/layout/hierarchy1"/>
    <dgm:cxn modelId="{7362A320-FD14-429F-BAAC-08D292F69587}" type="presParOf" srcId="{336FD9AB-159B-4D3E-81B0-16CBF7933B91}" destId="{8A43647C-6913-43DF-B7B0-0424E15BADF5}" srcOrd="2" destOrd="0" presId="urn:microsoft.com/office/officeart/2005/8/layout/hierarchy1"/>
    <dgm:cxn modelId="{F180D37C-4C0C-41CB-8074-3B811666F598}" type="presParOf" srcId="{8A43647C-6913-43DF-B7B0-0424E15BADF5}" destId="{D1286672-3CAF-42A8-8D71-BBDC9C0EE356}" srcOrd="0" destOrd="0" presId="urn:microsoft.com/office/officeart/2005/8/layout/hierarchy1"/>
    <dgm:cxn modelId="{E59D9F97-759F-4B30-A1FC-29CFC4944995}" type="presParOf" srcId="{D1286672-3CAF-42A8-8D71-BBDC9C0EE356}" destId="{D4539085-D0F9-43B0-BFAF-42B0993A84D9}" srcOrd="0" destOrd="0" presId="urn:microsoft.com/office/officeart/2005/8/layout/hierarchy1"/>
    <dgm:cxn modelId="{5E7E9B64-3E3B-41FA-B119-F4A05F6A4361}" type="presParOf" srcId="{D1286672-3CAF-42A8-8D71-BBDC9C0EE356}" destId="{140570B8-8B0B-489A-BAA6-6605F19CF5C9}" srcOrd="1" destOrd="0" presId="urn:microsoft.com/office/officeart/2005/8/layout/hierarchy1"/>
    <dgm:cxn modelId="{7CB9E60B-85E3-444E-8F87-7AF9087E577B}" type="presParOf" srcId="{8A43647C-6913-43DF-B7B0-0424E15BADF5}" destId="{546A0DC8-77FC-42EF-A4D8-01BF173911FF}"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388367-2ED8-404E-A28B-8876E7A960AC}" type="doc">
      <dgm:prSet loTypeId="urn:microsoft.com/office/officeart/2005/8/layout/process1" loCatId="process" qsTypeId="urn:microsoft.com/office/officeart/2005/8/quickstyle/simple1" qsCatId="simple" csTypeId="urn:microsoft.com/office/officeart/2005/8/colors/accent1_2" csCatId="accent1" phldr="1"/>
      <dgm:spPr/>
    </dgm:pt>
    <dgm:pt modelId="{8BC0C881-258A-4646-9F8B-C16F3DC8D1F4}">
      <dgm:prSet phldrT="[Text]"/>
      <dgm:spPr/>
      <dgm:t>
        <a:bodyPr/>
        <a:lstStyle/>
        <a:p>
          <a:r>
            <a:rPr lang="cs-CZ" dirty="0"/>
            <a:t>Častější chození na večírky (NP)</a:t>
          </a:r>
        </a:p>
      </dgm:t>
    </dgm:pt>
    <dgm:pt modelId="{388015D0-9B77-48E4-8E13-C54C2ADA49A1}" type="parTrans" cxnId="{6D1763EC-B57C-4249-9480-6B7990EA77FE}">
      <dgm:prSet/>
      <dgm:spPr/>
      <dgm:t>
        <a:bodyPr/>
        <a:lstStyle/>
        <a:p>
          <a:endParaRPr lang="cs-CZ"/>
        </a:p>
      </dgm:t>
    </dgm:pt>
    <dgm:pt modelId="{DF06DA22-EC81-45CC-9B24-D9E6843680D8}" type="sibTrans" cxnId="{6D1763EC-B57C-4249-9480-6B7990EA77FE}">
      <dgm:prSet/>
      <dgm:spPr/>
      <dgm:t>
        <a:bodyPr/>
        <a:lstStyle/>
        <a:p>
          <a:endParaRPr lang="cs-CZ"/>
        </a:p>
      </dgm:t>
    </dgm:pt>
    <dgm:pt modelId="{1D1F9D62-781F-44A5-B957-122B391B8C40}">
      <dgm:prSet phldrT="[Text]"/>
      <dgm:spPr/>
      <dgm:t>
        <a:bodyPr/>
        <a:lstStyle/>
        <a:p>
          <a:r>
            <a:rPr lang="cs-CZ" dirty="0"/>
            <a:t>Delší život (ZP)</a:t>
          </a:r>
        </a:p>
      </dgm:t>
    </dgm:pt>
    <dgm:pt modelId="{7B24FD33-D79D-409A-983D-2A94B038207D}" type="parTrans" cxnId="{B2B53E7F-FAB7-4F6C-997A-00DED5011F65}">
      <dgm:prSet/>
      <dgm:spPr/>
      <dgm:t>
        <a:bodyPr/>
        <a:lstStyle/>
        <a:p>
          <a:endParaRPr lang="cs-CZ"/>
        </a:p>
      </dgm:t>
    </dgm:pt>
    <dgm:pt modelId="{DE46E66F-0D23-4DB6-B404-1769E2B57AF8}" type="sibTrans" cxnId="{B2B53E7F-FAB7-4F6C-997A-00DED5011F65}">
      <dgm:prSet/>
      <dgm:spPr/>
      <dgm:t>
        <a:bodyPr/>
        <a:lstStyle/>
        <a:p>
          <a:endParaRPr lang="cs-CZ"/>
        </a:p>
      </dgm:t>
    </dgm:pt>
    <dgm:pt modelId="{405DCCF5-6F9E-49A8-A74C-B0437A5A2643}" type="pres">
      <dgm:prSet presAssocID="{E3388367-2ED8-404E-A28B-8876E7A960AC}" presName="Name0" presStyleCnt="0">
        <dgm:presLayoutVars>
          <dgm:dir/>
          <dgm:resizeHandles val="exact"/>
        </dgm:presLayoutVars>
      </dgm:prSet>
      <dgm:spPr/>
    </dgm:pt>
    <dgm:pt modelId="{560FAB46-5793-474A-944C-1372527490E1}" type="pres">
      <dgm:prSet presAssocID="{8BC0C881-258A-4646-9F8B-C16F3DC8D1F4}" presName="node" presStyleLbl="node1" presStyleIdx="0" presStyleCnt="2">
        <dgm:presLayoutVars>
          <dgm:bulletEnabled val="1"/>
        </dgm:presLayoutVars>
      </dgm:prSet>
      <dgm:spPr/>
      <dgm:t>
        <a:bodyPr/>
        <a:lstStyle/>
        <a:p>
          <a:endParaRPr lang="cs-CZ"/>
        </a:p>
      </dgm:t>
    </dgm:pt>
    <dgm:pt modelId="{F91D4C9C-E99E-4668-AD30-65C8B164D2B3}" type="pres">
      <dgm:prSet presAssocID="{DF06DA22-EC81-45CC-9B24-D9E6843680D8}" presName="sibTrans" presStyleLbl="sibTrans2D1" presStyleIdx="0" presStyleCnt="1"/>
      <dgm:spPr/>
      <dgm:t>
        <a:bodyPr/>
        <a:lstStyle/>
        <a:p>
          <a:endParaRPr lang="cs-CZ"/>
        </a:p>
      </dgm:t>
    </dgm:pt>
    <dgm:pt modelId="{9BDC65EC-080A-407A-9083-D965671B1DD3}" type="pres">
      <dgm:prSet presAssocID="{DF06DA22-EC81-45CC-9B24-D9E6843680D8}" presName="connectorText" presStyleLbl="sibTrans2D1" presStyleIdx="0" presStyleCnt="1"/>
      <dgm:spPr/>
      <dgm:t>
        <a:bodyPr/>
        <a:lstStyle/>
        <a:p>
          <a:endParaRPr lang="cs-CZ"/>
        </a:p>
      </dgm:t>
    </dgm:pt>
    <dgm:pt modelId="{189792E0-8533-412C-8C9D-806C7C503F68}" type="pres">
      <dgm:prSet presAssocID="{1D1F9D62-781F-44A5-B957-122B391B8C40}" presName="node" presStyleLbl="node1" presStyleIdx="1" presStyleCnt="2">
        <dgm:presLayoutVars>
          <dgm:bulletEnabled val="1"/>
        </dgm:presLayoutVars>
      </dgm:prSet>
      <dgm:spPr/>
      <dgm:t>
        <a:bodyPr/>
        <a:lstStyle/>
        <a:p>
          <a:endParaRPr lang="cs-CZ"/>
        </a:p>
      </dgm:t>
    </dgm:pt>
  </dgm:ptLst>
  <dgm:cxnLst>
    <dgm:cxn modelId="{624E1682-C7E9-4E2B-A776-EFE5745DD2E7}" type="presOf" srcId="{8BC0C881-258A-4646-9F8B-C16F3DC8D1F4}" destId="{560FAB46-5793-474A-944C-1372527490E1}" srcOrd="0" destOrd="0" presId="urn:microsoft.com/office/officeart/2005/8/layout/process1"/>
    <dgm:cxn modelId="{6D1763EC-B57C-4249-9480-6B7990EA77FE}" srcId="{E3388367-2ED8-404E-A28B-8876E7A960AC}" destId="{8BC0C881-258A-4646-9F8B-C16F3DC8D1F4}" srcOrd="0" destOrd="0" parTransId="{388015D0-9B77-48E4-8E13-C54C2ADA49A1}" sibTransId="{DF06DA22-EC81-45CC-9B24-D9E6843680D8}"/>
    <dgm:cxn modelId="{9FBB8E2C-6459-414F-B33D-68C72A94C28F}" type="presOf" srcId="{E3388367-2ED8-404E-A28B-8876E7A960AC}" destId="{405DCCF5-6F9E-49A8-A74C-B0437A5A2643}" srcOrd="0" destOrd="0" presId="urn:microsoft.com/office/officeart/2005/8/layout/process1"/>
    <dgm:cxn modelId="{B2B53E7F-FAB7-4F6C-997A-00DED5011F65}" srcId="{E3388367-2ED8-404E-A28B-8876E7A960AC}" destId="{1D1F9D62-781F-44A5-B957-122B391B8C40}" srcOrd="1" destOrd="0" parTransId="{7B24FD33-D79D-409A-983D-2A94B038207D}" sibTransId="{DE46E66F-0D23-4DB6-B404-1769E2B57AF8}"/>
    <dgm:cxn modelId="{6ADD353E-80C1-47B5-9037-7CA95CB48415}" type="presOf" srcId="{DF06DA22-EC81-45CC-9B24-D9E6843680D8}" destId="{9BDC65EC-080A-407A-9083-D965671B1DD3}" srcOrd="1" destOrd="0" presId="urn:microsoft.com/office/officeart/2005/8/layout/process1"/>
    <dgm:cxn modelId="{EE64B1BF-4129-4E63-B494-BB48CF7A84D8}" type="presOf" srcId="{1D1F9D62-781F-44A5-B957-122B391B8C40}" destId="{189792E0-8533-412C-8C9D-806C7C503F68}" srcOrd="0" destOrd="0" presId="urn:microsoft.com/office/officeart/2005/8/layout/process1"/>
    <dgm:cxn modelId="{B7C756E7-88E2-462F-BE25-BA8F24E0CD38}" type="presOf" srcId="{DF06DA22-EC81-45CC-9B24-D9E6843680D8}" destId="{F91D4C9C-E99E-4668-AD30-65C8B164D2B3}" srcOrd="0" destOrd="0" presId="urn:microsoft.com/office/officeart/2005/8/layout/process1"/>
    <dgm:cxn modelId="{A1BEB20E-FF9C-4E7C-AE4F-D8CC55EF14CD}" type="presParOf" srcId="{405DCCF5-6F9E-49A8-A74C-B0437A5A2643}" destId="{560FAB46-5793-474A-944C-1372527490E1}" srcOrd="0" destOrd="0" presId="urn:microsoft.com/office/officeart/2005/8/layout/process1"/>
    <dgm:cxn modelId="{5F51DC13-2E23-4473-A266-168BF49C1F4C}" type="presParOf" srcId="{405DCCF5-6F9E-49A8-A74C-B0437A5A2643}" destId="{F91D4C9C-E99E-4668-AD30-65C8B164D2B3}" srcOrd="1" destOrd="0" presId="urn:microsoft.com/office/officeart/2005/8/layout/process1"/>
    <dgm:cxn modelId="{266C843E-B78E-455D-BC3F-1E84AE05880D}" type="presParOf" srcId="{F91D4C9C-E99E-4668-AD30-65C8B164D2B3}" destId="{9BDC65EC-080A-407A-9083-D965671B1DD3}" srcOrd="0" destOrd="0" presId="urn:microsoft.com/office/officeart/2005/8/layout/process1"/>
    <dgm:cxn modelId="{59D0A748-DD86-482E-BA35-4F8C4BC04962}" type="presParOf" srcId="{405DCCF5-6F9E-49A8-A74C-B0437A5A2643}" destId="{189792E0-8533-412C-8C9D-806C7C503F68}"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8074EA-133A-4F96-ADFC-98F40C48A0D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cs-CZ"/>
        </a:p>
      </dgm:t>
    </dgm:pt>
    <dgm:pt modelId="{FA9E340C-C157-4F01-8B3F-D9482B824F2F}">
      <dgm:prSet phldrT="[Text]"/>
      <dgm:spPr/>
      <dgm:t>
        <a:bodyPr/>
        <a:lstStyle/>
        <a:p>
          <a:r>
            <a:rPr lang="cs-CZ" dirty="0"/>
            <a:t>Chození na večírky, Délka života (ZP)</a:t>
          </a:r>
        </a:p>
      </dgm:t>
    </dgm:pt>
    <dgm:pt modelId="{A7344C2C-6A5D-4393-97CA-5B7F2C3E8E47}" type="sibTrans" cxnId="{6487B633-89B5-47B1-89E7-D894C643B61D}">
      <dgm:prSet/>
      <dgm:spPr/>
      <dgm:t>
        <a:bodyPr/>
        <a:lstStyle/>
        <a:p>
          <a:endParaRPr lang="cs-CZ"/>
        </a:p>
      </dgm:t>
    </dgm:pt>
    <dgm:pt modelId="{2002495D-7414-461F-8E1C-79853C12B2B9}" type="parTrans" cxnId="{6487B633-89B5-47B1-89E7-D894C643B61D}">
      <dgm:prSet/>
      <dgm:spPr/>
      <dgm:t>
        <a:bodyPr/>
        <a:lstStyle/>
        <a:p>
          <a:endParaRPr lang="cs-CZ"/>
        </a:p>
      </dgm:t>
    </dgm:pt>
    <dgm:pt modelId="{E4680D44-87C4-47CD-A697-C4C4F10E37E4}">
      <dgm:prSet phldrT="[Text]"/>
      <dgm:spPr/>
      <dgm:t>
        <a:bodyPr/>
        <a:lstStyle/>
        <a:p>
          <a:r>
            <a:rPr lang="cs-CZ" dirty="0"/>
            <a:t>Peníze, Životní styl (NP)</a:t>
          </a:r>
        </a:p>
      </dgm:t>
    </dgm:pt>
    <dgm:pt modelId="{1BE1B959-3354-49FA-A595-43FE7B9F2E8A}" type="sibTrans" cxnId="{2237C4BC-5DC1-432A-BFD7-8B58E474B638}">
      <dgm:prSet/>
      <dgm:spPr/>
      <dgm:t>
        <a:bodyPr/>
        <a:lstStyle/>
        <a:p>
          <a:endParaRPr lang="cs-CZ"/>
        </a:p>
      </dgm:t>
    </dgm:pt>
    <dgm:pt modelId="{82289DC8-2240-4EA6-BB80-F02C9106B62E}" type="parTrans" cxnId="{2237C4BC-5DC1-432A-BFD7-8B58E474B638}">
      <dgm:prSet/>
      <dgm:spPr/>
      <dgm:t>
        <a:bodyPr/>
        <a:lstStyle/>
        <a:p>
          <a:endParaRPr lang="cs-CZ"/>
        </a:p>
      </dgm:t>
    </dgm:pt>
    <dgm:pt modelId="{82203F2F-B9EA-4242-80A9-89C5CECBC6D6}" type="pres">
      <dgm:prSet presAssocID="{338074EA-133A-4F96-ADFC-98F40C48A0D5}" presName="Name0" presStyleCnt="0">
        <dgm:presLayoutVars>
          <dgm:dir/>
          <dgm:resizeHandles val="exact"/>
        </dgm:presLayoutVars>
      </dgm:prSet>
      <dgm:spPr/>
      <dgm:t>
        <a:bodyPr/>
        <a:lstStyle/>
        <a:p>
          <a:endParaRPr lang="cs-CZ"/>
        </a:p>
      </dgm:t>
    </dgm:pt>
    <dgm:pt modelId="{1DC36901-63E3-4E5A-B4C2-1F40552BF1F8}" type="pres">
      <dgm:prSet presAssocID="{E4680D44-87C4-47CD-A697-C4C4F10E37E4}" presName="node" presStyleLbl="node1" presStyleIdx="0" presStyleCnt="2">
        <dgm:presLayoutVars>
          <dgm:bulletEnabled val="1"/>
        </dgm:presLayoutVars>
      </dgm:prSet>
      <dgm:spPr/>
      <dgm:t>
        <a:bodyPr/>
        <a:lstStyle/>
        <a:p>
          <a:endParaRPr lang="cs-CZ"/>
        </a:p>
      </dgm:t>
    </dgm:pt>
    <dgm:pt modelId="{375D415F-83A9-45F2-A9DC-BC6652B89F11}" type="pres">
      <dgm:prSet presAssocID="{1BE1B959-3354-49FA-A595-43FE7B9F2E8A}" presName="sibTrans" presStyleLbl="sibTrans2D1" presStyleIdx="0" presStyleCnt="1"/>
      <dgm:spPr/>
      <dgm:t>
        <a:bodyPr/>
        <a:lstStyle/>
        <a:p>
          <a:endParaRPr lang="cs-CZ"/>
        </a:p>
      </dgm:t>
    </dgm:pt>
    <dgm:pt modelId="{181CC9DE-B611-40F2-AB78-BE9542BD3763}" type="pres">
      <dgm:prSet presAssocID="{1BE1B959-3354-49FA-A595-43FE7B9F2E8A}" presName="connectorText" presStyleLbl="sibTrans2D1" presStyleIdx="0" presStyleCnt="1"/>
      <dgm:spPr/>
      <dgm:t>
        <a:bodyPr/>
        <a:lstStyle/>
        <a:p>
          <a:endParaRPr lang="cs-CZ"/>
        </a:p>
      </dgm:t>
    </dgm:pt>
    <dgm:pt modelId="{582D06DB-6CF0-4077-9262-E394612AF857}" type="pres">
      <dgm:prSet presAssocID="{FA9E340C-C157-4F01-8B3F-D9482B824F2F}" presName="node" presStyleLbl="node1" presStyleIdx="1" presStyleCnt="2">
        <dgm:presLayoutVars>
          <dgm:bulletEnabled val="1"/>
        </dgm:presLayoutVars>
      </dgm:prSet>
      <dgm:spPr/>
      <dgm:t>
        <a:bodyPr/>
        <a:lstStyle/>
        <a:p>
          <a:endParaRPr lang="cs-CZ"/>
        </a:p>
      </dgm:t>
    </dgm:pt>
  </dgm:ptLst>
  <dgm:cxnLst>
    <dgm:cxn modelId="{0E7F8DDB-9FD6-47F0-B3E2-2C27FFAA4AB4}" type="presOf" srcId="{338074EA-133A-4F96-ADFC-98F40C48A0D5}" destId="{82203F2F-B9EA-4242-80A9-89C5CECBC6D6}" srcOrd="0" destOrd="0" presId="urn:microsoft.com/office/officeart/2005/8/layout/process1"/>
    <dgm:cxn modelId="{A6FAB094-4BD8-4754-9747-673AC279CB9A}" type="presOf" srcId="{1BE1B959-3354-49FA-A595-43FE7B9F2E8A}" destId="{375D415F-83A9-45F2-A9DC-BC6652B89F11}" srcOrd="0" destOrd="0" presId="urn:microsoft.com/office/officeart/2005/8/layout/process1"/>
    <dgm:cxn modelId="{6487B633-89B5-47B1-89E7-D894C643B61D}" srcId="{338074EA-133A-4F96-ADFC-98F40C48A0D5}" destId="{FA9E340C-C157-4F01-8B3F-D9482B824F2F}" srcOrd="1" destOrd="0" parTransId="{2002495D-7414-461F-8E1C-79853C12B2B9}" sibTransId="{A7344C2C-6A5D-4393-97CA-5B7F2C3E8E47}"/>
    <dgm:cxn modelId="{2237C4BC-5DC1-432A-BFD7-8B58E474B638}" srcId="{338074EA-133A-4F96-ADFC-98F40C48A0D5}" destId="{E4680D44-87C4-47CD-A697-C4C4F10E37E4}" srcOrd="0" destOrd="0" parTransId="{82289DC8-2240-4EA6-BB80-F02C9106B62E}" sibTransId="{1BE1B959-3354-49FA-A595-43FE7B9F2E8A}"/>
    <dgm:cxn modelId="{1CA530B5-F8C1-412D-8798-6531894CD5A3}" type="presOf" srcId="{FA9E340C-C157-4F01-8B3F-D9482B824F2F}" destId="{582D06DB-6CF0-4077-9262-E394612AF857}" srcOrd="0" destOrd="0" presId="urn:microsoft.com/office/officeart/2005/8/layout/process1"/>
    <dgm:cxn modelId="{BB3465F7-F413-4807-85C5-562AB6204CC1}" type="presOf" srcId="{1BE1B959-3354-49FA-A595-43FE7B9F2E8A}" destId="{181CC9DE-B611-40F2-AB78-BE9542BD3763}" srcOrd="1" destOrd="0" presId="urn:microsoft.com/office/officeart/2005/8/layout/process1"/>
    <dgm:cxn modelId="{435B238A-2021-486E-A412-CDAC320DEEE9}" type="presOf" srcId="{E4680D44-87C4-47CD-A697-C4C4F10E37E4}" destId="{1DC36901-63E3-4E5A-B4C2-1F40552BF1F8}" srcOrd="0" destOrd="0" presId="urn:microsoft.com/office/officeart/2005/8/layout/process1"/>
    <dgm:cxn modelId="{9FDC7DC9-F2C6-45B3-955E-BE15D9150AC6}" type="presParOf" srcId="{82203F2F-B9EA-4242-80A9-89C5CECBC6D6}" destId="{1DC36901-63E3-4E5A-B4C2-1F40552BF1F8}" srcOrd="0" destOrd="0" presId="urn:microsoft.com/office/officeart/2005/8/layout/process1"/>
    <dgm:cxn modelId="{1BCFF5B8-CB23-4455-9800-EDFCC6881C2F}" type="presParOf" srcId="{82203F2F-B9EA-4242-80A9-89C5CECBC6D6}" destId="{375D415F-83A9-45F2-A9DC-BC6652B89F11}" srcOrd="1" destOrd="0" presId="urn:microsoft.com/office/officeart/2005/8/layout/process1"/>
    <dgm:cxn modelId="{18DA81EB-7740-4063-A614-219F8BD03E5E}" type="presParOf" srcId="{375D415F-83A9-45F2-A9DC-BC6652B89F11}" destId="{181CC9DE-B611-40F2-AB78-BE9542BD3763}" srcOrd="0" destOrd="0" presId="urn:microsoft.com/office/officeart/2005/8/layout/process1"/>
    <dgm:cxn modelId="{943974D3-E4EE-402F-A779-8FAD5921C404}" type="presParOf" srcId="{82203F2F-B9EA-4242-80A9-89C5CECBC6D6}" destId="{582D06DB-6CF0-4077-9262-E394612AF857}" srcOrd="2" destOrd="0" presId="urn:microsoft.com/office/officeart/2005/8/layout/process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E8400B-5823-415C-924D-D6C79365DC0F}">
      <dsp:nvSpPr>
        <dsp:cNvPr id="0" name=""/>
        <dsp:cNvSpPr/>
      </dsp:nvSpPr>
      <dsp:spPr>
        <a:xfrm>
          <a:off x="926"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9D18F71-3B1E-4B34-B4C3-FB33F112862D}">
      <dsp:nvSpPr>
        <dsp:cNvPr id="0" name=""/>
        <dsp:cNvSpPr/>
      </dsp:nvSpPr>
      <dsp:spPr>
        <a:xfrm>
          <a:off x="362243"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a:t>Koncepty </a:t>
          </a:r>
          <a:r>
            <a:rPr lang="cs-CZ" sz="1800" b="1" kern="1200"/>
            <a:t>označují a třídí fenomény</a:t>
          </a:r>
          <a:r>
            <a:rPr lang="cs-CZ" sz="1800" kern="1200"/>
            <a:t>.</a:t>
          </a:r>
          <a:endParaRPr lang="en-US" sz="1800" kern="1200"/>
        </a:p>
      </dsp:txBody>
      <dsp:txXfrm>
        <a:off x="362243" y="704843"/>
        <a:ext cx="3251857" cy="2064929"/>
      </dsp:txXfrm>
    </dsp:sp>
    <dsp:sp modelId="{FD61F6BE-8FDA-45AB-A690-9120F86B38E5}">
      <dsp:nvSpPr>
        <dsp:cNvPr id="0" name=""/>
        <dsp:cNvSpPr/>
      </dsp:nvSpPr>
      <dsp:spPr>
        <a:xfrm>
          <a:off x="3975418"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74E412C-CF38-4F1F-866E-ED17F4D2D681}">
      <dsp:nvSpPr>
        <dsp:cNvPr id="0" name=""/>
        <dsp:cNvSpPr/>
      </dsp:nvSpPr>
      <dsp:spPr>
        <a:xfrm>
          <a:off x="4336736"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a:t>Každý koncept se skládá z </a:t>
          </a:r>
          <a:r>
            <a:rPr lang="cs-CZ" sz="1800" b="1" kern="1200"/>
            <a:t>termínu </a:t>
          </a:r>
          <a:r>
            <a:rPr lang="cs-CZ" sz="1800" kern="1200"/>
            <a:t>(nějak se jmenuje), </a:t>
          </a:r>
          <a:r>
            <a:rPr lang="cs-CZ" sz="1800" b="1" kern="1200"/>
            <a:t>definice</a:t>
          </a:r>
          <a:r>
            <a:rPr lang="cs-CZ" sz="1800" kern="1200"/>
            <a:t> (alias intenze alias konotace- má nějaké vlastnosti) a </a:t>
          </a:r>
          <a:r>
            <a:rPr lang="cs-CZ" sz="1800" b="1" kern="1200"/>
            <a:t>odkazů</a:t>
          </a:r>
          <a:r>
            <a:rPr lang="cs-CZ" sz="1800" kern="1200"/>
            <a:t> (alias extenze alias denotace- něco mu odpovídá v reálném světě)</a:t>
          </a:r>
          <a:endParaRPr lang="en-US" sz="1800" kern="1200"/>
        </a:p>
      </dsp:txBody>
      <dsp:txXfrm>
        <a:off x="4336736" y="704843"/>
        <a:ext cx="3251857" cy="206492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2E2D5F-93EC-4C28-A38F-09B8B62EC410}">
      <dsp:nvSpPr>
        <dsp:cNvPr id="0" name=""/>
        <dsp:cNvSpPr/>
      </dsp:nvSpPr>
      <dsp:spPr>
        <a:xfrm>
          <a:off x="0" y="0"/>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B315983-5A57-4EF4-A924-7349709E62AA}">
      <dsp:nvSpPr>
        <dsp:cNvPr id="0" name=""/>
        <dsp:cNvSpPr/>
      </dsp:nvSpPr>
      <dsp:spPr>
        <a:xfrm>
          <a:off x="0" y="0"/>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cs-CZ" sz="2400" b="1" kern="1200"/>
            <a:t>Operacionalizovatelný</a:t>
          </a:r>
          <a:r>
            <a:rPr lang="cs-CZ" sz="2400" kern="1200"/>
            <a:t> – definice by měla být taková, aby ji bylo možné převést do podoby, kdy je možné zjistit, které fenomény jí odpovídají a které ne.</a:t>
          </a:r>
          <a:endParaRPr lang="en-US" sz="2400" kern="1200"/>
        </a:p>
      </dsp:txBody>
      <dsp:txXfrm>
        <a:off x="0" y="0"/>
        <a:ext cx="7589520" cy="1565682"/>
      </dsp:txXfrm>
    </dsp:sp>
    <dsp:sp modelId="{419C3ED4-58C9-4EBA-8AA5-B4DA9AFFBE13}">
      <dsp:nvSpPr>
        <dsp:cNvPr id="0" name=""/>
        <dsp:cNvSpPr/>
      </dsp:nvSpPr>
      <dsp:spPr>
        <a:xfrm>
          <a:off x="0" y="1565682"/>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D58BFAE-2D97-4391-A6A7-35C6958206A3}">
      <dsp:nvSpPr>
        <dsp:cNvPr id="0" name=""/>
        <dsp:cNvSpPr/>
      </dsp:nvSpPr>
      <dsp:spPr>
        <a:xfrm>
          <a:off x="0" y="1565682"/>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cs-CZ" sz="2400" kern="1200"/>
            <a:t>Příklad: Politická strana jako „dobrovolné sdružení lidí, které usiluje o moc“. Jsme schopni operacionalizovat a empiricky měřit jak „dobrovolnost“, tak „sdružování“, tak i „usilování o moc“.</a:t>
          </a:r>
          <a:endParaRPr lang="en-US" sz="2400" kern="1200"/>
        </a:p>
      </dsp:txBody>
      <dsp:txXfrm>
        <a:off x="0" y="1565682"/>
        <a:ext cx="7589520" cy="156568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B8E033-320A-4448-BFA6-14DC7FD479E9}">
      <dsp:nvSpPr>
        <dsp:cNvPr id="0" name=""/>
        <dsp:cNvSpPr/>
      </dsp:nvSpPr>
      <dsp:spPr>
        <a:xfrm>
          <a:off x="0"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E046498-FD57-4E80-8B2C-DD215CA36317}">
      <dsp:nvSpPr>
        <dsp:cNvPr id="0" name=""/>
        <dsp:cNvSpPr/>
      </dsp:nvSpPr>
      <dsp:spPr>
        <a:xfrm>
          <a:off x="237172"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a:t>Pište a přemýšlejte o věcech tak, abyste rozuměli vědě a věda rozuměla vám</a:t>
          </a:r>
          <a:endParaRPr lang="en-US" sz="1600" kern="1200"/>
        </a:p>
      </dsp:txBody>
      <dsp:txXfrm>
        <a:off x="237172" y="1000618"/>
        <a:ext cx="2134552" cy="1355440"/>
      </dsp:txXfrm>
    </dsp:sp>
    <dsp:sp modelId="{92596FED-7577-4948-B95E-FB9536CF86C7}">
      <dsp:nvSpPr>
        <dsp:cNvPr id="0" name=""/>
        <dsp:cNvSpPr/>
      </dsp:nvSpPr>
      <dsp:spPr>
        <a:xfrm>
          <a:off x="2608897"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F3ADCF-37B4-431B-AABB-03835D1328B1}">
      <dsp:nvSpPr>
        <dsp:cNvPr id="0" name=""/>
        <dsp:cNvSpPr/>
      </dsp:nvSpPr>
      <dsp:spPr>
        <a:xfrm>
          <a:off x="2846070"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a:t>Koncepty jsou k tomu, aby si vědci rozuměli a ne k tomu, aby se proslavili tím, že vymyslí nové</a:t>
          </a:r>
          <a:endParaRPr lang="en-US" sz="1600" kern="1200"/>
        </a:p>
      </dsp:txBody>
      <dsp:txXfrm>
        <a:off x="2846070" y="1000618"/>
        <a:ext cx="2134552" cy="1355440"/>
      </dsp:txXfrm>
    </dsp:sp>
    <dsp:sp modelId="{D4539085-D0F9-43B0-BFAF-42B0993A84D9}">
      <dsp:nvSpPr>
        <dsp:cNvPr id="0" name=""/>
        <dsp:cNvSpPr/>
      </dsp:nvSpPr>
      <dsp:spPr>
        <a:xfrm>
          <a:off x="5217795"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40570B8-8B0B-489A-BAA6-6605F19CF5C9}">
      <dsp:nvSpPr>
        <dsp:cNvPr id="0" name=""/>
        <dsp:cNvSpPr/>
      </dsp:nvSpPr>
      <dsp:spPr>
        <a:xfrm>
          <a:off x="5454967"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a:t>Koncepty by měly být základ, ale věda chce víc- analýzu vztahů mezi nimi</a:t>
          </a:r>
          <a:endParaRPr lang="en-US" sz="1600" kern="1200"/>
        </a:p>
      </dsp:txBody>
      <dsp:txXfrm>
        <a:off x="5454967" y="1000618"/>
        <a:ext cx="2134552" cy="13554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60FAB46-5793-474A-944C-1372527490E1}">
      <dsp:nvSpPr>
        <dsp:cNvPr id="0" name=""/>
        <dsp:cNvSpPr/>
      </dsp:nvSpPr>
      <dsp:spPr>
        <a:xfrm>
          <a:off x="789"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Častější chození na večírky (NP)</a:t>
          </a:r>
        </a:p>
      </dsp:txBody>
      <dsp:txXfrm>
        <a:off x="789" y="1470817"/>
        <a:ext cx="1682754" cy="1009652"/>
      </dsp:txXfrm>
    </dsp:sp>
    <dsp:sp modelId="{F91D4C9C-E99E-4668-AD30-65C8B164D2B3}">
      <dsp:nvSpPr>
        <dsp:cNvPr id="0" name=""/>
        <dsp:cNvSpPr/>
      </dsp:nvSpPr>
      <dsp:spPr>
        <a:xfrm>
          <a:off x="1851818" y="1766982"/>
          <a:ext cx="356743" cy="4173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1851818" y="1766982"/>
        <a:ext cx="356743" cy="417323"/>
      </dsp:txXfrm>
    </dsp:sp>
    <dsp:sp modelId="{189792E0-8533-412C-8C9D-806C7C503F68}">
      <dsp:nvSpPr>
        <dsp:cNvPr id="0" name=""/>
        <dsp:cNvSpPr/>
      </dsp:nvSpPr>
      <dsp:spPr>
        <a:xfrm>
          <a:off x="2356644"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Delší život (ZP)</a:t>
          </a:r>
        </a:p>
      </dsp:txBody>
      <dsp:txXfrm>
        <a:off x="2356644" y="1470817"/>
        <a:ext cx="1682754" cy="100965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C36901-63E3-4E5A-B4C2-1F40552BF1F8}">
      <dsp:nvSpPr>
        <dsp:cNvPr id="0" name=""/>
        <dsp:cNvSpPr/>
      </dsp:nvSpPr>
      <dsp:spPr>
        <a:xfrm>
          <a:off x="789"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Peníze, Životní styl (NP)</a:t>
          </a:r>
        </a:p>
      </dsp:txBody>
      <dsp:txXfrm>
        <a:off x="789" y="1470619"/>
        <a:ext cx="1683415" cy="1010049"/>
      </dsp:txXfrm>
    </dsp:sp>
    <dsp:sp modelId="{375D415F-83A9-45F2-A9DC-BC6652B89F11}">
      <dsp:nvSpPr>
        <dsp:cNvPr id="0" name=""/>
        <dsp:cNvSpPr/>
      </dsp:nvSpPr>
      <dsp:spPr>
        <a:xfrm>
          <a:off x="1852545" y="1766900"/>
          <a:ext cx="356883" cy="4174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1852545" y="1766900"/>
        <a:ext cx="356883" cy="417486"/>
      </dsp:txXfrm>
    </dsp:sp>
    <dsp:sp modelId="{582D06DB-6CF0-4077-9262-E394612AF857}">
      <dsp:nvSpPr>
        <dsp:cNvPr id="0" name=""/>
        <dsp:cNvSpPr/>
      </dsp:nvSpPr>
      <dsp:spPr>
        <a:xfrm>
          <a:off x="2357570"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Chození na večírky, Délka života (ZP)</a:t>
          </a:r>
        </a:p>
      </dsp:txBody>
      <dsp:txXfrm>
        <a:off x="2357570" y="1470619"/>
        <a:ext cx="1683415" cy="10100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9E792-AA51-42C2-8D8C-BFA68AF227F2}" type="datetimeFigureOut">
              <a:rPr lang="cs-CZ" smtClean="0"/>
              <a:pPr/>
              <a:t>27.10.2022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EB43E-40FD-4CE2-9B8A-842D639F08A3}" type="slidenum">
              <a:rPr lang="cs-CZ" smtClean="0"/>
              <a:pPr/>
              <a:t>‹#›</a:t>
            </a:fld>
            <a:endParaRPr lang="cs-CZ"/>
          </a:p>
        </p:txBody>
      </p:sp>
    </p:spTree>
    <p:extLst>
      <p:ext uri="{BB962C8B-B14F-4D97-AF65-F5344CB8AC3E}">
        <p14:creationId xmlns:p14="http://schemas.microsoft.com/office/powerpoint/2010/main" xmlns="" val="170387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a:ln/>
        </p:spPr>
      </p:sp>
      <p:sp>
        <p:nvSpPr>
          <p:cNvPr id="29699" name="Zástupný symbol pro poznámky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cs-CZ" altLang="cs-CZ"/>
          </a:p>
        </p:txBody>
      </p:sp>
      <p:sp>
        <p:nvSpPr>
          <p:cNvPr id="29700" name="Zástupný symbol pro číslo snímku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C2AAC5-126F-414B-B662-64EA26B2A95E}" type="slidenum">
              <a:rPr lang="cs-CZ" altLang="cs-CZ" smtClean="0">
                <a:latin typeface="Arial" charset="0"/>
              </a:rPr>
              <a:pPr eaLnBrk="1" hangingPunct="1"/>
              <a:t>23</a:t>
            </a:fld>
            <a:endParaRPr lang="cs-CZ" altLang="cs-CZ">
              <a:latin typeface="Arial" charset="0"/>
            </a:endParaRPr>
          </a:p>
        </p:txBody>
      </p:sp>
    </p:spTree>
    <p:extLst>
      <p:ext uri="{BB962C8B-B14F-4D97-AF65-F5344CB8AC3E}">
        <p14:creationId xmlns:p14="http://schemas.microsoft.com/office/powerpoint/2010/main" xmlns="" val="28363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27.10.2022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5045-1E85-406F-9E49-EBC5B291CEA8}" type="datetimeFigureOut">
              <a:rPr lang="cs-CZ" smtClean="0"/>
              <a:pPr/>
              <a:t>27.10.2022</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14039-16F0-4AD5-A3FE-199E3A2B5BD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life.ihned.cz/zdravi/c1-64745510-pijete-cernou-kavu-bez-mleka-a-cukru-muzete-byt-psychopat-tvrdi-vedci?utm_source=mediafed&amp;utm_medium=rss&amp;utm_campaign=mediafed" TargetMode="Externa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6197D16-FE75-4A0E-A0C9-28C0F04A43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FA8FCEC6-4B30-4FF2-8B32-504BEAEA3A1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ctrTitle"/>
          </p:nvPr>
        </p:nvSpPr>
        <p:spPr>
          <a:xfrm>
            <a:off x="603363" y="1191796"/>
            <a:ext cx="7516084" cy="2976344"/>
          </a:xfrm>
        </p:spPr>
        <p:txBody>
          <a:bodyPr anchor="ctr">
            <a:normAutofit/>
          </a:bodyPr>
          <a:lstStyle/>
          <a:p>
            <a:pPr algn="l">
              <a:lnSpc>
                <a:spcPct val="90000"/>
              </a:lnSpc>
            </a:pPr>
            <a:r>
              <a:rPr lang="cs-CZ" b="1">
                <a:solidFill>
                  <a:srgbClr val="FFFFFF"/>
                </a:solidFill>
              </a:rPr>
              <a:t>Výzkum v sociálních vědách II.</a:t>
            </a:r>
            <a:br>
              <a:rPr lang="cs-CZ" b="1">
                <a:solidFill>
                  <a:srgbClr val="FFFFFF"/>
                </a:solidFill>
              </a:rPr>
            </a:br>
            <a:r>
              <a:rPr lang="cs-CZ" b="1">
                <a:solidFill>
                  <a:srgbClr val="FFFFFF"/>
                </a:solidFill>
              </a:rPr>
              <a:t>Jak mluvíme o našich otázkách a jak je zkoumáme</a:t>
            </a:r>
            <a:r>
              <a:rPr lang="cs-CZ">
                <a:solidFill>
                  <a:srgbClr val="FFFFFF"/>
                </a:solidFill>
              </a:rPr>
              <a:t/>
            </a:r>
            <a:br>
              <a:rPr lang="cs-CZ">
                <a:solidFill>
                  <a:srgbClr val="FFFFFF"/>
                </a:solidFill>
              </a:rPr>
            </a:br>
            <a:endParaRPr lang="cs-CZ">
              <a:solidFill>
                <a:srgbClr val="FFFFFF"/>
              </a:solidFill>
            </a:endParaRPr>
          </a:p>
        </p:txBody>
      </p:sp>
      <p:sp>
        <p:nvSpPr>
          <p:cNvPr id="3" name="Subtitle 2"/>
          <p:cNvSpPr>
            <a:spLocks noGrp="1"/>
          </p:cNvSpPr>
          <p:nvPr>
            <p:ph type="subTitle" idx="1"/>
          </p:nvPr>
        </p:nvSpPr>
        <p:spPr>
          <a:xfrm>
            <a:off x="603591" y="5318990"/>
            <a:ext cx="7062673" cy="723670"/>
          </a:xfrm>
        </p:spPr>
        <p:txBody>
          <a:bodyPr anchor="t">
            <a:normAutofit/>
          </a:bodyPr>
          <a:lstStyle/>
          <a:p>
            <a:pPr algn="l">
              <a:lnSpc>
                <a:spcPct val="90000"/>
              </a:lnSpc>
            </a:pPr>
            <a:r>
              <a:rPr lang="cs-CZ" sz="1200" dirty="0">
                <a:solidFill>
                  <a:srgbClr val="000000"/>
                </a:solidFill>
              </a:rPr>
              <a:t>20.10. 2022</a:t>
            </a:r>
          </a:p>
          <a:p>
            <a:pPr algn="l">
              <a:lnSpc>
                <a:spcPct val="90000"/>
              </a:lnSpc>
            </a:pPr>
            <a:endParaRPr lang="cs-CZ" sz="1200" dirty="0">
              <a:solidFill>
                <a:srgbClr val="000000"/>
              </a:solidFill>
            </a:endParaRPr>
          </a:p>
          <a:p>
            <a:pPr algn="l">
              <a:lnSpc>
                <a:spcPct val="90000"/>
              </a:lnSpc>
            </a:pPr>
            <a:r>
              <a:rPr lang="cs-CZ" sz="1200" dirty="0">
                <a:solidFill>
                  <a:srgbClr val="000000"/>
                </a:solidFill>
              </a:rPr>
              <a:t>POLb1006 a BSSb1104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843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8435"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endParaRPr lang="cs-CZ" sz="1700" b="1">
              <a:solidFill>
                <a:srgbClr val="000000"/>
              </a:solidFill>
            </a:endParaRPr>
          </a:p>
          <a:p>
            <a:pPr eaLnBrk="1" hangingPunct="1"/>
            <a:r>
              <a:rPr lang="cs-CZ" sz="1700" b="1">
                <a:solidFill>
                  <a:srgbClr val="000000"/>
                </a:solidFill>
              </a:rPr>
              <a:t>úsporný</a:t>
            </a:r>
            <a:r>
              <a:rPr lang="cs-CZ" sz="1700">
                <a:solidFill>
                  <a:srgbClr val="000000"/>
                </a:solidFill>
              </a:rPr>
              <a:t>- definovaný pomocí několika málo hlavních atributů, které mají odkazy společné</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Je definováno pomocí tří hlavních atributů, koncept je úsporný.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945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9459"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analyticky a empiricky užitečný </a:t>
            </a:r>
            <a:r>
              <a:rPr lang="cs-CZ" sz="1700">
                <a:solidFill>
                  <a:srgbClr val="000000"/>
                </a:solidFill>
              </a:rPr>
              <a:t>– měl by být dobrým stavebním kamenem teorií</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„Politická strana“ se nám jako koncept v politologii hodí- je celá řada teorií, které vysvětlují něco na politických stranách nebo politické strany slouží k tomu, abychom jimi (např. jejich počtem) něco vysvětlili.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5298" name="Rectangle 2"/>
          <p:cNvSpPr>
            <a:spLocks noGrp="1"/>
          </p:cNvSpPr>
          <p:nvPr>
            <p:ph type="title"/>
          </p:nvPr>
        </p:nvSpPr>
        <p:spPr>
          <a:xfrm>
            <a:off x="884419" y="826680"/>
            <a:ext cx="7375161" cy="1325563"/>
          </a:xfrm>
        </p:spPr>
        <p:txBody>
          <a:bodyPr>
            <a:normAutofit/>
          </a:bodyPr>
          <a:lstStyle/>
          <a:p>
            <a:r>
              <a:rPr lang="cs-CZ" sz="3500">
                <a:solidFill>
                  <a:srgbClr val="FFFFFF"/>
                </a:solidFill>
              </a:rPr>
              <a:t>Vztah intenze a extenze konceptu: jak poznáme, že něco odpovídá konceptu?</a:t>
            </a:r>
          </a:p>
        </p:txBody>
      </p:sp>
      <p:sp>
        <p:nvSpPr>
          <p:cNvPr id="55299" name="Rectangle 3"/>
          <p:cNvSpPr>
            <a:spLocks noGrp="1"/>
          </p:cNvSpPr>
          <p:nvPr>
            <p:ph type="body" idx="1"/>
          </p:nvPr>
        </p:nvSpPr>
        <p:spPr>
          <a:xfrm>
            <a:off x="884419" y="3092970"/>
            <a:ext cx="7375161" cy="2693976"/>
          </a:xfrm>
        </p:spPr>
        <p:txBody>
          <a:bodyPr>
            <a:normAutofit lnSpcReduction="10000"/>
          </a:bodyPr>
          <a:lstStyle/>
          <a:p>
            <a:endParaRPr lang="cs-CZ" sz="1700" dirty="0">
              <a:solidFill>
                <a:srgbClr val="000000"/>
              </a:solidFill>
            </a:endParaRPr>
          </a:p>
          <a:p>
            <a:r>
              <a:rPr lang="cs-CZ" sz="1700" b="1" dirty="0">
                <a:solidFill>
                  <a:srgbClr val="000000"/>
                </a:solidFill>
              </a:rPr>
              <a:t>Nutné a dostačující podmínky </a:t>
            </a:r>
            <a:r>
              <a:rPr lang="cs-CZ" sz="1700" dirty="0">
                <a:solidFill>
                  <a:srgbClr val="000000"/>
                </a:solidFill>
              </a:rPr>
              <a:t>(jsou naplněny všechny položky definice)</a:t>
            </a:r>
          </a:p>
          <a:p>
            <a:pPr marL="0" indent="0">
              <a:buNone/>
            </a:pPr>
            <a:endParaRPr lang="cs-CZ" sz="1700" dirty="0">
              <a:solidFill>
                <a:srgbClr val="000000"/>
              </a:solidFill>
            </a:endParaRPr>
          </a:p>
          <a:p>
            <a:pPr marL="0" indent="0">
              <a:buNone/>
            </a:pPr>
            <a:r>
              <a:rPr lang="cs-CZ" sz="1700" dirty="0">
                <a:solidFill>
                  <a:srgbClr val="000000"/>
                </a:solidFill>
              </a:rPr>
              <a:t>NEBO</a:t>
            </a:r>
          </a:p>
          <a:p>
            <a:pPr marL="0" indent="0">
              <a:buNone/>
            </a:pPr>
            <a:endParaRPr lang="cs-CZ" sz="1700" dirty="0">
              <a:solidFill>
                <a:srgbClr val="000000"/>
              </a:solidFill>
            </a:endParaRPr>
          </a:p>
          <a:p>
            <a:r>
              <a:rPr lang="cs-CZ" sz="1700" b="1" dirty="0">
                <a:solidFill>
                  <a:srgbClr val="000000"/>
                </a:solidFill>
              </a:rPr>
              <a:t>Rodinná podobnost </a:t>
            </a:r>
            <a:r>
              <a:rPr lang="cs-CZ" sz="1700" dirty="0">
                <a:solidFill>
                  <a:srgbClr val="000000"/>
                </a:solidFill>
              </a:rPr>
              <a:t>(je naplněn určitý počet položek definice).</a:t>
            </a:r>
          </a:p>
          <a:p>
            <a:pPr marL="0" indent="0">
              <a:buNone/>
            </a:pPr>
            <a:endParaRPr lang="cs-CZ" sz="1700" b="1" dirty="0">
              <a:solidFill>
                <a:srgbClr val="000000"/>
              </a:solidFill>
            </a:endParaRPr>
          </a:p>
          <a:p>
            <a:pPr marL="0" indent="0">
              <a:buNone/>
            </a:pPr>
            <a:r>
              <a:rPr lang="cs-CZ" sz="1700" b="1" dirty="0">
                <a:solidFill>
                  <a:srgbClr val="000000"/>
                </a:solidFill>
              </a:rPr>
              <a:t>U složitých konceptů se často spokojíme s rodinnou podobností, u jednodušších vyžadujeme </a:t>
            </a:r>
            <a:r>
              <a:rPr lang="cs-CZ" sz="1700" b="1" dirty="0" err="1">
                <a:solidFill>
                  <a:srgbClr val="000000"/>
                </a:solidFill>
              </a:rPr>
              <a:t>NaPP</a:t>
            </a:r>
            <a:r>
              <a:rPr lang="cs-CZ" sz="1700" b="1" dirty="0">
                <a:solidFill>
                  <a:srgbClr val="000000"/>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0482"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Příklad: koncept „podmínky života“</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80871151"/>
              </p:ext>
            </p:extLst>
          </p:nvPr>
        </p:nvGraphicFramePr>
        <p:xfrm>
          <a:off x="1175644" y="2899956"/>
          <a:ext cx="6792713" cy="3131368"/>
        </p:xfrm>
        <a:graphic>
          <a:graphicData uri="http://schemas.openxmlformats.org/drawingml/2006/table">
            <a:tbl>
              <a:tblPr/>
              <a:tblGrid>
                <a:gridCol w="2486329">
                  <a:extLst>
                    <a:ext uri="{9D8B030D-6E8A-4147-A177-3AD203B41FA5}">
                      <a16:colId xmlns:a16="http://schemas.microsoft.com/office/drawing/2014/main" xmlns="" val="20000"/>
                    </a:ext>
                  </a:extLst>
                </a:gridCol>
                <a:gridCol w="1653486">
                  <a:extLst>
                    <a:ext uri="{9D8B030D-6E8A-4147-A177-3AD203B41FA5}">
                      <a16:colId xmlns:a16="http://schemas.microsoft.com/office/drawing/2014/main" xmlns="" val="20001"/>
                    </a:ext>
                  </a:extLst>
                </a:gridCol>
                <a:gridCol w="2652898">
                  <a:extLst>
                    <a:ext uri="{9D8B030D-6E8A-4147-A177-3AD203B41FA5}">
                      <a16:colId xmlns:a16="http://schemas.microsoft.com/office/drawing/2014/main" xmlns="" val="20002"/>
                    </a:ext>
                  </a:extLst>
                </a:gridCol>
              </a:tblGrid>
              <a:tr h="199506">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sng" strike="noStrike" cap="none" normalizeH="0" baseline="0">
                          <a:ln>
                            <a:noFill/>
                          </a:ln>
                          <a:solidFill>
                            <a:schemeClr val="tx1"/>
                          </a:solidFill>
                          <a:effectLst/>
                          <a:latin typeface="Calibri" pitchFamily="34" charset="0"/>
                          <a:ea typeface="Calibri" pitchFamily="34" charset="0"/>
                          <a:cs typeface="Times New Roman" pitchFamily="18" charset="0"/>
                        </a:rPr>
                        <a:t>Tab. č. 1 –  Příklad konceptu NaDP, který má čtyři nutné podmínky, které jsou dohromady dostatečné.</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xmlns="" val="10000"/>
                  </a:ext>
                </a:extLst>
              </a:tr>
              <a:tr h="19950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Základní úroveň (termín)</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Sekundární úroveň (intenze)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Operacionalizace (úroveň dat/extenze)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1"/>
                  </a:ext>
                </a:extLst>
              </a:tr>
              <a:tr h="719954">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Název: </a:t>
                      </a: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Podmínky vzniku života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(Koncept popisuje podmínky pro vznik života minimálně na buněčné úrovni).</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Voda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Voda by se měla nacházet za normálního tlaku v rozsahu teplot 0 až 100 </a:t>
                      </a:r>
                      <a:r>
                        <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rPr>
                        <a:t>°C, </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hustota by měla být závislá na skupenství, molekula vody bude obsahovat nenulový elektrický náboj.</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2"/>
                  </a:ext>
                </a:extLst>
              </a:tr>
              <a:tr h="372988">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Další prvky</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cs typeface="Times New Roman" pitchFamily="18" charset="0"/>
                        </a:rPr>
                        <a:t>Atomy uhlíku, vodíku, kyslíku, dusíku, síry, železa…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3"/>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Energie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ea typeface="Calibri" pitchFamily="34" charset="0"/>
                          <a:cs typeface="Times New Roman" pitchFamily="18" charset="0"/>
                        </a:rPr>
                        <a:t>Energie získaná z radiace, fotochemických procesů (fotosyntéza), minerálů, redukce plynu se přetváří do buněčných energetických systémů (ATP).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4"/>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Životní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Cílem je chránit proti radiaci z vesmíru (na Zemi pomocí magnetického pole) a proti ultrafialovému světlu (pomocí ozonové vrstvy).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Další vlastností je určitá stabilita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5"/>
                  </a:ext>
                </a:extLst>
              </a:tr>
              <a:tr h="199506">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cs-CZ" sz="800" b="0" i="0" u="none" strike="noStrike" cap="none" normalizeH="0" baseline="0">
                          <a:ln>
                            <a:noFill/>
                          </a:ln>
                          <a:solidFill>
                            <a:schemeClr val="tx1"/>
                          </a:solidFill>
                          <a:effectLst/>
                          <a:latin typeface="Calibri" pitchFamily="34" charset="0"/>
                          <a:ea typeface="Calibri" pitchFamily="34" charset="0"/>
                          <a:cs typeface="Times New Roman" pitchFamily="18" charset="0"/>
                        </a:rPr>
                        <a:t>Zpracováno dle Life in the Universe. 2011</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5362"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	Koncepty: „žebřík abstrakce“</a:t>
            </a:r>
          </a:p>
        </p:txBody>
      </p:sp>
      <p:sp>
        <p:nvSpPr>
          <p:cNvPr id="1536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dirty="0">
                <a:solidFill>
                  <a:srgbClr val="000000"/>
                </a:solidFill>
              </a:rPr>
              <a:t>Pokud má koncept zahrnovat mnoho různých případů, je obvykle vymezení dosti obecné (příklad: politická strana)</a:t>
            </a: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dirty="0">
                <a:solidFill>
                  <a:srgbClr val="000000"/>
                </a:solidFill>
              </a:rPr>
              <a:t>Pokud je vymezení velmi konkrétní, obvykle lze koncept použít ke generalizování o malém množství případů (příklad: </a:t>
            </a:r>
            <a:r>
              <a:rPr lang="cs-CZ" sz="1700" dirty="0" err="1">
                <a:solidFill>
                  <a:srgbClr val="000000"/>
                </a:solidFill>
              </a:rPr>
              <a:t>catch-all</a:t>
            </a:r>
            <a:r>
              <a:rPr lang="cs-CZ" sz="1700" dirty="0">
                <a:solidFill>
                  <a:srgbClr val="000000"/>
                </a:solidFill>
              </a:rPr>
              <a:t> politická strana)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xmlns="" id="{FF1EE17E-E895-474A-81FF-0CABE9E7B81A}"/>
              </a:ext>
            </a:extLst>
          </p:cNvPr>
          <p:cNvSpPr>
            <a:spLocks noGrp="1"/>
          </p:cNvSpPr>
          <p:nvPr>
            <p:ph type="title"/>
          </p:nvPr>
        </p:nvSpPr>
        <p:spPr>
          <a:xfrm>
            <a:off x="884419" y="826680"/>
            <a:ext cx="7375161" cy="1325563"/>
          </a:xfrm>
        </p:spPr>
        <p:txBody>
          <a:bodyPr>
            <a:normAutofit/>
          </a:bodyPr>
          <a:lstStyle/>
          <a:p>
            <a:r>
              <a:rPr lang="cs-CZ" sz="3500">
                <a:solidFill>
                  <a:srgbClr val="FFFFFF"/>
                </a:solidFill>
              </a:rPr>
              <a:t>Co si z teorie konceptů vzít pro výzkum</a:t>
            </a:r>
          </a:p>
        </p:txBody>
      </p:sp>
      <p:graphicFrame>
        <p:nvGraphicFramePr>
          <p:cNvPr id="5" name="Zástupný symbol pro obsah 2">
            <a:extLst>
              <a:ext uri="{FF2B5EF4-FFF2-40B4-BE49-F238E27FC236}">
                <a16:creationId xmlns:a16="http://schemas.microsoft.com/office/drawing/2014/main" xmlns="" id="{F9904AC7-EF40-465D-95DF-84803DE553EA}"/>
              </a:ext>
            </a:extLst>
          </p:cNvPr>
          <p:cNvGraphicFramePr>
            <a:graphicFrameLocks noGrp="1"/>
          </p:cNvGraphicFramePr>
          <p:nvPr>
            <p:ph idx="1"/>
            <p:extLst>
              <p:ext uri="{D42A27DB-BD31-4B8C-83A1-F6EECF244321}">
                <p14:modId xmlns:p14="http://schemas.microsoft.com/office/powerpoint/2010/main" xmlns="" val="144929359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36782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6386"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Koncepty a proměnné</a:t>
            </a:r>
          </a:p>
        </p:txBody>
      </p:sp>
      <p:sp>
        <p:nvSpPr>
          <p:cNvPr id="16387"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a:solidFill>
                  <a:srgbClr val="000000"/>
                </a:solidFill>
              </a:rPr>
              <a:t>Nutným krokem ve výzkumu je </a:t>
            </a:r>
            <a:r>
              <a:rPr lang="cs-CZ" sz="1700" b="1">
                <a:solidFill>
                  <a:srgbClr val="000000"/>
                </a:solidFill>
              </a:rPr>
              <a:t>operacionalizace konceptů – </a:t>
            </a:r>
            <a:r>
              <a:rPr lang="cs-CZ" sz="1700">
                <a:solidFill>
                  <a:srgbClr val="000000"/>
                </a:solidFill>
              </a:rPr>
              <a:t>jejich převedení do měřitelné podoby</a:t>
            </a:r>
          </a:p>
          <a:p>
            <a:pPr eaLnBrk="1" hangingPunct="1">
              <a:buFont typeface="Wingdings" pitchFamily="2" charset="2"/>
              <a:buNone/>
            </a:pPr>
            <a:r>
              <a:rPr lang="cs-CZ" sz="1700" b="1">
                <a:solidFill>
                  <a:srgbClr val="000000"/>
                </a:solidFill>
              </a:rPr>
              <a:t>Koncepty </a:t>
            </a:r>
            <a:r>
              <a:rPr lang="cs-CZ" sz="1700">
                <a:solidFill>
                  <a:srgbClr val="000000"/>
                </a:solidFill>
              </a:rPr>
              <a:t>jsou pak reprezentovány </a:t>
            </a:r>
            <a:r>
              <a:rPr lang="cs-CZ" sz="1700" b="1">
                <a:solidFill>
                  <a:srgbClr val="000000"/>
                </a:solidFill>
              </a:rPr>
              <a:t>proměnnými</a:t>
            </a:r>
          </a:p>
          <a:p>
            <a:pPr eaLnBrk="1" hangingPunct="1">
              <a:buFont typeface="Wingdings" pitchFamily="2" charset="2"/>
              <a:buNone/>
            </a:pPr>
            <a:r>
              <a:rPr lang="cs-CZ" sz="1700">
                <a:solidFill>
                  <a:srgbClr val="000000"/>
                </a:solidFill>
              </a:rPr>
              <a:t>Každá proměnná má </a:t>
            </a:r>
            <a:r>
              <a:rPr lang="cs-CZ" sz="1700" b="1">
                <a:solidFill>
                  <a:srgbClr val="000000"/>
                </a:solidFill>
              </a:rPr>
              <a:t>popis (label</a:t>
            </a:r>
            <a:r>
              <a:rPr lang="cs-CZ" sz="1700">
                <a:solidFill>
                  <a:srgbClr val="000000"/>
                </a:solidFill>
              </a:rPr>
              <a:t>, označuje, co proměnná je, co vyjadřuje</a:t>
            </a:r>
            <a:r>
              <a:rPr lang="cs-CZ" sz="1700" b="1">
                <a:solidFill>
                  <a:srgbClr val="000000"/>
                </a:solidFill>
              </a:rPr>
              <a:t>) a hodnoty (</a:t>
            </a:r>
            <a:r>
              <a:rPr lang="cs-CZ" sz="1700">
                <a:solidFill>
                  <a:srgbClr val="000000"/>
                </a:solidFill>
              </a:rPr>
              <a:t>stavy, v nichž se vyskytuje a je možné ji v nich „měřit“).</a:t>
            </a:r>
          </a:p>
          <a:p>
            <a:pPr eaLnBrk="1" hangingPunct="1">
              <a:buFont typeface="Wingdings" pitchFamily="2" charset="2"/>
              <a:buNone/>
            </a:pPr>
            <a:r>
              <a:rPr lang="cs-CZ" sz="1700" b="1">
                <a:solidFill>
                  <a:srgbClr val="000000"/>
                </a:solidFill>
              </a:rPr>
              <a:t>Příklad</a:t>
            </a:r>
            <a:r>
              <a:rPr lang="cs-CZ" sz="1700">
                <a:solidFill>
                  <a:srgbClr val="000000"/>
                </a:solidFill>
              </a:rPr>
              <a:t>: Koncept </a:t>
            </a:r>
            <a:r>
              <a:rPr lang="cs-CZ" sz="1700" u="sng">
                <a:solidFill>
                  <a:srgbClr val="000000"/>
                </a:solidFill>
              </a:rPr>
              <a:t>vzdělání</a:t>
            </a:r>
            <a:r>
              <a:rPr lang="cs-CZ" sz="1700">
                <a:solidFill>
                  <a:srgbClr val="000000"/>
                </a:solidFill>
              </a:rPr>
              <a:t> lze operacionalizovat pomocí proměnné „</a:t>
            </a:r>
            <a:r>
              <a:rPr lang="cs-CZ" sz="1700" u="sng">
                <a:solidFill>
                  <a:srgbClr val="000000"/>
                </a:solidFill>
              </a:rPr>
              <a:t>Roky ve škole</a:t>
            </a:r>
            <a:r>
              <a:rPr lang="cs-CZ" sz="1700">
                <a:solidFill>
                  <a:srgbClr val="000000"/>
                </a:solidFill>
              </a:rPr>
              <a:t>“, označující „Počet úspěšně ukončených ročníků</a:t>
            </a:r>
            <a:r>
              <a:rPr lang="cs-CZ" sz="1700" b="1">
                <a:solidFill>
                  <a:srgbClr val="000000"/>
                </a:solidFill>
              </a:rPr>
              <a:t> </a:t>
            </a:r>
            <a:r>
              <a:rPr lang="cs-CZ" sz="1700">
                <a:solidFill>
                  <a:srgbClr val="000000"/>
                </a:solidFill>
              </a:rPr>
              <a:t>studia“ s hodnotami „</a:t>
            </a:r>
            <a:r>
              <a:rPr lang="cs-CZ" sz="1700" u="sng">
                <a:solidFill>
                  <a:srgbClr val="000000"/>
                </a:solidFill>
              </a:rPr>
              <a:t>0-n let</a:t>
            </a:r>
            <a:r>
              <a:rPr lang="cs-CZ" sz="1700">
                <a:solidFill>
                  <a:srgbClr val="000000"/>
                </a:solidFill>
              </a:rPr>
              <a:t>“</a:t>
            </a:r>
            <a:endParaRPr lang="cs-CZ" sz="1700" b="1">
              <a:solidFill>
                <a:srgbClr val="000000"/>
              </a:solidFill>
            </a:endParaRPr>
          </a:p>
        </p:txBody>
      </p:sp>
    </p:spTree>
    <p:extLst>
      <p:ext uri="{BB962C8B-B14F-4D97-AF65-F5344CB8AC3E}">
        <p14:creationId xmlns:p14="http://schemas.microsoft.com/office/powerpoint/2010/main" xmlns="" val="22985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7410"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Vztahy mezi proměnnými</a:t>
            </a:r>
          </a:p>
        </p:txBody>
      </p:sp>
      <p:sp>
        <p:nvSpPr>
          <p:cNvPr id="3" name="Zástupný symbol pro obsah 2"/>
          <p:cNvSpPr>
            <a:spLocks noGrp="1"/>
          </p:cNvSpPr>
          <p:nvPr>
            <p:ph sz="quarter" idx="1"/>
          </p:nvPr>
        </p:nvSpPr>
        <p:spPr>
          <a:xfrm>
            <a:off x="884419" y="3092970"/>
            <a:ext cx="7375161" cy="2693976"/>
          </a:xfrm>
        </p:spPr>
        <p:txBody>
          <a:bodyPr>
            <a:normAutofit/>
          </a:bodyPr>
          <a:lstStyle/>
          <a:p>
            <a:pPr marL="0" indent="0" eaLnBrk="1" fontAlgn="auto" hangingPunct="1">
              <a:spcAft>
                <a:spcPts val="0"/>
              </a:spcAft>
              <a:buNone/>
              <a:defRPr/>
            </a:pPr>
            <a:r>
              <a:rPr lang="cs-CZ" sz="1700" dirty="0">
                <a:solidFill>
                  <a:srgbClr val="000000"/>
                </a:solidFill>
              </a:rPr>
              <a:t>Analyticky rozlišujeme:</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závislou</a:t>
            </a:r>
            <a:r>
              <a:rPr lang="cs-CZ" sz="1700" dirty="0">
                <a:solidFill>
                  <a:srgbClr val="000000"/>
                </a:solidFill>
              </a:rPr>
              <a:t> proměnnou (její hodnota závisí na stavu nezávislé proměnné)</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nezávislou</a:t>
            </a:r>
            <a:r>
              <a:rPr lang="cs-CZ" sz="1700" dirty="0">
                <a:solidFill>
                  <a:srgbClr val="000000"/>
                </a:solidFill>
              </a:rPr>
              <a:t> proměnnou (ovlivňuje hodnotu závislé proměnné).</a:t>
            </a:r>
          </a:p>
          <a:p>
            <a:pPr marL="320040" indent="-320040" eaLnBrk="1" fontAlgn="auto" hangingPunct="1">
              <a:spcAft>
                <a:spcPts val="0"/>
              </a:spcAft>
              <a:buFont typeface="Wingdings"/>
              <a:buNone/>
              <a:defRPr/>
            </a:pPr>
            <a:endParaRPr lang="cs-CZ" sz="1700" dirty="0">
              <a:solidFill>
                <a:srgbClr val="000000"/>
              </a:solidFill>
            </a:endParaRPr>
          </a:p>
          <a:p>
            <a:pPr marL="320040" indent="-320040" eaLnBrk="1" fontAlgn="auto" hangingPunct="1">
              <a:spcAft>
                <a:spcPts val="0"/>
              </a:spcAft>
              <a:buFont typeface="Wingdings"/>
              <a:buNone/>
              <a:defRPr/>
            </a:pPr>
            <a:r>
              <a:rPr lang="cs-CZ" sz="1700" b="1" dirty="0">
                <a:solidFill>
                  <a:srgbClr val="000000"/>
                </a:solidFill>
              </a:rPr>
              <a:t>Příklad</a:t>
            </a:r>
            <a:r>
              <a:rPr lang="cs-CZ" sz="1700" dirty="0">
                <a:solidFill>
                  <a:srgbClr val="000000"/>
                </a:solidFill>
              </a:rPr>
              <a:t>:</a:t>
            </a:r>
          </a:p>
          <a:p>
            <a:pPr marL="320040" indent="-320040" eaLnBrk="1" fontAlgn="auto" hangingPunct="1">
              <a:spcAft>
                <a:spcPts val="0"/>
              </a:spcAft>
              <a:buFont typeface="Wingdings"/>
              <a:buNone/>
              <a:defRPr/>
            </a:pPr>
            <a:r>
              <a:rPr lang="cs-CZ" sz="1700" dirty="0">
                <a:solidFill>
                  <a:srgbClr val="000000"/>
                </a:solidFill>
              </a:rPr>
              <a:t>Šance amerického prezidenta být znovuzvolen (ZP) závisí na stavu americké ekonomiky v době voleb (NP).</a:t>
            </a:r>
          </a:p>
          <a:p>
            <a:pPr marL="320040" indent="-320040" eaLnBrk="1" fontAlgn="auto" hangingPunct="1">
              <a:spcAft>
                <a:spcPts val="0"/>
              </a:spcAft>
              <a:buFont typeface="Wingdings"/>
              <a:buNone/>
              <a:defRPr/>
            </a:pPr>
            <a:endParaRPr lang="cs-CZ" sz="1700" dirty="0">
              <a:solidFill>
                <a:srgbClr val="000000"/>
              </a:solidFill>
            </a:endParaRPr>
          </a:p>
        </p:txBody>
      </p:sp>
    </p:spTree>
    <p:extLst>
      <p:ext uri="{BB962C8B-B14F-4D97-AF65-F5344CB8AC3E}">
        <p14:creationId xmlns:p14="http://schemas.microsoft.com/office/powerpoint/2010/main" xmlns="" val="3342692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8434"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Proč závislou a nezávislou proměnnou rozlišujeme (jen) „analyticky“</a:t>
            </a:r>
          </a:p>
        </p:txBody>
      </p:sp>
      <p:sp>
        <p:nvSpPr>
          <p:cNvPr id="1843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To, co je v naší úvaze „závislou proměnnou“, může být v jiné situaci nezávislou.</a:t>
            </a:r>
          </a:p>
          <a:p>
            <a:pPr eaLnBrk="1" hangingPunct="1">
              <a:lnSpc>
                <a:spcPct val="90000"/>
              </a:lnSpc>
            </a:pPr>
            <a:r>
              <a:rPr lang="cs-CZ" sz="1700">
                <a:solidFill>
                  <a:srgbClr val="000000"/>
                </a:solidFill>
              </a:rPr>
              <a:t>Dokonce i v situaci, pokud jde o stejné proměnné.</a:t>
            </a:r>
          </a:p>
          <a:p>
            <a:pPr eaLnBrk="1" hangingPunct="1">
              <a:lnSpc>
                <a:spcPct val="90000"/>
              </a:lnSpc>
            </a:pPr>
            <a:endParaRPr lang="cs-CZ" sz="1700">
              <a:solidFill>
                <a:srgbClr val="000000"/>
              </a:solidFill>
            </a:endParaRPr>
          </a:p>
          <a:p>
            <a:pPr eaLnBrk="1" hangingPunct="1">
              <a:lnSpc>
                <a:spcPct val="90000"/>
              </a:lnSpc>
            </a:pPr>
            <a:r>
              <a:rPr lang="cs-CZ" sz="1700" b="1">
                <a:solidFill>
                  <a:srgbClr val="000000"/>
                </a:solidFill>
              </a:rPr>
              <a:t>Příklad</a:t>
            </a:r>
            <a:r>
              <a:rPr lang="cs-CZ" sz="1700">
                <a:solidFill>
                  <a:srgbClr val="000000"/>
                </a:solidFill>
              </a:rPr>
              <a:t>:</a:t>
            </a:r>
          </a:p>
          <a:p>
            <a:pPr eaLnBrk="1" hangingPunct="1">
              <a:lnSpc>
                <a:spcPct val="90000"/>
              </a:lnSpc>
              <a:buFont typeface="Wingdings" pitchFamily="2" charset="2"/>
              <a:buNone/>
            </a:pPr>
            <a:r>
              <a:rPr lang="cs-CZ" sz="1700">
                <a:solidFill>
                  <a:srgbClr val="000000"/>
                </a:solidFill>
              </a:rPr>
              <a:t>Vztah volebního násilí a kvality demokracie</a:t>
            </a:r>
          </a:p>
          <a:p>
            <a:pPr eaLnBrk="1" hangingPunct="1">
              <a:lnSpc>
                <a:spcPct val="90000"/>
              </a:lnSpc>
              <a:buFont typeface="Wingdings" pitchFamily="2" charset="2"/>
              <a:buNone/>
            </a:pPr>
            <a:r>
              <a:rPr lang="cs-CZ" sz="1700">
                <a:solidFill>
                  <a:srgbClr val="000000"/>
                </a:solidFill>
              </a:rPr>
              <a:t>V některých teoriích vystupuje volební násilí jako nezávislá proměnná, schopná vyvolat změnu kvality demokracie, </a:t>
            </a:r>
          </a:p>
          <a:p>
            <a:pPr eaLnBrk="1" hangingPunct="1">
              <a:lnSpc>
                <a:spcPct val="90000"/>
              </a:lnSpc>
              <a:buFont typeface="Wingdings" pitchFamily="2" charset="2"/>
              <a:buNone/>
            </a:pPr>
            <a:r>
              <a:rPr lang="cs-CZ" sz="1700">
                <a:solidFill>
                  <a:srgbClr val="000000"/>
                </a:solidFill>
              </a:rPr>
              <a:t>v jiných je nezávislou proměnnou kvalita demokracie, která ovlivňuje míru volebního násilí.</a:t>
            </a:r>
          </a:p>
        </p:txBody>
      </p:sp>
    </p:spTree>
    <p:extLst>
      <p:ext uri="{BB962C8B-B14F-4D97-AF65-F5344CB8AC3E}">
        <p14:creationId xmlns:p14="http://schemas.microsoft.com/office/powerpoint/2010/main" xmlns="" val="1013069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12775" y="228600"/>
            <a:ext cx="8153400" cy="990600"/>
          </a:xfrm>
        </p:spPr>
        <p:txBody>
          <a:bodyPr>
            <a:normAutofit fontScale="90000"/>
          </a:bodyPr>
          <a:lstStyle/>
          <a:p>
            <a:pPr eaLnBrk="1" hangingPunct="1"/>
            <a:r>
              <a:rPr lang="cs-CZ" sz="4000" dirty="0"/>
              <a:t>Co je potřeba udělat, než začneme měřit</a:t>
            </a:r>
          </a:p>
        </p:txBody>
      </p:sp>
      <p:sp>
        <p:nvSpPr>
          <p:cNvPr id="19459" name="Zástupný symbol pro obsah 2"/>
          <p:cNvSpPr>
            <a:spLocks noGrp="1"/>
          </p:cNvSpPr>
          <p:nvPr>
            <p:ph sz="quarter" idx="1"/>
          </p:nvPr>
        </p:nvSpPr>
        <p:spPr>
          <a:xfrm>
            <a:off x="179388" y="1628775"/>
            <a:ext cx="8586787" cy="5068888"/>
          </a:xfrm>
        </p:spPr>
        <p:txBody>
          <a:bodyPr/>
          <a:lstStyle/>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(koncept)</a:t>
            </a: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 </a:t>
            </a: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(měřitelná) </a:t>
            </a:r>
          </a:p>
        </p:txBody>
      </p:sp>
      <p:cxnSp>
        <p:nvCxnSpPr>
          <p:cNvPr id="5" name="Přímá spojovací šipka 4"/>
          <p:cNvCxnSpPr/>
          <p:nvPr/>
        </p:nvCxnSpPr>
        <p:spPr>
          <a:xfrm>
            <a:off x="3419475" y="1916113"/>
            <a:ext cx="21605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5759450" y="1484313"/>
            <a:ext cx="338455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(koncept)</a:t>
            </a:r>
          </a:p>
        </p:txBody>
      </p:sp>
      <p:cxnSp>
        <p:nvCxnSpPr>
          <p:cNvPr id="8" name="Přímá spojovací šipka 7"/>
          <p:cNvCxnSpPr/>
          <p:nvPr/>
        </p:nvCxnSpPr>
        <p:spPr>
          <a:xfrm rot="16200000" flipH="1">
            <a:off x="-793" y="3537744"/>
            <a:ext cx="2736850" cy="71437"/>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16200000" flipH="1">
            <a:off x="5795963" y="3860800"/>
            <a:ext cx="2520950" cy="73025"/>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2555875" y="3213100"/>
            <a:ext cx="3600450"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OPERACIONALIZACE</a:t>
            </a:r>
          </a:p>
        </p:txBody>
      </p:sp>
      <p:cxnSp>
        <p:nvCxnSpPr>
          <p:cNvPr id="12" name="Přímá spojovací šipka 11"/>
          <p:cNvCxnSpPr/>
          <p:nvPr/>
        </p:nvCxnSpPr>
        <p:spPr>
          <a:xfrm>
            <a:off x="3348038" y="5589588"/>
            <a:ext cx="21605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5651500" y="5516563"/>
            <a:ext cx="3313113" cy="1081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(měřitelná</a:t>
            </a:r>
            <a:r>
              <a:rPr lang="cs-CZ" dirty="0"/>
              <a:t>)</a:t>
            </a:r>
          </a:p>
        </p:txBody>
      </p:sp>
    </p:spTree>
    <p:extLst>
      <p:ext uri="{BB962C8B-B14F-4D97-AF65-F5344CB8AC3E}">
        <p14:creationId xmlns:p14="http://schemas.microsoft.com/office/powerpoint/2010/main" xmlns="" val="411838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7"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18"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3314"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Jak o otázce mluvíme:</a:t>
            </a:r>
            <a:br>
              <a:rPr lang="cs-CZ" sz="3500">
                <a:solidFill>
                  <a:srgbClr val="FFFFFF"/>
                </a:solidFill>
              </a:rPr>
            </a:br>
            <a:r>
              <a:rPr lang="cs-CZ" sz="3500">
                <a:solidFill>
                  <a:srgbClr val="FFFFFF"/>
                </a:solidFill>
              </a:rPr>
              <a:t>teorie a koncepty</a:t>
            </a:r>
          </a:p>
        </p:txBody>
      </p:sp>
      <p:sp>
        <p:nvSpPr>
          <p:cNvPr id="1331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Vědec systematicky uvažuje o politice jako o vztazích mezi jednotlivými „politickými elementy“ </a:t>
            </a:r>
          </a:p>
          <a:p>
            <a:pPr eaLnBrk="1" hangingPunct="1">
              <a:lnSpc>
                <a:spcPct val="90000"/>
              </a:lnSpc>
            </a:pPr>
            <a:r>
              <a:rPr lang="cs-CZ" sz="1700">
                <a:solidFill>
                  <a:srgbClr val="000000"/>
                </a:solidFill>
              </a:rPr>
              <a:t>Jeho úkolem je popsat/vysvětlit strukturu těchto vztahů</a:t>
            </a:r>
          </a:p>
          <a:p>
            <a:pPr eaLnBrk="1" hangingPunct="1">
              <a:lnSpc>
                <a:spcPct val="90000"/>
              </a:lnSpc>
            </a:pPr>
            <a:r>
              <a:rPr lang="cs-CZ" sz="1700">
                <a:solidFill>
                  <a:srgbClr val="000000"/>
                </a:solidFill>
              </a:rPr>
              <a:t>Obvykle předpokládá, že se tyto elementy nějak ovlivňují (například jeden „způsobuje“ druhý, případně „pokud se jeden nachází v určitém stavu, je větší pravděpodobnost, že ten druhý se bude nacházet ve specifickém stavu“).</a:t>
            </a:r>
          </a:p>
          <a:p>
            <a:pPr eaLnBrk="1" hangingPunct="1">
              <a:lnSpc>
                <a:spcPct val="90000"/>
              </a:lnSpc>
            </a:pPr>
            <a:r>
              <a:rPr lang="cs-CZ" sz="1700">
                <a:solidFill>
                  <a:srgbClr val="000000"/>
                </a:solidFill>
              </a:rPr>
              <a:t>Tyto elementy, části politické reality, vystupují ve výzkumu v podobě </a:t>
            </a:r>
            <a:r>
              <a:rPr lang="cs-CZ" sz="1700" b="1">
                <a:solidFill>
                  <a:srgbClr val="000000"/>
                </a:solidFill>
              </a:rPr>
              <a:t>konceptů.</a:t>
            </a:r>
          </a:p>
          <a:p>
            <a:pPr eaLnBrk="1" hangingPunct="1">
              <a:lnSpc>
                <a:spcPct val="90000"/>
              </a:lnSpc>
            </a:pPr>
            <a:r>
              <a:rPr lang="cs-CZ" sz="1700">
                <a:solidFill>
                  <a:srgbClr val="000000"/>
                </a:solidFill>
              </a:rPr>
              <a:t>Neo-pozitivistický a realistický přístup zastávají názor, že koncepty a jejich formulace stojí vždy na počátku výzkumu.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0482"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Příklad</a:t>
            </a:r>
          </a:p>
        </p:txBody>
      </p:sp>
      <p:sp>
        <p:nvSpPr>
          <p:cNvPr id="2048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dirty="0">
                <a:solidFill>
                  <a:srgbClr val="000000"/>
                </a:solidFill>
              </a:rPr>
              <a:t>Politik: „V několika evropských zemích se jasně ukázalo, že voliči v době (ekonomické) krize po roce 2008 odmítli program založený na expanzi sociálního státu“.</a:t>
            </a: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b="1" dirty="0">
                <a:solidFill>
                  <a:srgbClr val="000000"/>
                </a:solidFill>
              </a:rPr>
              <a:t>Převeďte toto tvrzení do podoby, aby bylo možné ho vědecky prověřovat.</a:t>
            </a:r>
          </a:p>
        </p:txBody>
      </p:sp>
    </p:spTree>
    <p:extLst>
      <p:ext uri="{BB962C8B-B14F-4D97-AF65-F5344CB8AC3E}">
        <p14:creationId xmlns:p14="http://schemas.microsoft.com/office/powerpoint/2010/main" xmlns="" val="244163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a:lnSpc>
                <a:spcPct val="90000"/>
              </a:lnSpc>
            </a:pPr>
            <a:r>
              <a:rPr lang="cs-CZ" sz="2700">
                <a:solidFill>
                  <a:srgbClr val="FFFFFF"/>
                </a:solidFill>
              </a:rPr>
              <a:t>Sociálněvědný výzkum: prostředek ustavování kauzality (více Kellstedt-Whitten) </a:t>
            </a:r>
            <a:r>
              <a:rPr lang="cs-CZ" sz="2700" b="1">
                <a:solidFill>
                  <a:srgbClr val="FFFFFF"/>
                </a:solidFill>
              </a:rPr>
              <a:t>POZOR- MAXIMÁLNĚ DŮLEŽITÝ SLIDE</a:t>
            </a:r>
          </a:p>
        </p:txBody>
      </p:sp>
      <p:sp>
        <p:nvSpPr>
          <p:cNvPr id="3" name="Content Placeholder 2"/>
          <p:cNvSpPr>
            <a:spLocks noGrp="1"/>
          </p:cNvSpPr>
          <p:nvPr>
            <p:ph sz="quarter" idx="1"/>
          </p:nvPr>
        </p:nvSpPr>
        <p:spPr>
          <a:xfrm>
            <a:off x="884419" y="3092970"/>
            <a:ext cx="7375161" cy="2693976"/>
          </a:xfrm>
        </p:spPr>
        <p:txBody>
          <a:bodyPr>
            <a:normAutofit/>
          </a:bodyPr>
          <a:lstStyle/>
          <a:p>
            <a:pPr>
              <a:buFont typeface="Wingdings" pitchFamily="2" charset="2"/>
              <a:buNone/>
            </a:pPr>
            <a:r>
              <a:rPr lang="cs-CZ" sz="1700" b="1">
                <a:solidFill>
                  <a:srgbClr val="000000"/>
                </a:solidFill>
              </a:rPr>
              <a:t>Abychom mohli mezi dvěma proměnnými konstatovat kauzální vztah </a:t>
            </a:r>
            <a:r>
              <a:rPr lang="cs-CZ" sz="1700">
                <a:solidFill>
                  <a:srgbClr val="000000"/>
                </a:solidFill>
              </a:rPr>
              <a:t>(nezávislá proměnná X ovlivňuje závislou Y):</a:t>
            </a:r>
          </a:p>
          <a:p>
            <a:pPr>
              <a:buFont typeface="Wingdings" pitchFamily="2" charset="2"/>
              <a:buAutoNum type="arabicPeriod"/>
            </a:pPr>
            <a:r>
              <a:rPr lang="cs-CZ" sz="1700">
                <a:solidFill>
                  <a:srgbClr val="000000"/>
                </a:solidFill>
              </a:rPr>
              <a:t>Musí existovat věrohodný mechanismus, který spojuje X a Y.</a:t>
            </a:r>
          </a:p>
          <a:p>
            <a:pPr>
              <a:buFont typeface="Wingdings" pitchFamily="2" charset="2"/>
              <a:buAutoNum type="arabicPeriod"/>
            </a:pPr>
            <a:r>
              <a:rPr lang="cs-CZ" sz="1700">
                <a:solidFill>
                  <a:srgbClr val="000000"/>
                </a:solidFill>
              </a:rPr>
              <a:t>Musíme si být jisti, že to není naopak a Y neovlivňuje X</a:t>
            </a:r>
          </a:p>
          <a:p>
            <a:pPr>
              <a:buFont typeface="Wingdings" pitchFamily="2" charset="2"/>
              <a:buAutoNum type="arabicPeriod"/>
            </a:pPr>
            <a:r>
              <a:rPr lang="cs-CZ" sz="1700">
                <a:solidFill>
                  <a:srgbClr val="000000"/>
                </a:solidFill>
              </a:rPr>
              <a:t>Mění se Y s tím, jak se mění X (kovariance).</a:t>
            </a:r>
          </a:p>
          <a:p>
            <a:pPr>
              <a:buFont typeface="Wingdings" pitchFamily="2" charset="2"/>
              <a:buAutoNum type="arabicPeriod"/>
            </a:pPr>
            <a:r>
              <a:rPr lang="cs-CZ" sz="1700">
                <a:solidFill>
                  <a:srgbClr val="000000"/>
                </a:solidFill>
              </a:rPr>
              <a:t>Neexistuje nějaká proměnná Z, která zároveň ovlivňuje X a Y.</a:t>
            </a:r>
          </a:p>
        </p:txBody>
      </p:sp>
    </p:spTree>
    <p:extLst>
      <p:ext uri="{BB962C8B-B14F-4D97-AF65-F5344CB8AC3E}">
        <p14:creationId xmlns:p14="http://schemas.microsoft.com/office/powerpoint/2010/main" xmlns="" val="3152498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2290" name="Nadpis 1"/>
          <p:cNvSpPr>
            <a:spLocks noGrp="1"/>
          </p:cNvSpPr>
          <p:nvPr>
            <p:ph type="title"/>
          </p:nvPr>
        </p:nvSpPr>
        <p:spPr>
          <a:xfrm>
            <a:off x="884419" y="826680"/>
            <a:ext cx="7375161" cy="1325563"/>
          </a:xfrm>
        </p:spPr>
        <p:txBody>
          <a:bodyPr>
            <a:normAutofit/>
          </a:bodyPr>
          <a:lstStyle/>
          <a:p>
            <a:pPr>
              <a:lnSpc>
                <a:spcPct val="90000"/>
              </a:lnSpc>
            </a:pPr>
            <a:r>
              <a:rPr lang="cs-CZ" altLang="cs-CZ" sz="2700">
                <a:solidFill>
                  <a:srgbClr val="FFFFFF"/>
                </a:solidFill>
              </a:rPr>
              <a:t>Posuďte Durkheimovu hypotézu o sebevražednosti pomocí konceptu čtyř kauzálních překážek</a:t>
            </a:r>
          </a:p>
        </p:txBody>
      </p:sp>
      <p:sp>
        <p:nvSpPr>
          <p:cNvPr id="12291" name="Zástupný symbol pro obsah 2"/>
          <p:cNvSpPr>
            <a:spLocks noGrp="1"/>
          </p:cNvSpPr>
          <p:nvPr>
            <p:ph sz="quarter" idx="1"/>
          </p:nvPr>
        </p:nvSpPr>
        <p:spPr>
          <a:xfrm>
            <a:off x="884419" y="3092970"/>
            <a:ext cx="7375161" cy="2693976"/>
          </a:xfrm>
        </p:spPr>
        <p:txBody>
          <a:bodyPr>
            <a:normAutofit/>
          </a:bodyPr>
          <a:lstStyle/>
          <a:p>
            <a:endParaRPr lang="cs-CZ" altLang="cs-CZ" sz="1700">
              <a:solidFill>
                <a:srgbClr val="000000"/>
              </a:solidFill>
            </a:endParaRPr>
          </a:p>
          <a:p>
            <a:endParaRPr lang="cs-CZ" altLang="cs-CZ" sz="1700" b="1">
              <a:solidFill>
                <a:srgbClr val="000000"/>
              </a:solidFill>
            </a:endParaRPr>
          </a:p>
          <a:p>
            <a:r>
              <a:rPr lang="cs-CZ" altLang="cs-CZ" sz="1700" b="1">
                <a:solidFill>
                  <a:srgbClr val="000000"/>
                </a:solidFill>
              </a:rPr>
              <a:t>Míra protestantismu (v zemi) ovlivňuje míru sebevražednosti (v zemi)</a:t>
            </a:r>
          </a:p>
        </p:txBody>
      </p:sp>
    </p:spTree>
    <p:extLst>
      <p:ext uri="{BB962C8B-B14F-4D97-AF65-F5344CB8AC3E}">
        <p14:creationId xmlns:p14="http://schemas.microsoft.com/office/powerpoint/2010/main" xmlns="" val="3863284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0242" name="Nadpis 1"/>
          <p:cNvSpPr>
            <a:spLocks noGrp="1"/>
          </p:cNvSpPr>
          <p:nvPr>
            <p:ph type="title"/>
          </p:nvPr>
        </p:nvSpPr>
        <p:spPr>
          <a:xfrm>
            <a:off x="884419" y="826680"/>
            <a:ext cx="7375161" cy="1325563"/>
          </a:xfrm>
        </p:spPr>
        <p:txBody>
          <a:bodyPr>
            <a:normAutofit/>
          </a:bodyPr>
          <a:lstStyle/>
          <a:p>
            <a:r>
              <a:rPr lang="cs-CZ" altLang="cs-CZ" sz="3500" dirty="0">
                <a:solidFill>
                  <a:srgbClr val="FFFFFF"/>
                </a:solidFill>
              </a:rPr>
              <a:t>„Populární kauzality“ a jejich problémy na kauzálních překážkách</a:t>
            </a:r>
          </a:p>
        </p:txBody>
      </p:sp>
      <p:sp>
        <p:nvSpPr>
          <p:cNvPr id="10243" name="Zástupný symbol pro obsah 2"/>
          <p:cNvSpPr>
            <a:spLocks noGrp="1"/>
          </p:cNvSpPr>
          <p:nvPr>
            <p:ph sz="quarter" idx="1"/>
          </p:nvPr>
        </p:nvSpPr>
        <p:spPr>
          <a:xfrm>
            <a:off x="884419" y="3092970"/>
            <a:ext cx="7375161" cy="2693976"/>
          </a:xfrm>
        </p:spPr>
        <p:txBody>
          <a:bodyPr>
            <a:normAutofit/>
          </a:bodyPr>
          <a:lstStyle/>
          <a:p>
            <a:r>
              <a:rPr lang="cs-CZ" altLang="cs-CZ" sz="1700" dirty="0">
                <a:solidFill>
                  <a:srgbClr val="000000"/>
                </a:solidFill>
                <a:hlinkClick r:id="rId4"/>
              </a:rPr>
              <a:t>http://life.ihned.cz/zdravi/c1-64745510-pijete-cernou-kavu-bez-mleka-a-cukru-muzete-byt-psychopat-tvrdi-vedci?utm_source=mediafed&amp;utm_medium=rss&amp;utm_campaign=mediafed</a:t>
            </a:r>
            <a:endParaRPr lang="cs-CZ" altLang="cs-CZ" sz="1700" dirty="0">
              <a:solidFill>
                <a:srgbClr val="000000"/>
              </a:solidFill>
            </a:endParaRPr>
          </a:p>
          <a:p>
            <a:endParaRPr lang="cs-CZ" altLang="cs-CZ" sz="1700" dirty="0">
              <a:solidFill>
                <a:srgbClr val="000000"/>
              </a:solidFill>
            </a:endParaRPr>
          </a:p>
          <a:p>
            <a:r>
              <a:rPr lang="cs-CZ" altLang="cs-CZ" sz="1700" dirty="0">
                <a:solidFill>
                  <a:srgbClr val="000000"/>
                </a:solidFill>
              </a:rPr>
              <a:t>http://www.ahaonline.cz/clanek/ahaonline-cz/22331/15-rad-pro-delsi-zivot.html</a:t>
            </a:r>
          </a:p>
        </p:txBody>
      </p:sp>
      <p:sp>
        <p:nvSpPr>
          <p:cNvPr id="6" name="Zástupný symbol pro obsah 2">
            <a:extLst>
              <a:ext uri="{FF2B5EF4-FFF2-40B4-BE49-F238E27FC236}">
                <a16:creationId xmlns:a16="http://schemas.microsoft.com/office/drawing/2014/main" xmlns="" id="{D8C8E211-CFEE-4B95-9611-413034975841}"/>
              </a:ext>
            </a:extLst>
          </p:cNvPr>
          <p:cNvSpPr txBox="1">
            <a:spLocks/>
          </p:cNvSpPr>
          <p:nvPr/>
        </p:nvSpPr>
        <p:spPr>
          <a:xfrm>
            <a:off x="884304" y="3092970"/>
            <a:ext cx="7375161" cy="26939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cs-CZ" altLang="cs-CZ" sz="1700" dirty="0">
                <a:solidFill>
                  <a:srgbClr val="000000"/>
                </a:solidFill>
                <a:hlinkClick r:id="rId4"/>
              </a:rPr>
              <a:t>http://life.ihned.cz/zdravi/c1-64745510-pijete-cernou-kavu-bez-mleka-a-cukru-muzete-byt-psychopat-tvrdi-vedci?utm_source=mediafed&amp;utm_medium=rss&amp;utm_campaign=mediafed</a:t>
            </a:r>
            <a:endParaRPr lang="cs-CZ" altLang="cs-CZ" sz="1700" dirty="0">
              <a:solidFill>
                <a:srgbClr val="000000"/>
              </a:solidFill>
            </a:endParaRPr>
          </a:p>
          <a:p>
            <a:endParaRPr lang="cs-CZ" altLang="cs-CZ" sz="1700" dirty="0">
              <a:solidFill>
                <a:srgbClr val="000000"/>
              </a:solidFill>
            </a:endParaRPr>
          </a:p>
          <a:p>
            <a:r>
              <a:rPr lang="cs-CZ" altLang="cs-CZ" sz="1700" dirty="0">
                <a:solidFill>
                  <a:srgbClr val="000000"/>
                </a:solidFill>
              </a:rPr>
              <a:t>http://www.ahaonline.cz/clanek/ahaonline-cz/22331/15-rad-pro-delsi-zivot.html</a:t>
            </a:r>
          </a:p>
        </p:txBody>
      </p:sp>
    </p:spTree>
    <p:extLst>
      <p:ext uri="{BB962C8B-B14F-4D97-AF65-F5344CB8AC3E}">
        <p14:creationId xmlns:p14="http://schemas.microsoft.com/office/powerpoint/2010/main" xmlns="" val="1572095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„Častější chození na večírky prodlužuje život“</a:t>
            </a:r>
          </a:p>
        </p:txBody>
      </p:sp>
      <p:sp>
        <p:nvSpPr>
          <p:cNvPr id="4" name="Zástupný symbol pro text 3"/>
          <p:cNvSpPr>
            <a:spLocks noGrp="1"/>
          </p:cNvSpPr>
          <p:nvPr>
            <p:ph type="body" idx="1"/>
          </p:nvPr>
        </p:nvSpPr>
        <p:spPr/>
        <p:txBody>
          <a:bodyPr/>
          <a:lstStyle/>
          <a:p>
            <a:r>
              <a:rPr lang="cs-CZ" dirty="0"/>
              <a:t>Jak se to tváří:</a:t>
            </a:r>
          </a:p>
        </p:txBody>
      </p:sp>
      <p:graphicFrame>
        <p:nvGraphicFramePr>
          <p:cNvPr id="10" name="Zástupný symbol pro obsah 9"/>
          <p:cNvGraphicFramePr>
            <a:graphicFrameLocks noGrp="1"/>
          </p:cNvGraphicFramePr>
          <p:nvPr>
            <p:ph sz="half" idx="2"/>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ástupný symbol pro text 5"/>
          <p:cNvSpPr>
            <a:spLocks noGrp="1"/>
          </p:cNvSpPr>
          <p:nvPr>
            <p:ph type="body" sz="quarter" idx="3"/>
          </p:nvPr>
        </p:nvSpPr>
        <p:spPr/>
        <p:txBody>
          <a:bodyPr/>
          <a:lstStyle/>
          <a:p>
            <a:r>
              <a:rPr lang="cs-CZ" dirty="0"/>
              <a:t>Jak to spíš je:</a:t>
            </a:r>
          </a:p>
        </p:txBody>
      </p:sp>
      <p:graphicFrame>
        <p:nvGraphicFramePr>
          <p:cNvPr id="13" name="Zástupný symbol pro obsah 12"/>
          <p:cNvGraphicFramePr>
            <a:graphicFrameLocks noGrp="1"/>
          </p:cNvGraphicFramePr>
          <p:nvPr>
            <p:ph sz="quarter" idx="4"/>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ovéPole 13"/>
          <p:cNvSpPr txBox="1"/>
          <p:nvPr/>
        </p:nvSpPr>
        <p:spPr>
          <a:xfrm>
            <a:off x="4932040" y="2348880"/>
            <a:ext cx="3600400" cy="1477328"/>
          </a:xfrm>
          <a:prstGeom prst="rect">
            <a:avLst/>
          </a:prstGeom>
          <a:noFill/>
        </p:spPr>
        <p:txBody>
          <a:bodyPr wrap="square" rtlCol="0">
            <a:spAutoFit/>
          </a:bodyPr>
          <a:lstStyle/>
          <a:p>
            <a:r>
              <a:rPr lang="cs-CZ" dirty="0"/>
              <a:t>Jak délka života, tak chození na večírky, je ovlivněno životním stylem, resp. penězi. Umožňují kvalitněji se starat o zdraví i chodit často na večírky.</a:t>
            </a:r>
          </a:p>
        </p:txBody>
      </p:sp>
      <p:sp>
        <p:nvSpPr>
          <p:cNvPr id="15" name="TextovéPole 14"/>
          <p:cNvSpPr txBox="1"/>
          <p:nvPr/>
        </p:nvSpPr>
        <p:spPr>
          <a:xfrm>
            <a:off x="755576" y="2348880"/>
            <a:ext cx="3384376" cy="1477328"/>
          </a:xfrm>
          <a:prstGeom prst="rect">
            <a:avLst/>
          </a:prstGeom>
          <a:noFill/>
        </p:spPr>
        <p:txBody>
          <a:bodyPr wrap="square" rtlCol="0">
            <a:spAutoFit/>
          </a:bodyPr>
          <a:lstStyle/>
          <a:p>
            <a:r>
              <a:rPr lang="cs-CZ" dirty="0"/>
              <a:t>Chození na večírky by mělo prodlužovat život. Vidíme ale problém hned na první kauzální překážce, je celkem těžké navrhnout, proč by mělo.</a:t>
            </a:r>
          </a:p>
        </p:txBody>
      </p:sp>
      <p:sp>
        <p:nvSpPr>
          <p:cNvPr id="16" name="TextovéPole 15"/>
          <p:cNvSpPr txBox="1"/>
          <p:nvPr/>
        </p:nvSpPr>
        <p:spPr>
          <a:xfrm>
            <a:off x="827584" y="4869160"/>
            <a:ext cx="7704856" cy="923330"/>
          </a:xfrm>
          <a:prstGeom prst="rect">
            <a:avLst/>
          </a:prstGeom>
          <a:noFill/>
        </p:spPr>
        <p:txBody>
          <a:bodyPr wrap="square" rtlCol="0">
            <a:spAutoFit/>
          </a:bodyPr>
          <a:lstStyle/>
          <a:p>
            <a:r>
              <a:rPr lang="cs-CZ" dirty="0"/>
              <a:t>Abychom totiž přeskočili čtvrtou kauzální překážku, museli bychom ukázat, že bohatí lidé, kteří chodí na večírky, žijí déle, než bohatí lidé, kteří nechodí. Což se zdá jako málo pravděpodobné, ale kdo ví (otestujte, až budete hodně bohatí :-) ).</a:t>
            </a:r>
          </a:p>
        </p:txBody>
      </p:sp>
    </p:spTree>
    <p:extLst>
      <p:ext uri="{BB962C8B-B14F-4D97-AF65-F5344CB8AC3E}">
        <p14:creationId xmlns:p14="http://schemas.microsoft.com/office/powerpoint/2010/main" xmlns="" val="509826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1266" name="Title 1"/>
          <p:cNvSpPr>
            <a:spLocks noGrp="1"/>
          </p:cNvSpPr>
          <p:nvPr>
            <p:ph type="title"/>
          </p:nvPr>
        </p:nvSpPr>
        <p:spPr>
          <a:xfrm>
            <a:off x="884419" y="826680"/>
            <a:ext cx="7375161" cy="1325563"/>
          </a:xfrm>
        </p:spPr>
        <p:txBody>
          <a:bodyPr>
            <a:normAutofit/>
          </a:bodyPr>
          <a:lstStyle/>
          <a:p>
            <a:pPr eaLnBrk="1" hangingPunct="1"/>
            <a:r>
              <a:rPr lang="cs-CZ" sz="3200" b="1">
                <a:solidFill>
                  <a:srgbClr val="FFFFFF"/>
                </a:solidFill>
              </a:rPr>
              <a:t>Popis předchází vysvětlení: Dobré koncepty dělají dobrou vědní disciplínu</a:t>
            </a:r>
          </a:p>
        </p:txBody>
      </p:sp>
      <p:graphicFrame>
        <p:nvGraphicFramePr>
          <p:cNvPr id="11269" name="Content Placeholder 2">
            <a:extLst>
              <a:ext uri="{FF2B5EF4-FFF2-40B4-BE49-F238E27FC236}">
                <a16:creationId xmlns:a16="http://schemas.microsoft.com/office/drawing/2014/main" xmlns="" id="{99CD936E-F717-4ECF-B616-3BA97E17A9E6}"/>
              </a:ext>
            </a:extLst>
          </p:cNvPr>
          <p:cNvGraphicFramePr>
            <a:graphicFrameLocks noGrp="1"/>
          </p:cNvGraphicFramePr>
          <p:nvPr>
            <p:ph sz="quarter" idx="1"/>
            <p:extLst>
              <p:ext uri="{D42A27DB-BD31-4B8C-83A1-F6EECF244321}">
                <p14:modId xmlns:p14="http://schemas.microsoft.com/office/powerpoint/2010/main" xmlns="" val="427023562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a:normAutofit/>
          </a:bodyPr>
          <a:lstStyle/>
          <a:p>
            <a:r>
              <a:rPr lang="cs-CZ" sz="3500">
                <a:solidFill>
                  <a:srgbClr val="FFFFFF"/>
                </a:solidFill>
              </a:rPr>
              <a:t>Příklad</a:t>
            </a:r>
          </a:p>
        </p:txBody>
      </p:sp>
      <p:sp>
        <p:nvSpPr>
          <p:cNvPr id="3" name="Content Placeholder 2"/>
          <p:cNvSpPr>
            <a:spLocks noGrp="1"/>
          </p:cNvSpPr>
          <p:nvPr>
            <p:ph idx="1"/>
          </p:nvPr>
        </p:nvSpPr>
        <p:spPr>
          <a:xfrm>
            <a:off x="884419" y="3092970"/>
            <a:ext cx="7375161" cy="2693976"/>
          </a:xfrm>
        </p:spPr>
        <p:txBody>
          <a:bodyPr>
            <a:normAutofit/>
          </a:bodyPr>
          <a:lstStyle/>
          <a:p>
            <a:r>
              <a:rPr lang="cs-CZ" sz="1700" b="1">
                <a:solidFill>
                  <a:srgbClr val="000000"/>
                </a:solidFill>
              </a:rPr>
              <a:t>Termín: </a:t>
            </a:r>
            <a:r>
              <a:rPr lang="cs-CZ" sz="1700">
                <a:solidFill>
                  <a:srgbClr val="000000"/>
                </a:solidFill>
              </a:rPr>
              <a:t>Etnický konflikt</a:t>
            </a:r>
          </a:p>
          <a:p>
            <a:r>
              <a:rPr lang="cs-CZ" sz="1700" b="1">
                <a:solidFill>
                  <a:srgbClr val="000000"/>
                </a:solidFill>
              </a:rPr>
              <a:t>Definice (francouzský výkladový slovník)</a:t>
            </a:r>
            <a:r>
              <a:rPr lang="cs-CZ" sz="1700">
                <a:solidFill>
                  <a:srgbClr val="000000"/>
                </a:solidFill>
              </a:rPr>
              <a:t>: Střetnutí odlišných národnostně-politických zájmů různých národností v mnohonárodnostních státech, které někdy mohou vyústit v ozbrojený konflikt</a:t>
            </a:r>
          </a:p>
          <a:p>
            <a:r>
              <a:rPr lang="cs-CZ" sz="1700" b="1">
                <a:solidFill>
                  <a:srgbClr val="000000"/>
                </a:solidFill>
              </a:rPr>
              <a:t>Odkazy</a:t>
            </a:r>
            <a:r>
              <a:rPr lang="cs-CZ" sz="1700">
                <a:solidFill>
                  <a:srgbClr val="000000"/>
                </a:solidFill>
              </a:rPr>
              <a:t>: Hutové a Tutsiové ve Rwandě.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229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Koherentní</a:t>
            </a:r>
            <a:r>
              <a:rPr lang="cs-CZ" sz="1700">
                <a:solidFill>
                  <a:srgbClr val="000000"/>
                </a:solidFill>
              </a:rPr>
              <a:t> – definice by měla obsahovat atributy,  vlastní všem zkoumaným objektům a zároveň by měla koncept umět odlišit od jiných konceptů.</a:t>
            </a:r>
          </a:p>
          <a:p>
            <a:pPr eaLnBrk="1" hangingPunct="1"/>
            <a:endParaRPr lang="cs-CZ" sz="1700">
              <a:solidFill>
                <a:srgbClr val="000000"/>
              </a:solidFill>
            </a:endParaRPr>
          </a:p>
          <a:p>
            <a:pPr eaLnBrk="1" hangingPunct="1"/>
            <a:r>
              <a:rPr lang="cs-CZ" sz="1700">
                <a:solidFill>
                  <a:srgbClr val="000000"/>
                </a:solidFill>
              </a:rPr>
              <a:t>Příklad: Politická strana jako „dobrovolné sdružení lidí, které usiluje o moc“. Odpovídá entitám, které označujeme jako „politické strany“. Pokud bychom definovali PS jen jako „dobrovolné sdružení“, nedokázali bychom ji odlišit např. od zájmových spolků.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331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graphicFrame>
        <p:nvGraphicFramePr>
          <p:cNvPr id="13317" name="Content Placeholder 2">
            <a:extLst>
              <a:ext uri="{FF2B5EF4-FFF2-40B4-BE49-F238E27FC236}">
                <a16:creationId xmlns:a16="http://schemas.microsoft.com/office/drawing/2014/main" xmlns="" id="{D5EFDCCD-0928-4482-9937-5619158EDF73}"/>
              </a:ext>
            </a:extLst>
          </p:cNvPr>
          <p:cNvGraphicFramePr>
            <a:graphicFrameLocks noGrp="1"/>
          </p:cNvGraphicFramePr>
          <p:nvPr>
            <p:ph sz="quarter" idx="1"/>
            <p:extLst>
              <p:ext uri="{D42A27DB-BD31-4B8C-83A1-F6EECF244321}">
                <p14:modId xmlns:p14="http://schemas.microsoft.com/office/powerpoint/2010/main" xmlns="" val="1200178117"/>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433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4339" name="Content Placeholder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endParaRPr lang="cs-CZ" sz="1700" dirty="0">
              <a:solidFill>
                <a:srgbClr val="000000"/>
              </a:solidFill>
            </a:endParaRP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b="1" dirty="0">
                <a:solidFill>
                  <a:srgbClr val="000000"/>
                </a:solidFill>
              </a:rPr>
              <a:t>Validní</a:t>
            </a:r>
            <a:r>
              <a:rPr lang="cs-CZ" sz="1700" dirty="0">
                <a:solidFill>
                  <a:srgbClr val="000000"/>
                </a:solidFill>
              </a:rPr>
              <a:t> – jeho intenze by měla odpovídat extenzi</a:t>
            </a:r>
          </a:p>
          <a:p>
            <a:pPr eaLnBrk="1" hangingPunct="1">
              <a:buFont typeface="Wingdings" pitchFamily="2" charset="2"/>
              <a:buNone/>
            </a:pPr>
            <a:endParaRPr lang="cs-CZ" sz="1700" dirty="0">
              <a:solidFill>
                <a:srgbClr val="000000"/>
              </a:solidFill>
            </a:endParaRPr>
          </a:p>
          <a:p>
            <a:pPr>
              <a:buNone/>
            </a:pPr>
            <a:r>
              <a:rPr lang="cs-CZ" sz="1700" dirty="0">
                <a:solidFill>
                  <a:srgbClr val="000000"/>
                </a:solidFill>
              </a:rPr>
              <a:t>Příklad: Politická strana jako „dobrovolné sdružení lidí, které usiluje o moc“. Na základě této definice nepovažujeme např.  Klokánek za politickou stranu, protože neusiluje o politickou moc. Pokud by panovala shoda, že Klokánek je politická strana, koncept by validní nebyl a musel by se redefinovat.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6386"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6387"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dobrou rezonanci </a:t>
            </a:r>
            <a:r>
              <a:rPr lang="cs-CZ" sz="1700">
                <a:solidFill>
                  <a:srgbClr val="000000"/>
                </a:solidFill>
              </a:rPr>
              <a:t>– neměl by být v kontradikci s již používanými koncepty, měl by být co možná nejvíce srozumitelný, pozor na neologismy!</a:t>
            </a:r>
          </a:p>
          <a:p>
            <a:pPr eaLnBrk="1" hangingPunct="1"/>
            <a:endParaRPr lang="cs-CZ" sz="1700">
              <a:solidFill>
                <a:srgbClr val="000000"/>
              </a:solidFill>
            </a:endParaRPr>
          </a:p>
          <a:p>
            <a:r>
              <a:rPr lang="cs-CZ" sz="1700">
                <a:solidFill>
                  <a:srgbClr val="000000"/>
                </a:solidFill>
              </a:rPr>
              <a:t>Příklad: konceptu, definovanému jako „dobrovolné sdružení lidí, které usiluje o moc“, říkáme „politická strana“, ne „politická ideologie“, protože tak se už jmenuje jiný koncept s jinou definicí.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741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7411" name="Content Placeholder 2"/>
          <p:cNvSpPr>
            <a:spLocks noGrp="1"/>
          </p:cNvSpPr>
          <p:nvPr>
            <p:ph sz="quarter" idx="1"/>
          </p:nvPr>
        </p:nvSpPr>
        <p:spPr>
          <a:xfrm>
            <a:off x="884419" y="3092970"/>
            <a:ext cx="7375161" cy="2693976"/>
          </a:xfrm>
        </p:spPr>
        <p:txBody>
          <a:bodyPr>
            <a:normAutofit/>
          </a:bodyPr>
          <a:lstStyle/>
          <a:p>
            <a:pPr eaLnBrk="1" hangingPunct="1"/>
            <a:endParaRPr lang="cs-CZ" sz="1700" dirty="0">
              <a:solidFill>
                <a:srgbClr val="000000"/>
              </a:solidFill>
            </a:endParaRPr>
          </a:p>
          <a:p>
            <a:pPr eaLnBrk="1" hangingPunct="1"/>
            <a:endParaRPr lang="cs-CZ" sz="1700" dirty="0">
              <a:solidFill>
                <a:srgbClr val="000000"/>
              </a:solidFill>
            </a:endParaRPr>
          </a:p>
          <a:p>
            <a:pPr eaLnBrk="1" hangingPunct="1"/>
            <a:r>
              <a:rPr lang="cs-CZ" sz="1700" b="1" dirty="0">
                <a:solidFill>
                  <a:srgbClr val="000000"/>
                </a:solidFill>
              </a:rPr>
              <a:t>co možná největší kontextový rozsah </a:t>
            </a:r>
            <a:r>
              <a:rPr lang="cs-CZ" sz="1700" dirty="0">
                <a:solidFill>
                  <a:srgbClr val="000000"/>
                </a:solidFill>
              </a:rPr>
              <a:t>– v čím více kontextech dává smysl, tím lépe.</a:t>
            </a:r>
          </a:p>
          <a:p>
            <a:pPr eaLnBrk="1" hangingPunct="1"/>
            <a:endParaRPr lang="cs-CZ" sz="1700" dirty="0">
              <a:solidFill>
                <a:srgbClr val="000000"/>
              </a:solidFill>
            </a:endParaRPr>
          </a:p>
          <a:p>
            <a:r>
              <a:rPr lang="cs-CZ" sz="1700" dirty="0">
                <a:solidFill>
                  <a:srgbClr val="000000"/>
                </a:solidFill>
              </a:rPr>
              <a:t>Příklad: „Politická strana“ jako „dobrovolné sdružení lidí, které usiluje o moc“- koncept s takovouto definicí můžeme použít šířeji než definici „dobrovolné sdružení lidí, které v ČR usiluje o moc“.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1511</Words>
  <Application>Microsoft Office PowerPoint</Application>
  <PresentationFormat>On-screen Show (4:3)</PresentationFormat>
  <Paragraphs>153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Výzkum v sociálních vědách II. Jak mluvíme o našich otázkách a jak je zkoumáme </vt:lpstr>
      <vt:lpstr>Jak o otázce mluvíme: teorie a koncepty</vt:lpstr>
      <vt:lpstr>Popis předchází vysvětlení: Dobré koncepty dělají dobrou vědní disciplínu</vt:lpstr>
      <vt:lpstr>Příklad</vt:lpstr>
      <vt:lpstr>Dobrý koncept by měl být</vt:lpstr>
      <vt:lpstr>Dobrý koncept by měl být</vt:lpstr>
      <vt:lpstr>Dobrý koncept by měl být</vt:lpstr>
      <vt:lpstr>Dobrý koncept by měl mít</vt:lpstr>
      <vt:lpstr>Dobrý koncept by měl mít</vt:lpstr>
      <vt:lpstr>Dobrý koncept by měl být</vt:lpstr>
      <vt:lpstr>Dobrý koncept by měl být</vt:lpstr>
      <vt:lpstr>Vztah intenze a extenze konceptu: jak poznáme, že něco odpovídá konceptu?</vt:lpstr>
      <vt:lpstr>Příklad: koncept „podmínky života“</vt:lpstr>
      <vt:lpstr> Koncepty: „žebřík abstrakce“</vt:lpstr>
      <vt:lpstr>Co si z teorie konceptů vzít pro výzkum</vt:lpstr>
      <vt:lpstr>Koncepty a proměnné</vt:lpstr>
      <vt:lpstr>Vztahy mezi proměnnými</vt:lpstr>
      <vt:lpstr>Proč závislou a nezávislou proměnnou rozlišujeme (jen) „analyticky“</vt:lpstr>
      <vt:lpstr>Co je potřeba udělat, než začneme měřit</vt:lpstr>
      <vt:lpstr>Příklad</vt:lpstr>
      <vt:lpstr>Sociálněvědný výzkum: prostředek ustavování kauzality (více Kellstedt-Whitten) POZOR- MAXIMÁLNĚ DŮLEŽITÝ SLIDE</vt:lpstr>
      <vt:lpstr>Posuďte Durkheimovu hypotézu o sebevražednosti pomocí konceptu čtyř kauzálních překážek</vt:lpstr>
      <vt:lpstr>„Populární kauzality“ a jejich problémy na kauzálních překážkách</vt:lpstr>
      <vt:lpstr>Příklad: „Častější chození na večírky prodlužuje život“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sociálních vědách II. Jak mluvíme o našich otázkách a jak je zkoumáme</dc:title>
  <dc:creator>Roman Chytilek</dc:creator>
  <cp:lastModifiedBy>Roman</cp:lastModifiedBy>
  <cp:revision>11</cp:revision>
  <dcterms:created xsi:type="dcterms:W3CDTF">2018-10-18T15:04:33Z</dcterms:created>
  <dcterms:modified xsi:type="dcterms:W3CDTF">2022-10-27T16:16:43Z</dcterms:modified>
</cp:coreProperties>
</file>