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4" r:id="rId2"/>
    <p:sldId id="316" r:id="rId3"/>
    <p:sldId id="317" r:id="rId4"/>
    <p:sldId id="318" r:id="rId5"/>
    <p:sldId id="319" r:id="rId6"/>
    <p:sldId id="325" r:id="rId7"/>
    <p:sldId id="320" r:id="rId8"/>
    <p:sldId id="321" r:id="rId9"/>
    <p:sldId id="32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9" autoAdjust="0"/>
    <p:restoredTop sz="94660"/>
  </p:normalViewPr>
  <p:slideViewPr>
    <p:cSldViewPr>
      <p:cViewPr varScale="1">
        <p:scale>
          <a:sx n="110" d="100"/>
          <a:sy n="110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9E792-AA51-42C2-8D8C-BFA68AF227F2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B43E-40FD-4CE2-9B8A-842D639F08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387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EB43E-40FD-4CE2-9B8A-842D639F08A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2438400" y="1600200"/>
            <a:ext cx="6400800" cy="44958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7554-74D6-458A-879A-A401C7685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0930004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5045-1E85-406F-9E49-EBC5B291CEA8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3700" b="1" dirty="0" smtClean="0">
                <a:solidFill>
                  <a:srgbClr val="FFFFFF"/>
                </a:solidFill>
              </a:rPr>
              <a:t>VÝZKUMNÉ STRATEGIE</a:t>
            </a:r>
            <a:endParaRPr lang="cs-CZ" sz="3700" b="1" dirty="0">
              <a:solidFill>
                <a:srgbClr val="FFFFF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100" dirty="0" smtClean="0">
                <a:solidFill>
                  <a:srgbClr val="000000"/>
                </a:solidFill>
                <a:latin typeface="Calibri" pitchFamily="34" charset="0"/>
              </a:rPr>
              <a:t>Následujících pár slidů shrnuje zadanou literaturu od Blaikieho</a:t>
            </a:r>
          </a:p>
          <a:p>
            <a:pPr eaLnBrk="1" hangingPunct="1">
              <a:lnSpc>
                <a:spcPct val="90000"/>
              </a:lnSpc>
            </a:pPr>
            <a:endParaRPr lang="cs-CZ" sz="21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100" dirty="0" smtClean="0">
                <a:solidFill>
                  <a:srgbClr val="000000"/>
                </a:solidFill>
                <a:latin typeface="Calibri" pitchFamily="34" charset="0"/>
              </a:rPr>
              <a:t>Blaikie shrnuje, jakými postupy (kroky) můžeme věci zkoumat. Je to určeno tím, co je naším cílem (např. pověřit hypotézu) a jak optimističtí jsme z hlediska poznatelnosti světa (epistemologie) a možné formulace závěrů o něm.</a:t>
            </a:r>
            <a:endParaRPr lang="cs-CZ" sz="21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1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2100" dirty="0">
                <a:solidFill>
                  <a:srgbClr val="000000"/>
                </a:solidFill>
              </a:rPr>
              <a:t>Má to odraz v metateoretických </a:t>
            </a:r>
            <a:r>
              <a:rPr lang="cs-CZ" sz="2100" dirty="0" smtClean="0">
                <a:solidFill>
                  <a:srgbClr val="000000"/>
                </a:solidFill>
              </a:rPr>
              <a:t>přístupech (přednáška o hokeji)</a:t>
            </a:r>
            <a:r>
              <a:rPr lang="cs-CZ" sz="2100" b="1" dirty="0" smtClean="0">
                <a:solidFill>
                  <a:srgbClr val="000000"/>
                </a:solidFill>
              </a:rPr>
              <a:t>, </a:t>
            </a:r>
            <a:r>
              <a:rPr lang="cs-CZ" sz="2100" b="1" dirty="0">
                <a:solidFill>
                  <a:srgbClr val="000000"/>
                </a:solidFill>
              </a:rPr>
              <a:t>pozitivisté jsou induktivisté</a:t>
            </a:r>
            <a:r>
              <a:rPr lang="cs-CZ" sz="2100" dirty="0">
                <a:solidFill>
                  <a:srgbClr val="000000"/>
                </a:solidFill>
              </a:rPr>
              <a:t>, </a:t>
            </a:r>
            <a:r>
              <a:rPr lang="cs-CZ" sz="2100" b="1" dirty="0">
                <a:solidFill>
                  <a:srgbClr val="000000"/>
                </a:solidFill>
              </a:rPr>
              <a:t>realisté </a:t>
            </a:r>
            <a:r>
              <a:rPr lang="cs-CZ" sz="2100" dirty="0">
                <a:solidFill>
                  <a:srgbClr val="000000"/>
                </a:solidFill>
              </a:rPr>
              <a:t>využívají </a:t>
            </a:r>
            <a:r>
              <a:rPr lang="cs-CZ" sz="2100" b="1" dirty="0">
                <a:solidFill>
                  <a:srgbClr val="000000"/>
                </a:solidFill>
              </a:rPr>
              <a:t>dedukci a retrodukci </a:t>
            </a:r>
            <a:r>
              <a:rPr lang="cs-CZ" sz="2100" dirty="0">
                <a:solidFill>
                  <a:srgbClr val="000000"/>
                </a:solidFill>
              </a:rPr>
              <a:t>a </a:t>
            </a:r>
            <a:r>
              <a:rPr lang="cs-CZ" sz="2100" b="1" dirty="0">
                <a:solidFill>
                  <a:srgbClr val="000000"/>
                </a:solidFill>
              </a:rPr>
              <a:t>konstruktivisté abdukci</a:t>
            </a:r>
            <a:r>
              <a:rPr lang="cs-CZ" sz="21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581307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3700" b="1">
                <a:solidFill>
                  <a:srgbClr val="FFFFFF"/>
                </a:solidFill>
              </a:rPr>
              <a:t>Jak problém zkoumáme: výzkumné strategie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000000"/>
                </a:solidFill>
                <a:latin typeface="Calibri" pitchFamily="34" charset="0"/>
              </a:rPr>
              <a:t>Směrem k logice toho, jakým způsobem konstruujeme naše odpovědi na výzkumné otázky, rozlišuje Blaikie 4 výzkumné strategie:</a:t>
            </a:r>
          </a:p>
          <a:p>
            <a:pPr eaLnBrk="1" hangingPunct="1">
              <a:lnSpc>
                <a:spcPct val="90000"/>
              </a:lnSpc>
            </a:pPr>
            <a:endParaRPr lang="cs-CZ" sz="21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100" b="1" dirty="0">
                <a:solidFill>
                  <a:srgbClr val="000000"/>
                </a:solidFill>
                <a:latin typeface="Calibri" pitchFamily="34" charset="0"/>
              </a:rPr>
              <a:t>induktivní 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b="1" dirty="0">
                <a:solidFill>
                  <a:srgbClr val="000000"/>
                </a:solidFill>
                <a:latin typeface="Calibri" pitchFamily="34" charset="0"/>
              </a:rPr>
              <a:t>deduktivní 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b="1" dirty="0">
                <a:solidFill>
                  <a:srgbClr val="000000"/>
                </a:solidFill>
                <a:latin typeface="Calibri" pitchFamily="34" charset="0"/>
              </a:rPr>
              <a:t>retroduktivní 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b="1" dirty="0">
                <a:solidFill>
                  <a:srgbClr val="000000"/>
                </a:solidFill>
                <a:latin typeface="Calibri" pitchFamily="34" charset="0"/>
              </a:rPr>
              <a:t>abduktivní</a:t>
            </a:r>
            <a:r>
              <a:rPr lang="cs-CZ" sz="2100" b="1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z="21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2100" dirty="0">
                <a:solidFill>
                  <a:srgbClr val="000000"/>
                </a:solidFill>
              </a:rPr>
              <a:t>Má to odraz v metateoretických přístupech</a:t>
            </a:r>
            <a:r>
              <a:rPr lang="cs-CZ" sz="2100" b="1" dirty="0">
                <a:solidFill>
                  <a:srgbClr val="000000"/>
                </a:solidFill>
              </a:rPr>
              <a:t>, pozitivisté jsou induktivisté</a:t>
            </a:r>
            <a:r>
              <a:rPr lang="cs-CZ" sz="2100" dirty="0">
                <a:solidFill>
                  <a:srgbClr val="000000"/>
                </a:solidFill>
              </a:rPr>
              <a:t>, </a:t>
            </a:r>
            <a:r>
              <a:rPr lang="cs-CZ" sz="2100" b="1" dirty="0">
                <a:solidFill>
                  <a:srgbClr val="000000"/>
                </a:solidFill>
              </a:rPr>
              <a:t>realisté </a:t>
            </a:r>
            <a:r>
              <a:rPr lang="cs-CZ" sz="2100" dirty="0">
                <a:solidFill>
                  <a:srgbClr val="000000"/>
                </a:solidFill>
              </a:rPr>
              <a:t>využívají </a:t>
            </a:r>
            <a:r>
              <a:rPr lang="cs-CZ" sz="2100" b="1" dirty="0">
                <a:solidFill>
                  <a:srgbClr val="000000"/>
                </a:solidFill>
              </a:rPr>
              <a:t>dedukci a retrodukci </a:t>
            </a:r>
            <a:r>
              <a:rPr lang="cs-CZ" sz="2100" dirty="0">
                <a:solidFill>
                  <a:srgbClr val="000000"/>
                </a:solidFill>
              </a:rPr>
              <a:t>a </a:t>
            </a:r>
            <a:r>
              <a:rPr lang="cs-CZ" sz="2100" b="1" dirty="0">
                <a:solidFill>
                  <a:srgbClr val="000000"/>
                </a:solidFill>
              </a:rPr>
              <a:t>konstruktivisté abdukci</a:t>
            </a:r>
            <a:r>
              <a:rPr lang="cs-CZ" sz="21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581307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Logika výzkumných  strategií</a:t>
            </a:r>
          </a:p>
        </p:txBody>
      </p:sp>
      <p:graphicFrame>
        <p:nvGraphicFramePr>
          <p:cNvPr id="29764" name="Group 6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4306072"/>
              </p:ext>
            </p:extLst>
          </p:nvPr>
        </p:nvGraphicFramePr>
        <p:xfrm>
          <a:off x="777240" y="2958019"/>
          <a:ext cx="7589522" cy="3044071"/>
        </p:xfrm>
        <a:graphic>
          <a:graphicData uri="http://schemas.openxmlformats.org/drawingml/2006/table">
            <a:tbl>
              <a:tblPr/>
              <a:tblGrid>
                <a:gridCol w="493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3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5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15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49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5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80051" marR="80051" marT="40025" marB="400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Induktivní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Deduktivní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Retroduktivní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Abduktivní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9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CÍL</a:t>
                      </a:r>
                    </a:p>
                  </a:txBody>
                  <a:tcPr marL="80051" marR="80051" marT="40025" marB="400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Vytváření generalizací, teorií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Testování teorií, falzifikace, podpora přeživších teorií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Objevení základních mechanismů, objasňujících pravidelnosti, vytváření teorií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Popis a porozumění sociálnímu světu prostřednictvím motivací aktérů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OD</a:t>
                      </a:r>
                    </a:p>
                  </a:txBody>
                  <a:tcPr marL="80051" marR="80051" marT="40025" marB="400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Shromáždění pozorování (dat)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„Vypůjčené“ či zkonstruované teorie 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Zachycení pravidelností 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Odhalení motivací, významů a motivů v každodenním životě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5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80051" marR="80051" marT="40025" marB="400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Produkci generalizací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Produkci hypotéz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Konstrukce hypotetického modelu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Zpracování interpretací aktérů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K</a:t>
                      </a:r>
                    </a:p>
                  </a:txBody>
                  <a:tcPr marL="80051" marR="80051" marT="40025" marB="400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Využití těchto generalizací při dalším výzkumu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Testování hypotéz porovnáním s daty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Porovnání modelu s realitou (pozorování, experiment)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Produkce teorie, její testování</a:t>
                      </a:r>
                    </a:p>
                  </a:txBody>
                  <a:tcPr marL="80051" marR="80051" marT="40025" marB="40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177185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27584" y="228600"/>
            <a:ext cx="8011616" cy="1219200"/>
          </a:xfrm>
        </p:spPr>
        <p:txBody>
          <a:bodyPr>
            <a:normAutofit fontScale="90000"/>
          </a:bodyPr>
          <a:lstStyle/>
          <a:p>
            <a:r>
              <a:rPr lang="cs-CZ" dirty="0"/>
              <a:t>Byl Sherlock Holmes mistr indukce nebo dedukce?</a:t>
            </a:r>
          </a:p>
        </p:txBody>
      </p:sp>
      <p:sp>
        <p:nvSpPr>
          <p:cNvPr id="24579" name="Table Placeholder 2"/>
          <p:cNvSpPr>
            <a:spLocks noGrp="1" noTextEdit="1"/>
          </p:cNvSpPr>
          <p:nvPr>
            <p:ph type="tbl" idx="1"/>
          </p:nvPr>
        </p:nvSpPr>
        <p:spPr>
          <a:xfrm>
            <a:off x="2483768" y="1556792"/>
            <a:ext cx="6400800" cy="4495800"/>
          </a:xfrm>
        </p:spPr>
      </p:sp>
      <p:sp>
        <p:nvSpPr>
          <p:cNvPr id="3" name="TextovéPole 2"/>
          <p:cNvSpPr txBox="1"/>
          <p:nvPr/>
        </p:nvSpPr>
        <p:spPr>
          <a:xfrm>
            <a:off x="2987824" y="544522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Fotografie: BeyondHolywood.com</a:t>
            </a:r>
          </a:p>
        </p:txBody>
      </p:sp>
      <p:pic>
        <p:nvPicPr>
          <p:cNvPr id="26626" name="Picture 2" descr="http://screenrant.com/wp-content/uploads/2016/08/Sherlock-Season-4-Holmes-and-Wat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5152018" cy="54148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871039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solidFill>
                  <a:srgbClr val="FFFFFF"/>
                </a:solidFill>
              </a:rPr>
              <a:t>SH: mistr indukce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300" dirty="0" smtClean="0">
                <a:solidFill>
                  <a:srgbClr val="000000"/>
                </a:solidFill>
                <a:latin typeface="Calibri" pitchFamily="34" charset="0"/>
              </a:rPr>
              <a:t>Byť je SH označovaný za „mistra dedukce“, z hlediska výzkumných postupů byl mistrem indukce- shromažďoval fakta z nich skládal teorie.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3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300" dirty="0" smtClean="0">
                <a:solidFill>
                  <a:srgbClr val="000000"/>
                </a:solidFill>
                <a:latin typeface="Calibri" pitchFamily="34" charset="0"/>
              </a:rPr>
              <a:t>Ve slabších Doylových povídkách je SH i mistrem dedukce- např. v </a:t>
            </a:r>
            <a:r>
              <a:rPr lang="cs-CZ" sz="1300" i="1" dirty="0" smtClean="0">
                <a:solidFill>
                  <a:srgbClr val="000000"/>
                </a:solidFill>
                <a:latin typeface="Calibri" pitchFamily="34" charset="0"/>
              </a:rPr>
              <a:t>The Adventure of Silver Blaze </a:t>
            </a:r>
            <a:r>
              <a:rPr lang="cs-CZ" sz="1300" dirty="0" smtClean="0">
                <a:solidFill>
                  <a:srgbClr val="000000"/>
                </a:solidFill>
                <a:latin typeface="Calibri" pitchFamily="34" charset="0"/>
              </a:rPr>
              <a:t>najde v dartmoorské krajině několik klíčových předmětů pro vyřešení případu a Watsonovi říká, že „měl teorii, že tam budou“- bohužel už bez přeskočení první překážky (něříká proč).</a:t>
            </a:r>
            <a:endParaRPr lang="cs-CZ" sz="13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8795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cs-CZ">
                <a:solidFill>
                  <a:srgbClr val="FFFFFF"/>
                </a:solidFill>
              </a:rPr>
              <a:t>Induktivní strategie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Pozitivistická tradice, předpoklad uspořádaného a pozorovatelného univerza. Jen to, co je pozorovatelné, je hodné vědeckého zkoumání.</a:t>
            </a:r>
          </a:p>
          <a:p>
            <a:pPr eaLnBrk="1" hangingPunct="1">
              <a:lnSpc>
                <a:spcPct val="90000"/>
              </a:lnSpc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4 základní fáze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Pozorování a záznam faktů, jejich význam a relevance není posuzována.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Analýza faktů, jejich srovnání, klasifikace (bez hypotéz)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Generalizace jako výsledek analýzy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Vystavení generalizací dalšímu testování</a:t>
            </a:r>
          </a:p>
          <a:p>
            <a:pPr eaLnBrk="1" hangingPunct="1">
              <a:lnSpc>
                <a:spcPct val="90000"/>
              </a:lnSpc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Kritika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Výzkumník je ovlivněn předchozím výzkumem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Adekvátní pozorování není možné bez řídících konceptů (teorií)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Induktivní logika nezajišťuje produkci generalizací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Univerzální generalizace není možné zakládat na konečném počtu pozorování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Konstatování pravidelností je nutnou –avšak nepostačující- podmínkou k vysvětlení.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Indukce se používá dnes </a:t>
            </a:r>
            <a:r>
              <a:rPr lang="cs-CZ" sz="1300" b="1" dirty="0">
                <a:solidFill>
                  <a:srgbClr val="000000"/>
                </a:solidFill>
                <a:latin typeface="Calibri" pitchFamily="34" charset="0"/>
              </a:rPr>
              <a:t>zcela omezeně</a:t>
            </a:r>
            <a:r>
              <a:rPr lang="cs-CZ" sz="1300" dirty="0">
                <a:solidFill>
                  <a:srgbClr val="000000"/>
                </a:solidFill>
                <a:latin typeface="Calibri" pitchFamily="34" charset="0"/>
              </a:rPr>
              <a:t>,  pokud nejdříve pozorujeme, obvykle aspoň víme, co přesně budeme pozorovat.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3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87956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rgbClr val="FFFFFF"/>
                </a:solidFill>
              </a:rPr>
              <a:t>Deduktivní strategie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sz="1000">
                <a:solidFill>
                  <a:srgbClr val="000000"/>
                </a:solidFill>
              </a:rPr>
              <a:t>Metoda vlastní  </a:t>
            </a:r>
            <a:r>
              <a:rPr lang="cs-CZ" sz="1000" b="1">
                <a:solidFill>
                  <a:srgbClr val="000000"/>
                </a:solidFill>
              </a:rPr>
              <a:t>kritickému racionalismu</a:t>
            </a:r>
            <a:r>
              <a:rPr lang="cs-CZ" sz="1000">
                <a:solidFill>
                  <a:srgbClr val="000000"/>
                </a:solidFill>
              </a:rPr>
              <a:t> (Popper), někdy se nazývá i </a:t>
            </a:r>
            <a:r>
              <a:rPr lang="cs-CZ" sz="1000" b="1">
                <a:solidFill>
                  <a:srgbClr val="000000"/>
                </a:solidFill>
              </a:rPr>
              <a:t>„falzifikacionismus</a:t>
            </a:r>
            <a:r>
              <a:rPr lang="cs-CZ" sz="1000">
                <a:solidFill>
                  <a:srgbClr val="000000"/>
                </a:solidFill>
              </a:rPr>
              <a:t>“. Přiznává selektivitu pozorování a jejich interpretaci pozorovatelem, referenční rámce, sumu očekávání atd…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1000" b="1">
                <a:solidFill>
                  <a:srgbClr val="000000"/>
                </a:solidFill>
              </a:rPr>
              <a:t>6 základních kroků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1000">
                <a:solidFill>
                  <a:srgbClr val="000000"/>
                </a:solidFill>
              </a:rPr>
              <a:t>Explicitní vyjádření počáteční myšlenky, vztahu, hypotézy, souboru hypotéz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1000">
                <a:solidFill>
                  <a:srgbClr val="000000"/>
                </a:solidFill>
              </a:rPr>
              <a:t>Dedukce závěru(ů) pomocí dříve přijatých –a doposud nevyvrácených- hypotéz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1000">
                <a:solidFill>
                  <a:srgbClr val="000000"/>
                </a:solidFill>
              </a:rPr>
              <a:t>Porovnání závěrů s existujícími teoriemi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1000">
                <a:solidFill>
                  <a:srgbClr val="000000"/>
                </a:solidFill>
              </a:rPr>
              <a:t>Test závěrů prostřednictvím sběru dat (pozorování, experiment)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1000">
                <a:solidFill>
                  <a:srgbClr val="000000"/>
                </a:solidFill>
              </a:rPr>
              <a:t>Pokud jsou data v rozporu se závěry, teorie je zamítnuta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1000">
                <a:solidFill>
                  <a:srgbClr val="000000"/>
                </a:solidFill>
              </a:rPr>
              <a:t>Pokud jsou data v souladu se závěry, teorie je dočasně podpořena (zachována).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1000">
              <a:solidFill>
                <a:srgbClr val="0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000">
                <a:solidFill>
                  <a:srgbClr val="000000"/>
                </a:solidFill>
              </a:rPr>
              <a:t>Př.deduktivní logiky : </a:t>
            </a:r>
            <a:r>
              <a:rPr lang="cs-CZ" sz="1000" b="1">
                <a:solidFill>
                  <a:srgbClr val="000000"/>
                </a:solidFill>
              </a:rPr>
              <a:t>Emile</a:t>
            </a:r>
            <a:r>
              <a:rPr lang="cs-CZ" sz="1000">
                <a:solidFill>
                  <a:srgbClr val="000000"/>
                </a:solidFill>
              </a:rPr>
              <a:t> </a:t>
            </a:r>
            <a:r>
              <a:rPr lang="cs-CZ" sz="1000" b="1">
                <a:solidFill>
                  <a:srgbClr val="000000"/>
                </a:solidFill>
              </a:rPr>
              <a:t>Durkheim a egoistická sebevražednost</a:t>
            </a:r>
            <a:r>
              <a:rPr lang="cs-CZ" sz="1000">
                <a:solidFill>
                  <a:srgbClr val="000000"/>
                </a:solidFill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1000" i="1">
                <a:solidFill>
                  <a:srgbClr val="000000"/>
                </a:solidFill>
              </a:rPr>
              <a:t>V každém sociálním útvaru závisí míra sebevražednosti na míře individualismu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1000" i="1">
                <a:solidFill>
                  <a:srgbClr val="000000"/>
                </a:solidFill>
              </a:rPr>
              <a:t>Míra individualismu pozitivně variuje s mírou protestantismu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1000" i="1">
                <a:solidFill>
                  <a:srgbClr val="000000"/>
                </a:solidFill>
              </a:rPr>
              <a:t>Sebevražednost variuje podle míry protestantismu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1000" i="1">
                <a:solidFill>
                  <a:srgbClr val="000000"/>
                </a:solidFill>
              </a:rPr>
              <a:t>Ve Španělsku je protestantismus málo rozšířen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1000" i="1">
                <a:solidFill>
                  <a:srgbClr val="000000"/>
                </a:solidFill>
              </a:rPr>
              <a:t>Míra sebevražednosti ve Španělsku je nízká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1000" i="1">
                <a:solidFill>
                  <a:srgbClr val="000000"/>
                </a:solidFill>
              </a:rPr>
              <a:t>(následně se testuje na datech –ze sčítání lidu-)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000" b="1">
                <a:solidFill>
                  <a:srgbClr val="000000"/>
                </a:solidFill>
              </a:rPr>
              <a:t>Kritika: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1000">
                <a:solidFill>
                  <a:srgbClr val="000000"/>
                </a:solidFill>
              </a:rPr>
              <a:t>Pozorování podléhá interpretaci, není přímé, na jeho základě nelze přesvědčivě stanovovat pravidelnosti a vyvracet teorie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1000">
                <a:solidFill>
                  <a:srgbClr val="000000"/>
                </a:solidFill>
              </a:rPr>
              <a:t>Věda by neměla být striktně logická (umožnění náhodných objevů)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1000">
                <a:solidFill>
                  <a:srgbClr val="000000"/>
                </a:solidFill>
              </a:rPr>
              <a:t>Důraz na logiku postupu snižuje kreativitu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1000">
                <a:solidFill>
                  <a:srgbClr val="000000"/>
                </a:solidFill>
              </a:rPr>
              <a:t>Proces falzifikace obsahuje i sociální a psychologické procesy, nejen vědecké.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endParaRPr lang="cs-CZ" sz="1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6081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400">
                <a:solidFill>
                  <a:srgbClr val="FFFFFF"/>
                </a:solidFill>
              </a:rPr>
              <a:t>Retroduktivní strategie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Výzkumná strategie </a:t>
            </a:r>
            <a:r>
              <a:rPr lang="cs-CZ" sz="1000" b="1">
                <a:solidFill>
                  <a:srgbClr val="000000"/>
                </a:solidFill>
                <a:latin typeface="Tahoma" pitchFamily="34" charset="0"/>
              </a:rPr>
              <a:t>vědeckého realismu (transcendentálního realismu, konstruktivismu). 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Předpokládá existenci struktur, které 1. ovlivňují pozorovatelné jevy a 2. samy nemohou být pozorovány. Cílem retroduktivní strategie je dokázat existenci těchto mechanismů.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000" b="1">
                <a:solidFill>
                  <a:srgbClr val="000000"/>
                </a:solidFill>
                <a:latin typeface="Tahoma" pitchFamily="34" charset="0"/>
              </a:rPr>
              <a:t>6 výzkumných kroků retroduktivní strategie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Aby bylo možné vysvětlit pozorované jevy a události, vědci se musí snažit nalézt struktury a mechanismy, které je ovlivňují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Tyto mechanismy jsou obvykle nepozorovatelné, je potřeba sestrojit model jejich fungování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Model je sestrojen tak, aby umožňoval kauzální vysvětlení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Model je testován jako hypotetický popis fungování jevů a událostí (empiricky)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Pokud je testování úspěšné, existuje důvod k přijetí existence předpokládaných mechanismů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Existence řídících mechanismů a struktur je dále potvrzována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1000">
              <a:solidFill>
                <a:srgbClr val="000000"/>
              </a:solidFill>
              <a:latin typeface="Tahoma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Př. řídících mechanismů: pravidla, plány, zvyky sociálních aktérů, struktura společnosti atd.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000">
              <a:solidFill>
                <a:srgbClr val="000000"/>
              </a:solidFill>
              <a:latin typeface="Tahoma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000" b="1">
                <a:solidFill>
                  <a:srgbClr val="000000"/>
                </a:solidFill>
                <a:latin typeface="Tahoma" pitchFamily="34" charset="0"/>
              </a:rPr>
              <a:t>Příklad</a:t>
            </a: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: model voliče jako „maximalizátora užitku“ (nepozorujeme přímo), který volí strategicky.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000">
              <a:solidFill>
                <a:srgbClr val="000000"/>
              </a:solidFill>
              <a:latin typeface="Tahoma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Kritika: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Vhodnější metoda pro přírodní vědy (chemie, fyzika), koncept „nepozorovatelného“ nelze využívat stejně v PV a SV.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000">
                <a:solidFill>
                  <a:srgbClr val="000000"/>
                </a:solidFill>
                <a:latin typeface="Tahoma" pitchFamily="34" charset="0"/>
              </a:rPr>
              <a:t>Rozdíl oproti deduktivní strategii: deduktivní metoda testuje vztahy mezi události či proměnnými, používá při vysvětlení deduktivní logiku, retoruduktivní strategie pro vysvětlení zavádí důkaz pomocí „mechanismů“.</a:t>
            </a:r>
          </a:p>
        </p:txBody>
      </p:sp>
    </p:spTree>
    <p:extLst>
      <p:ext uri="{BB962C8B-B14F-4D97-AF65-F5344CB8AC3E}">
        <p14:creationId xmlns:p14="http://schemas.microsoft.com/office/powerpoint/2010/main" xmlns="" val="26096052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rgbClr val="FFFFFF"/>
                </a:solidFill>
              </a:rPr>
              <a:t>Abduktivní strategie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1200">
                <a:solidFill>
                  <a:srgbClr val="000000"/>
                </a:solidFill>
                <a:latin typeface="Tahoma" pitchFamily="34" charset="0"/>
              </a:rPr>
              <a:t>Abstrahování vědeckých výpovědí z výpovědí aktérů o každodennosti, strategie využitelná specificky v sociálních vědách, </a:t>
            </a:r>
            <a:r>
              <a:rPr lang="cs-CZ" sz="1200" b="1">
                <a:solidFill>
                  <a:srgbClr val="000000"/>
                </a:solidFill>
                <a:latin typeface="Tahoma" pitchFamily="34" charset="0"/>
              </a:rPr>
              <a:t>interpretativní tradice.</a:t>
            </a:r>
          </a:p>
          <a:p>
            <a:pPr eaLnBrk="1" hangingPunct="1">
              <a:lnSpc>
                <a:spcPct val="90000"/>
              </a:lnSpc>
            </a:pPr>
            <a:r>
              <a:rPr lang="cs-CZ" sz="1200">
                <a:solidFill>
                  <a:srgbClr val="000000"/>
                </a:solidFill>
                <a:latin typeface="Tahoma" pitchFamily="34" charset="0"/>
              </a:rPr>
              <a:t>Analýza sociální produkce a reprodukce reality v procesu interakcí aktérů. Specifické vnímání sociální reality.</a:t>
            </a:r>
          </a:p>
          <a:p>
            <a:pPr eaLnBrk="1" hangingPunct="1">
              <a:lnSpc>
                <a:spcPct val="90000"/>
              </a:lnSpc>
            </a:pPr>
            <a:r>
              <a:rPr lang="cs-CZ" sz="1200" b="1">
                <a:solidFill>
                  <a:srgbClr val="000000"/>
                </a:solidFill>
                <a:latin typeface="Tahoma" pitchFamily="34" charset="0"/>
              </a:rPr>
              <a:t>Základní výzkumné principy: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200">
                <a:solidFill>
                  <a:srgbClr val="000000"/>
                </a:solidFill>
                <a:latin typeface="Tahoma" pitchFamily="34" charset="0"/>
              </a:rPr>
              <a:t>přístup do sociálního světa je možný prostřednictvím výpovědí aktérů o činnosti a činnosti druhých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200">
                <a:solidFill>
                  <a:srgbClr val="000000"/>
                </a:solidFill>
                <a:latin typeface="Tahoma" pitchFamily="34" charset="0"/>
              </a:rPr>
              <a:t>tyto výpovědi získává vědec v přirozeném jazyce aktérů. Obsahují koncepty, pomocí kterých aktéři strukturují svůj svět, významy těchto konceptů a teorie o tom, jak svět funguje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200">
                <a:solidFill>
                  <a:srgbClr val="000000"/>
                </a:solidFill>
                <a:latin typeface="Tahoma" pitchFamily="34" charset="0"/>
              </a:rPr>
              <a:t>většina každodennosti není reflexivní (je rutinní)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200">
                <a:solidFill>
                  <a:srgbClr val="000000"/>
                </a:solidFill>
                <a:latin typeface="Tahoma" pitchFamily="34" charset="0"/>
              </a:rPr>
              <a:t>Významy jsou konstruovány pouze v případě narušení každodennosti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200">
                <a:solidFill>
                  <a:srgbClr val="000000"/>
                </a:solidFill>
                <a:latin typeface="Tahoma" pitchFamily="34" charset="0"/>
              </a:rPr>
              <a:t>Sociální vědci provádí</a:t>
            </a:r>
            <a:r>
              <a:rPr lang="cs-CZ" sz="1200" b="1">
                <a:solidFill>
                  <a:srgbClr val="000000"/>
                </a:solidFill>
                <a:latin typeface="Tahoma" pitchFamily="34" charset="0"/>
              </a:rPr>
              <a:t>  popis aktivit a významů a abstrahují kategorie a koncepty, na jejichž základě dochází k porozumění a vysvětlení.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200">
                <a:solidFill>
                  <a:srgbClr val="000000"/>
                </a:solidFill>
                <a:latin typeface="Tahoma" pitchFamily="34" charset="0"/>
              </a:rPr>
              <a:t>Výzkum pomocí abduktivní strategie je konstrukcí konstruktů druhého řádu (vědecké konstrukty) z konstruktů prvního řádu (konstrukt reality).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20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200">
                <a:solidFill>
                  <a:srgbClr val="000000"/>
                </a:solidFill>
                <a:latin typeface="Tahoma" pitchFamily="34" charset="0"/>
              </a:rPr>
              <a:t>Kritika: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200">
                <a:solidFill>
                  <a:srgbClr val="000000"/>
                </a:solidFill>
                <a:latin typeface="Tahoma" pitchFamily="34" charset="0"/>
              </a:rPr>
              <a:t>Nejasná metoda konverze výpovědí o (a z) každodenností do vědeckých teorií.</a:t>
            </a:r>
          </a:p>
        </p:txBody>
      </p:sp>
    </p:spTree>
    <p:extLst>
      <p:ext uri="{BB962C8B-B14F-4D97-AF65-F5344CB8AC3E}">
        <p14:creationId xmlns:p14="http://schemas.microsoft.com/office/powerpoint/2010/main" xmlns="" val="25898145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998</Words>
  <Application>Microsoft Office PowerPoint</Application>
  <PresentationFormat>On-screen Show (4:3)</PresentationFormat>
  <Paragraphs>112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VÝZKUMNÉ STRATEGIE</vt:lpstr>
      <vt:lpstr>Jak problém zkoumáme: výzkumné strategie</vt:lpstr>
      <vt:lpstr>Logika výzkumných  strategií</vt:lpstr>
      <vt:lpstr>Byl Sherlock Holmes mistr indukce nebo dedukce?</vt:lpstr>
      <vt:lpstr>SH: mistr indukce</vt:lpstr>
      <vt:lpstr>Induktivní strategie</vt:lpstr>
      <vt:lpstr>Deduktivní strategie</vt:lpstr>
      <vt:lpstr>Retroduktivní strategie</vt:lpstr>
      <vt:lpstr>Abduktivní strategie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v sociálních vědách II. Jak mluvíme o našich otázkách a jak je zkoumáme</dc:title>
  <dc:creator>Roman Chytilek</dc:creator>
  <cp:lastModifiedBy>Roman</cp:lastModifiedBy>
  <cp:revision>11</cp:revision>
  <dcterms:created xsi:type="dcterms:W3CDTF">2018-10-18T15:04:33Z</dcterms:created>
  <dcterms:modified xsi:type="dcterms:W3CDTF">2022-11-09T08:57:23Z</dcterms:modified>
</cp:coreProperties>
</file>