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66" r:id="rId4"/>
    <p:sldId id="257" r:id="rId5"/>
    <p:sldId id="258" r:id="rId6"/>
    <p:sldId id="260" r:id="rId7"/>
    <p:sldId id="264" r:id="rId8"/>
    <p:sldId id="269" r:id="rId9"/>
    <p:sldId id="259" r:id="rId10"/>
    <p:sldId id="261" r:id="rId11"/>
    <p:sldId id="262" r:id="rId12"/>
    <p:sldId id="267" r:id="rId13"/>
    <p:sldId id="265" r:id="rId14"/>
    <p:sldId id="268" r:id="rId15"/>
    <p:sldId id="270" r:id="rId16"/>
    <p:sldId id="263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43" autoAdjust="0"/>
  </p:normalViewPr>
  <p:slideViewPr>
    <p:cSldViewPr>
      <p:cViewPr varScale="1">
        <p:scale>
          <a:sx n="110" d="100"/>
          <a:sy n="110" d="100"/>
        </p:scale>
        <p:origin x="-9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327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BC054-07C5-4ADD-BBC5-A7D013CE0C4D}" type="datetimeFigureOut">
              <a:rPr lang="cs-CZ" smtClean="0"/>
              <a:pPr/>
              <a:t>15.9.2022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189D-4D3B-460E-A660-62E7A27EAB3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25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to tvrdý, ale tvý schopnosti nejsou věčný. Tvý dny už pomalu končej. To je holt ten podělanej život. S tím se budeš muset, bejku, holt ňák smířit. Víš, tahle branže je narvaná naivníma kreténama, co si myslej, že budou věkem zrát jako víno. Jenže víno se změní na vocet, i tvý... Pokud si myslíš, že tvý bude lepší, tak nebude.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189D-4D3B-460E-A660-62E7A27EAB3B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76BD-71ED-49D6-81AA-D416D213D395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30D0C-2324-483C-99ED-9CF775F51097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75220-1B31-408E-9241-4B41699B7081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282CE8-4432-486A-AC19-CF5D145B9E69}" type="datetime1">
              <a:rPr lang="cs-CZ" smtClean="0"/>
              <a:pPr>
                <a:defRPr/>
              </a:pPr>
              <a:t>15.9.2022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 smtClean="0">
                <a:solidFill>
                  <a:srgbClr val="EBDDC3"/>
                </a:solidFill>
              </a:rPr>
              <a:t>POLb1006/BSSb1104</a:t>
            </a:r>
            <a:endParaRPr lang="cs-CZ">
              <a:solidFill>
                <a:srgbClr val="EBDDC3"/>
              </a:solidFill>
            </a:endParaRP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>
                <a:solidFill>
                  <a:srgbClr val="EBDDC3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94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01C-476A-4615-944D-944DA9FAABAA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9519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B941E-16F3-4C5C-9AB1-4273FB6251A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2722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9E989E-121B-47E6-9976-2A23B6370D29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315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AF60DD2-CB8F-4C41-B33A-F63E7CBD815F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3732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3269A-5B2C-4FD7-821C-68B138EFDA20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120440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5338B-E03B-4347-876D-9567824A4993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>
                <a:solidFill>
                  <a:srgbClr val="775F55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2307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2ED9C-C52A-42E2-B5AE-AB8592448BF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3063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25EE-B812-4FD0-932A-38C04ABF8768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D770A3-8CC4-4063-B132-15F6120B9F21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94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B8B00-11F6-4E5F-9D97-542BFF55ADF4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5992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B342-461C-4B5C-8F36-C3FF784CB38B}" type="datetime1">
              <a:rPr lang="cs-CZ" smtClean="0">
                <a:solidFill>
                  <a:srgbClr val="775F55"/>
                </a:solidFill>
              </a:rPr>
              <a:pPr>
                <a:defRPr/>
              </a:pPr>
              <a:t>15.9.2022</a:t>
            </a:fld>
            <a:endParaRPr lang="cs-CZ">
              <a:solidFill>
                <a:srgbClr val="775F55"/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>
                <a:solidFill>
                  <a:srgbClr val="775F55"/>
                </a:solidFill>
              </a:rPr>
              <a:t>POLb1006/BSSb1104</a:t>
            </a:r>
            <a:endParaRPr lang="cs-CZ">
              <a:solidFill>
                <a:srgbClr val="775F55"/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0905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D7658-6410-475C-BB5E-5F0D98B741CA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2328-71CC-487B-A1BB-557D4BF9BE8D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C160-85FE-47A9-BF2F-5AEF65E5BF78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B547-CABE-44AC-A4A9-3EB725C632C5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7F34C-32A0-4F7E-92BD-8165B843E55E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E55DE-9ADE-44FD-9D76-F549A6A24C1A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93B13-0561-4427-8BCD-0A17D52C0860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7064-9B07-4DE0-BB3D-D0DB1B211C89}" type="datetime1">
              <a:rPr lang="cs-CZ" smtClean="0"/>
              <a:pPr/>
              <a:t>15.9.2022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POLb1006/BSSb1104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D3520-9A82-4DAB-BCFD-9A61B00CA7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5DF0AC5-B98B-4A03-A47A-EACE289B3929}" type="datetime1">
              <a:rPr lang="cs-CZ" smtClean="0">
                <a:solidFill>
                  <a:srgbClr val="775F55"/>
                </a:solidFill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15.9.2022</a:t>
            </a:fld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  <a:endParaRPr lang="cs-CZ">
              <a:solidFill>
                <a:srgbClr val="775F55"/>
              </a:solidFill>
              <a:latin typeface="Tahoma" pitchFamily="34" charset="0"/>
            </a:endParaRP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3224C3-1029-44E9-8D12-59092DC42EE6}" type="slidenum">
              <a:rPr lang="cs-CZ">
                <a:latin typeface="Tahom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latin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97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Rtěnku nebo tanga? „Věda“ v politických vědách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POLb1006 </a:t>
            </a:r>
            <a:r>
              <a:rPr lang="cs-CZ" dirty="0"/>
              <a:t>a </a:t>
            </a:r>
            <a:r>
              <a:rPr lang="cs-CZ" dirty="0" smtClean="0"/>
              <a:t>BSSb1104</a:t>
            </a:r>
            <a:endParaRPr lang="cs-CZ" dirty="0"/>
          </a:p>
          <a:p>
            <a:r>
              <a:rPr lang="cs-CZ" dirty="0" smtClean="0"/>
              <a:t>15.9.2022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8435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8436" name="TextovéPole 5"/>
          <p:cNvSpPr txBox="1">
            <a:spLocks noChangeArrowheads="1"/>
          </p:cNvSpPr>
          <p:nvPr/>
        </p:nvSpPr>
        <p:spPr bwMode="auto">
          <a:xfrm>
            <a:off x="5219700" y="2924175"/>
            <a:ext cx="352901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osob</a:t>
            </a:r>
            <a:r>
              <a:rPr lang="cs-CZ" altLang="cs-CZ" sz="1800" dirty="0">
                <a:latin typeface="Tahoma" pitchFamily="34" charset="0"/>
              </a:rPr>
              <a:t>, o každé z nich můžeme získat </a:t>
            </a:r>
            <a:r>
              <a:rPr lang="cs-CZ" altLang="cs-CZ" sz="1800" b="1" dirty="0" smtClean="0">
                <a:latin typeface="Tahoma" pitchFamily="34" charset="0"/>
              </a:rPr>
              <a:t>právě jeden typ dat </a:t>
            </a:r>
            <a:r>
              <a:rPr lang="cs-CZ" altLang="cs-CZ" sz="1800" dirty="0" smtClean="0">
                <a:latin typeface="Tahoma" pitchFamily="34" charset="0"/>
              </a:rPr>
              <a:t>jako </a:t>
            </a:r>
            <a:r>
              <a:rPr lang="cs-CZ" altLang="cs-CZ" sz="1800" dirty="0">
                <a:latin typeface="Tahoma" pitchFamily="34" charset="0"/>
              </a:rPr>
              <a:t>o této. Chceme vědět, jestli je každá z nich muž nebo žena. Jak to budeme zkoumat?</a:t>
            </a:r>
          </a:p>
        </p:txBody>
      </p:sp>
      <p:pic>
        <p:nvPicPr>
          <p:cNvPr id="18437" name="Zástupný symbol pro obsah 7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00213"/>
            <a:ext cx="3033712" cy="4495800"/>
          </a:xfrm>
        </p:spPr>
      </p:pic>
      <p:sp>
        <p:nvSpPr>
          <p:cNvPr id="18438" name="TextovéPole 1"/>
          <p:cNvSpPr txBox="1">
            <a:spLocks noChangeArrowheads="1"/>
          </p:cNvSpPr>
          <p:nvPr/>
        </p:nvSpPr>
        <p:spPr bwMode="auto">
          <a:xfrm>
            <a:off x="5724525" y="4652963"/>
            <a:ext cx="30956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>
                <a:latin typeface="Tahoma" pitchFamily="34" charset="0"/>
              </a:rPr>
              <a:t>Obvykle nám ale realita nabízí více než jeden způsob a musíme si pečlivě vybírat.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Rtěnka nebo tanga? (I.)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Máme populaci 1000 osob- 500 žen a 500 mužů.</a:t>
            </a:r>
          </a:p>
          <a:p>
            <a:r>
              <a:rPr lang="cs-CZ" dirty="0" smtClean="0"/>
              <a:t>50% (250) žen a 5% (25) mužů v ní nosí tanga</a:t>
            </a:r>
          </a:p>
          <a:p>
            <a:r>
              <a:rPr lang="cs-CZ" dirty="0" smtClean="0"/>
              <a:t>30% (150) žen a 2% (10) mužů v ní používá rtěnku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Pokud náhodně vybereme jednu osobu, o které chceme usoudit, jestli je to muž nebo žena, chceme radši vědět, jestli nosí rtěnku nebo tanga?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5028923"/>
            <a:ext cx="1692551" cy="1692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Rtěnka nebo tanga? (II., </a:t>
            </a:r>
            <a:r>
              <a:rPr lang="cs-CZ" sz="1600" b="1" dirty="0" smtClean="0"/>
              <a:t>pozn. řešení závisí na aktuální distribuci znaku v populaci v tomto příkladě,  při jiné distribuci, např. v důsledku módy, by třeba rtěnka redukovala omyl líp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Rtěnka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Osobá </a:t>
            </a:r>
            <a:r>
              <a:rPr lang="cs-CZ" b="1" dirty="0" smtClean="0"/>
              <a:t>má rtěnku</a:t>
            </a:r>
            <a:r>
              <a:rPr lang="cs-CZ" dirty="0" smtClean="0"/>
              <a:t>: náš odhad je žena, spleteme se v 10 případech ze 160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Osoba </a:t>
            </a:r>
            <a:r>
              <a:rPr lang="cs-CZ" b="1" dirty="0" smtClean="0"/>
              <a:t>nemá rtěnku</a:t>
            </a:r>
            <a:r>
              <a:rPr lang="cs-CZ" dirty="0" smtClean="0"/>
              <a:t>: náš odhad je muž, spleteme se v 350 případech z 840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Korektně přiřadíme 640 osob z 1000.</a:t>
            </a:r>
            <a:endParaRPr lang="cs-CZ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Tanga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Osoba </a:t>
            </a:r>
            <a:r>
              <a:rPr lang="cs-CZ" b="1" dirty="0" smtClean="0"/>
              <a:t>má tanga</a:t>
            </a:r>
            <a:r>
              <a:rPr lang="cs-CZ" dirty="0" smtClean="0"/>
              <a:t>: náš odhad je žena, spleteme se v 25 případech z 275</a:t>
            </a:r>
          </a:p>
          <a:p>
            <a:endParaRPr lang="cs-CZ" dirty="0"/>
          </a:p>
          <a:p>
            <a:r>
              <a:rPr lang="cs-CZ" dirty="0" smtClean="0"/>
              <a:t>Osoba </a:t>
            </a:r>
            <a:r>
              <a:rPr lang="cs-CZ" b="1" dirty="0" smtClean="0"/>
              <a:t>nemá tanga</a:t>
            </a:r>
            <a:r>
              <a:rPr lang="cs-CZ" dirty="0" smtClean="0"/>
              <a:t>: náš odhad je muž, spleteme se v 250 z 725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Korektně přiřadíme 725 osob z 1000</a:t>
            </a:r>
            <a:endParaRPr lang="cs-CZ" b="1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POLb1006/BSSb1104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jako</a:t>
            </a:r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Redukce informací</a:t>
            </a:r>
          </a:p>
          <a:p>
            <a:r>
              <a:rPr lang="cs-CZ" b="1" dirty="0" smtClean="0"/>
              <a:t>Redukce omylu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Výzkum je o tom, že si z </a:t>
            </a:r>
            <a:r>
              <a:rPr lang="cs-CZ" b="1" dirty="0" smtClean="0"/>
              <a:t>1.mnoha možných </a:t>
            </a:r>
            <a:r>
              <a:rPr lang="cs-CZ" dirty="0" smtClean="0"/>
              <a:t>vybíráme ty cesty, pomocí kterých </a:t>
            </a:r>
            <a:r>
              <a:rPr lang="cs-CZ" b="1" dirty="0" smtClean="0"/>
              <a:t>2. jsme si co nejvíc jisti našimi závěry</a:t>
            </a:r>
            <a:r>
              <a:rPr lang="cs-CZ" dirty="0" smtClean="0"/>
              <a:t> a </a:t>
            </a:r>
            <a:r>
              <a:rPr lang="cs-CZ" b="1" dirty="0" smtClean="0"/>
              <a:t>3. jsme schopni říci, jak moc jsme si jisti.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to aplikovat ve vědě: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Chceme vědět, zda je nějaká země demokratická nebo ne. Můžeme si vybrat, zda chceme vědět, jestli se v ní konaly volby nebo znát počet stran v parlamentu.</a:t>
            </a:r>
          </a:p>
          <a:p>
            <a:r>
              <a:rPr lang="cs-CZ" dirty="0" smtClean="0"/>
              <a:t>Všimněte si, že ani jedna informace není perfektní, náš omyl skutečně pouze </a:t>
            </a:r>
            <a:r>
              <a:rPr lang="cs-CZ" b="1" dirty="0" smtClean="0"/>
              <a:t>redukujeme oproti situaci, </a:t>
            </a:r>
            <a:r>
              <a:rPr lang="cs-CZ" dirty="0" smtClean="0"/>
              <a:t>když bychom hádali.</a:t>
            </a:r>
          </a:p>
          <a:p>
            <a:r>
              <a:rPr lang="cs-CZ" b="1" dirty="0" smtClean="0"/>
              <a:t>Proto po nás KKV chtějí, abychom vždy říkali, „kolik na to vsadíme“</a:t>
            </a:r>
          </a:p>
          <a:p>
            <a:r>
              <a:rPr lang="cs-CZ" dirty="0" smtClean="0"/>
              <a:t>Výzva pro širší pojetí vědy- názor zvenčí je</a:t>
            </a:r>
            <a:r>
              <a:rPr lang="cs-CZ" b="1" dirty="0" smtClean="0"/>
              <a:t>, že věda si je velice jistá.</a:t>
            </a:r>
          </a:p>
          <a:p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66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Věda jako zpřesňování odhadu</a:t>
            </a:r>
          </a:p>
        </p:txBody>
      </p:sp>
      <p:sp>
        <p:nvSpPr>
          <p:cNvPr id="19459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  <a:endParaRPr lang="cs-CZ" altLang="cs-CZ" sz="1400" dirty="0" smtClean="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460" name="Zástupný symbol pro obsah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Chceme vysvětlit, proč v některých zemích existuje </a:t>
            </a:r>
            <a:r>
              <a:rPr lang="cs-CZ" altLang="cs-CZ" dirty="0" err="1" smtClean="0"/>
              <a:t>dvojstranický</a:t>
            </a:r>
            <a:r>
              <a:rPr lang="cs-CZ" altLang="cs-CZ" dirty="0" smtClean="0"/>
              <a:t> systém, zatímco v jiných nikoliv. Jak to budeme zkoumat? 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cs-CZ" altLang="cs-CZ" sz="1800" dirty="0" smtClean="0"/>
              <a:t>(my si vybíráme jako vysvětlující faktory </a:t>
            </a:r>
            <a:r>
              <a:rPr lang="cs-CZ" altLang="cs-CZ" sz="1800" u="sng" dirty="0" smtClean="0"/>
              <a:t>volební systém </a:t>
            </a:r>
            <a:r>
              <a:rPr lang="cs-CZ" altLang="cs-CZ" sz="1800" dirty="0" smtClean="0"/>
              <a:t>a úroveň </a:t>
            </a:r>
            <a:r>
              <a:rPr lang="cs-CZ" altLang="cs-CZ" sz="1800" u="sng" dirty="0" smtClean="0"/>
              <a:t>etnické fragmentace, </a:t>
            </a:r>
            <a:r>
              <a:rPr lang="cs-CZ" altLang="cs-CZ" sz="1800" dirty="0" smtClean="0"/>
              <a:t>jak to udělal francouzský politolog Maurice </a:t>
            </a:r>
            <a:r>
              <a:rPr lang="cs-CZ" altLang="cs-CZ" sz="1800" dirty="0" err="1" smtClean="0"/>
              <a:t>Duverger</a:t>
            </a:r>
            <a:r>
              <a:rPr lang="cs-CZ" altLang="cs-CZ" sz="1800" dirty="0" smtClean="0"/>
              <a:t>: pokud nebudeme o zemích znát nic jiného (např. jejich název, počet obyvatel, historii, dobu nezávislosti), na základě těchto charakteristik dramaticky </a:t>
            </a:r>
            <a:r>
              <a:rPr lang="cs-CZ" altLang="cs-CZ" sz="1800" b="1" dirty="0" smtClean="0"/>
              <a:t>zredukujeme omyl v odhadu).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často se věda mýlí?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Tetlock</a:t>
            </a:r>
            <a:r>
              <a:rPr lang="cs-CZ" dirty="0" smtClean="0"/>
              <a:t> (2006): </a:t>
            </a:r>
            <a:r>
              <a:rPr lang="cs-CZ" b="1" dirty="0" smtClean="0"/>
              <a:t>v předpovědích </a:t>
            </a:r>
            <a:r>
              <a:rPr lang="cs-CZ" dirty="0" smtClean="0"/>
              <a:t>velmi často.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Replikační krize </a:t>
            </a:r>
            <a:r>
              <a:rPr lang="cs-CZ" dirty="0" smtClean="0"/>
              <a:t>(posledních deset let): souvisí s </a:t>
            </a:r>
            <a:r>
              <a:rPr lang="cs-CZ" b="1" dirty="0" smtClean="0"/>
              <a:t>předčasným formulováním závěrů (př. Arielyho aféra 2021: </a:t>
            </a:r>
            <a:r>
              <a:rPr lang="cs-CZ" sz="1600" b="1" dirty="0" smtClean="0"/>
              <a:t>https://www.buzzfeednews.com/article/stephaniemlee/dan-ariely-honesty-study-retraction</a:t>
            </a:r>
            <a:r>
              <a:rPr lang="cs-CZ" b="1" dirty="0" smtClean="0"/>
              <a:t>)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720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Věda jako kriminalistika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ohle a Hart jsou zcela rovnocennými partn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24744"/>
            <a:ext cx="7934325" cy="5143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521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Calibri" pitchFamily="34" charset="0"/>
              </a:rPr>
              <a:t>Věda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507413" cy="43830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Možná pojetí vědy: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Individualistické, úzké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individuální aktivita, cílem </a:t>
            </a:r>
            <a:r>
              <a:rPr lang="cs-CZ" altLang="cs-CZ" sz="2000" b="1" dirty="0" smtClean="0">
                <a:latin typeface="Calibri" pitchFamily="34" charset="0"/>
              </a:rPr>
              <a:t>pozorovat, popsat a vysvětlit (sociální) realitu, porozumět ji</a:t>
            </a:r>
            <a:r>
              <a:rPr lang="cs-CZ" altLang="cs-CZ" sz="2000" b="1" dirty="0" smtClean="0"/>
              <a:t>, </a:t>
            </a:r>
            <a:r>
              <a:rPr lang="cs-CZ" altLang="cs-CZ" sz="2000" b="1" dirty="0" smtClean="0">
                <a:latin typeface="Calibri" pitchFamily="34" charset="0"/>
              </a:rPr>
              <a:t>případně predikovat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1400" dirty="0" smtClean="0">
                <a:latin typeface="Calibri" pitchFamily="34" charset="0"/>
              </a:rPr>
              <a:t>(výsledkem obvykle systém vět -výroků-, splňujících určité nároky).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400" i="1" dirty="0" smtClean="0">
                <a:latin typeface="Calibri" pitchFamily="34" charset="0"/>
              </a:rPr>
              <a:t>Systematizované vědění, získané pozorováním, studiem či experimentem, prováděnými za účelem zjištění povahy toho, co je zkoumáno.</a:t>
            </a:r>
          </a:p>
          <a:p>
            <a:pPr algn="ctr" eaLnBrk="1" hangingPunct="1">
              <a:buFont typeface="Wingdings" pitchFamily="2" charset="2"/>
              <a:buNone/>
            </a:pPr>
            <a:endParaRPr lang="cs-CZ" altLang="cs-CZ" sz="2000" b="1" dirty="0" smtClean="0">
              <a:latin typeface="Calibri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Kolektivní, široké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kolektivní aktivita</a:t>
            </a:r>
            <a:r>
              <a:rPr lang="cs-CZ" altLang="cs-CZ" sz="2000" dirty="0" smtClean="0">
                <a:latin typeface="Calibri" pitchFamily="34" charset="0"/>
              </a:rPr>
              <a:t>, hodnoty vědecké komunity ovlivňují obsah vědeckého poznání </a:t>
            </a:r>
            <a:r>
              <a:rPr lang="cs-CZ" altLang="cs-CZ" sz="1400" dirty="0" smtClean="0">
                <a:latin typeface="Calibri" pitchFamily="34" charset="0"/>
              </a:rPr>
              <a:t>zahrnuje –</a:t>
            </a:r>
            <a:r>
              <a:rPr lang="cs-CZ" altLang="cs-CZ" sz="1400" b="1" dirty="0" smtClean="0">
                <a:latin typeface="Calibri" pitchFamily="34" charset="0"/>
              </a:rPr>
              <a:t>kromě užšího pojetí- </a:t>
            </a:r>
            <a:r>
              <a:rPr lang="cs-CZ" altLang="cs-CZ" sz="1400" dirty="0" smtClean="0">
                <a:latin typeface="Calibri" pitchFamily="34" charset="0"/>
              </a:rPr>
              <a:t>i </a:t>
            </a:r>
            <a:r>
              <a:rPr lang="cs-CZ" altLang="cs-CZ" sz="1400" b="1" i="1" dirty="0" smtClean="0">
                <a:latin typeface="Calibri" pitchFamily="34" charset="0"/>
              </a:rPr>
              <a:t>podmínky získávání poznání</a:t>
            </a:r>
            <a:r>
              <a:rPr lang="cs-CZ" altLang="cs-CZ" sz="1400" dirty="0" smtClean="0">
                <a:latin typeface="Calibri" pitchFamily="34" charset="0"/>
              </a:rPr>
              <a:t> (vědecké ústavy, laboratoře, spolupráci a hierarchii vědeckých pracovníků), </a:t>
            </a:r>
            <a:r>
              <a:rPr lang="cs-CZ" altLang="cs-CZ" sz="1400" b="1" i="1" dirty="0" smtClean="0">
                <a:latin typeface="Calibri" pitchFamily="34" charset="0"/>
              </a:rPr>
              <a:t>pojmosloví používané v konkrétním společenství vědců a závazné pro celý obor</a:t>
            </a:r>
            <a:r>
              <a:rPr lang="cs-CZ" altLang="cs-CZ" sz="1400" dirty="0" smtClean="0">
                <a:latin typeface="Calibri" pitchFamily="34" charset="0"/>
              </a:rPr>
              <a:t> a </a:t>
            </a:r>
            <a:r>
              <a:rPr lang="cs-CZ" altLang="cs-CZ" sz="1400" b="1" i="1" dirty="0" smtClean="0">
                <a:latin typeface="Calibri" pitchFamily="34" charset="0"/>
              </a:rPr>
              <a:t>jazykovou formulaci výsledků</a:t>
            </a:r>
            <a:r>
              <a:rPr lang="cs-CZ" altLang="cs-CZ" sz="1400" dirty="0" smtClean="0">
                <a:latin typeface="Calibri" pitchFamily="34" charset="0"/>
              </a:rPr>
              <a:t> ve vědeckých zákonech, jejich důkazech a vysvětleních.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400" dirty="0" smtClean="0">
              <a:latin typeface="Tahoma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Jak oddělit vědu a nevědu?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Možná definiční kritéria/podmínky: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dostatečně velká</a:t>
            </a:r>
            <a:r>
              <a:rPr lang="cs-CZ" altLang="cs-CZ" sz="1600" b="1" smtClean="0"/>
              <a:t> </a:t>
            </a:r>
            <a:r>
              <a:rPr lang="cs-CZ" altLang="cs-CZ" sz="1600" b="1" smtClean="0">
                <a:latin typeface="Calibri" pitchFamily="34" charset="0"/>
              </a:rPr>
              <a:t>suma organizovaného vědění</a:t>
            </a:r>
            <a:r>
              <a:rPr lang="cs-CZ" altLang="cs-CZ" sz="1600" smtClean="0">
                <a:latin typeface="Calibri" pitchFamily="34" charset="0"/>
              </a:rPr>
              <a:t> (</a:t>
            </a:r>
            <a:r>
              <a:rPr lang="cs-CZ" altLang="cs-CZ" sz="1600" i="1" smtClean="0">
                <a:latin typeface="Calibri" pitchFamily="34" charset="0"/>
              </a:rPr>
              <a:t>organised knowledge</a:t>
            </a:r>
            <a:r>
              <a:rPr lang="cs-CZ" altLang="cs-CZ" sz="1600" smtClean="0">
                <a:latin typeface="Calibri" pitchFamily="34" charset="0"/>
              </a:rPr>
              <a:t>), základním znakem pro rozlišení vědění a ne/vědění konsensus zúčastněných stran o tom, že vědění existuje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zaměření na empirické (smysly pozorovatelné) fenomény</a:t>
            </a:r>
            <a:r>
              <a:rPr lang="cs-CZ" altLang="cs-CZ" sz="1600" smtClean="0">
                <a:latin typeface="Calibri" pitchFamily="34" charset="0"/>
              </a:rPr>
              <a:t> (schopnost popsat, analyzovat, vysvětlit, předvídat- vyloučilo by matematiku!)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oblast hledání pravidelností </a:t>
            </a:r>
            <a:r>
              <a:rPr lang="cs-CZ" altLang="cs-CZ" sz="1600" smtClean="0">
                <a:latin typeface="Calibri" pitchFamily="34" charset="0"/>
              </a:rPr>
              <a:t>(sporné s rozvojem postmoderních koncepcí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existence komunity vědců</a:t>
            </a:r>
            <a:r>
              <a:rPr lang="cs-CZ" altLang="cs-CZ" sz="1600" smtClean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1600" b="1" smtClean="0">
                <a:latin typeface="Calibri" pitchFamily="34" charset="0"/>
              </a:rPr>
              <a:t>speciální mechanismus dosahování výsledků: systém, v jehož rámci existují etablované a nadále všeobecně přijímané způsoby, pomocí kterých se řeší vědecké rozpory- OBJEKTIVITA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b="1" smtClean="0">
                <a:latin typeface="Calibri" pitchFamily="34" charset="0"/>
              </a:rPr>
              <a:t> minimální definice: 1. sada prostředků a postupů, využívaných k získávání znalostí o faktech ve spojení s 2. akceptovanými mechanismy ověřování pravdivostní hodnoty získaných znalostí (předpokládá -a tedy umožňuje- rozdíly v </a:t>
            </a:r>
            <a:r>
              <a:rPr lang="cs-CZ" altLang="cs-CZ" sz="1600" b="1" u="sng" smtClean="0">
                <a:latin typeface="Calibri" pitchFamily="34" charset="0"/>
              </a:rPr>
              <a:t>1</a:t>
            </a:r>
            <a:r>
              <a:rPr lang="cs-CZ" altLang="cs-CZ" sz="1600" b="1" smtClean="0">
                <a:latin typeface="Calibri" pitchFamily="34" charset="0"/>
              </a:rPr>
              <a:t> i </a:t>
            </a:r>
            <a:r>
              <a:rPr lang="cs-CZ" altLang="cs-CZ" sz="1600" b="1" u="sng" smtClean="0">
                <a:latin typeface="Calibri" pitchFamily="34" charset="0"/>
              </a:rPr>
              <a:t>2 </a:t>
            </a:r>
            <a:r>
              <a:rPr lang="cs-CZ" altLang="cs-CZ" sz="1600" b="1" smtClean="0">
                <a:latin typeface="Calibri" pitchFamily="34" charset="0"/>
              </a:rPr>
              <a:t>mezi jednotlivými oblastmi vědy)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cs-CZ" altLang="cs-CZ" sz="1600" b="1" smtClean="0">
              <a:latin typeface="Tahom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b="1" dirty="0" smtClean="0">
                <a:latin typeface="Tahoma" pitchFamily="34" charset="0"/>
              </a:rPr>
              <a:t>VĚDECKÁ OBJEKTIVITA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smtClean="0">
                <a:latin typeface="Calibri" pitchFamily="34" charset="0"/>
              </a:rPr>
              <a:t>Aby bylo možné nazvat nějakou oblast zkoumání vědou, musí mít výsledky tohoto zkoumání takovou povahu, aby je podobně kvalifikovaní vědci v dané oblasti zkoumání mohli v procesu dalšího zkoumání prověřit a případně vyvrátit.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000" smtClean="0">
                <a:latin typeface="Calibri" pitchFamily="34" charset="0"/>
              </a:rPr>
              <a:t>(Tato definice nepožaduje, aby věda „byla pravdivá“ či „korespondovala s realitou“(věda je často v rozporu se zdravým rozumem), naopak zdůrazňuje komunitní aspekty- vědou není oblast výzkumu, jejíž výsledky jsou závislé na činnosti </a:t>
            </a:r>
            <a:r>
              <a:rPr lang="cs-CZ" altLang="cs-CZ" sz="2000" u="sng" smtClean="0">
                <a:latin typeface="Calibri" pitchFamily="34" charset="0"/>
              </a:rPr>
              <a:t>jednoho</a:t>
            </a:r>
            <a:r>
              <a:rPr lang="cs-CZ" altLang="cs-CZ" sz="2000" smtClean="0">
                <a:latin typeface="Calibri" pitchFamily="34" charset="0"/>
              </a:rPr>
              <a:t> vědce)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Význam vědecké objektivity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750" y="1628775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000" dirty="0" smtClean="0"/>
              <a:t>S věkem zraje jak víno (</a:t>
            </a:r>
            <a:r>
              <a:rPr lang="cs-CZ" sz="2000" i="1" dirty="0" err="1" smtClean="0"/>
              <a:t>Like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good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wine</a:t>
            </a:r>
            <a:r>
              <a:rPr lang="cs-CZ" sz="2000" dirty="0" smtClean="0"/>
              <a:t>)</a:t>
            </a:r>
          </a:p>
          <a:p>
            <a:pPr marL="366713" lvl="1" indent="0" eaLnBrk="1" hangingPunct="1">
              <a:buFont typeface="Wingdings 2" pitchFamily="18" charset="2"/>
              <a:buNone/>
              <a:defRPr/>
            </a:pPr>
            <a:r>
              <a:rPr lang="cs-CZ" sz="1700" dirty="0" smtClean="0"/>
              <a:t>			(neznámý autor/pozorovatel)</a:t>
            </a:r>
            <a:endParaRPr lang="cs-CZ" sz="1700" dirty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2000" dirty="0" smtClean="0"/>
              <a:t>VS.</a:t>
            </a:r>
          </a:p>
          <a:p>
            <a:pPr eaLnBrk="1" hangingPunct="1"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i="1" dirty="0" smtClean="0"/>
              <a:t>„</a:t>
            </a:r>
            <a:r>
              <a:rPr lang="en-US" sz="2000" i="1" dirty="0" smtClean="0"/>
              <a:t>But painful as it may be, ability don't last. And your days are just about over. Now that's a hard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</a:t>
            </a:r>
            <a:r>
              <a:rPr lang="en-US" sz="2000" i="1" dirty="0" smtClean="0"/>
              <a:t>n' fact of life, but that's a fact of life your ass is </a:t>
            </a:r>
            <a:r>
              <a:rPr lang="en-US" sz="2000" i="1" dirty="0" err="1" smtClean="0"/>
              <a:t>gonna</a:t>
            </a:r>
            <a:r>
              <a:rPr lang="en-US" sz="2000" i="1" dirty="0" smtClean="0"/>
              <a:t> have to get realistic about. See, this business is filled to the brim with unrealistic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s. </a:t>
            </a:r>
            <a:r>
              <a:rPr lang="en-US" sz="2000" i="1" dirty="0" err="1" smtClean="0"/>
              <a:t>Motherf</a:t>
            </a:r>
            <a:r>
              <a:rPr lang="cs-CZ" sz="2000" i="1" dirty="0" smtClean="0"/>
              <a:t>….</a:t>
            </a:r>
            <a:r>
              <a:rPr lang="en-US" sz="2000" i="1" dirty="0" smtClean="0"/>
              <a:t>s who thought their ass would age like wine. If you mean it turns to vinegar, it does. If you mean it gets better with age, it don't.</a:t>
            </a:r>
            <a:r>
              <a:rPr lang="cs-CZ" sz="2000" i="1" dirty="0" smtClean="0"/>
              <a:t>“</a:t>
            </a:r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r>
              <a:rPr lang="cs-CZ" dirty="0" smtClean="0"/>
              <a:t>(</a:t>
            </a:r>
            <a:r>
              <a:rPr lang="cs-CZ" dirty="0" err="1" smtClean="0"/>
              <a:t>Marcellus</a:t>
            </a:r>
            <a:r>
              <a:rPr lang="cs-CZ" dirty="0" smtClean="0"/>
              <a:t> </a:t>
            </a:r>
            <a:r>
              <a:rPr lang="cs-CZ" dirty="0" err="1" smtClean="0"/>
              <a:t>Wallace</a:t>
            </a:r>
            <a:r>
              <a:rPr lang="cs-CZ" dirty="0" smtClean="0"/>
              <a:t>, Pulp Fiction)</a:t>
            </a:r>
          </a:p>
          <a:p>
            <a:pPr lvl="4" eaLnBrk="1" hangingPunct="1">
              <a:buFont typeface="Wingdings" pitchFamily="2" charset="2"/>
              <a:buChar char="q"/>
              <a:defRPr/>
            </a:pPr>
            <a:r>
              <a:rPr lang="cs-CZ" sz="1400" dirty="0"/>
              <a:t>protože zkoumáme stejnou věc často různě, docházíme i k různým, často i protikladným výsledkům</a:t>
            </a:r>
            <a:r>
              <a:rPr lang="cs-CZ" sz="1400" dirty="0" smtClean="0"/>
              <a:t>. Pak má význam věda a vědecké postupy k rozhodnutí o tom, kterému dát přednost.)</a:t>
            </a:r>
            <a:endParaRPr lang="cs-CZ" sz="1400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1600200" lvl="4" indent="0" eaLnBrk="1" hangingPunct="1">
              <a:buFont typeface="Wingdings" pitchFamily="2" charset="2"/>
              <a:buNone/>
              <a:defRPr/>
            </a:pPr>
            <a:endParaRPr lang="cs-CZ" dirty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b="1" dirty="0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rgbClr val="775F55"/>
                </a:solidFill>
                <a:latin typeface="Tahoma" pitchFamily="34" charset="0"/>
              </a:rPr>
              <a:t>POLb1006/BSSb1104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dirty="0" smtClean="0"/>
              <a:t>,</a:t>
            </a:r>
            <a:r>
              <a:rPr lang="cs-CZ" altLang="cs-CZ" sz="2000" b="1" dirty="0" smtClean="0">
                <a:latin typeface="Calibri" pitchFamily="34" charset="0"/>
              </a:rPr>
              <a:t> 1959)</a:t>
            </a:r>
            <a:r>
              <a:rPr lang="cs-CZ" altLang="cs-CZ" sz="2000" dirty="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dirty="0" smtClean="0"/>
              <a:t>, 1962</a:t>
            </a:r>
            <a:r>
              <a:rPr lang="cs-CZ" altLang="cs-CZ" sz="2000" b="1" dirty="0" smtClean="0">
                <a:latin typeface="Calibri" pitchFamily="34" charset="0"/>
              </a:rPr>
              <a:t>)</a:t>
            </a:r>
            <a:r>
              <a:rPr lang="cs-CZ" altLang="cs-CZ" sz="2000" dirty="0" smtClean="0">
                <a:latin typeface="Calibri" pitchFamily="34" charset="0"/>
              </a:rPr>
              <a:t>: </a:t>
            </a:r>
            <a:r>
              <a:rPr lang="cs-CZ" altLang="cs-CZ" sz="2000" dirty="0" smtClean="0">
                <a:latin typeface="Calibri" pitchFamily="34" charset="0"/>
              </a:rPr>
              <a:t>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dirty="0" smtClean="0">
                <a:latin typeface="Calibri" pitchFamily="34" charset="0"/>
              </a:rPr>
              <a:t>(paradigmata), </a:t>
            </a:r>
            <a:r>
              <a:rPr lang="cs-CZ" altLang="cs-CZ" sz="2000" dirty="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dirty="0" smtClean="0"/>
              <a:t>, 1975</a:t>
            </a:r>
            <a:r>
              <a:rPr lang="cs-CZ" altLang="cs-CZ" sz="2000" b="1" dirty="0" smtClean="0">
                <a:latin typeface="Calibri" pitchFamily="34" charset="0"/>
              </a:rPr>
              <a:t>): </a:t>
            </a:r>
            <a:r>
              <a:rPr lang="cs-CZ" altLang="cs-CZ" sz="2000" dirty="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dirty="0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dirty="0" smtClean="0">
                <a:latin typeface="Calibri" pitchFamily="34" charset="0"/>
              </a:rPr>
              <a:t> </a:t>
            </a:r>
            <a:r>
              <a:rPr lang="cs-CZ" altLang="cs-CZ" sz="2000" b="1" dirty="0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latin typeface="Calibri" pitchFamily="34" charset="0"/>
              </a:rPr>
              <a:t>(</a:t>
            </a:r>
            <a:r>
              <a:rPr lang="cs-CZ" altLang="cs-CZ" sz="1800" b="1" dirty="0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dirty="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19728724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b="1" dirty="0" smtClean="0"/>
              <a:t>Vlivná definice vědy v politologii (King-Keohane-Verba 1994)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Cílem </a:t>
            </a:r>
            <a:r>
              <a:rPr lang="cs-CZ" altLang="cs-CZ" sz="2800" b="1" dirty="0" smtClean="0">
                <a:latin typeface="Calibri" pitchFamily="34" charset="0"/>
              </a:rPr>
              <a:t>inference (</a:t>
            </a:r>
            <a:r>
              <a:rPr lang="cs-CZ" altLang="cs-CZ" sz="2800" dirty="0" smtClean="0">
                <a:latin typeface="Calibri" pitchFamily="34" charset="0"/>
              </a:rPr>
              <a:t>činění vysvětlujících nebo popisných závěrů o předmětu zkoumání v reálném světě)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Procedury inference jsou </a:t>
            </a:r>
            <a:r>
              <a:rPr lang="cs-CZ" altLang="cs-CZ" sz="2800" b="1" dirty="0" smtClean="0">
                <a:latin typeface="Calibri" pitchFamily="34" charset="0"/>
              </a:rPr>
              <a:t>veřejné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Závěry v sobě vždy obsahují stupeň </a:t>
            </a:r>
            <a:r>
              <a:rPr lang="cs-CZ" altLang="cs-CZ" sz="2800" b="1" dirty="0" smtClean="0">
                <a:latin typeface="Calibri" pitchFamily="34" charset="0"/>
              </a:rPr>
              <a:t>nejistoty/neuzavřenosti</a:t>
            </a:r>
            <a:r>
              <a:rPr lang="cs-CZ" altLang="cs-CZ" sz="2800" dirty="0" smtClean="0">
                <a:latin typeface="Calibri" pitchFamily="34" charset="0"/>
              </a:rPr>
              <a:t> (souvisí se způsobem jejich získávání)</a:t>
            </a:r>
          </a:p>
          <a:p>
            <a:pPr eaLnBrk="1" hangingPunct="1"/>
            <a:r>
              <a:rPr lang="cs-CZ" altLang="cs-CZ" sz="2800" dirty="0" smtClean="0">
                <a:latin typeface="Calibri" pitchFamily="34" charset="0"/>
              </a:rPr>
              <a:t>„Obsahem“ vědy jsou </a:t>
            </a:r>
            <a:r>
              <a:rPr lang="cs-CZ" altLang="cs-CZ" sz="2800" b="1" dirty="0" smtClean="0">
                <a:latin typeface="Calibri" pitchFamily="34" charset="0"/>
              </a:rPr>
              <a:t>pravidla a procedury</a:t>
            </a:r>
            <a:r>
              <a:rPr lang="cs-CZ" altLang="cs-CZ" sz="2800" dirty="0" smtClean="0">
                <a:latin typeface="Calibri" pitchFamily="34" charset="0"/>
              </a:rPr>
              <a:t> inference, ne to, co studuje</a:t>
            </a:r>
          </a:p>
          <a:p>
            <a:pPr eaLnBrk="1" hangingPunct="1"/>
            <a:endParaRPr lang="cs-CZ" altLang="cs-CZ" sz="2800" b="1" dirty="0" smtClean="0">
              <a:latin typeface="Calibri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POLb1006/BSSb1104</a:t>
            </a:r>
            <a:endParaRPr lang="cs-CZ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smtClean="0"/>
              <a:t>Dva základní principy poznání a zkoumání v sociálních vědách: </a:t>
            </a:r>
            <a:r>
              <a:rPr lang="cs-CZ" sz="3200" b="1" dirty="0" smtClean="0"/>
              <a:t>redukce</a:t>
            </a:r>
            <a:r>
              <a:rPr lang="cs-CZ" sz="3200" dirty="0" smtClean="0"/>
              <a:t> </a:t>
            </a:r>
            <a:r>
              <a:rPr lang="cs-CZ" sz="3200" b="1" dirty="0" smtClean="0"/>
              <a:t>reality a redukce omylu</a:t>
            </a:r>
            <a:endParaRPr lang="cs-CZ" sz="3200" b="1" dirty="0"/>
          </a:p>
        </p:txBody>
      </p:sp>
      <p:sp>
        <p:nvSpPr>
          <p:cNvPr id="17411" name="Zástupný symbol pro zápatí 2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421312" cy="3651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POLb1006/BSSb1104</a:t>
            </a:r>
          </a:p>
        </p:txBody>
      </p:sp>
      <p:pic>
        <p:nvPicPr>
          <p:cNvPr id="17412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2478087" cy="3673475"/>
          </a:xfrm>
        </p:spPr>
      </p:pic>
      <p:sp>
        <p:nvSpPr>
          <p:cNvPr id="17413" name="TextovéPole 6"/>
          <p:cNvSpPr txBox="1">
            <a:spLocks noChangeArrowheads="1"/>
          </p:cNvSpPr>
          <p:nvPr/>
        </p:nvSpPr>
        <p:spPr bwMode="auto">
          <a:xfrm>
            <a:off x="5148263" y="2781300"/>
            <a:ext cx="374491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latin typeface="Tahoma" pitchFamily="34" charset="0"/>
              </a:rPr>
              <a:t>Máme </a:t>
            </a:r>
            <a:r>
              <a:rPr lang="cs-CZ" altLang="cs-CZ" sz="1800" dirty="0" smtClean="0">
                <a:latin typeface="Tahoma" pitchFamily="34" charset="0"/>
              </a:rPr>
              <a:t>tisíc </a:t>
            </a:r>
            <a:r>
              <a:rPr lang="cs-CZ" altLang="cs-CZ" sz="1800" dirty="0">
                <a:latin typeface="Tahoma" pitchFamily="34" charset="0"/>
              </a:rPr>
              <a:t>osob, o každé z nich můžeme získat data jako o této. Chceme vědět, jestli je každá z nich muž nebo žena (jde nám tedy o </a:t>
            </a:r>
            <a:r>
              <a:rPr lang="cs-CZ" altLang="cs-CZ" sz="1800" b="1" dirty="0">
                <a:latin typeface="Tahoma" pitchFamily="34" charset="0"/>
              </a:rPr>
              <a:t>popis</a:t>
            </a:r>
            <a:r>
              <a:rPr lang="cs-CZ" altLang="cs-CZ" sz="1800" dirty="0">
                <a:latin typeface="Tahoma" pitchFamily="34" charset="0"/>
              </a:rPr>
              <a:t>, i to je věda). Jak to budeme zkoumat?</a:t>
            </a:r>
          </a:p>
        </p:txBody>
      </p:sp>
      <p:sp>
        <p:nvSpPr>
          <p:cNvPr id="17414" name="TextovéPole 2"/>
          <p:cNvSpPr txBox="1">
            <a:spLocks noChangeArrowheads="1"/>
          </p:cNvSpPr>
          <p:nvPr/>
        </p:nvSpPr>
        <p:spPr bwMode="auto">
          <a:xfrm>
            <a:off x="5940425" y="4797425"/>
            <a:ext cx="3095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Tahoma" pitchFamily="34" charset="0"/>
              </a:rPr>
              <a:t>Někdy jsme konfrontováni se situací, že nám realita nenabízí dost materiálu k tomu, abychom něco zkoumali.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1255</Words>
  <Application>Microsoft Office PowerPoint</Application>
  <PresentationFormat>On-screen Show (4:3)</PresentationFormat>
  <Paragraphs>106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Medián</vt:lpstr>
      <vt:lpstr> Rtěnku nebo tanga? „Věda“ v politických vědách</vt:lpstr>
      <vt:lpstr>Věda jako kriminalistika</vt:lpstr>
      <vt:lpstr>Věda</vt:lpstr>
      <vt:lpstr>Jak oddělit vědu a nevědu?</vt:lpstr>
      <vt:lpstr>VĚDECKÁ OBJEKTIVITA</vt:lpstr>
      <vt:lpstr>Význam vědecké objektivity</vt:lpstr>
      <vt:lpstr>Nejvlivnější teorie vývoje vědy</vt:lpstr>
      <vt:lpstr>Vlivná definice vědy v politologii (King-Keohane-Verba 1994)</vt:lpstr>
      <vt:lpstr>Dva základní principy poznání a zkoumání v sociálních vědách: redukce reality a redukce omylu</vt:lpstr>
      <vt:lpstr>Slide 10</vt:lpstr>
      <vt:lpstr>Rtěnka nebo tanga? (I.)</vt:lpstr>
      <vt:lpstr>Rtěnka nebo tanga? (II., pozn. řešení závisí na aktuální distribuci znaku v populaci v tomto příkladě,  při jiné distribuci, např. v důsledku módy, by třeba rtěnka redukovala omyl líp)</vt:lpstr>
      <vt:lpstr>Výzkum jako</vt:lpstr>
      <vt:lpstr>Jak to aplikovat ve vědě:</vt:lpstr>
      <vt:lpstr>Věda jako zpřesňování odhadu</vt:lpstr>
      <vt:lpstr>Jak často se věda mýlí?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</dc:creator>
  <cp:lastModifiedBy>Roman</cp:lastModifiedBy>
  <cp:revision>30</cp:revision>
  <dcterms:created xsi:type="dcterms:W3CDTF">2015-09-24T06:08:24Z</dcterms:created>
  <dcterms:modified xsi:type="dcterms:W3CDTF">2022-09-15T06:02:47Z</dcterms:modified>
</cp:coreProperties>
</file>