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3.xml" ContentType="application/vnd.openxmlformats-officedocument.presentationml.notesSlide+xml"/>
  <Override PartName="/ppt/charts/chart2.xml" ContentType="application/vnd.openxmlformats-officedocument.drawingml.chart+xml"/>
  <Override PartName="/ppt/notesSlides/notesSlide34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35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36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2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3.xml" ContentType="application/vnd.openxmlformats-officedocument.presentationml.notesSlid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333" r:id="rId2"/>
    <p:sldId id="259" r:id="rId3"/>
    <p:sldId id="258" r:id="rId4"/>
    <p:sldId id="343" r:id="rId5"/>
    <p:sldId id="260" r:id="rId6"/>
    <p:sldId id="261" r:id="rId7"/>
    <p:sldId id="330" r:id="rId8"/>
    <p:sldId id="262" r:id="rId9"/>
    <p:sldId id="263" r:id="rId10"/>
    <p:sldId id="264" r:id="rId11"/>
    <p:sldId id="265" r:id="rId12"/>
    <p:sldId id="331" r:id="rId13"/>
    <p:sldId id="267" r:id="rId14"/>
    <p:sldId id="266" r:id="rId15"/>
    <p:sldId id="268" r:id="rId16"/>
    <p:sldId id="344" r:id="rId17"/>
    <p:sldId id="340" r:id="rId18"/>
    <p:sldId id="322" r:id="rId19"/>
    <p:sldId id="323" r:id="rId20"/>
    <p:sldId id="345" r:id="rId21"/>
    <p:sldId id="346" r:id="rId22"/>
    <p:sldId id="324" r:id="rId23"/>
    <p:sldId id="342" r:id="rId24"/>
    <p:sldId id="283" r:id="rId25"/>
    <p:sldId id="284" r:id="rId26"/>
    <p:sldId id="286" r:id="rId27"/>
    <p:sldId id="269" r:id="rId28"/>
    <p:sldId id="270" r:id="rId29"/>
    <p:sldId id="271" r:id="rId30"/>
    <p:sldId id="272" r:id="rId31"/>
    <p:sldId id="273" r:id="rId32"/>
    <p:sldId id="285" r:id="rId33"/>
    <p:sldId id="275" r:id="rId34"/>
    <p:sldId id="274" r:id="rId35"/>
    <p:sldId id="276" r:id="rId36"/>
    <p:sldId id="277" r:id="rId37"/>
    <p:sldId id="278" r:id="rId38"/>
    <p:sldId id="280" r:id="rId39"/>
    <p:sldId id="347" r:id="rId40"/>
    <p:sldId id="348" r:id="rId41"/>
    <p:sldId id="281" r:id="rId42"/>
    <p:sldId id="306" r:id="rId43"/>
    <p:sldId id="307" r:id="rId44"/>
    <p:sldId id="308" r:id="rId45"/>
    <p:sldId id="338" r:id="rId46"/>
    <p:sldId id="349" r:id="rId47"/>
    <p:sldId id="310" r:id="rId48"/>
    <p:sldId id="312" r:id="rId49"/>
    <p:sldId id="311" r:id="rId50"/>
    <p:sldId id="313" r:id="rId51"/>
    <p:sldId id="314" r:id="rId52"/>
    <p:sldId id="315" r:id="rId53"/>
    <p:sldId id="317" r:id="rId54"/>
    <p:sldId id="316" r:id="rId55"/>
    <p:sldId id="318" r:id="rId56"/>
    <p:sldId id="320" r:id="rId57"/>
    <p:sldId id="282" r:id="rId58"/>
    <p:sldId id="361" r:id="rId59"/>
    <p:sldId id="351" r:id="rId60"/>
    <p:sldId id="355" r:id="rId61"/>
    <p:sldId id="354" r:id="rId62"/>
    <p:sldId id="353" r:id="rId63"/>
    <p:sldId id="357" r:id="rId64"/>
    <p:sldId id="352" r:id="rId65"/>
    <p:sldId id="356" r:id="rId66"/>
    <p:sldId id="359" r:id="rId67"/>
    <p:sldId id="288" r:id="rId68"/>
    <p:sldId id="289" r:id="rId69"/>
    <p:sldId id="290" r:id="rId70"/>
    <p:sldId id="292" r:id="rId71"/>
    <p:sldId id="293" r:id="rId72"/>
    <p:sldId id="294" r:id="rId73"/>
    <p:sldId id="295" r:id="rId74"/>
    <p:sldId id="300" r:id="rId75"/>
    <p:sldId id="296" r:id="rId76"/>
    <p:sldId id="297" r:id="rId77"/>
    <p:sldId id="298" r:id="rId78"/>
    <p:sldId id="303" r:id="rId79"/>
    <p:sldId id="304" r:id="rId80"/>
    <p:sldId id="299" r:id="rId81"/>
    <p:sldId id="327" r:id="rId82"/>
    <p:sldId id="325" r:id="rId83"/>
    <p:sldId id="326" r:id="rId84"/>
    <p:sldId id="305" r:id="rId85"/>
    <p:sldId id="329" r:id="rId86"/>
    <p:sldId id="358" r:id="rId87"/>
    <p:sldId id="360" r:id="rId88"/>
    <p:sldId id="350" r:id="rId89"/>
  </p:sldIdLst>
  <p:sldSz cx="9144000" cy="6858000" type="screen4x3"/>
  <p:notesSz cx="7099300" cy="10234613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232"/>
    <a:srgbClr val="EB5229"/>
    <a:srgbClr val="01325A"/>
    <a:srgbClr val="022742"/>
    <a:srgbClr val="02216C"/>
    <a:srgbClr val="013293"/>
    <a:srgbClr val="64C4B8"/>
    <a:srgbClr val="FFFF00"/>
    <a:srgbClr val="F9F9F9"/>
    <a:srgbClr val="A71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6"/>
  </p:normalViewPr>
  <p:slideViewPr>
    <p:cSldViewPr>
      <p:cViewPr varScale="1">
        <p:scale>
          <a:sx n="103" d="100"/>
          <a:sy n="103" d="100"/>
        </p:scale>
        <p:origin x="188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Microsoft_Excelu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_rok_Microsoft_Excelu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Microsoft_Excelu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Microsoft_Excelu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Microsoft_Excelu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putnik\Desktop\Metodo_seminar_2018\odhad-vysledku-s-vypoctem-intervalu-spolehlivos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putnik\Desktop\Metodo_seminar_2018\odhad-vysledku-s-vypoctem-intervalu-spolehlivost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putnik\Desktop\Metodo_seminar_2018\odhad-vysledku-s-vypoctem-intervalu-spolehlivost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ED55-4E2B-80F8-B33D1A7471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ED55-4E2B-80F8-B33D1A74714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ED55-4E2B-80F8-B33D1A747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485376"/>
        <c:axId val="81832192"/>
      </c:barChart>
      <c:catAx>
        <c:axId val="11248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832192"/>
        <c:crosses val="autoZero"/>
        <c:auto val="1"/>
        <c:lblAlgn val="ctr"/>
        <c:lblOffset val="100"/>
        <c:noMultiLvlLbl val="0"/>
      </c:catAx>
      <c:valAx>
        <c:axId val="81832192"/>
        <c:scaling>
          <c:orientation val="minMax"/>
          <c:max val="2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crossAx val="11248537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5AC3-416B-BC4E-83A3914F26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AC3-416B-BC4E-83A3914F26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AC3-416B-BC4E-83A3914F26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519168"/>
        <c:axId val="81836800"/>
      </c:barChart>
      <c:catAx>
        <c:axId val="11251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836800"/>
        <c:crosses val="autoZero"/>
        <c:auto val="1"/>
        <c:lblAlgn val="ctr"/>
        <c:lblOffset val="100"/>
        <c:noMultiLvlLbl val="0"/>
      </c:catAx>
      <c:valAx>
        <c:axId val="81836800"/>
        <c:scaling>
          <c:orientation val="minMax"/>
          <c:max val="2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crossAx val="11251916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8325-4CE1-BB28-C41B8C17E2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8325-4CE1-BB28-C41B8C17E27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8325-4CE1-BB28-C41B8C17E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997824"/>
        <c:axId val="110368384"/>
      </c:barChart>
      <c:catAx>
        <c:axId val="11399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0368384"/>
        <c:crosses val="autoZero"/>
        <c:auto val="1"/>
        <c:lblAlgn val="ctr"/>
        <c:lblOffset val="100"/>
        <c:noMultiLvlLbl val="0"/>
      </c:catAx>
      <c:valAx>
        <c:axId val="110368384"/>
        <c:scaling>
          <c:orientation val="minMax"/>
          <c:max val="2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crossAx val="11399782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5041-4FC8-A495-449DE2587D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041-4FC8-A495-449DE2587D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041-4FC8-A495-449DE2587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1078016"/>
        <c:axId val="81276288"/>
      </c:barChart>
      <c:catAx>
        <c:axId val="14107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276288"/>
        <c:crosses val="autoZero"/>
        <c:auto val="1"/>
        <c:lblAlgn val="ctr"/>
        <c:lblOffset val="100"/>
        <c:noMultiLvlLbl val="0"/>
      </c:catAx>
      <c:valAx>
        <c:axId val="81276288"/>
        <c:scaling>
          <c:orientation val="minMax"/>
          <c:max val="2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crossAx val="14107801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93AC-4568-8730-8E2139966C6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93AC-4568-8730-8E2139966C6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3AC-4568-8730-8E2139966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2974336"/>
        <c:axId val="42288256"/>
      </c:barChart>
      <c:catAx>
        <c:axId val="152974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288256"/>
        <c:crosses val="autoZero"/>
        <c:auto val="1"/>
        <c:lblAlgn val="ctr"/>
        <c:lblOffset val="100"/>
        <c:noMultiLvlLbl val="0"/>
      </c:catAx>
      <c:valAx>
        <c:axId val="42288256"/>
        <c:scaling>
          <c:orientation val="minMax"/>
          <c:max val="2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crossAx val="15297433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Exitpoll Brno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4.7555703687244627E-2"/>
          <c:y val="9.2827090521477224E-2"/>
          <c:w val="0.92736066362996705"/>
          <c:h val="0.819994066107883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43-4114-B3F9-53BD1D291401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43-4114-B3F9-53BD1D291401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343-4114-B3F9-53BD1D291401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343-4114-B3F9-53BD1D291401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100000">
                    <a:srgbClr val="FF0000"/>
                  </a:gs>
                  <a:gs pos="0">
                    <a:schemeClr val="bg1"/>
                  </a:gs>
                  <a:gs pos="5300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343-4114-B3F9-53BD1D29140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343-4114-B3F9-53BD1D291401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100000">
                    <a:schemeClr val="accent6"/>
                  </a:gs>
                  <a:gs pos="50000">
                    <a:srgbClr val="FF0000"/>
                  </a:gs>
                  <a:gs pos="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343-4114-B3F9-53BD1D291401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343-4114-B3F9-53BD1D291401}"/>
              </c:ext>
            </c:extLst>
          </c:dPt>
          <c:dPt>
            <c:idx val="9"/>
            <c:invertIfNegative val="0"/>
            <c:bubble3D val="0"/>
            <c:spPr>
              <a:solidFill>
                <a:srgbClr val="F814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343-4114-B3F9-53BD1D291401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50000">
                    <a:srgbClr val="7030A0"/>
                  </a:gs>
                  <a:gs pos="100000">
                    <a:srgbClr val="0070C0"/>
                  </a:gs>
                </a:gsLst>
                <a:lin ang="10800000" scaled="1"/>
                <a:tileRect/>
              </a:gradFill>
              <a:ln>
                <a:gradFill>
                  <a:gsLst>
                    <a:gs pos="0">
                      <a:srgbClr val="00206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343-4114-B3F9-53BD1D29140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343-4114-B3F9-53BD1D291401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B343-4114-B3F9-53BD1D291401}"/>
              </c:ext>
            </c:extLst>
          </c:dPt>
          <c:cat>
            <c:strRef>
              <c:f>seminar!$A$3:$A$15</c:f>
              <c:strCache>
                <c:ptCount val="13"/>
                <c:pt idx="0">
                  <c:v>ANO</c:v>
                </c:pt>
                <c:pt idx="1">
                  <c:v>ODS</c:v>
                </c:pt>
                <c:pt idx="2">
                  <c:v>KDU-ČSL</c:v>
                </c:pt>
                <c:pt idx="3">
                  <c:v>ČPS</c:v>
                </c:pt>
                <c:pt idx="4">
                  <c:v>ČSSD</c:v>
                </c:pt>
                <c:pt idx="5">
                  <c:v>SPD</c:v>
                </c:pt>
                <c:pt idx="6">
                  <c:v>SZ</c:v>
                </c:pt>
                <c:pt idx="7">
                  <c:v>STAN</c:v>
                </c:pt>
                <c:pt idx="8">
                  <c:v>KSČM</c:v>
                </c:pt>
                <c:pt idx="9">
                  <c:v>ŽB</c:v>
                </c:pt>
                <c:pt idx="10">
                  <c:v>TOP09</c:v>
                </c:pt>
                <c:pt idx="11">
                  <c:v>SLS</c:v>
                </c:pt>
                <c:pt idx="12">
                  <c:v>Brno+</c:v>
                </c:pt>
              </c:strCache>
            </c:strRef>
          </c:cat>
          <c:val>
            <c:numRef>
              <c:f>seminar!$B$3:$B$15</c:f>
              <c:numCache>
                <c:formatCode>0.00</c:formatCode>
                <c:ptCount val="13"/>
                <c:pt idx="0">
                  <c:v>20.357321542142294</c:v>
                </c:pt>
                <c:pt idx="1">
                  <c:v>18.371329482093849</c:v>
                </c:pt>
                <c:pt idx="2">
                  <c:v>10.426251219819285</c:v>
                </c:pt>
                <c:pt idx="3">
                  <c:v>7.9882661073276919</c:v>
                </c:pt>
                <c:pt idx="4">
                  <c:v>7.1475474806392585</c:v>
                </c:pt>
                <c:pt idx="5">
                  <c:v>6.2000592843466027</c:v>
                </c:pt>
                <c:pt idx="6">
                  <c:v>4.6611963102544705</c:v>
                </c:pt>
                <c:pt idx="7">
                  <c:v>3.8696655074866908</c:v>
                </c:pt>
                <c:pt idx="8">
                  <c:v>4.7408438205453542</c:v>
                </c:pt>
                <c:pt idx="9">
                  <c:v>3.7568401980079034</c:v>
                </c:pt>
                <c:pt idx="10">
                  <c:v>3.4981719746199338</c:v>
                </c:pt>
                <c:pt idx="11">
                  <c:v>3.3392587751711096</c:v>
                </c:pt>
                <c:pt idx="12">
                  <c:v>2.2504754948992578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343-4114-B3F9-53BD1D291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27"/>
        <c:axId val="144405040"/>
        <c:axId val="229267248"/>
      </c:barChart>
      <c:catAx>
        <c:axId val="14440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29267248"/>
        <c:crosses val="autoZero"/>
        <c:auto val="1"/>
        <c:lblAlgn val="ctr"/>
        <c:lblOffset val="100"/>
        <c:noMultiLvlLbl val="0"/>
      </c:catAx>
      <c:valAx>
        <c:axId val="229267248"/>
        <c:scaling>
          <c:orientation val="minMax"/>
          <c:max val="2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444050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Exitpoll Brno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6.310005958933855E-2"/>
          <c:y val="0.12580523068058352"/>
          <c:w val="0.92567643999151605"/>
          <c:h val="0.819819219710051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E1-497A-ADFE-AC213DC8F733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E1-497A-ADFE-AC213DC8F733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E1-497A-ADFE-AC213DC8F733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0E1-497A-ADFE-AC213DC8F733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100000">
                    <a:srgbClr val="FF0000"/>
                  </a:gs>
                  <a:gs pos="0">
                    <a:schemeClr val="bg1"/>
                  </a:gs>
                  <a:gs pos="5300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0E1-497A-ADFE-AC213DC8F73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0E1-497A-ADFE-AC213DC8F733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100000">
                    <a:schemeClr val="accent6"/>
                  </a:gs>
                  <a:gs pos="50000">
                    <a:srgbClr val="FF0000"/>
                  </a:gs>
                  <a:gs pos="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0E1-497A-ADFE-AC213DC8F733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0E1-497A-ADFE-AC213DC8F733}"/>
              </c:ext>
            </c:extLst>
          </c:dPt>
          <c:dPt>
            <c:idx val="9"/>
            <c:invertIfNegative val="0"/>
            <c:bubble3D val="0"/>
            <c:spPr>
              <a:solidFill>
                <a:srgbClr val="F814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0E1-497A-ADFE-AC213DC8F733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50000">
                    <a:srgbClr val="7030A0"/>
                  </a:gs>
                  <a:gs pos="100000">
                    <a:srgbClr val="0070C0"/>
                  </a:gs>
                </a:gsLst>
                <a:lin ang="10800000" scaled="1"/>
                <a:tileRect/>
              </a:gradFill>
              <a:ln>
                <a:gradFill>
                  <a:gsLst>
                    <a:gs pos="0">
                      <a:srgbClr val="00206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0E1-497A-ADFE-AC213DC8F733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0E1-497A-ADFE-AC213DC8F733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90E1-497A-ADFE-AC213DC8F733}"/>
              </c:ext>
            </c:extLst>
          </c:dPt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seminar!$A$3:$A$15</c:f>
              <c:strCache>
                <c:ptCount val="13"/>
                <c:pt idx="0">
                  <c:v>ANO</c:v>
                </c:pt>
                <c:pt idx="1">
                  <c:v>ODS</c:v>
                </c:pt>
                <c:pt idx="2">
                  <c:v>KDU-ČSL</c:v>
                </c:pt>
                <c:pt idx="3">
                  <c:v>ČPS</c:v>
                </c:pt>
                <c:pt idx="4">
                  <c:v>ČSSD</c:v>
                </c:pt>
                <c:pt idx="5">
                  <c:v>SPD</c:v>
                </c:pt>
                <c:pt idx="6">
                  <c:v>SZ</c:v>
                </c:pt>
                <c:pt idx="7">
                  <c:v>STAN</c:v>
                </c:pt>
                <c:pt idx="8">
                  <c:v>KSČM</c:v>
                </c:pt>
                <c:pt idx="9">
                  <c:v>ŽB</c:v>
                </c:pt>
                <c:pt idx="10">
                  <c:v>TOP09</c:v>
                </c:pt>
                <c:pt idx="11">
                  <c:v>SLS</c:v>
                </c:pt>
                <c:pt idx="12">
                  <c:v>Brno+</c:v>
                </c:pt>
              </c:strCache>
            </c:strRef>
          </c:cat>
          <c:val>
            <c:numRef>
              <c:f>seminar!$B$3:$B$15</c:f>
              <c:numCache>
                <c:formatCode>0.00</c:formatCode>
                <c:ptCount val="13"/>
                <c:pt idx="0">
                  <c:v>20.357321542142294</c:v>
                </c:pt>
                <c:pt idx="1">
                  <c:v>18.371329482093849</c:v>
                </c:pt>
                <c:pt idx="2">
                  <c:v>10.426251219819285</c:v>
                </c:pt>
                <c:pt idx="3">
                  <c:v>7.9882661073276919</c:v>
                </c:pt>
                <c:pt idx="4">
                  <c:v>7.1475474806392585</c:v>
                </c:pt>
                <c:pt idx="5">
                  <c:v>6.2000592843466027</c:v>
                </c:pt>
                <c:pt idx="6">
                  <c:v>4.6611963102544705</c:v>
                </c:pt>
                <c:pt idx="7">
                  <c:v>3.8696655074866908</c:v>
                </c:pt>
                <c:pt idx="8">
                  <c:v>4.7408438205453542</c:v>
                </c:pt>
                <c:pt idx="9">
                  <c:v>3.7568401980079034</c:v>
                </c:pt>
                <c:pt idx="10">
                  <c:v>3.4981719746199338</c:v>
                </c:pt>
                <c:pt idx="11">
                  <c:v>3.3392587751711096</c:v>
                </c:pt>
                <c:pt idx="12">
                  <c:v>2.2504754948992578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90E1-497A-ADFE-AC213DC8F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27"/>
        <c:axId val="144405040"/>
        <c:axId val="229267248"/>
      </c:barChart>
      <c:catAx>
        <c:axId val="14440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29267248"/>
        <c:crosses val="autoZero"/>
        <c:auto val="1"/>
        <c:lblAlgn val="ctr"/>
        <c:lblOffset val="100"/>
        <c:noMultiLvlLbl val="0"/>
      </c:catAx>
      <c:valAx>
        <c:axId val="22926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444050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Brno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661-4A40-AE76-63752607C510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661-4A40-AE76-63752607C510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661-4A40-AE76-63752607C510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661-4A40-AE76-63752607C510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100000">
                    <a:srgbClr val="FF0000"/>
                  </a:gs>
                  <a:gs pos="0">
                    <a:schemeClr val="bg1"/>
                  </a:gs>
                  <a:gs pos="5300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661-4A40-AE76-63752607C51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661-4A40-AE76-63752607C510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100000">
                    <a:schemeClr val="accent6"/>
                  </a:gs>
                  <a:gs pos="50000">
                    <a:srgbClr val="FF0000"/>
                  </a:gs>
                  <a:gs pos="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661-4A40-AE76-63752607C510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661-4A40-AE76-63752607C510}"/>
              </c:ext>
            </c:extLst>
          </c:dPt>
          <c:dPt>
            <c:idx val="9"/>
            <c:invertIfNegative val="0"/>
            <c:bubble3D val="0"/>
            <c:spPr>
              <a:solidFill>
                <a:srgbClr val="F814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661-4A40-AE76-63752607C510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50000">
                    <a:srgbClr val="7030A0"/>
                  </a:gs>
                  <a:gs pos="100000">
                    <a:srgbClr val="0070C0"/>
                  </a:gs>
                </a:gsLst>
                <a:lin ang="10800000" scaled="1"/>
                <a:tileRect/>
              </a:gradFill>
              <a:ln>
                <a:gradFill>
                  <a:gsLst>
                    <a:gs pos="0">
                      <a:srgbClr val="00206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661-4A40-AE76-63752607C51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661-4A40-AE76-63752607C510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6661-4A40-AE76-63752607C510}"/>
              </c:ext>
            </c:extLst>
          </c:dPt>
          <c:cat>
            <c:strRef>
              <c:f>seminar!$A$3:$A$15</c:f>
              <c:strCache>
                <c:ptCount val="13"/>
                <c:pt idx="0">
                  <c:v>ANO</c:v>
                </c:pt>
                <c:pt idx="1">
                  <c:v>ODS</c:v>
                </c:pt>
                <c:pt idx="2">
                  <c:v>KDU-ČSL</c:v>
                </c:pt>
                <c:pt idx="3">
                  <c:v>ČPS</c:v>
                </c:pt>
                <c:pt idx="4">
                  <c:v>ČSSD</c:v>
                </c:pt>
                <c:pt idx="5">
                  <c:v>SPD</c:v>
                </c:pt>
                <c:pt idx="6">
                  <c:v>SZ</c:v>
                </c:pt>
                <c:pt idx="7">
                  <c:v>STAN</c:v>
                </c:pt>
                <c:pt idx="8">
                  <c:v>KSČM</c:v>
                </c:pt>
                <c:pt idx="9">
                  <c:v>ŽB</c:v>
                </c:pt>
                <c:pt idx="10">
                  <c:v>TOP09</c:v>
                </c:pt>
                <c:pt idx="11">
                  <c:v>SLS</c:v>
                </c:pt>
                <c:pt idx="12">
                  <c:v>Brno+</c:v>
                </c:pt>
              </c:strCache>
            </c:strRef>
          </c:cat>
          <c:val>
            <c:numRef>
              <c:f>seminar!$C$3:$C$15</c:f>
              <c:numCache>
                <c:formatCode>0.00</c:formatCode>
                <c:ptCount val="13"/>
                <c:pt idx="0">
                  <c:v>23.03</c:v>
                </c:pt>
                <c:pt idx="1">
                  <c:v>18.55</c:v>
                </c:pt>
                <c:pt idx="2">
                  <c:v>10.25</c:v>
                </c:pt>
                <c:pt idx="3">
                  <c:v>8.74</c:v>
                </c:pt>
                <c:pt idx="4">
                  <c:v>6.28</c:v>
                </c:pt>
                <c:pt idx="5">
                  <c:v>5.07</c:v>
                </c:pt>
                <c:pt idx="6">
                  <c:v>4.5199999999999996</c:v>
                </c:pt>
                <c:pt idx="7">
                  <c:v>4.28</c:v>
                </c:pt>
                <c:pt idx="8">
                  <c:v>4.13</c:v>
                </c:pt>
                <c:pt idx="9">
                  <c:v>4.09</c:v>
                </c:pt>
                <c:pt idx="10">
                  <c:v>3.42</c:v>
                </c:pt>
                <c:pt idx="11">
                  <c:v>2.72</c:v>
                </c:pt>
                <c:pt idx="12">
                  <c:v>2.65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661-4A40-AE76-63752607C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27"/>
        <c:axId val="144405040"/>
        <c:axId val="229267248"/>
      </c:barChart>
      <c:catAx>
        <c:axId val="14440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29267248"/>
        <c:crosses val="autoZero"/>
        <c:auto val="1"/>
        <c:lblAlgn val="ctr"/>
        <c:lblOffset val="100"/>
        <c:noMultiLvlLbl val="0"/>
      </c:catAx>
      <c:valAx>
        <c:axId val="229267248"/>
        <c:scaling>
          <c:orientation val="minMax"/>
          <c:max val="2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444050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043B6EA-7962-43A5-9D3D-69D8BAF75E55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E9D0401-37EB-48EA-B085-B22E9A4C9E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1855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F4F065B-47BD-49A5-AEF2-0D819FD4A373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77268E-72D0-4120-9081-4B37E85F71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79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3120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21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4876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345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5154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961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8580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777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3090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5892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3314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7348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73487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7348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73487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73487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78052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6568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4324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42162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47068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3886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64810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41199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94991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08221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63583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8725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44790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87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90220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20461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32405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62590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13307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85670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32110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55988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82653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8234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53918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11565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55707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78073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11920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4638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70411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39820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58254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670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70972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80286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79715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03370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75225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12342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49268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4742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9213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40628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54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727691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156100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00893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997428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63715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818614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595161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9275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409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763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759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707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118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2675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646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949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012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697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1383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E8EA7-2C9D-4638-943E-77CA6D861344}" type="datetimeFigureOut">
              <a:rPr lang="sk-SK" smtClean="0"/>
              <a:t>9.12.2022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948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hart" Target="../charts/chart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hart" Target="../charts/chart2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3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70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4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hart" Target="../charts/chart5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://guessthecorrelation.com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DF552C1-CCE5-4010-8567-C788DEC17B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6" t="9091" r="13118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1" y="2132856"/>
            <a:ext cx="3600400" cy="30061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cs-CZ" sz="4500" b="1" dirty="0"/>
              <a:t>Logika kvantitativního výzkumu</a:t>
            </a:r>
            <a:br>
              <a:rPr lang="cs-CZ" sz="2600" dirty="0"/>
            </a:br>
            <a:br>
              <a:rPr lang="cs-CZ" sz="2600" dirty="0"/>
            </a:br>
            <a:r>
              <a:rPr lang="cs-CZ" sz="2000" b="1" dirty="0"/>
              <a:t>POLb1006 Jak zkoumat politiku</a:t>
            </a:r>
            <a:br>
              <a:rPr lang="cs-CZ" sz="2600" dirty="0"/>
            </a:br>
            <a:br>
              <a:rPr lang="cs-CZ" sz="2600" dirty="0"/>
            </a:br>
            <a:r>
              <a:rPr lang="cs-CZ" sz="2000" dirty="0"/>
              <a:t>Jakub Jusko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0312" y="64077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Podzim 2022</a:t>
            </a:r>
          </a:p>
        </p:txBody>
      </p:sp>
    </p:spTree>
    <p:extLst>
      <p:ext uri="{BB962C8B-B14F-4D97-AF65-F5344CB8AC3E}">
        <p14:creationId xmlns:p14="http://schemas.microsoft.com/office/powerpoint/2010/main" val="3217017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altLang="zh-CN" sz="4400" dirty="0"/>
              <a:t>ÚROVEŇ </a:t>
            </a:r>
            <a:r>
              <a:rPr lang="cs-CZ" altLang="zh-CN" sz="4400" dirty="0" err="1"/>
              <a:t>MĚŘENÍ</a:t>
            </a:r>
            <a:r>
              <a:rPr lang="cs-CZ" altLang="zh-CN" dirty="0" err="1"/>
              <a:t>|</a:t>
            </a:r>
            <a:r>
              <a:rPr lang="cs-CZ" altLang="zh-CN" sz="3600" dirty="0" err="1"/>
              <a:t>Intervalové</a:t>
            </a:r>
            <a:r>
              <a:rPr lang="cs-CZ" altLang="zh-CN" sz="3600" dirty="0"/>
              <a:t> proměnné</a:t>
            </a:r>
            <a:endParaRPr lang="zh-CN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435280" cy="504056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100" b="1" dirty="0">
                <a:solidFill>
                  <a:srgbClr val="00B050"/>
                </a:solidFill>
              </a:rPr>
              <a:t>Umíme seřadit,</a:t>
            </a:r>
            <a:r>
              <a:rPr lang="cs-CZ" sz="2100" dirty="0"/>
              <a:t> na rozdíl od ordinální </a:t>
            </a:r>
            <a:r>
              <a:rPr lang="cs-CZ" sz="2100" b="1" dirty="0">
                <a:solidFill>
                  <a:srgbClr val="00B050"/>
                </a:solidFill>
              </a:rPr>
              <a:t>můžeme</a:t>
            </a:r>
            <a:r>
              <a:rPr lang="cs-CZ" sz="2100" dirty="0"/>
              <a:t> u intervalové proměnné vypočítat i </a:t>
            </a:r>
            <a:r>
              <a:rPr lang="cs-CZ" sz="2100" b="1" dirty="0"/>
              <a:t>„o kolik“ </a:t>
            </a:r>
            <a:r>
              <a:rPr lang="cs-CZ" sz="2100" dirty="0"/>
              <a:t>je jedna hodnota větší/menší jako druhá</a:t>
            </a:r>
          </a:p>
          <a:p>
            <a:pPr>
              <a:spcBef>
                <a:spcPts val="1200"/>
              </a:spcBef>
            </a:pPr>
            <a:r>
              <a:rPr lang="cs-CZ" sz="2100" dirty="0"/>
              <a:t>hodnotami jsou </a:t>
            </a:r>
            <a:r>
              <a:rPr lang="cs-CZ" sz="2100" b="1" dirty="0"/>
              <a:t>čísla, </a:t>
            </a:r>
            <a:r>
              <a:rPr lang="cs-CZ" sz="2100" dirty="0"/>
              <a:t>při kterých poznáme jednotku měření, a vzdálenost mezi jednotlivými možnými hodnotami měření (použité škály) je </a:t>
            </a:r>
            <a:r>
              <a:rPr lang="cs-CZ" sz="2100" b="1" dirty="0"/>
              <a:t>stejná</a:t>
            </a:r>
          </a:p>
          <a:p>
            <a:pPr>
              <a:spcBef>
                <a:spcPts val="1200"/>
              </a:spcBef>
            </a:pPr>
            <a:r>
              <a:rPr lang="cs-CZ" sz="2100" b="1" dirty="0">
                <a:solidFill>
                  <a:srgbClr val="FF0000"/>
                </a:solidFill>
              </a:rPr>
              <a:t>nemají přirozenou absolutní nulu</a:t>
            </a:r>
            <a:r>
              <a:rPr lang="cs-CZ" sz="2100" b="1" dirty="0"/>
              <a:t> </a:t>
            </a:r>
            <a:r>
              <a:rPr lang="cs-CZ" sz="2100" dirty="0"/>
              <a:t>(nula neznamená absenci měřené veličiny, je to jen arbitrárně učený bod na škále)</a:t>
            </a:r>
            <a:endParaRPr lang="cs-CZ" sz="2100" b="1" dirty="0"/>
          </a:p>
          <a:p>
            <a:pPr>
              <a:spcBef>
                <a:spcPts val="1200"/>
              </a:spcBef>
            </a:pPr>
            <a:r>
              <a:rPr lang="cs-CZ" sz="2100" dirty="0"/>
              <a:t>Např. rok narození (letopočet), teplota ovzduší, ...</a:t>
            </a:r>
          </a:p>
          <a:p>
            <a:pPr>
              <a:spcBef>
                <a:spcPts val="1800"/>
              </a:spcBef>
            </a:pPr>
            <a:endParaRPr lang="cs-CZ" sz="2100" dirty="0">
              <a:solidFill>
                <a:srgbClr val="0070C0"/>
              </a:solidFill>
            </a:endParaRPr>
          </a:p>
          <a:p>
            <a:pPr>
              <a:spcBef>
                <a:spcPts val="1800"/>
              </a:spcBef>
            </a:pPr>
            <a:endParaRPr lang="cs-CZ" sz="2100" dirty="0">
              <a:solidFill>
                <a:srgbClr val="0070C0"/>
              </a:solidFill>
            </a:endParaRPr>
          </a:p>
          <a:p>
            <a:pPr>
              <a:spcBef>
                <a:spcPts val="1800"/>
              </a:spcBef>
            </a:pPr>
            <a:r>
              <a:rPr lang="cs-CZ" sz="2100" dirty="0">
                <a:solidFill>
                  <a:srgbClr val="0070C0"/>
                </a:solidFill>
              </a:rPr>
              <a:t>příklad z exit </a:t>
            </a:r>
            <a:r>
              <a:rPr lang="cs-CZ" sz="2100" dirty="0" err="1">
                <a:solidFill>
                  <a:srgbClr val="0070C0"/>
                </a:solidFill>
              </a:rPr>
              <a:t>pollu</a:t>
            </a:r>
            <a:r>
              <a:rPr lang="cs-CZ" sz="2100" dirty="0">
                <a:solidFill>
                  <a:srgbClr val="0070C0"/>
                </a:solidFill>
              </a:rPr>
              <a:t> </a:t>
            </a:r>
            <a:r>
              <a:rPr lang="cs-CZ" sz="2100" b="1" dirty="0">
                <a:solidFill>
                  <a:srgbClr val="0070C0"/>
                </a:solidFill>
              </a:rPr>
              <a:t>(?)</a:t>
            </a:r>
          </a:p>
        </p:txBody>
      </p:sp>
    </p:spTree>
    <p:extLst>
      <p:ext uri="{BB962C8B-B14F-4D97-AF65-F5344CB8AC3E}">
        <p14:creationId xmlns:p14="http://schemas.microsoft.com/office/powerpoint/2010/main" val="4298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400" dirty="0"/>
              <a:t>ÚROVEŇ MĚŘENÍ</a:t>
            </a:r>
            <a:r>
              <a:rPr lang="en-US" dirty="0"/>
              <a:t>|</a:t>
            </a:r>
            <a:r>
              <a:rPr lang="sk-SK" sz="3600" dirty="0" err="1"/>
              <a:t>Poměrové</a:t>
            </a:r>
            <a:r>
              <a:rPr lang="sk-SK" sz="3600" dirty="0"/>
              <a:t> </a:t>
            </a:r>
            <a:r>
              <a:rPr lang="cs-CZ" sz="3600" dirty="0"/>
              <a:t>proměnné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/>
              <a:t>stejné vlastnosti jako intervalová + </a:t>
            </a:r>
            <a:r>
              <a:rPr lang="cs-CZ" sz="2800" b="1" dirty="0"/>
              <a:t>absolutní nula</a:t>
            </a:r>
          </a:p>
          <a:p>
            <a:pPr>
              <a:spcBef>
                <a:spcPts val="1200"/>
              </a:spcBef>
            </a:pPr>
            <a:r>
              <a:rPr lang="cs-CZ" sz="2800" b="1" dirty="0"/>
              <a:t>„nula“ – </a:t>
            </a:r>
            <a:r>
              <a:rPr lang="cs-CZ" sz="2800" dirty="0"/>
              <a:t>skutečná absence měřené vlastnosti</a:t>
            </a:r>
            <a:endParaRPr lang="cs-CZ" sz="2800" b="1" dirty="0"/>
          </a:p>
          <a:p>
            <a:pPr>
              <a:spcBef>
                <a:spcPts val="1200"/>
              </a:spcBef>
            </a:pPr>
            <a:r>
              <a:rPr lang="cs-CZ" sz="2800" dirty="0"/>
              <a:t>nejvyšší informační hodnota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všechny matematické operace (=, ≠, &lt;, &gt;, +, -, *, /)</a:t>
            </a:r>
            <a:endParaRPr lang="cs-CZ" sz="2800" b="1" u="sng" dirty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800" dirty="0"/>
              <a:t>např. počet bodů ze zkoušky, finance vynaložené na předvolební kampaň ...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70C0"/>
                </a:solidFill>
              </a:rPr>
              <a:t>příklad z exit </a:t>
            </a:r>
            <a:r>
              <a:rPr lang="cs-CZ" sz="2800" dirty="0" err="1">
                <a:solidFill>
                  <a:srgbClr val="0070C0"/>
                </a:solidFill>
              </a:rPr>
              <a:t>pollu</a:t>
            </a:r>
            <a:r>
              <a:rPr lang="cs-CZ" sz="2800" dirty="0">
                <a:solidFill>
                  <a:srgbClr val="0070C0"/>
                </a:solidFill>
              </a:rPr>
              <a:t> </a:t>
            </a:r>
            <a:r>
              <a:rPr lang="cs-CZ" sz="2800" b="1" dirty="0">
                <a:solidFill>
                  <a:srgbClr val="0070C0"/>
                </a:solidFill>
              </a:rPr>
              <a:t>(?)</a:t>
            </a: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52703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9AB3B-8385-466F-B9EA-02698DDB3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7624"/>
            <a:ext cx="4536504" cy="6362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747140-ECD0-4715-A5FC-05F4E2DA0F94}"/>
              </a:ext>
            </a:extLst>
          </p:cNvPr>
          <p:cNvSpPr txBox="1"/>
          <p:nvPr/>
        </p:nvSpPr>
        <p:spPr>
          <a:xfrm>
            <a:off x="2915816" y="77018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 Black" panose="020B0A04020102020204" pitchFamily="34" charset="0"/>
                <a:cs typeface="Aharoni" panose="02010803020104030203" pitchFamily="2" charset="-79"/>
              </a:rPr>
              <a:t>NOMINÁLNÍ</a:t>
            </a:r>
            <a:endParaRPr lang="cs-CZ" sz="3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1BDB9-9221-4FDC-9B6D-0ED1440993D5}"/>
              </a:ext>
            </a:extLst>
          </p:cNvPr>
          <p:cNvSpPr txBox="1"/>
          <p:nvPr/>
        </p:nvSpPr>
        <p:spPr>
          <a:xfrm>
            <a:off x="3042529" y="2413009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 Black" panose="020B0A04020102020204" pitchFamily="34" charset="0"/>
                <a:cs typeface="Aharoni" panose="02010803020104030203" pitchFamily="2" charset="-79"/>
              </a:rPr>
              <a:t>ORDINÁLNÍ</a:t>
            </a:r>
            <a:endParaRPr lang="cs-CZ" sz="3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E0561E-8DB1-4111-815C-D896AD5C7C64}"/>
              </a:ext>
            </a:extLst>
          </p:cNvPr>
          <p:cNvSpPr txBox="1"/>
          <p:nvPr/>
        </p:nvSpPr>
        <p:spPr>
          <a:xfrm>
            <a:off x="2555776" y="3983279"/>
            <a:ext cx="3489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 Black" panose="020B0A04020102020204" pitchFamily="34" charset="0"/>
                <a:cs typeface="Aharoni" panose="02010803020104030203" pitchFamily="2" charset="-79"/>
              </a:rPr>
              <a:t>INTERVALOVÉ</a:t>
            </a:r>
            <a:endParaRPr lang="cs-CZ" sz="3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16E0C2-8887-4E21-9EEA-74AAE78035B2}"/>
              </a:ext>
            </a:extLst>
          </p:cNvPr>
          <p:cNvSpPr txBox="1"/>
          <p:nvPr/>
        </p:nvSpPr>
        <p:spPr>
          <a:xfrm>
            <a:off x="3234680" y="556816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 Black" panose="020B0A04020102020204" pitchFamily="34" charset="0"/>
                <a:cs typeface="Aharoni" panose="02010803020104030203" pitchFamily="2" charset="-79"/>
              </a:rPr>
              <a:t>POMĚROVÉ</a:t>
            </a:r>
            <a:endParaRPr lang="cs-CZ" sz="3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266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altLang="zh-CN" sz="4000" dirty="0"/>
              <a:t>ÚROVEŇ MĚŘENÍ </a:t>
            </a:r>
            <a:r>
              <a:rPr lang="en-US" sz="4000" dirty="0"/>
              <a:t>|</a:t>
            </a:r>
            <a:r>
              <a:rPr lang="sk-SK" sz="4000" dirty="0"/>
              <a:t>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16499" r="1999" b="9500"/>
          <a:stretch/>
        </p:blipFill>
        <p:spPr>
          <a:xfrm>
            <a:off x="1043608" y="1556792"/>
            <a:ext cx="2506941" cy="1553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3203684"/>
            <a:ext cx="110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ordinální</a:t>
            </a:r>
            <a:endParaRPr lang="sk-S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3"/>
          <a:stretch/>
        </p:blipFill>
        <p:spPr>
          <a:xfrm>
            <a:off x="4551581" y="1628800"/>
            <a:ext cx="1892627" cy="19638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43167" y="3789040"/>
            <a:ext cx="126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nominální</a:t>
            </a:r>
            <a:endParaRPr lang="sk-SK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0" y="4167403"/>
            <a:ext cx="2917613" cy="18672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3195" y="6111657"/>
            <a:ext cx="2448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/>
              <a:t>počet úderov za minútu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65182" y="4426579"/>
            <a:ext cx="126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poměrová</a:t>
            </a:r>
            <a:endParaRPr lang="sk-SK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29" y="5010292"/>
            <a:ext cx="4098930" cy="14176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48264" y="4831136"/>
            <a:ext cx="126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intervalová</a:t>
            </a:r>
          </a:p>
        </p:txBody>
      </p:sp>
    </p:spTree>
    <p:extLst>
      <p:ext uri="{BB962C8B-B14F-4D97-AF65-F5344CB8AC3E}">
        <p14:creationId xmlns:p14="http://schemas.microsoft.com/office/powerpoint/2010/main" val="333677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 animBg="1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altLang="zh-CN" sz="4400" dirty="0"/>
              <a:t>ÚROVEŇ MĚŘENÍ </a:t>
            </a:r>
            <a:r>
              <a:rPr lang="cs-CZ" dirty="0"/>
              <a:t>| </a:t>
            </a:r>
            <a:r>
              <a:rPr lang="cs-CZ" sz="3600" dirty="0"/>
              <a:t>Proč je to důležité?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důležité rozlišovat </a:t>
            </a:r>
            <a:r>
              <a:rPr lang="cs-CZ" sz="2800" dirty="0"/>
              <a:t>mezi úrovněmi měření/typy proměnných -&gt; různé typy proměnných -&gt; různé statistické operace</a:t>
            </a:r>
            <a:endParaRPr lang="cs-CZ" sz="2800" b="1" dirty="0"/>
          </a:p>
          <a:p>
            <a:r>
              <a:rPr lang="cs-CZ" sz="2800" dirty="0"/>
              <a:t>čím vyšší úroveň, tým lepší </a:t>
            </a:r>
          </a:p>
          <a:p>
            <a:endParaRPr lang="cs-CZ" sz="2800" dirty="0"/>
          </a:p>
          <a:p>
            <a:r>
              <a:rPr lang="cs-CZ" sz="2800" dirty="0"/>
              <a:t>konverze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156176" y="5363924"/>
            <a:ext cx="25202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intervalová/</a:t>
            </a:r>
            <a:r>
              <a:rPr lang="sk-SK" dirty="0" err="1"/>
              <a:t>poměrová</a:t>
            </a:r>
            <a:endParaRPr lang="sk-SK" dirty="0"/>
          </a:p>
        </p:txBody>
      </p:sp>
      <p:sp>
        <p:nvSpPr>
          <p:cNvPr id="12" name="TextBox 11"/>
          <p:cNvSpPr txBox="1"/>
          <p:nvPr/>
        </p:nvSpPr>
        <p:spPr>
          <a:xfrm>
            <a:off x="3419872" y="5363924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ordinální</a:t>
            </a:r>
            <a:endParaRPr lang="sk-SK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5363924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nominální</a:t>
            </a:r>
            <a:endParaRPr lang="sk-SK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051720" y="4869160"/>
            <a:ext cx="5184576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123728" y="6237312"/>
            <a:ext cx="518457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27884" y="5883369"/>
            <a:ext cx="237626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0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6088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altLang="zh-CN" sz="4000" dirty="0"/>
              <a:t>ÚROVEŇ MĚŘENÍ </a:t>
            </a:r>
            <a:r>
              <a:rPr lang="en-US" dirty="0"/>
              <a:t>| </a:t>
            </a:r>
            <a:r>
              <a:rPr lang="sk-SK" sz="3200" dirty="0" err="1"/>
              <a:t>Konverze</a:t>
            </a:r>
            <a:endParaRPr lang="sk-SK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k-SK" sz="2800" dirty="0"/>
          </a:p>
          <a:p>
            <a:pPr marL="0" indent="0">
              <a:buNone/>
            </a:pPr>
            <a:endParaRPr lang="sk-SK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9900" y="1953706"/>
            <a:ext cx="208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/>
              <a:t>věk</a:t>
            </a:r>
            <a:r>
              <a:rPr lang="sk-SK" sz="2000" dirty="0"/>
              <a:t> v </a:t>
            </a:r>
            <a:r>
              <a:rPr lang="sk-SK" sz="2000" dirty="0" err="1"/>
              <a:t>letech</a:t>
            </a:r>
            <a:r>
              <a:rPr lang="sk-SK" sz="2000" dirty="0"/>
              <a:t>:</a:t>
            </a:r>
          </a:p>
          <a:p>
            <a:r>
              <a:rPr lang="sk-SK" sz="2000" dirty="0"/>
              <a:t>16, 20, 31, 49, 52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899" y="2780928"/>
            <a:ext cx="208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70C0"/>
                </a:solidFill>
              </a:rPr>
              <a:t>typ </a:t>
            </a:r>
            <a:r>
              <a:rPr lang="sk-SK" sz="2000" b="1" dirty="0" err="1">
                <a:solidFill>
                  <a:srgbClr val="0070C0"/>
                </a:solidFill>
              </a:rPr>
              <a:t>proměnné</a:t>
            </a:r>
            <a:r>
              <a:rPr lang="sk-SK" sz="2000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3914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POMEROVÁ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9912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ORDINÁLNÍ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9912" y="4365104"/>
            <a:ext cx="1649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/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6216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NOMINÁLNÍ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27913" y="4348751"/>
            <a:ext cx="1649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275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 animBg="1"/>
      <p:bldP spid="17" grpId="0" animBg="1"/>
      <p:bldP spid="18" grpId="0"/>
      <p:bldP spid="19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altLang="zh-CN" sz="4000" dirty="0"/>
              <a:t>ÚROVEŇ MĚŘENÍ </a:t>
            </a:r>
            <a:r>
              <a:rPr lang="en-US" dirty="0"/>
              <a:t>| </a:t>
            </a:r>
            <a:r>
              <a:rPr lang="sk-SK" sz="3200" dirty="0" err="1"/>
              <a:t>Konverze</a:t>
            </a:r>
            <a:endParaRPr lang="sk-SK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k-SK" sz="2800" dirty="0"/>
          </a:p>
          <a:p>
            <a:pPr marL="0" indent="0">
              <a:buNone/>
            </a:pPr>
            <a:endParaRPr lang="sk-SK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9900" y="1953706"/>
            <a:ext cx="208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/>
              <a:t>věk</a:t>
            </a:r>
            <a:r>
              <a:rPr lang="sk-SK" sz="2000" dirty="0"/>
              <a:t> v </a:t>
            </a:r>
            <a:r>
              <a:rPr lang="sk-SK" sz="2000" dirty="0" err="1"/>
              <a:t>letech</a:t>
            </a:r>
            <a:r>
              <a:rPr lang="sk-SK" sz="2000" dirty="0"/>
              <a:t>:</a:t>
            </a:r>
          </a:p>
          <a:p>
            <a:r>
              <a:rPr lang="sk-SK" sz="2000" dirty="0"/>
              <a:t>16, 20, 31, 49, 52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899" y="2780928"/>
            <a:ext cx="208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70C0"/>
                </a:solidFill>
              </a:rPr>
              <a:t>typ </a:t>
            </a:r>
            <a:r>
              <a:rPr lang="sk-SK" sz="2000" b="1" dirty="0" err="1">
                <a:solidFill>
                  <a:srgbClr val="0070C0"/>
                </a:solidFill>
              </a:rPr>
              <a:t>proměnné</a:t>
            </a:r>
            <a:r>
              <a:rPr lang="sk-SK" sz="2000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3914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POMEROVÁ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9912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ORDINÁLNA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9912" y="4365104"/>
            <a:ext cx="1649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/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6216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NOMINÁLNA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27913" y="4348751"/>
            <a:ext cx="1649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/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9366" y="5005300"/>
            <a:ext cx="33843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&lt;20, 20-30, 31-40, 41-50, &gt;50</a:t>
            </a:r>
            <a:endParaRPr lang="sk-SK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732240" y="5005300"/>
            <a:ext cx="19545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k-SK" sz="2000" dirty="0"/>
              <a:t>adolescenti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/>
              <a:t>dospievajúci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/>
              <a:t>mladí</a:t>
            </a:r>
          </a:p>
        </p:txBody>
      </p:sp>
    </p:spTree>
    <p:extLst>
      <p:ext uri="{BB962C8B-B14F-4D97-AF65-F5344CB8AC3E}">
        <p14:creationId xmlns:p14="http://schemas.microsoft.com/office/powerpoint/2010/main" val="342317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 animBg="1"/>
      <p:bldP spid="17" grpId="0" animBg="1"/>
      <p:bldP spid="18" grpId="0"/>
      <p:bldP spid="19" grpId="0" animBg="1"/>
      <p:bldP spid="20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5D6B3-E793-48FA-A66B-D9324A34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15" y="5086430"/>
            <a:ext cx="6858000" cy="83822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5400" b="1" dirty="0" err="1"/>
              <a:t>Docházka</a:t>
            </a:r>
            <a:endParaRPr lang="sk-SK" sz="5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424A0-B37C-4182-AAC0-9087FD302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9" b="1"/>
          <a:stretch/>
        </p:blipFill>
        <p:spPr bwMode="auto">
          <a:xfrm>
            <a:off x="1267534" y="386205"/>
            <a:ext cx="667758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32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dirty="0"/>
              <a:t>DATOVÁ MATICE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802329" cy="49822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2276872"/>
            <a:ext cx="8802329" cy="21602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Rectangle 5"/>
          <p:cNvSpPr/>
          <p:nvPr/>
        </p:nvSpPr>
        <p:spPr>
          <a:xfrm>
            <a:off x="2420604" y="1485338"/>
            <a:ext cx="792088" cy="4982271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Rectangular Callout 6"/>
          <p:cNvSpPr/>
          <p:nvPr/>
        </p:nvSpPr>
        <p:spPr>
          <a:xfrm>
            <a:off x="4097186" y="548680"/>
            <a:ext cx="2016224" cy="504056"/>
          </a:xfrm>
          <a:prstGeom prst="wedgeRectCallout">
            <a:avLst>
              <a:gd name="adj1" fmla="val -102955"/>
              <a:gd name="adj2" fmla="val 20419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sloupce</a:t>
            </a:r>
            <a:r>
              <a:rPr lang="sk-S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hodnoty </a:t>
            </a:r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proměnné</a:t>
            </a:r>
            <a:endParaRPr lang="sk-S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808536" y="4365104"/>
            <a:ext cx="2016224" cy="504056"/>
          </a:xfrm>
          <a:prstGeom prst="wedgeRectCallout">
            <a:avLst>
              <a:gd name="adj1" fmla="val -102278"/>
              <a:gd name="adj2" fmla="val -44562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řádky</a:t>
            </a:r>
            <a:r>
              <a:rPr lang="sk-S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jednotlivé </a:t>
            </a:r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případy</a:t>
            </a:r>
            <a:endParaRPr lang="sk-S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dirty="0"/>
              <a:t>DATOVÁ MATICE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0165"/>
            <a:ext cx="8802329" cy="49715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2276872"/>
            <a:ext cx="8802329" cy="21602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Rectangle 5"/>
          <p:cNvSpPr/>
          <p:nvPr/>
        </p:nvSpPr>
        <p:spPr>
          <a:xfrm>
            <a:off x="2420604" y="1485338"/>
            <a:ext cx="792088" cy="4982271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Rectangular Callout 6"/>
          <p:cNvSpPr/>
          <p:nvPr/>
        </p:nvSpPr>
        <p:spPr>
          <a:xfrm>
            <a:off x="4097186" y="548680"/>
            <a:ext cx="2016224" cy="504056"/>
          </a:xfrm>
          <a:prstGeom prst="wedgeRectCallout">
            <a:avLst>
              <a:gd name="adj1" fmla="val -102955"/>
              <a:gd name="adj2" fmla="val 20419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sloupce</a:t>
            </a:r>
            <a:r>
              <a:rPr lang="sk-S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hodnoty </a:t>
            </a:r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proměnné</a:t>
            </a:r>
            <a:endParaRPr lang="sk-S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808536" y="4365104"/>
            <a:ext cx="2016224" cy="504056"/>
          </a:xfrm>
          <a:prstGeom prst="wedgeRectCallout">
            <a:avLst>
              <a:gd name="adj1" fmla="val -102278"/>
              <a:gd name="adj2" fmla="val -44562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řádky</a:t>
            </a:r>
            <a:r>
              <a:rPr lang="sk-S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jednotlivé </a:t>
            </a:r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případy</a:t>
            </a:r>
            <a:endParaRPr lang="sk-S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0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KVANTI VÝZKUM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25144"/>
          </a:xfrm>
        </p:spPr>
        <p:txBody>
          <a:bodyPr>
            <a:normAutofit/>
          </a:bodyPr>
          <a:lstStyle/>
          <a:p>
            <a:r>
              <a:rPr lang="cs-CZ" sz="2400" b="1" dirty="0"/>
              <a:t>Pracuje s fakty a ověřitelnými informacemi</a:t>
            </a:r>
          </a:p>
          <a:p>
            <a:r>
              <a:rPr lang="cs-CZ" sz="2400" b="1" dirty="0"/>
              <a:t>Dá se verifikovat (a často i replikovat)</a:t>
            </a:r>
          </a:p>
          <a:p>
            <a:r>
              <a:rPr lang="cs-CZ" sz="2400" b="1" dirty="0"/>
              <a:t>Výsledky se dají použít v praxi</a:t>
            </a:r>
          </a:p>
          <a:p>
            <a:endParaRPr lang="cs-CZ" sz="2400" b="1" dirty="0"/>
          </a:p>
          <a:p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ALE někdy těžké na pochopení, možná subjektivita, $</a:t>
            </a:r>
          </a:p>
          <a:p>
            <a:endParaRPr lang="cs-CZ" sz="2400" b="1" dirty="0"/>
          </a:p>
          <a:p>
            <a:endParaRPr lang="cs-CZ" sz="2800" dirty="0"/>
          </a:p>
          <a:p>
            <a:pPr lvl="2"/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46049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dirty="0"/>
              <a:t>DATOVÁ MATICE </a:t>
            </a:r>
            <a:r>
              <a:rPr lang="sk-SK" sz="4000" dirty="0" err="1"/>
              <a:t>vs</a:t>
            </a:r>
            <a:r>
              <a:rPr lang="sk-SK" sz="4000" dirty="0"/>
              <a:t>. </a:t>
            </a:r>
            <a:r>
              <a:rPr lang="sk-SK" sz="4000" dirty="0" err="1"/>
              <a:t>Tabulka</a:t>
            </a:r>
            <a:endParaRPr lang="sk-SK" sz="4000" dirty="0"/>
          </a:p>
        </p:txBody>
      </p:sp>
      <p:sp>
        <p:nvSpPr>
          <p:cNvPr id="8" name="Rectangular Callout 7"/>
          <p:cNvSpPr/>
          <p:nvPr/>
        </p:nvSpPr>
        <p:spPr>
          <a:xfrm>
            <a:off x="1808536" y="4365104"/>
            <a:ext cx="2016224" cy="504056"/>
          </a:xfrm>
          <a:prstGeom prst="wedgeRectCallout">
            <a:avLst>
              <a:gd name="adj1" fmla="val -102278"/>
              <a:gd name="adj2" fmla="val -44562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řádky</a:t>
            </a:r>
            <a:r>
              <a:rPr lang="sk-S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jednotlivé </a:t>
            </a:r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případy</a:t>
            </a:r>
            <a:endParaRPr lang="sk-S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Obrázok 8" descr="Obrázok, na ktorom je stôl&#10;&#10;Automaticky generovaný popis">
            <a:extLst>
              <a:ext uri="{FF2B5EF4-FFF2-40B4-BE49-F238E27FC236}">
                <a16:creationId xmlns:a16="http://schemas.microsoft.com/office/drawing/2014/main" id="{FC79FAF9-BEA8-A949-6628-01F64B230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7772400" cy="471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06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dirty="0"/>
              <a:t>DATOVÁ MATICE </a:t>
            </a:r>
            <a:r>
              <a:rPr lang="sk-SK" sz="4000" dirty="0" err="1"/>
              <a:t>vs</a:t>
            </a:r>
            <a:r>
              <a:rPr lang="sk-SK" sz="4000" dirty="0"/>
              <a:t>. </a:t>
            </a:r>
            <a:r>
              <a:rPr lang="sk-SK" sz="4000" dirty="0" err="1"/>
              <a:t>Tabulka</a:t>
            </a:r>
            <a:endParaRPr lang="sk-SK" sz="4000" dirty="0"/>
          </a:p>
        </p:txBody>
      </p:sp>
      <p:pic>
        <p:nvPicPr>
          <p:cNvPr id="4" name="Obrázok 3" descr="Obrázok, na ktorom je stôl&#10;&#10;Automaticky generovaný popis">
            <a:extLst>
              <a:ext uri="{FF2B5EF4-FFF2-40B4-BE49-F238E27FC236}">
                <a16:creationId xmlns:a16="http://schemas.microsoft.com/office/drawing/2014/main" id="{EB41B464-7D90-453F-36D3-65B1632F8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00250"/>
            <a:ext cx="7772400" cy="28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11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/>
          <a:stretch/>
        </p:blipFill>
        <p:spPr>
          <a:xfrm>
            <a:off x="4776826" y="2420888"/>
            <a:ext cx="4367174" cy="4437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77888"/>
            <a:ext cx="8229600" cy="1143000"/>
          </a:xfrm>
        </p:spPr>
        <p:txBody>
          <a:bodyPr>
            <a:normAutofit/>
          </a:bodyPr>
          <a:lstStyle/>
          <a:p>
            <a:r>
              <a:rPr lang="sk-SK" sz="6000" b="1" dirty="0">
                <a:solidFill>
                  <a:schemeClr val="bg1"/>
                </a:solidFill>
              </a:rPr>
              <a:t>ANALÝZA DAT</a:t>
            </a:r>
          </a:p>
        </p:txBody>
      </p:sp>
    </p:spTree>
    <p:extLst>
      <p:ext uri="{BB962C8B-B14F-4D97-AF65-F5344CB8AC3E}">
        <p14:creationId xmlns:p14="http://schemas.microsoft.com/office/powerpoint/2010/main" val="3913426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925144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buNone/>
            </a:pPr>
            <a:endParaRPr lang="sk-SK" sz="24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09D60C3-5A5D-A607-CC7A-B70FDEBF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78" y="1556792"/>
            <a:ext cx="687576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799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FREKVENCE VÝSKYTU</a:t>
            </a:r>
            <a:endParaRPr lang="sk-SK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400" dirty="0"/>
              <a:t>grafické znázornění rozložení hodnot proměnné (trend)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histogram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28" y="2204864"/>
            <a:ext cx="5432576" cy="4110649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6588224" y="2708920"/>
            <a:ext cx="2016224" cy="648072"/>
          </a:xfrm>
          <a:prstGeom prst="wedgeRectCallout">
            <a:avLst>
              <a:gd name="adj1" fmla="val -63018"/>
              <a:gd name="adj2" fmla="val 13891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normální</a:t>
            </a: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rozložení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9948" y="60212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výška žien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966953" y="378439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počet žien</a:t>
            </a:r>
          </a:p>
        </p:txBody>
      </p:sp>
    </p:spTree>
    <p:extLst>
      <p:ext uri="{BB962C8B-B14F-4D97-AF65-F5344CB8AC3E}">
        <p14:creationId xmlns:p14="http://schemas.microsoft.com/office/powerpoint/2010/main" val="58027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FREKVENCE VÝSKYTU</a:t>
            </a:r>
            <a:endParaRPr lang="sk-SK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400" dirty="0"/>
              <a:t>grafické znázornění rozložení hodnot proměnné (trend)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histogram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0"/>
          <a:stretch/>
        </p:blipFill>
        <p:spPr>
          <a:xfrm>
            <a:off x="285961" y="2301766"/>
            <a:ext cx="8380146" cy="43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86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FREKVENCE VÝSKYTU</a:t>
            </a:r>
            <a:endParaRPr lang="sk-SK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/>
              <a:t>zešikmené rozložení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9552" b="4912"/>
          <a:stretch/>
        </p:blipFill>
        <p:spPr>
          <a:xfrm>
            <a:off x="4860032" y="2708920"/>
            <a:ext cx="3734150" cy="3373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20888"/>
            <a:ext cx="3867397" cy="38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79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STŘEDNÍ HODNOTY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/>
              <a:t>základní charakteristika dat, typická hodnota dané proměnné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koncentrace informací do </a:t>
            </a:r>
            <a:r>
              <a:rPr lang="cs-CZ" sz="2800" b="1" dirty="0"/>
              <a:t>jednoho čísla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cs-CZ" sz="2400" b="1" dirty="0">
                <a:solidFill>
                  <a:srgbClr val="00B050"/>
                </a:solidFill>
              </a:rPr>
              <a:t>+ jednoduchý výpočet</a:t>
            </a:r>
            <a:endParaRPr lang="cs-CZ" sz="2400" b="1" dirty="0">
              <a:solidFill>
                <a:srgbClr val="0070C0"/>
              </a:solidFill>
            </a:endParaRPr>
          </a:p>
          <a:p>
            <a:pPr marL="457200" lvl="1" indent="0">
              <a:spcBef>
                <a:spcPts val="1200"/>
              </a:spcBef>
              <a:buNone/>
            </a:pPr>
            <a:r>
              <a:rPr lang="cs-CZ" sz="2400" b="1" dirty="0">
                <a:solidFill>
                  <a:srgbClr val="00B050"/>
                </a:solidFill>
              </a:rPr>
              <a:t>+ rychlá základní informace o rozložení dat proměnné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cs-CZ" sz="2400" b="1" dirty="0">
                <a:solidFill>
                  <a:srgbClr val="FF0000"/>
                </a:solidFill>
              </a:rPr>
              <a:t>- příliš zjednodušující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cs-CZ" sz="2400" b="1" dirty="0">
                <a:solidFill>
                  <a:srgbClr val="FF0000"/>
                </a:solidFill>
              </a:rPr>
              <a:t>- citlivost na extrémní hodnoty 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135091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STŘEDNÍ HODNOTY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3568"/>
            <a:ext cx="8435280" cy="5257800"/>
          </a:xfrm>
        </p:spPr>
        <p:txBody>
          <a:bodyPr>
            <a:normAutofit/>
          </a:bodyPr>
          <a:lstStyle/>
          <a:p>
            <a:pPr marL="6350" lvl="1" indent="0">
              <a:spcBef>
                <a:spcPts val="1200"/>
              </a:spcBef>
              <a:buNone/>
            </a:pPr>
            <a:r>
              <a:rPr lang="cs-CZ" sz="2400" b="1" dirty="0"/>
              <a:t>MODUS</a:t>
            </a:r>
          </a:p>
          <a:p>
            <a:pPr marL="34925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nejčastější hodnota dané proměnné</a:t>
            </a:r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6350" lvl="1" indent="0">
              <a:spcBef>
                <a:spcPts val="600"/>
              </a:spcBef>
              <a:buNone/>
            </a:pPr>
            <a:r>
              <a:rPr lang="cs-CZ" sz="2400" b="1" dirty="0"/>
              <a:t>MEDIÁN</a:t>
            </a:r>
          </a:p>
          <a:p>
            <a:pPr marL="34925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prostřední hodnota dané proměnné</a:t>
            </a:r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 marL="6350" lvl="1" indent="0">
              <a:spcBef>
                <a:spcPts val="0"/>
              </a:spcBef>
              <a:buNone/>
            </a:pPr>
            <a:r>
              <a:rPr lang="cs-CZ" sz="2400" b="1" dirty="0"/>
              <a:t>PRIEMER</a:t>
            </a:r>
          </a:p>
          <a:p>
            <a:pPr marL="34925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součet hodnot vydělený počtem hodnot </a:t>
            </a: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2391271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13, 18, 13, 14, 13, 16, 14, 21, 13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2391271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>
                <a:solidFill>
                  <a:srgbClr val="FF0000"/>
                </a:solidFill>
              </a:rPr>
              <a:t>13</a:t>
            </a:r>
            <a:r>
              <a:rPr lang="cs-CZ" sz="2400" b="1" dirty="0"/>
              <a:t>, 18, </a:t>
            </a:r>
            <a:r>
              <a:rPr lang="cs-CZ" sz="2400" b="1" dirty="0">
                <a:solidFill>
                  <a:srgbClr val="FF0000"/>
                </a:solidFill>
              </a:rPr>
              <a:t>13</a:t>
            </a:r>
            <a:r>
              <a:rPr lang="cs-CZ" sz="2400" b="1" dirty="0"/>
              <a:t>, 14, </a:t>
            </a:r>
            <a:r>
              <a:rPr lang="cs-CZ" sz="2400" b="1" dirty="0">
                <a:solidFill>
                  <a:srgbClr val="FF0000"/>
                </a:solidFill>
              </a:rPr>
              <a:t>13</a:t>
            </a:r>
            <a:r>
              <a:rPr lang="cs-CZ" sz="2400" b="1" dirty="0"/>
              <a:t>, 16, 14, 21, </a:t>
            </a:r>
            <a:r>
              <a:rPr lang="cs-CZ" sz="2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436510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13, 18, 13, 14, 13, 16, 14, 21, 13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4595936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13, 13, 13, 13, </a:t>
            </a:r>
            <a:r>
              <a:rPr lang="cs-CZ" sz="2400" b="1" dirty="0">
                <a:solidFill>
                  <a:srgbClr val="FF0000"/>
                </a:solidFill>
              </a:rPr>
              <a:t>14</a:t>
            </a:r>
            <a:r>
              <a:rPr lang="cs-CZ" sz="2400" b="1" dirty="0"/>
              <a:t>, 14, 16, 18, 21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300192" y="1196752"/>
            <a:ext cx="0" cy="4968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16216" y="12533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NOMINÁLNÍ: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30730" y="16288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modus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16216" y="224665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ORDINÁLNÍ: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0730" y="262210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modus</a:t>
            </a:r>
          </a:p>
          <a:p>
            <a:r>
              <a:rPr lang="cs-CZ" dirty="0"/>
              <a:t>- medián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6216" y="35623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INTERVALOVÉ: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30730" y="393781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modus</a:t>
            </a:r>
          </a:p>
          <a:p>
            <a:r>
              <a:rPr lang="cs-CZ" dirty="0"/>
              <a:t>- medián</a:t>
            </a:r>
          </a:p>
          <a:p>
            <a:r>
              <a:rPr lang="cs-CZ" dirty="0"/>
              <a:t>- průměr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16216" y="506977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POMEROVÉ: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0730" y="544522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modus</a:t>
            </a:r>
          </a:p>
          <a:p>
            <a:r>
              <a:rPr lang="cs-CZ" dirty="0"/>
              <a:t>- medián</a:t>
            </a:r>
          </a:p>
          <a:p>
            <a:r>
              <a:rPr lang="cs-CZ" dirty="0"/>
              <a:t>- průměr</a:t>
            </a:r>
          </a:p>
        </p:txBody>
      </p:sp>
    </p:spTree>
    <p:extLst>
      <p:ext uri="{BB962C8B-B14F-4D97-AF65-F5344CB8AC3E}">
        <p14:creationId xmlns:p14="http://schemas.microsoft.com/office/powerpoint/2010/main" val="22207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7" grpId="1"/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STŘEDNÍ HODNOTY| Průměr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3568"/>
            <a:ext cx="8435280" cy="5257800"/>
          </a:xfrm>
        </p:spPr>
        <p:txBody>
          <a:bodyPr>
            <a:normAutofit/>
          </a:bodyPr>
          <a:lstStyle/>
          <a:p>
            <a:pPr marL="34925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velmi citlivý na extrémní hodnoty</a:t>
            </a:r>
          </a:p>
          <a:p>
            <a:pPr marL="34925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nemá smysl při asymetrickém rozložení dát</a:t>
            </a:r>
          </a:p>
          <a:p>
            <a:pPr marL="363538" lvl="1" indent="-357188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může poskytovat informaci, která nedopovídá skutečnosti (!)</a:t>
            </a:r>
          </a:p>
          <a:p>
            <a:pPr marL="363538" lvl="1" indent="-357188">
              <a:spcBef>
                <a:spcPts val="600"/>
              </a:spcBef>
              <a:buFont typeface="Arial" pitchFamily="34" charset="0"/>
              <a:buChar char="•"/>
            </a:pPr>
            <a:endParaRPr lang="cs-CZ" sz="2400" b="1" dirty="0"/>
          </a:p>
          <a:p>
            <a:pPr marL="363538" lvl="1" indent="-357188">
              <a:spcBef>
                <a:spcPts val="600"/>
              </a:spcBef>
              <a:buFont typeface="Arial" pitchFamily="34" charset="0"/>
              <a:buChar char="•"/>
            </a:pPr>
            <a:endParaRPr lang="cs-CZ" sz="2400" b="1" dirty="0"/>
          </a:p>
          <a:p>
            <a:pPr marL="363538" lvl="1" indent="0">
              <a:spcBef>
                <a:spcPts val="600"/>
              </a:spcBef>
              <a:buNone/>
            </a:pPr>
            <a:r>
              <a:rPr lang="cs-CZ" sz="2400" b="1" dirty="0"/>
              <a:t>PRÍKLAD</a:t>
            </a:r>
          </a:p>
          <a:p>
            <a:pPr marL="706438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hodnocení úspěšnosti určité terapie</a:t>
            </a:r>
          </a:p>
          <a:p>
            <a:pPr marL="1106488" lvl="2" indent="-342900">
              <a:spcBef>
                <a:spcPts val="600"/>
              </a:spcBef>
            </a:pPr>
            <a:r>
              <a:rPr lang="cs-CZ" sz="2000" dirty="0"/>
              <a:t>20 pacientů přežilo měsíc, 1 pacient přežil 30 let </a:t>
            </a:r>
            <a:r>
              <a:rPr lang="cs-CZ" sz="2000" b="1" dirty="0">
                <a:solidFill>
                  <a:srgbClr val="0070C0"/>
                </a:solidFill>
              </a:rPr>
              <a:t>(?)</a:t>
            </a:r>
            <a:endParaRPr lang="cs-CZ" sz="2000" dirty="0"/>
          </a:p>
          <a:p>
            <a:pPr marL="1106488" lvl="2" indent="-342900">
              <a:spcBef>
                <a:spcPts val="600"/>
              </a:spcBef>
            </a:pPr>
            <a:r>
              <a:rPr lang="cs-CZ" sz="2000" dirty="0"/>
              <a:t>Průměr dožití = 18 měsíců (</a:t>
            </a:r>
            <a:r>
              <a:rPr lang="cs-CZ" sz="2000" b="1" dirty="0"/>
              <a:t>1,5</a:t>
            </a:r>
            <a:r>
              <a:rPr lang="cs-CZ" sz="2000" dirty="0"/>
              <a:t>) </a:t>
            </a:r>
            <a:endParaRPr lang="cs-CZ" sz="2000" b="1" dirty="0">
              <a:solidFill>
                <a:srgbClr val="0070C0"/>
              </a:solidFill>
            </a:endParaRPr>
          </a:p>
          <a:p>
            <a:pPr marL="814388" lvl="3" indent="0">
              <a:spcBef>
                <a:spcPts val="600"/>
              </a:spcBef>
              <a:buNone/>
            </a:pPr>
            <a:endParaRPr lang="cs-CZ" dirty="0"/>
          </a:p>
          <a:p>
            <a:pPr marL="714375" lvl="2" indent="-342900">
              <a:spcBef>
                <a:spcPts val="600"/>
              </a:spcBef>
            </a:pPr>
            <a:endParaRPr lang="cs-CZ" sz="2000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32420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9596" y="1333183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Výzkumná otázka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18656" y="1988840"/>
            <a:ext cx="1" cy="3760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43951" y="1179295"/>
            <a:ext cx="1349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formulace hypotéz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8064" y="259684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operacionalizace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814486" y="1533238"/>
            <a:ext cx="10441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475656" y="2492896"/>
            <a:ext cx="2592288" cy="3455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763688" y="2596842"/>
            <a:ext cx="204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proměnné/sběr dát/měření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14486" y="2796897"/>
            <a:ext cx="10441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60351" y="3829512"/>
            <a:ext cx="2335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analýza dat /  testování hypotéz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847328" y="3212976"/>
            <a:ext cx="1" cy="3760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03473" y="5106388"/>
            <a:ext cx="146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prezentace výsledků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2833680" y="4637167"/>
            <a:ext cx="1" cy="3760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811259" y="5440540"/>
            <a:ext cx="10441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48064" y="5240485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interpretace a závěry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67544" y="18164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/>
              <a:t>VÝZKUMNÝ PROCES</a:t>
            </a:r>
          </a:p>
        </p:txBody>
      </p:sp>
    </p:spTree>
    <p:extLst>
      <p:ext uri="{BB962C8B-B14F-4D97-AF65-F5344CB8AC3E}">
        <p14:creationId xmlns:p14="http://schemas.microsoft.com/office/powerpoint/2010/main" val="119169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2" grpId="0" animBg="1"/>
      <p:bldP spid="13" grpId="0"/>
      <p:bldP spid="17" grpId="0"/>
      <p:bldP spid="24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STŘEDNÍ HODNOTY| Průměr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3568"/>
            <a:ext cx="8435280" cy="5257800"/>
          </a:xfrm>
        </p:spPr>
        <p:txBody>
          <a:bodyPr>
            <a:normAutofit/>
          </a:bodyPr>
          <a:lstStyle/>
          <a:p>
            <a:pPr marL="814388" lvl="3" indent="0">
              <a:spcBef>
                <a:spcPts val="600"/>
              </a:spcBef>
              <a:buNone/>
            </a:pPr>
            <a:endParaRPr lang="cs-CZ" dirty="0"/>
          </a:p>
          <a:p>
            <a:pPr marL="714375" lvl="2" indent="-342900">
              <a:spcBef>
                <a:spcPts val="600"/>
              </a:spcBef>
            </a:pPr>
            <a:endParaRPr lang="cs-CZ" sz="2000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93370"/>
              </p:ext>
            </p:extLst>
          </p:nvPr>
        </p:nvGraphicFramePr>
        <p:xfrm>
          <a:off x="1259632" y="1916832"/>
          <a:ext cx="6408711" cy="312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728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Jedinec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Muži</a:t>
                      </a:r>
                      <a:r>
                        <a:rPr lang="sk-SK" baseline="0" dirty="0"/>
                        <a:t> (počet pív)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Ženy</a:t>
                      </a:r>
                      <a:r>
                        <a:rPr lang="sk-SK" baseline="0" dirty="0"/>
                        <a:t> (počet pív)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1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2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sk-SK" b="1" dirty="0"/>
                        <a:t>Súčet:</a:t>
                      </a:r>
                    </a:p>
                    <a:p>
                      <a:r>
                        <a:rPr lang="sk-SK" b="1" dirty="0"/>
                        <a:t>Aritmetický priemer: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/>
                        <a:t>40</a:t>
                      </a:r>
                    </a:p>
                    <a:p>
                      <a:pPr algn="ctr"/>
                      <a:r>
                        <a:rPr lang="sk-SK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/>
                        <a:t>40</a:t>
                      </a:r>
                    </a:p>
                    <a:p>
                      <a:pPr algn="ctr"/>
                      <a:r>
                        <a:rPr lang="sk-SK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74297"/>
              </p:ext>
            </p:extLst>
          </p:nvPr>
        </p:nvGraphicFramePr>
        <p:xfrm>
          <a:off x="1259632" y="1916832"/>
          <a:ext cx="6408711" cy="312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728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Jedinec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Muži</a:t>
                      </a:r>
                      <a:r>
                        <a:rPr lang="sk-SK" baseline="0" dirty="0"/>
                        <a:t> (počet </a:t>
                      </a:r>
                      <a:r>
                        <a:rPr lang="sk-SK" baseline="0" dirty="0" err="1"/>
                        <a:t>piv</a:t>
                      </a:r>
                      <a:r>
                        <a:rPr lang="sk-SK" baseline="0" dirty="0"/>
                        <a:t>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Ženy</a:t>
                      </a:r>
                      <a:r>
                        <a:rPr lang="sk-SK" baseline="0" dirty="0"/>
                        <a:t> (počet </a:t>
                      </a:r>
                      <a:r>
                        <a:rPr lang="sk-SK" baseline="0" dirty="0" err="1"/>
                        <a:t>piv</a:t>
                      </a:r>
                      <a:r>
                        <a:rPr lang="sk-SK" baseline="0" dirty="0"/>
                        <a:t>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1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2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sk-SK" b="1" dirty="0" err="1"/>
                        <a:t>Součet</a:t>
                      </a:r>
                      <a:r>
                        <a:rPr lang="sk-SK" b="1" dirty="0"/>
                        <a:t>:</a:t>
                      </a:r>
                    </a:p>
                    <a:p>
                      <a:r>
                        <a:rPr lang="sk-SK" b="1" dirty="0"/>
                        <a:t>Aritmetický </a:t>
                      </a:r>
                      <a:r>
                        <a:rPr lang="sk-SK" b="1" dirty="0" err="1"/>
                        <a:t>průměr</a:t>
                      </a:r>
                      <a:r>
                        <a:rPr lang="sk-SK" b="1" dirty="0"/>
                        <a:t>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/>
                        <a:t>40</a:t>
                      </a:r>
                    </a:p>
                    <a:p>
                      <a:pPr algn="ctr"/>
                      <a:r>
                        <a:rPr lang="sk-SK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/>
                        <a:t>40</a:t>
                      </a:r>
                    </a:p>
                    <a:p>
                      <a:pPr algn="ctr"/>
                      <a:r>
                        <a:rPr lang="sk-SK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539552" y="128829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cs-CZ" dirty="0"/>
              <a:t>- Průměr počtu vypitých piv za jeden týden</a:t>
            </a:r>
          </a:p>
        </p:txBody>
      </p:sp>
    </p:spTree>
    <p:extLst>
      <p:ext uri="{BB962C8B-B14F-4D97-AF65-F5344CB8AC3E}">
        <p14:creationId xmlns:p14="http://schemas.microsoft.com/office/powerpoint/2010/main" val="31223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STŘEDNÍ HODNOTY </a:t>
            </a:r>
            <a:r>
              <a:rPr lang="cs-CZ" sz="3100" dirty="0"/>
              <a:t>vs. FREKVENCE VÝSKYTU</a:t>
            </a:r>
            <a:endParaRPr lang="sk-SK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5536"/>
            <a:ext cx="4186808" cy="5257800"/>
          </a:xfrm>
        </p:spPr>
        <p:txBody>
          <a:bodyPr>
            <a:normAutofit/>
          </a:bodyPr>
          <a:lstStyle/>
          <a:p>
            <a:pPr marL="714375" lvl="2" indent="-342900">
              <a:spcBef>
                <a:spcPts val="600"/>
              </a:spcBef>
            </a:pPr>
            <a:r>
              <a:rPr lang="sk-SK" sz="1600" dirty="0" err="1"/>
              <a:t>Příjem</a:t>
            </a:r>
            <a:r>
              <a:rPr lang="sk-SK" sz="1600" dirty="0"/>
              <a:t> za </a:t>
            </a:r>
            <a:r>
              <a:rPr lang="sk-SK" sz="1600" dirty="0" err="1"/>
              <a:t>měsíc</a:t>
            </a:r>
            <a:endParaRPr lang="sk-SK" sz="1600" dirty="0"/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endParaRPr lang="sk-SK" sz="1600" dirty="0"/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č.1: 	17 000,-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2: 	18 000,-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3: 	18 000,-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4: 	19 000,-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5:	19 000,-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6: 	19 000,-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7:	20 000,-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8:	20 000,-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u="sng" dirty="0"/>
              <a:t>jedinec č. 9:	21 000,-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b="1" dirty="0" err="1"/>
              <a:t>Průměr</a:t>
            </a:r>
            <a:r>
              <a:rPr lang="sk-SK" sz="1600" b="1" dirty="0"/>
              <a:t>:	19 000,-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b="1" dirty="0"/>
              <a:t>MODUS:	19 000,-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b="1" dirty="0"/>
              <a:t>MEDIÁN:</a:t>
            </a:r>
            <a:r>
              <a:rPr lang="sk-SK" sz="1600" dirty="0"/>
              <a:t>	</a:t>
            </a:r>
            <a:r>
              <a:rPr lang="sk-SK" sz="1600" b="1" dirty="0"/>
              <a:t>19 000,- Kč</a:t>
            </a:r>
            <a:endParaRPr lang="cs-CZ" sz="1600" u="sn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73624" y="1276836"/>
            <a:ext cx="4402832" cy="49592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endParaRPr lang="sk-SK" sz="1600" dirty="0"/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endParaRPr lang="sk-SK" sz="1600" dirty="0"/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č.1: 	17 000,-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 2: 	18 000,-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 3: 	18 000,-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 4:	19 000,-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 5: 	19 000,-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 6:	19 000,-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06663" algn="l"/>
              </a:tabLst>
            </a:pPr>
            <a:r>
              <a:rPr lang="sk-SK" sz="1600" dirty="0"/>
              <a:t>jedinec č. 7:	 20 000,-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06663" algn="l"/>
              </a:tabLst>
            </a:pPr>
            <a:r>
              <a:rPr lang="sk-SK" sz="1600" dirty="0"/>
              <a:t>jedinec č. 8:	 20 000,-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06663" algn="l"/>
              </a:tabLst>
            </a:pPr>
            <a:r>
              <a:rPr lang="sk-SK" sz="1600" dirty="0"/>
              <a:t>jedinec č. 9:	 21 000,-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06663" algn="l"/>
              </a:tabLst>
            </a:pPr>
            <a:r>
              <a:rPr lang="sk-SK" sz="1600" dirty="0"/>
              <a:t>jedinec č. 10:	 50 000,-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424113" algn="l"/>
              </a:tabLst>
            </a:pPr>
            <a:r>
              <a:rPr lang="sk-SK" sz="1600" u="sng" dirty="0"/>
              <a:t>jedinec č. 11:	100 000.-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b="1" dirty="0" err="1"/>
              <a:t>Průměr</a:t>
            </a:r>
            <a:r>
              <a:rPr lang="sk-SK" sz="1600" b="1" dirty="0"/>
              <a:t>:	29 200,-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b="1" dirty="0"/>
              <a:t>MODUS:	19 000,-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b="1" dirty="0"/>
              <a:t>MEDIÁN:</a:t>
            </a:r>
            <a:r>
              <a:rPr lang="sk-SK" sz="1600" dirty="0"/>
              <a:t>	</a:t>
            </a:r>
            <a:r>
              <a:rPr lang="sk-SK" sz="1600" b="1" dirty="0"/>
              <a:t>19 000,- Kč</a:t>
            </a:r>
            <a:r>
              <a:rPr lang="sk-SK" sz="1600" dirty="0"/>
              <a:t>	</a:t>
            </a:r>
          </a:p>
          <a:p>
            <a:pPr marL="714375" lvl="2" indent="-342900">
              <a:spcBef>
                <a:spcPts val="600"/>
              </a:spcBef>
            </a:pPr>
            <a:endParaRPr lang="sk-SK" sz="1600" dirty="0"/>
          </a:p>
          <a:p>
            <a:pPr marL="6350" lvl="1" indent="0">
              <a:spcBef>
                <a:spcPts val="1200"/>
              </a:spcBef>
              <a:buFont typeface="Arial" pitchFamily="34" charset="0"/>
              <a:buNone/>
            </a:pPr>
            <a:endParaRPr lang="sk-SK" sz="1600" b="1" dirty="0"/>
          </a:p>
          <a:p>
            <a:pPr marL="6350" lvl="1" indent="0">
              <a:spcBef>
                <a:spcPts val="1200"/>
              </a:spcBef>
              <a:buFont typeface="Arial" pitchFamily="34" charset="0"/>
              <a:buNone/>
            </a:pPr>
            <a:endParaRPr lang="sk-SK" sz="1600" b="1" dirty="0"/>
          </a:p>
          <a:p>
            <a:pPr marL="369888" lvl="1" indent="0">
              <a:spcBef>
                <a:spcPts val="1200"/>
              </a:spcBef>
              <a:buFont typeface="Arial" pitchFamily="34" charset="0"/>
              <a:buNone/>
            </a:pPr>
            <a:endParaRPr lang="sk-SK" sz="16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Font typeface="Arial" pitchFamily="34" charset="0"/>
              <a:buNone/>
            </a:pPr>
            <a:endParaRPr lang="sk-SK" sz="1600" b="1" dirty="0"/>
          </a:p>
          <a:p>
            <a:pPr>
              <a:spcBef>
                <a:spcPts val="1200"/>
              </a:spcBef>
            </a:pPr>
            <a:endParaRPr lang="cs-CZ" sz="1600" dirty="0"/>
          </a:p>
          <a:p>
            <a:pPr marL="0" indent="0">
              <a:buFont typeface="Arial" pitchFamily="34" charset="0"/>
              <a:buNone/>
            </a:pPr>
            <a:endParaRPr lang="cs-CZ" sz="1600" u="sng" dirty="0"/>
          </a:p>
        </p:txBody>
      </p:sp>
      <p:sp>
        <p:nvSpPr>
          <p:cNvPr id="8" name="Rectangular Callout 7"/>
          <p:cNvSpPr/>
          <p:nvPr/>
        </p:nvSpPr>
        <p:spPr>
          <a:xfrm>
            <a:off x="2195736" y="5947225"/>
            <a:ext cx="2376264" cy="648072"/>
          </a:xfrm>
          <a:prstGeom prst="wedgeRectCallout">
            <a:avLst>
              <a:gd name="adj1" fmla="val 52424"/>
              <a:gd name="adj2" fmla="val -13906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rozložení/</a:t>
            </a:r>
            <a:r>
              <a:rPr lang="sk-SK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histogram</a:t>
            </a: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743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3600"/>
              <a:t>STŘEDNÍ HODNOTY vs. FREKVENCE VÝSKYTU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130" y="5949280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někdy vhodné využít statistiky nižší úrovně (modus, medián)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>
                <a:solidFill>
                  <a:srgbClr val="FF0000"/>
                </a:solidFill>
              </a:rPr>
              <a:t>POZOR na homogenitu vzorku, VARIABILITU dat </a:t>
            </a:r>
            <a:r>
              <a:rPr lang="cs-CZ" sz="1600" dirty="0"/>
              <a:t>(rozložení hodnot proměnné)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8636"/>
            <a:ext cx="7560840" cy="4008672"/>
          </a:xfrm>
        </p:spPr>
      </p:pic>
      <p:sp>
        <p:nvSpPr>
          <p:cNvPr id="9" name="TextBox 8"/>
          <p:cNvSpPr txBox="1"/>
          <p:nvPr/>
        </p:nvSpPr>
        <p:spPr>
          <a:xfrm>
            <a:off x="7452320" y="5415027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/>
              <a:t>zdroj: ISPV.cz</a:t>
            </a:r>
          </a:p>
        </p:txBody>
      </p:sp>
    </p:spTree>
    <p:extLst>
      <p:ext uri="{BB962C8B-B14F-4D97-AF65-F5344CB8AC3E}">
        <p14:creationId xmlns:p14="http://schemas.microsoft.com/office/powerpoint/2010/main" val="58605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120571169"/>
              </p:ext>
            </p:extLst>
          </p:nvPr>
        </p:nvGraphicFramePr>
        <p:xfrm>
          <a:off x="375383" y="608127"/>
          <a:ext cx="844508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52144"/>
            <a:ext cx="2258510" cy="4440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8" y="1552298"/>
            <a:ext cx="1741172" cy="364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12183"/>
            <a:ext cx="1322276" cy="405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16239"/>
            <a:ext cx="1153188" cy="3975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1094"/>
            <a:ext cx="3888432" cy="4197554"/>
          </a:xfrm>
          <a:prstGeom prst="rect">
            <a:avLst/>
          </a:prstGeom>
        </p:spPr>
      </p:pic>
      <p:sp>
        <p:nvSpPr>
          <p:cNvPr id="19" name="Isosceles Triangle 18"/>
          <p:cNvSpPr/>
          <p:nvPr/>
        </p:nvSpPr>
        <p:spPr>
          <a:xfrm flipV="1">
            <a:off x="1547664" y="875070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TextBox 21"/>
          <p:cNvSpPr txBox="1"/>
          <p:nvPr/>
        </p:nvSpPr>
        <p:spPr>
          <a:xfrm>
            <a:off x="1259632" y="557572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187 cm</a:t>
            </a:r>
          </a:p>
        </p:txBody>
      </p:sp>
      <p:sp>
        <p:nvSpPr>
          <p:cNvPr id="23" name="Isosceles Triangle 22"/>
          <p:cNvSpPr/>
          <p:nvPr/>
        </p:nvSpPr>
        <p:spPr>
          <a:xfrm flipV="1">
            <a:off x="3204378" y="1408592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2916346" y="1091094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163 cm</a:t>
            </a:r>
          </a:p>
        </p:txBody>
      </p:sp>
      <p:sp>
        <p:nvSpPr>
          <p:cNvPr id="25" name="Isosceles Triangle 24"/>
          <p:cNvSpPr/>
          <p:nvPr/>
        </p:nvSpPr>
        <p:spPr>
          <a:xfrm flipV="1">
            <a:off x="5011399" y="1344599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TextBox 25"/>
          <p:cNvSpPr txBox="1"/>
          <p:nvPr/>
        </p:nvSpPr>
        <p:spPr>
          <a:xfrm>
            <a:off x="4723367" y="1027101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165 cm</a:t>
            </a:r>
          </a:p>
        </p:txBody>
      </p:sp>
      <p:sp>
        <p:nvSpPr>
          <p:cNvPr id="27" name="Isosceles Triangle 26"/>
          <p:cNvSpPr/>
          <p:nvPr/>
        </p:nvSpPr>
        <p:spPr>
          <a:xfrm flipV="1">
            <a:off x="6084168" y="567293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8" name="TextBox 27"/>
          <p:cNvSpPr txBox="1"/>
          <p:nvPr/>
        </p:nvSpPr>
        <p:spPr>
          <a:xfrm>
            <a:off x="5796136" y="249795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196 cm</a:t>
            </a:r>
          </a:p>
        </p:txBody>
      </p:sp>
      <p:sp>
        <p:nvSpPr>
          <p:cNvPr id="29" name="Isosceles Triangle 28"/>
          <p:cNvSpPr/>
          <p:nvPr/>
        </p:nvSpPr>
        <p:spPr>
          <a:xfrm flipV="1">
            <a:off x="7478582" y="925625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TextBox 29"/>
          <p:cNvSpPr txBox="1"/>
          <p:nvPr/>
        </p:nvSpPr>
        <p:spPr>
          <a:xfrm>
            <a:off x="7190550" y="608127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185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83568" y="5313982"/>
                <a:ext cx="8064896" cy="1335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JAK MĚŘIT VARIABILITU?</a:t>
                </a:r>
              </a:p>
              <a:p>
                <a:r>
                  <a:rPr lang="cs-CZ" b="1" dirty="0"/>
                  <a:t>Rozptyl</a:t>
                </a:r>
                <a:r>
                  <a:rPr lang="cs-CZ" dirty="0"/>
                  <a:t>: průměr druhých mocnin vzdáleností hodnot od jejich průměru → </a:t>
                </a:r>
                <a:r>
                  <a:rPr lang="cs-CZ" b="1" dirty="0">
                    <a:solidFill>
                      <a:srgbClr val="FF0000"/>
                    </a:solidFill>
                  </a:rPr>
                  <a:t>odchylky od průměru</a:t>
                </a:r>
              </a:p>
              <a:p>
                <a:pPr>
                  <a:spcBef>
                    <a:spcPts val="600"/>
                  </a:spcBef>
                </a:pPr>
                <a:r>
                  <a:rPr lang="cs-CZ" b="1" dirty="0"/>
                  <a:t>Směrodatná odchylka</a:t>
                </a:r>
                <a:r>
                  <a:rPr lang="cs-CZ" dirty="0"/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b="0" i="1" smtClean="0">
                            <a:latin typeface="Cambria Math"/>
                          </a:rPr>
                          <m:t>𝑟𝑜𝑧𝑝𝑡𝑦𝑙</m:t>
                        </m:r>
                      </m:e>
                    </m:rad>
                  </m:oMath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313982"/>
                <a:ext cx="8064896" cy="1335687"/>
              </a:xfrm>
              <a:prstGeom prst="rect">
                <a:avLst/>
              </a:prstGeom>
              <a:blipFill>
                <a:blip r:embed="rId9"/>
                <a:stretch>
                  <a:fillRect l="-629" t="-1887" b="-566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98" y="5895970"/>
            <a:ext cx="1422980" cy="4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4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899592" y="1268760"/>
            <a:ext cx="7920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156895301"/>
              </p:ext>
            </p:extLst>
          </p:nvPr>
        </p:nvGraphicFramePr>
        <p:xfrm>
          <a:off x="375383" y="608127"/>
          <a:ext cx="844508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52144"/>
            <a:ext cx="2258510" cy="4440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8" y="1552298"/>
            <a:ext cx="1741172" cy="364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12183"/>
            <a:ext cx="1322276" cy="405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16239"/>
            <a:ext cx="1153188" cy="3975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1094"/>
            <a:ext cx="3888432" cy="4197554"/>
          </a:xfrm>
          <a:prstGeom prst="rect">
            <a:avLst/>
          </a:prstGeom>
        </p:spPr>
      </p:pic>
      <p:sp>
        <p:nvSpPr>
          <p:cNvPr id="19" name="Isosceles Triangle 18"/>
          <p:cNvSpPr/>
          <p:nvPr/>
        </p:nvSpPr>
        <p:spPr>
          <a:xfrm flipV="1">
            <a:off x="1547664" y="875070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TextBox 21"/>
          <p:cNvSpPr txBox="1"/>
          <p:nvPr/>
        </p:nvSpPr>
        <p:spPr>
          <a:xfrm>
            <a:off x="1259632" y="557572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187 cm</a:t>
            </a:r>
          </a:p>
        </p:txBody>
      </p:sp>
      <p:sp>
        <p:nvSpPr>
          <p:cNvPr id="23" name="Isosceles Triangle 22"/>
          <p:cNvSpPr/>
          <p:nvPr/>
        </p:nvSpPr>
        <p:spPr>
          <a:xfrm flipV="1">
            <a:off x="3204378" y="1408592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2916346" y="1091094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163 cm</a:t>
            </a:r>
          </a:p>
        </p:txBody>
      </p:sp>
      <p:sp>
        <p:nvSpPr>
          <p:cNvPr id="25" name="Isosceles Triangle 24"/>
          <p:cNvSpPr/>
          <p:nvPr/>
        </p:nvSpPr>
        <p:spPr>
          <a:xfrm flipV="1">
            <a:off x="5011399" y="1344599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TextBox 25"/>
          <p:cNvSpPr txBox="1"/>
          <p:nvPr/>
        </p:nvSpPr>
        <p:spPr>
          <a:xfrm>
            <a:off x="4723367" y="1027101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165 cm</a:t>
            </a:r>
          </a:p>
        </p:txBody>
      </p:sp>
      <p:sp>
        <p:nvSpPr>
          <p:cNvPr id="27" name="Isosceles Triangle 26"/>
          <p:cNvSpPr/>
          <p:nvPr/>
        </p:nvSpPr>
        <p:spPr>
          <a:xfrm flipV="1">
            <a:off x="6084168" y="567293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TextBox 27"/>
          <p:cNvSpPr txBox="1"/>
          <p:nvPr/>
        </p:nvSpPr>
        <p:spPr>
          <a:xfrm>
            <a:off x="5796136" y="249795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196 cm</a:t>
            </a:r>
          </a:p>
        </p:txBody>
      </p:sp>
      <p:sp>
        <p:nvSpPr>
          <p:cNvPr id="29" name="Isosceles Triangle 28"/>
          <p:cNvSpPr/>
          <p:nvPr/>
        </p:nvSpPr>
        <p:spPr>
          <a:xfrm flipV="1">
            <a:off x="7478582" y="925625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TextBox 29"/>
          <p:cNvSpPr txBox="1"/>
          <p:nvPr/>
        </p:nvSpPr>
        <p:spPr>
          <a:xfrm>
            <a:off x="7190550" y="608127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185 cm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8" y="5672078"/>
            <a:ext cx="1855028" cy="632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131840" y="5445224"/>
                <a:ext cx="4994684" cy="1160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804863" algn="l"/>
                  </a:tabLst>
                </a:pPr>
                <a:r>
                  <a:rPr lang="cs-CZ" dirty="0"/>
                  <a:t>průměr</a:t>
                </a:r>
                <a:r>
                  <a:rPr lang="sk-SK" dirty="0"/>
                  <a:t> 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/>
                          </a:rPr>
                          <m:t>187+163+165+196+185</m:t>
                        </m:r>
                      </m:num>
                      <m:den>
                        <m:r>
                          <a:rPr lang="sk-SK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endParaRPr lang="sk-SK" dirty="0"/>
              </a:p>
              <a:p>
                <a:pPr>
                  <a:tabLst>
                    <a:tab pos="804863" algn="l"/>
                  </a:tabLst>
                </a:pPr>
                <a:r>
                  <a:rPr lang="sk-SK" dirty="0"/>
                  <a:t>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/>
                          </a:rPr>
                          <m:t>896</m:t>
                        </m:r>
                      </m:num>
                      <m:den>
                        <m:r>
                          <a:rPr lang="sk-SK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endParaRPr lang="sk-SK" dirty="0"/>
              </a:p>
              <a:p>
                <a:pPr>
                  <a:tabLst>
                    <a:tab pos="804863" algn="l"/>
                  </a:tabLst>
                </a:pPr>
                <a:r>
                  <a:rPr lang="sk-SK" dirty="0"/>
                  <a:t>	= </a:t>
                </a:r>
                <a:r>
                  <a:rPr lang="sk-SK" b="1" dirty="0">
                    <a:latin typeface="Cambria Math" pitchFamily="18" charset="0"/>
                    <a:ea typeface="Cambria Math" pitchFamily="18" charset="0"/>
                  </a:rPr>
                  <a:t>179,2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445224"/>
                <a:ext cx="4994684" cy="1160126"/>
              </a:xfrm>
              <a:prstGeom prst="rect">
                <a:avLst/>
              </a:prstGeom>
              <a:blipFill>
                <a:blip r:embed="rId10"/>
                <a:stretch>
                  <a:fillRect l="-1015" b="-645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82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033291296"/>
              </p:ext>
            </p:extLst>
          </p:nvPr>
        </p:nvGraphicFramePr>
        <p:xfrm>
          <a:off x="375383" y="608127"/>
          <a:ext cx="844508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5" name="Straight Connector 34"/>
          <p:cNvCxnSpPr/>
          <p:nvPr/>
        </p:nvCxnSpPr>
        <p:spPr>
          <a:xfrm>
            <a:off x="899592" y="1268760"/>
            <a:ext cx="7920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52144"/>
            <a:ext cx="2258509" cy="4440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8" y="1552298"/>
            <a:ext cx="1741171" cy="364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12183"/>
            <a:ext cx="1322275" cy="405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16240"/>
            <a:ext cx="1153188" cy="3975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1094"/>
            <a:ext cx="3888431" cy="4197554"/>
          </a:xfrm>
          <a:prstGeom prst="rect">
            <a:avLst/>
          </a:prstGeom>
          <a:noFill/>
        </p:spPr>
      </p:pic>
      <p:sp>
        <p:nvSpPr>
          <p:cNvPr id="19" name="Isosceles Triangle 18"/>
          <p:cNvSpPr/>
          <p:nvPr/>
        </p:nvSpPr>
        <p:spPr>
          <a:xfrm flipV="1">
            <a:off x="1547664" y="875070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TextBox 21"/>
          <p:cNvSpPr txBox="1"/>
          <p:nvPr/>
        </p:nvSpPr>
        <p:spPr>
          <a:xfrm>
            <a:off x="1259632" y="557572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187 cm</a:t>
            </a:r>
          </a:p>
        </p:txBody>
      </p:sp>
      <p:sp>
        <p:nvSpPr>
          <p:cNvPr id="23" name="Isosceles Triangle 22"/>
          <p:cNvSpPr/>
          <p:nvPr/>
        </p:nvSpPr>
        <p:spPr>
          <a:xfrm flipV="1">
            <a:off x="3204378" y="1408592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2916346" y="1091094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163 cm</a:t>
            </a:r>
          </a:p>
        </p:txBody>
      </p:sp>
      <p:sp>
        <p:nvSpPr>
          <p:cNvPr id="25" name="Isosceles Triangle 24"/>
          <p:cNvSpPr/>
          <p:nvPr/>
        </p:nvSpPr>
        <p:spPr>
          <a:xfrm flipV="1">
            <a:off x="5011399" y="1344599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TextBox 25"/>
          <p:cNvSpPr txBox="1"/>
          <p:nvPr/>
        </p:nvSpPr>
        <p:spPr>
          <a:xfrm>
            <a:off x="4723367" y="1027101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165 cm</a:t>
            </a:r>
          </a:p>
        </p:txBody>
      </p:sp>
      <p:sp>
        <p:nvSpPr>
          <p:cNvPr id="27" name="Isosceles Triangle 26"/>
          <p:cNvSpPr/>
          <p:nvPr/>
        </p:nvSpPr>
        <p:spPr>
          <a:xfrm flipV="1">
            <a:off x="6084168" y="567293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TextBox 27"/>
          <p:cNvSpPr txBox="1"/>
          <p:nvPr/>
        </p:nvSpPr>
        <p:spPr>
          <a:xfrm>
            <a:off x="5796136" y="249795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196 cm</a:t>
            </a:r>
          </a:p>
        </p:txBody>
      </p:sp>
      <p:sp>
        <p:nvSpPr>
          <p:cNvPr id="29" name="Isosceles Triangle 28"/>
          <p:cNvSpPr/>
          <p:nvPr/>
        </p:nvSpPr>
        <p:spPr>
          <a:xfrm flipV="1">
            <a:off x="7478582" y="925625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TextBox 29"/>
          <p:cNvSpPr txBox="1"/>
          <p:nvPr/>
        </p:nvSpPr>
        <p:spPr>
          <a:xfrm>
            <a:off x="7190550" y="608127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185 cm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8" y="5672078"/>
            <a:ext cx="1855028" cy="63272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619672" y="1091094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 flipV="1">
            <a:off x="3131840" y="1772816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6" name="Straight Connector 35"/>
          <p:cNvCxnSpPr/>
          <p:nvPr/>
        </p:nvCxnSpPr>
        <p:spPr>
          <a:xfrm>
            <a:off x="2699792" y="1609206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99992" y="1560623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156176" y="764704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50590" y="1103323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195736" y="1091094"/>
            <a:ext cx="0" cy="177666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704778" y="1268760"/>
            <a:ext cx="0" cy="355856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499992" y="1268760"/>
            <a:ext cx="0" cy="291863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588224" y="764704"/>
            <a:ext cx="0" cy="480278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8110878" y="1104460"/>
            <a:ext cx="0" cy="164300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88224" y="896296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16,8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67745" y="1027101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7,8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98531" y="1049122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5,8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67945" y="1268760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-14,2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67744" y="1345951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-16,2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131840" y="5445224"/>
                <a:ext cx="4994684" cy="80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804863" algn="l"/>
                  </a:tabLst>
                </a:pPr>
                <a:r>
                  <a:rPr lang="sk-SK" dirty="0"/>
                  <a:t>rozptyl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7,8</m:t>
                            </m:r>
                          </m:e>
                          <m:sup>
                            <m:r>
                              <a:rPr lang="sk-SK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sk-SK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(−16,2)</m:t>
                            </m:r>
                          </m:e>
                          <m:sup>
                            <m:r>
                              <a:rPr lang="sk-SK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sk-SK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(−14</m:t>
                            </m:r>
                            <m:r>
                              <a:rPr lang="sk-SK" i="1">
                                <a:latin typeface="Cambria Math"/>
                              </a:rPr>
                              <m:t>,</m:t>
                            </m:r>
                            <m:r>
                              <a:rPr lang="sk-SK" b="0" i="1" smtClean="0">
                                <a:latin typeface="Cambria Math"/>
                              </a:rPr>
                              <m:t>2)</m:t>
                            </m:r>
                          </m:e>
                          <m:sup>
                            <m:r>
                              <a:rPr lang="sk-SK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sk-SK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16</m:t>
                            </m:r>
                            <m:r>
                              <a:rPr lang="sk-SK" i="1">
                                <a:latin typeface="Cambria Math"/>
                              </a:rPr>
                              <m:t>,8</m:t>
                            </m:r>
                          </m:e>
                          <m:sup>
                            <m:r>
                              <a:rPr lang="sk-SK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sk-SK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5</m:t>
                            </m:r>
                            <m:r>
                              <a:rPr lang="sk-SK" i="1">
                                <a:latin typeface="Cambria Math"/>
                              </a:rPr>
                              <m:t>,8</m:t>
                            </m:r>
                          </m:e>
                          <m:sup>
                            <m:r>
                              <a:rPr lang="sk-SK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sk-SK" b="0" i="1" smtClean="0">
                            <a:latin typeface="Cambria Math"/>
                          </a:rPr>
                          <m:t>5−1</m:t>
                        </m:r>
                      </m:den>
                    </m:f>
                  </m:oMath>
                </a14:m>
                <a:endParaRPr lang="sk-SK" dirty="0"/>
              </a:p>
              <a:p>
                <a:pPr>
                  <a:tabLst>
                    <a:tab pos="804863" algn="l"/>
                  </a:tabLst>
                </a:pPr>
                <a:r>
                  <a:rPr lang="sk-SK" dirty="0"/>
                  <a:t>	= </a:t>
                </a:r>
                <a:r>
                  <a:rPr lang="sk-SK" b="1" dirty="0">
                    <a:latin typeface="Cambria Math" pitchFamily="18" charset="0"/>
                    <a:ea typeface="Cambria Math" pitchFamily="18" charset="0"/>
                  </a:rPr>
                  <a:t>210,2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445224"/>
                <a:ext cx="4994684" cy="801438"/>
              </a:xfrm>
              <a:prstGeom prst="rect">
                <a:avLst/>
              </a:prstGeom>
              <a:blipFill rotWithShape="1">
                <a:blip r:embed="rId10"/>
                <a:stretch>
                  <a:fillRect l="-1099" b="-11364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9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  <p:bldP spid="45" grpId="0"/>
      <p:bldP spid="46" grpId="0"/>
      <p:bldP spid="47" grpId="0"/>
      <p:bldP spid="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3246821"/>
              </p:ext>
            </p:extLst>
          </p:nvPr>
        </p:nvGraphicFramePr>
        <p:xfrm>
          <a:off x="375383" y="608127"/>
          <a:ext cx="844508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5" name="Straight Connector 34"/>
          <p:cNvCxnSpPr/>
          <p:nvPr/>
        </p:nvCxnSpPr>
        <p:spPr>
          <a:xfrm>
            <a:off x="899592" y="1268760"/>
            <a:ext cx="7920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52144"/>
            <a:ext cx="2258509" cy="4440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8" y="1552298"/>
            <a:ext cx="1741171" cy="364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12183"/>
            <a:ext cx="1322275" cy="405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16240"/>
            <a:ext cx="1153188" cy="3975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1094"/>
            <a:ext cx="3888431" cy="4197554"/>
          </a:xfrm>
          <a:prstGeom prst="rect">
            <a:avLst/>
          </a:prstGeom>
          <a:noFill/>
        </p:spPr>
      </p:pic>
      <p:sp>
        <p:nvSpPr>
          <p:cNvPr id="19" name="Isosceles Triangle 18"/>
          <p:cNvSpPr/>
          <p:nvPr/>
        </p:nvSpPr>
        <p:spPr>
          <a:xfrm flipV="1">
            <a:off x="1547664" y="875070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TextBox 21"/>
          <p:cNvSpPr txBox="1"/>
          <p:nvPr/>
        </p:nvSpPr>
        <p:spPr>
          <a:xfrm>
            <a:off x="1259632" y="557572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187 cm</a:t>
            </a:r>
          </a:p>
        </p:txBody>
      </p:sp>
      <p:sp>
        <p:nvSpPr>
          <p:cNvPr id="23" name="Isosceles Triangle 22"/>
          <p:cNvSpPr/>
          <p:nvPr/>
        </p:nvSpPr>
        <p:spPr>
          <a:xfrm flipV="1">
            <a:off x="3204378" y="1408592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2916346" y="1091094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163 cm</a:t>
            </a:r>
          </a:p>
        </p:txBody>
      </p:sp>
      <p:sp>
        <p:nvSpPr>
          <p:cNvPr id="25" name="Isosceles Triangle 24"/>
          <p:cNvSpPr/>
          <p:nvPr/>
        </p:nvSpPr>
        <p:spPr>
          <a:xfrm flipV="1">
            <a:off x="5011399" y="1344599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TextBox 25"/>
          <p:cNvSpPr txBox="1"/>
          <p:nvPr/>
        </p:nvSpPr>
        <p:spPr>
          <a:xfrm>
            <a:off x="4723367" y="1027101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165 cm</a:t>
            </a:r>
          </a:p>
        </p:txBody>
      </p:sp>
      <p:sp>
        <p:nvSpPr>
          <p:cNvPr id="27" name="Isosceles Triangle 26"/>
          <p:cNvSpPr/>
          <p:nvPr/>
        </p:nvSpPr>
        <p:spPr>
          <a:xfrm flipV="1">
            <a:off x="6084168" y="567293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TextBox 27"/>
          <p:cNvSpPr txBox="1"/>
          <p:nvPr/>
        </p:nvSpPr>
        <p:spPr>
          <a:xfrm>
            <a:off x="5796136" y="249795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196 cm</a:t>
            </a:r>
          </a:p>
        </p:txBody>
      </p:sp>
      <p:sp>
        <p:nvSpPr>
          <p:cNvPr id="29" name="Isosceles Triangle 28"/>
          <p:cNvSpPr/>
          <p:nvPr/>
        </p:nvSpPr>
        <p:spPr>
          <a:xfrm flipV="1">
            <a:off x="7478582" y="925625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TextBox 29"/>
          <p:cNvSpPr txBox="1"/>
          <p:nvPr/>
        </p:nvSpPr>
        <p:spPr>
          <a:xfrm>
            <a:off x="7190550" y="608127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185 cm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8" y="5672078"/>
            <a:ext cx="1855028" cy="63272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619672" y="1091094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 flipV="1">
            <a:off x="3131840" y="1772816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6" name="Straight Connector 35"/>
          <p:cNvCxnSpPr/>
          <p:nvPr/>
        </p:nvCxnSpPr>
        <p:spPr>
          <a:xfrm>
            <a:off x="2699792" y="1609206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99992" y="1560623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156176" y="764704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50590" y="1103323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195736" y="1091094"/>
            <a:ext cx="0" cy="177666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704778" y="1268760"/>
            <a:ext cx="0" cy="355856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499992" y="1268760"/>
            <a:ext cx="0" cy="291863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588224" y="764704"/>
            <a:ext cx="0" cy="480278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8110878" y="1104460"/>
            <a:ext cx="0" cy="164300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88224" y="896296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16,8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67745" y="1027101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7,8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98531" y="1049122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5,8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67945" y="1268760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-14,2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67744" y="1345951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-16,2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131840" y="5445224"/>
                <a:ext cx="5544616" cy="660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804863" algn="l"/>
                  </a:tabLst>
                </a:pPr>
                <a:r>
                  <a:rPr lang="sk-SK" dirty="0" err="1"/>
                  <a:t>směrodatná</a:t>
                </a:r>
                <a:r>
                  <a:rPr lang="sk-SK" dirty="0"/>
                  <a:t> </a:t>
                </a:r>
                <a:r>
                  <a:rPr lang="sk-SK" dirty="0" err="1"/>
                  <a:t>odchylka</a:t>
                </a:r>
                <a:r>
                  <a:rPr lang="sk-SK" dirty="0"/>
                  <a:t>	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sk-SK" dirty="0">
                            <a:latin typeface="Cambria Math" pitchFamily="18" charset="0"/>
                            <a:ea typeface="Cambria Math" pitchFamily="18" charset="0"/>
                          </a:rPr>
                          <m:t>210,2</m:t>
                        </m:r>
                      </m:e>
                    </m:rad>
                  </m:oMath>
                </a14:m>
                <a:endParaRPr lang="sk-SK" b="1" dirty="0">
                  <a:latin typeface="Cambria Math" pitchFamily="18" charset="0"/>
                  <a:ea typeface="Cambria Math" pitchFamily="18" charset="0"/>
                </a:endParaRPr>
              </a:p>
              <a:p>
                <a:pPr>
                  <a:tabLst>
                    <a:tab pos="804863" algn="l"/>
                    <a:tab pos="2695575" algn="l"/>
                  </a:tabLst>
                </a:pPr>
                <a:r>
                  <a:rPr lang="sk-SK" b="1" dirty="0">
                    <a:latin typeface="Cambria Math" pitchFamily="18" charset="0"/>
                    <a:ea typeface="Cambria Math" pitchFamily="18" charset="0"/>
                  </a:rPr>
                  <a:t>			</a:t>
                </a:r>
                <a:r>
                  <a:rPr lang="sk-SK" dirty="0"/>
                  <a:t>= </a:t>
                </a:r>
                <a:r>
                  <a:rPr lang="sk-SK" b="1" dirty="0">
                    <a:latin typeface="Cambria Math" pitchFamily="18" charset="0"/>
                    <a:ea typeface="Cambria Math" pitchFamily="18" charset="0"/>
                  </a:rPr>
                  <a:t>14,5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445224"/>
                <a:ext cx="5544616" cy="660245"/>
              </a:xfrm>
              <a:prstGeom prst="rect">
                <a:avLst/>
              </a:prstGeom>
              <a:blipFill>
                <a:blip r:embed="rId10"/>
                <a:stretch>
                  <a:fillRect l="-913" t="-1887" b="-1320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1508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44636073"/>
              </p:ext>
            </p:extLst>
          </p:nvPr>
        </p:nvGraphicFramePr>
        <p:xfrm>
          <a:off x="375383" y="608127"/>
          <a:ext cx="844508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899592" y="983082"/>
            <a:ext cx="7920880" cy="569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5" name="Straight Connector 34"/>
          <p:cNvCxnSpPr/>
          <p:nvPr/>
        </p:nvCxnSpPr>
        <p:spPr>
          <a:xfrm>
            <a:off x="899592" y="1268760"/>
            <a:ext cx="7920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52144"/>
            <a:ext cx="2258510" cy="4440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8" y="1552298"/>
            <a:ext cx="1741172" cy="364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12183"/>
            <a:ext cx="1322276" cy="405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16239"/>
            <a:ext cx="1153188" cy="3975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1094"/>
            <a:ext cx="3888432" cy="4197554"/>
          </a:xfrm>
          <a:prstGeom prst="rect">
            <a:avLst/>
          </a:prstGeom>
        </p:spPr>
      </p:pic>
      <p:sp>
        <p:nvSpPr>
          <p:cNvPr id="19" name="Isosceles Triangle 18"/>
          <p:cNvSpPr/>
          <p:nvPr/>
        </p:nvSpPr>
        <p:spPr>
          <a:xfrm flipV="1">
            <a:off x="1547664" y="875070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TextBox 21"/>
          <p:cNvSpPr txBox="1"/>
          <p:nvPr/>
        </p:nvSpPr>
        <p:spPr>
          <a:xfrm>
            <a:off x="1259632" y="557572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187 cm</a:t>
            </a:r>
          </a:p>
        </p:txBody>
      </p:sp>
      <p:sp>
        <p:nvSpPr>
          <p:cNvPr id="23" name="Isosceles Triangle 22"/>
          <p:cNvSpPr/>
          <p:nvPr/>
        </p:nvSpPr>
        <p:spPr>
          <a:xfrm flipV="1">
            <a:off x="3204378" y="1408592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2916346" y="1091094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163 cm</a:t>
            </a:r>
          </a:p>
        </p:txBody>
      </p:sp>
      <p:sp>
        <p:nvSpPr>
          <p:cNvPr id="25" name="Isosceles Triangle 24"/>
          <p:cNvSpPr/>
          <p:nvPr/>
        </p:nvSpPr>
        <p:spPr>
          <a:xfrm flipV="1">
            <a:off x="5011399" y="1344599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TextBox 25"/>
          <p:cNvSpPr txBox="1"/>
          <p:nvPr/>
        </p:nvSpPr>
        <p:spPr>
          <a:xfrm>
            <a:off x="4723367" y="1027101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165 cm</a:t>
            </a:r>
          </a:p>
        </p:txBody>
      </p:sp>
      <p:sp>
        <p:nvSpPr>
          <p:cNvPr id="27" name="Isosceles Triangle 26"/>
          <p:cNvSpPr/>
          <p:nvPr/>
        </p:nvSpPr>
        <p:spPr>
          <a:xfrm flipV="1">
            <a:off x="6084168" y="567293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TextBox 27"/>
          <p:cNvSpPr txBox="1"/>
          <p:nvPr/>
        </p:nvSpPr>
        <p:spPr>
          <a:xfrm>
            <a:off x="5796136" y="249795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196 cm</a:t>
            </a:r>
          </a:p>
        </p:txBody>
      </p:sp>
      <p:sp>
        <p:nvSpPr>
          <p:cNvPr id="29" name="Isosceles Triangle 28"/>
          <p:cNvSpPr/>
          <p:nvPr/>
        </p:nvSpPr>
        <p:spPr>
          <a:xfrm flipV="1">
            <a:off x="7478582" y="925625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TextBox 29"/>
          <p:cNvSpPr txBox="1"/>
          <p:nvPr/>
        </p:nvSpPr>
        <p:spPr>
          <a:xfrm>
            <a:off x="7190550" y="608127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185 cm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88875" y="629428"/>
            <a:ext cx="7200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0070C0"/>
                </a:solidFill>
              </a:rPr>
              <a:t>193 cm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388875" y="1616239"/>
            <a:ext cx="7200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0070C0"/>
                </a:solidFill>
              </a:rPr>
              <a:t>164 cm</a:t>
            </a:r>
          </a:p>
        </p:txBody>
      </p:sp>
    </p:spTree>
    <p:extLst>
      <p:ext uri="{BB962C8B-B14F-4D97-AF65-F5344CB8AC3E}">
        <p14:creationId xmlns:p14="http://schemas.microsoft.com/office/powerpoint/2010/main" val="223688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VARIABILITA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8031733" cy="40119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8097716" y="501681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Field</a:t>
            </a:r>
            <a:r>
              <a:rPr lang="cs-CZ" sz="1200" dirty="0"/>
              <a:t> 2009:38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136904" cy="864096"/>
          </a:xfrm>
        </p:spPr>
        <p:txBody>
          <a:bodyPr>
            <a:normAutofit/>
          </a:bodyPr>
          <a:lstStyle/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Na co je to dobré?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vzájemné porovnaní dvou vzorek </a:t>
            </a:r>
            <a:r>
              <a:rPr lang="cs-CZ" sz="1400" dirty="0"/>
              <a:t>(směrodatná odchylka)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40665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0868"/>
            <a:ext cx="8229600" cy="2376264"/>
          </a:xfrm>
        </p:spPr>
        <p:txBody>
          <a:bodyPr>
            <a:noAutofit/>
          </a:bodyPr>
          <a:lstStyle/>
          <a:p>
            <a:r>
              <a:rPr lang="cs-CZ" sz="3600" dirty="0"/>
              <a:t>OD POPISOVÁNÍ K VYVOZOVÁNÍ</a:t>
            </a:r>
            <a:br>
              <a:rPr lang="cs-CZ" sz="3600" dirty="0"/>
            </a:br>
            <a:br>
              <a:rPr lang="cs-CZ" sz="3600" dirty="0"/>
            </a:br>
            <a:r>
              <a:rPr lang="cs-CZ" sz="3600" dirty="0"/>
              <a:t>populace vs. </a:t>
            </a:r>
            <a:r>
              <a:rPr lang="cs-CZ" altLang="zh-CN" sz="3600" dirty="0"/>
              <a:t>vzorek</a:t>
            </a:r>
            <a:endParaRPr lang="zh-CN" altLang="cs-CZ" sz="3600" dirty="0"/>
          </a:p>
        </p:txBody>
      </p:sp>
    </p:spTree>
    <p:extLst>
      <p:ext uri="{BB962C8B-B14F-4D97-AF65-F5344CB8AC3E}">
        <p14:creationId xmlns:p14="http://schemas.microsoft.com/office/powerpoint/2010/main" val="3140776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STATISTIKA JAKO NÁSTROJ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/>
              <a:t>	</a:t>
            </a:r>
            <a:r>
              <a:rPr lang="cs-CZ" b="1" dirty="0"/>
              <a:t>... na zodpovězení výzkumné otázky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Sama o sobě nestačí!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b="1" dirty="0"/>
              <a:t>	- </a:t>
            </a:r>
            <a:r>
              <a:rPr lang="cs-CZ" sz="2400" dirty="0"/>
              <a:t>kvalita výstupů závisí na kvalitě vstupů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b="1" dirty="0"/>
              <a:t>	- </a:t>
            </a:r>
            <a:r>
              <a:rPr lang="cs-CZ" sz="2400" dirty="0"/>
              <a:t>kvalitní výzkumný dizajn, korektní měření (kvalitní data), ...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b="1" dirty="0"/>
              <a:t>	- správné pochopení výsledků,</a:t>
            </a:r>
            <a:r>
              <a:rPr lang="cs-CZ" sz="2400" dirty="0"/>
              <a:t> jejich</a:t>
            </a:r>
            <a:r>
              <a:rPr lang="cs-CZ" sz="2400" b="1" dirty="0"/>
              <a:t> </a:t>
            </a:r>
            <a:r>
              <a:rPr lang="cs-CZ" sz="2400" dirty="0"/>
              <a:t>interpretace a reportování</a:t>
            </a:r>
          </a:p>
          <a:p>
            <a:pPr marL="0" indent="0">
              <a:buNone/>
              <a:tabLst>
                <a:tab pos="261938" algn="l"/>
              </a:tabLst>
            </a:pPr>
            <a:endParaRPr lang="cs-CZ" sz="2400" b="1" dirty="0"/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dirty="0"/>
              <a:t>Co však můžeme získat?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dirty="0"/>
              <a:t>	- překonání problémů s kauzalitou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dirty="0"/>
              <a:t>	  („kauzální překážky“)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dirty="0"/>
              <a:t>	- na základě malého vzorku usuzovat o celé populaci</a:t>
            </a:r>
          </a:p>
          <a:p>
            <a:endParaRPr lang="cs-CZ" sz="2800" dirty="0"/>
          </a:p>
          <a:p>
            <a:pPr lvl="2"/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22692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OD POPISOVÁNÍ K VYVOZOVÁNÍ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cs-CZ" sz="2000" dirty="0"/>
              <a:t>DESKRIPTIVNÍ STATISTIKA</a:t>
            </a:r>
          </a:p>
          <a:p>
            <a:r>
              <a:rPr lang="cs-CZ" sz="2000" b="1" dirty="0"/>
              <a:t>INFERENČNÍ STATISTIKA – „</a:t>
            </a:r>
            <a:r>
              <a:rPr lang="cs-CZ" sz="2000" b="1" dirty="0" err="1"/>
              <a:t>statistics</a:t>
            </a:r>
            <a:r>
              <a:rPr lang="cs-CZ" sz="2000" b="1" dirty="0"/>
              <a:t> </a:t>
            </a:r>
            <a:r>
              <a:rPr lang="cs-CZ" sz="2000" b="1" dirty="0" err="1"/>
              <a:t>used</a:t>
            </a:r>
            <a:r>
              <a:rPr lang="cs-CZ" sz="2000" b="1" dirty="0"/>
              <a:t> to </a:t>
            </a:r>
            <a:r>
              <a:rPr lang="cs-CZ" sz="2000" b="1" dirty="0" err="1"/>
              <a:t>draw</a:t>
            </a:r>
            <a:r>
              <a:rPr lang="cs-CZ" sz="2000" b="1" dirty="0"/>
              <a:t> </a:t>
            </a:r>
            <a:r>
              <a:rPr lang="cs-CZ" sz="2000" b="1" dirty="0" err="1"/>
              <a:t>conclusions</a:t>
            </a:r>
            <a:r>
              <a:rPr lang="cs-CZ" sz="2000" b="1" dirty="0"/>
              <a:t> </a:t>
            </a:r>
            <a:r>
              <a:rPr lang="cs-CZ" sz="2000" b="1" dirty="0" err="1"/>
              <a:t>about</a:t>
            </a:r>
            <a:r>
              <a:rPr lang="cs-CZ" sz="2000" b="1" dirty="0"/>
              <a:t> </a:t>
            </a:r>
            <a:r>
              <a:rPr lang="cs-CZ" sz="2000" b="1" dirty="0" err="1"/>
              <a:t>significant</a:t>
            </a:r>
            <a:r>
              <a:rPr lang="cs-CZ" sz="2000" b="1" dirty="0"/>
              <a:t> </a:t>
            </a:r>
            <a:r>
              <a:rPr lang="cs-CZ" sz="2000" b="1" dirty="0" err="1"/>
              <a:t>relationships</a:t>
            </a:r>
            <a:r>
              <a:rPr lang="cs-CZ" sz="2000" b="1" dirty="0"/>
              <a:t> </a:t>
            </a:r>
            <a:r>
              <a:rPr lang="cs-CZ" sz="2000" b="1" dirty="0" err="1"/>
              <a:t>between</a:t>
            </a:r>
            <a:r>
              <a:rPr lang="cs-CZ" sz="2000" b="1" dirty="0"/>
              <a:t> </a:t>
            </a:r>
            <a:r>
              <a:rPr lang="cs-CZ" sz="2000" b="1" dirty="0" err="1"/>
              <a:t>variables</a:t>
            </a:r>
            <a:r>
              <a:rPr lang="cs-CZ" sz="2000" b="1" dirty="0"/>
              <a:t>“</a:t>
            </a:r>
          </a:p>
          <a:p>
            <a:endParaRPr lang="cs-CZ" sz="2000" dirty="0"/>
          </a:p>
          <a:p>
            <a:r>
              <a:rPr lang="cs-CZ" sz="2000" dirty="0"/>
              <a:t>sociální vědy → zjištění založené na vzorkách → </a:t>
            </a:r>
            <a:r>
              <a:rPr lang="cs-CZ" sz="2000" b="1" dirty="0"/>
              <a:t>snaha o generalizaci na celou populaci</a:t>
            </a:r>
          </a:p>
          <a:p>
            <a:pPr lvl="2"/>
            <a:r>
              <a:rPr lang="cs-CZ" sz="1600" dirty="0"/>
              <a:t>máme pod kontrolou všechny intervenující proměnné?</a:t>
            </a:r>
          </a:p>
          <a:p>
            <a:pPr lvl="2"/>
            <a:r>
              <a:rPr lang="cs-CZ" sz="1600" dirty="0"/>
              <a:t>skutečně naše měření odpovídá konceptu?</a:t>
            </a:r>
          </a:p>
          <a:p>
            <a:pPr lvl="2"/>
            <a:endParaRPr lang="cs-CZ" sz="2400" dirty="0"/>
          </a:p>
          <a:p>
            <a:r>
              <a:rPr lang="cs-CZ" sz="2000" dirty="0"/>
              <a:t>výsledky jsou doprovázeny </a:t>
            </a:r>
            <a:r>
              <a:rPr lang="cs-CZ" sz="2000" b="1" dirty="0"/>
              <a:t>nejistotou</a:t>
            </a:r>
          </a:p>
          <a:p>
            <a:pPr marL="0" indent="0">
              <a:buNone/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220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OD POPISOVÁNÍ K VYVOZOVÁNÍ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2158"/>
            <a:ext cx="8229600" cy="4997152"/>
          </a:xfrm>
        </p:spPr>
        <p:txBody>
          <a:bodyPr/>
          <a:lstStyle/>
          <a:p>
            <a:pPr marL="0" indent="0">
              <a:buNone/>
            </a:pPr>
            <a:endParaRPr lang="cs-CZ" sz="2400" dirty="0"/>
          </a:p>
          <a:p>
            <a:r>
              <a:rPr lang="cs-CZ" sz="2000" b="1" dirty="0"/>
              <a:t>interval spolehlivosti </a:t>
            </a:r>
            <a:r>
              <a:rPr lang="cs-CZ" sz="2000" dirty="0"/>
              <a:t>– interval, ve kterém skutečná hodnota dané charakteristiky leží s určitou pravděpodobností (95%)</a:t>
            </a:r>
          </a:p>
          <a:p>
            <a:endParaRPr lang="cs-CZ" sz="2000" dirty="0"/>
          </a:p>
          <a:p>
            <a:r>
              <a:rPr lang="cs-CZ" sz="2000" dirty="0"/>
              <a:t>změříme-li 100 nezávislých datových souborů, na nichž odhadujeme neznámý parametr intervalem spolehlivosti, tak zhruba 95 intervalů bude hledaný parametr obsahovat a zhruba pět nikoli </a:t>
            </a:r>
          </a:p>
          <a:p>
            <a:endParaRPr lang="cs-CZ" sz="2000" dirty="0"/>
          </a:p>
          <a:p>
            <a:r>
              <a:rPr lang="cs-CZ" sz="1600" dirty="0"/>
              <a:t>Př: výška </a:t>
            </a:r>
            <a:r>
              <a:rPr lang="cs-CZ" sz="1600" b="1" dirty="0"/>
              <a:t>40</a:t>
            </a:r>
            <a:r>
              <a:rPr lang="cs-CZ" sz="1600" dirty="0"/>
              <a:t> náhodně vybraných politiků</a:t>
            </a:r>
          </a:p>
          <a:p>
            <a:pPr lvl="1"/>
            <a:r>
              <a:rPr lang="cs-CZ" sz="1600" dirty="0"/>
              <a:t>průměr: </a:t>
            </a:r>
            <a:r>
              <a:rPr lang="cs-CZ" sz="1600" b="1" dirty="0"/>
              <a:t>175</a:t>
            </a:r>
            <a:r>
              <a:rPr lang="cs-CZ" sz="1600" dirty="0"/>
              <a:t> cm</a:t>
            </a:r>
          </a:p>
          <a:p>
            <a:pPr lvl="1"/>
            <a:r>
              <a:rPr lang="cs-CZ" sz="1600" dirty="0"/>
              <a:t>směrodatná odchylka: </a:t>
            </a:r>
            <a:r>
              <a:rPr lang="cs-CZ" sz="1600" b="1" dirty="0"/>
              <a:t>20</a:t>
            </a:r>
            <a:r>
              <a:rPr lang="cs-CZ" sz="1600" dirty="0"/>
              <a:t> cm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2" y="4661765"/>
            <a:ext cx="2547158" cy="1192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07" y="5741297"/>
            <a:ext cx="1642889" cy="876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687244"/>
            <a:ext cx="2547158" cy="1192069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7341209" y="3510442"/>
            <a:ext cx="1377338" cy="576064"/>
          </a:xfrm>
          <a:prstGeom prst="wedgeRectCallout">
            <a:avLst>
              <a:gd name="adj1" fmla="val -46675"/>
              <a:gd name="adj2" fmla="val 1635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skutečná průměrná výška všech politiků</a:t>
            </a:r>
          </a:p>
        </p:txBody>
      </p:sp>
    </p:spTree>
    <p:extLst>
      <p:ext uri="{BB962C8B-B14F-4D97-AF65-F5344CB8AC3E}">
        <p14:creationId xmlns:p14="http://schemas.microsoft.com/office/powerpoint/2010/main" val="248813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3600" dirty="0"/>
              <a:t>INTERVAL SPOLEHLIVOSTI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sk-SK" sz="2000" dirty="0" err="1"/>
              <a:t>exit</a:t>
            </a:r>
            <a:r>
              <a:rPr lang="sk-SK" sz="2000" dirty="0"/>
              <a:t> </a:t>
            </a:r>
            <a:r>
              <a:rPr lang="sk-SK" sz="2000" dirty="0" err="1"/>
              <a:t>poll</a:t>
            </a:r>
            <a:r>
              <a:rPr lang="sk-SK" sz="2000" dirty="0"/>
              <a:t> – Magistrát Brno 2018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E451A2-6268-40A4-A58E-2A31C5907C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993733"/>
              </p:ext>
            </p:extLst>
          </p:nvPr>
        </p:nvGraphicFramePr>
        <p:xfrm>
          <a:off x="647564" y="2271812"/>
          <a:ext cx="8100900" cy="4253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6778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3600" dirty="0"/>
              <a:t>INTERVAL SPOLEHLIVOSTI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sk-SK" sz="2000" dirty="0" err="1"/>
              <a:t>exit</a:t>
            </a:r>
            <a:r>
              <a:rPr lang="sk-SK" sz="2000" dirty="0"/>
              <a:t> </a:t>
            </a:r>
            <a:r>
              <a:rPr lang="sk-SK" sz="2000" dirty="0" err="1"/>
              <a:t>poll</a:t>
            </a:r>
            <a:r>
              <a:rPr lang="sk-SK" sz="2000" dirty="0"/>
              <a:t> – Magistrát Brno 2018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5652120" y="2996952"/>
            <a:ext cx="1831944" cy="498786"/>
          </a:xfrm>
          <a:prstGeom prst="wedgeRectCallout">
            <a:avLst>
              <a:gd name="adj1" fmla="val -67813"/>
              <a:gd name="adj2" fmla="val 30111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malé rozdiely nie sú významné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2A3A8E7-1D47-4938-A42A-D77FC1567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022079"/>
              </p:ext>
            </p:extLst>
          </p:nvPr>
        </p:nvGraphicFramePr>
        <p:xfrm>
          <a:off x="611560" y="2204864"/>
          <a:ext cx="792088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8C5FEA1A-FA38-459D-8868-0273CA4AE597}"/>
              </a:ext>
            </a:extLst>
          </p:cNvPr>
          <p:cNvSpPr/>
          <p:nvPr/>
        </p:nvSpPr>
        <p:spPr>
          <a:xfrm>
            <a:off x="4788024" y="5085184"/>
            <a:ext cx="1584176" cy="15841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39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sk-SK" sz="3600" dirty="0"/>
              <a:t>INTERVAL SPOLEHLIVOSTI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/>
          <a:lstStyle/>
          <a:p>
            <a:r>
              <a:rPr lang="sk-SK" sz="2000" dirty="0" err="1"/>
              <a:t>reálné</a:t>
            </a:r>
            <a:r>
              <a:rPr lang="sk-SK" sz="2000" dirty="0"/>
              <a:t> výsledky – Magistrát Brno 2018</a:t>
            </a:r>
          </a:p>
          <a:p>
            <a:endParaRPr lang="sk-SK" sz="20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94C55B7-CBFC-4181-824A-20F73C9326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905162"/>
              </p:ext>
            </p:extLst>
          </p:nvPr>
        </p:nvGraphicFramePr>
        <p:xfrm>
          <a:off x="611560" y="2132856"/>
          <a:ext cx="8012685" cy="434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05A549FE-C0B1-4F97-B203-617CCC6119B5}"/>
              </a:ext>
            </a:extLst>
          </p:cNvPr>
          <p:cNvSpPr/>
          <p:nvPr/>
        </p:nvSpPr>
        <p:spPr>
          <a:xfrm>
            <a:off x="4788024" y="5085184"/>
            <a:ext cx="1584176" cy="15841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8291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sk-SK" sz="3600" dirty="0"/>
              <a:t>VZTAHY MEZI PROMĚNNÝMI</a:t>
            </a:r>
          </a:p>
        </p:txBody>
      </p:sp>
    </p:spTree>
    <p:extLst>
      <p:ext uri="{BB962C8B-B14F-4D97-AF65-F5344CB8AC3E}">
        <p14:creationId xmlns:p14="http://schemas.microsoft.com/office/powerpoint/2010/main" val="3814814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cs-CZ" sz="2000" dirty="0"/>
              <a:t>dvojrozměrná analýza – vztahy mezi dvěma proměnnými</a:t>
            </a:r>
          </a:p>
          <a:p>
            <a:r>
              <a:rPr lang="cs-CZ" sz="2000" b="1" dirty="0"/>
              <a:t>kontingenční tabulka </a:t>
            </a:r>
            <a:r>
              <a:rPr lang="cs-CZ" sz="2000" dirty="0"/>
              <a:t>(</a:t>
            </a:r>
            <a:r>
              <a:rPr lang="cs-CZ" sz="2000" i="1" dirty="0" err="1"/>
              <a:t>crosstabs</a:t>
            </a:r>
            <a:r>
              <a:rPr lang="cs-CZ" sz="2000" dirty="0"/>
              <a:t>) – základná vizualizace vztahu dvou statistických znaku (hodí se hlavně pro </a:t>
            </a:r>
            <a:r>
              <a:rPr lang="cs-CZ" sz="2000" u="sng" dirty="0"/>
              <a:t>kategorické proměnné</a:t>
            </a:r>
            <a:r>
              <a:rPr lang="cs-CZ" sz="2000" b="1" dirty="0"/>
              <a:t> </a:t>
            </a:r>
            <a:r>
              <a:rPr lang="cs-CZ" sz="2000" dirty="0"/>
              <a:t>s malým množstvím kategorií)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nerozlišujeme mezi závislou a nezávislou p.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43810"/>
            <a:ext cx="4067743" cy="2419688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1115616" y="3800008"/>
            <a:ext cx="1831944" cy="687603"/>
          </a:xfrm>
          <a:prstGeom prst="wedgeRectCallout">
            <a:avLst>
              <a:gd name="adj1" fmla="val 66285"/>
              <a:gd name="adj2" fmla="val 19440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řádky = hodnoty prvého znaku/proměnné (pohlaví)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5652120" y="3052989"/>
            <a:ext cx="1944216" cy="648072"/>
          </a:xfrm>
          <a:prstGeom prst="wedgeRectCallout">
            <a:avLst>
              <a:gd name="adj1" fmla="val -62015"/>
              <a:gd name="adj2" fmla="val 12860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sloupce = hodnoty druhého znaku/proměnné (dominantní ruka)</a:t>
            </a:r>
          </a:p>
        </p:txBody>
      </p:sp>
    </p:spTree>
    <p:extLst>
      <p:ext uri="{BB962C8B-B14F-4D97-AF65-F5344CB8AC3E}">
        <p14:creationId xmlns:p14="http://schemas.microsoft.com/office/powerpoint/2010/main" val="96767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cs-CZ" sz="2000" dirty="0">
                <a:solidFill>
                  <a:srgbClr val="0070C0"/>
                </a:solidFill>
              </a:rPr>
              <a:t>typický brněnský volič ANO ? 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46020"/>
            <a:ext cx="8640959" cy="30992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7624" y="4869160"/>
            <a:ext cx="763284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48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5400"/>
            <a:ext cx="6849859" cy="61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226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sk-SK" sz="2000" dirty="0">
                <a:solidFill>
                  <a:srgbClr val="0070C0"/>
                </a:solidFill>
              </a:rPr>
              <a:t>typický </a:t>
            </a:r>
            <a:r>
              <a:rPr lang="cs-CZ" sz="2000" dirty="0">
                <a:solidFill>
                  <a:srgbClr val="0070C0"/>
                </a:solidFill>
              </a:rPr>
              <a:t>brněnský</a:t>
            </a:r>
            <a:r>
              <a:rPr lang="sk-SK" sz="2000" dirty="0">
                <a:solidFill>
                  <a:srgbClr val="0070C0"/>
                </a:solidFill>
              </a:rPr>
              <a:t> volič ANO ?</a:t>
            </a:r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7" y="2852936"/>
            <a:ext cx="8640959" cy="24171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8479" y="3933056"/>
            <a:ext cx="7401993" cy="200447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748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NEŽ ZAČNEME ANALYZOVAT…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potřebujeme</a:t>
            </a:r>
            <a:r>
              <a:rPr lang="cs-CZ" sz="2800" b="1" dirty="0"/>
              <a:t> data - nevyhnutné</a:t>
            </a:r>
            <a:r>
              <a:rPr lang="cs-CZ" sz="2800" dirty="0"/>
              <a:t> pro testování hypotéz</a:t>
            </a:r>
          </a:p>
          <a:p>
            <a:endParaRPr lang="cs-CZ" sz="2800" dirty="0"/>
          </a:p>
          <a:p>
            <a:r>
              <a:rPr lang="cs-CZ" sz="2800" dirty="0"/>
              <a:t>OTÁZKA: 	1) co měřit?</a:t>
            </a:r>
          </a:p>
          <a:p>
            <a:pPr lvl="4"/>
            <a:r>
              <a:rPr lang="cs-CZ" sz="2400" dirty="0"/>
              <a:t>závislá vs. nezávislá proměnná </a:t>
            </a:r>
            <a:r>
              <a:rPr lang="cs-CZ" sz="2400" b="1" dirty="0"/>
              <a:t>(?)</a:t>
            </a:r>
          </a:p>
          <a:p>
            <a:pPr marL="0" indent="0">
              <a:buNone/>
            </a:pPr>
            <a:r>
              <a:rPr lang="cs-CZ" sz="2800" dirty="0"/>
              <a:t>		</a:t>
            </a:r>
          </a:p>
          <a:p>
            <a:pPr marL="0" indent="0">
              <a:buNone/>
            </a:pPr>
            <a:r>
              <a:rPr lang="cs-CZ" sz="2800" dirty="0"/>
              <a:t>		2) </a:t>
            </a:r>
            <a:r>
              <a:rPr lang="cs-CZ" sz="2800" b="1" dirty="0"/>
              <a:t>jak měřit?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0015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sk-SK" sz="2000" dirty="0">
                <a:solidFill>
                  <a:srgbClr val="0070C0"/>
                </a:solidFill>
              </a:rPr>
              <a:t>typický </a:t>
            </a:r>
            <a:r>
              <a:rPr lang="cs-CZ" sz="2000" dirty="0">
                <a:solidFill>
                  <a:srgbClr val="0070C0"/>
                </a:solidFill>
              </a:rPr>
              <a:t>brněnský</a:t>
            </a:r>
            <a:r>
              <a:rPr lang="sk-SK" sz="2000" dirty="0">
                <a:solidFill>
                  <a:srgbClr val="0070C0"/>
                </a:solidFill>
              </a:rPr>
              <a:t> volič ANO ?</a:t>
            </a:r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3" y="2568515"/>
            <a:ext cx="6346946" cy="31042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5660" y="5229200"/>
            <a:ext cx="4464496" cy="200447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703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sk-SK" sz="2000" dirty="0">
                <a:solidFill>
                  <a:srgbClr val="0070C0"/>
                </a:solidFill>
              </a:rPr>
              <a:t>typický </a:t>
            </a:r>
            <a:r>
              <a:rPr lang="cs-CZ" sz="2000" dirty="0">
                <a:solidFill>
                  <a:srgbClr val="0070C0"/>
                </a:solidFill>
              </a:rPr>
              <a:t>brněnský</a:t>
            </a:r>
            <a:r>
              <a:rPr lang="sk-SK" sz="2000" dirty="0">
                <a:solidFill>
                  <a:srgbClr val="0070C0"/>
                </a:solidFill>
              </a:rPr>
              <a:t> volič ANO ?</a:t>
            </a:r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8" y="2507818"/>
            <a:ext cx="8922155" cy="31067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7663" y="5229200"/>
            <a:ext cx="7507949" cy="200447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156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cs-CZ" sz="2000" dirty="0"/>
              <a:t>kontingenční tabulka nám ale neřekne nic o (síle) vztahu</a:t>
            </a:r>
          </a:p>
          <a:p>
            <a:endParaRPr lang="cs-CZ" sz="2000" dirty="0"/>
          </a:p>
          <a:p>
            <a:r>
              <a:rPr lang="cs-CZ" sz="2000" b="1" dirty="0"/>
              <a:t>existuje korelace? proměnné spolu souvisí?</a:t>
            </a:r>
            <a:endParaRPr lang="cs-CZ" sz="2000" dirty="0"/>
          </a:p>
          <a:p>
            <a:pPr lvl="1"/>
            <a:r>
              <a:rPr lang="cs-CZ" sz="1600" dirty="0"/>
              <a:t>statistický ukazovatel vztahu mezi 2 proměnnými</a:t>
            </a:r>
          </a:p>
          <a:p>
            <a:pPr lvl="1"/>
            <a:r>
              <a:rPr lang="cs-CZ" sz="1600" dirty="0"/>
              <a:t>změny v jedné proměnné jsou doprovázeny změnami v druhé proměnné</a:t>
            </a:r>
          </a:p>
          <a:p>
            <a:pPr lvl="1"/>
            <a:r>
              <a:rPr lang="cs-CZ" sz="1600" dirty="0"/>
              <a:t>vzájemná asociace mezi proměnnými je </a:t>
            </a:r>
            <a:r>
              <a:rPr lang="cs-CZ" sz="1600" b="1" dirty="0"/>
              <a:t>lineární</a:t>
            </a:r>
          </a:p>
          <a:p>
            <a:pPr marL="457200" lvl="1" indent="0">
              <a:buNone/>
            </a:pPr>
            <a:endParaRPr lang="cs-CZ" sz="1600" dirty="0"/>
          </a:p>
          <a:p>
            <a:pPr marL="457200" lvl="1" indent="0">
              <a:buNone/>
            </a:pPr>
            <a:endParaRPr lang="cs-CZ" sz="1600" dirty="0"/>
          </a:p>
          <a:p>
            <a:pPr marL="344488" lvl="1" indent="-342900">
              <a:buFont typeface="Arial" pitchFamily="34" charset="0"/>
              <a:buChar char="•"/>
            </a:pPr>
            <a:r>
              <a:rPr lang="cs-CZ" sz="2000" b="1" dirty="0"/>
              <a:t>korelační koeficient (</a:t>
            </a:r>
            <a:r>
              <a:rPr lang="cs-CZ" sz="2000" b="1" dirty="0" err="1"/>
              <a:t>r</a:t>
            </a:r>
            <a:r>
              <a:rPr lang="cs-CZ" sz="2000" b="1" dirty="0"/>
              <a:t>)</a:t>
            </a:r>
          </a:p>
          <a:p>
            <a:pPr marL="401638" lvl="2" indent="0">
              <a:buNone/>
            </a:pPr>
            <a:r>
              <a:rPr lang="cs-CZ" sz="1600" b="1" dirty="0"/>
              <a:t>–  </a:t>
            </a:r>
            <a:r>
              <a:rPr lang="cs-CZ" sz="1600" dirty="0"/>
              <a:t>sila a směr vztahu</a:t>
            </a:r>
          </a:p>
          <a:p>
            <a:pPr marL="401638" lvl="2" indent="0">
              <a:buNone/>
            </a:pPr>
            <a:r>
              <a:rPr lang="cs-CZ" sz="1600" b="1" dirty="0"/>
              <a:t>–  </a:t>
            </a:r>
            <a:r>
              <a:rPr lang="cs-CZ" sz="1600" dirty="0"/>
              <a:t>hodnoty &lt;-1,1&gt;, 0 = absence vztahu</a:t>
            </a:r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744538" lvl="2" indent="-342900"/>
            <a:endParaRPr lang="cs-CZ" sz="1600" dirty="0"/>
          </a:p>
          <a:p>
            <a:pPr marL="457200" lvl="1" indent="0">
              <a:buNone/>
            </a:pPr>
            <a:endParaRPr lang="cs-CZ" sz="1600" dirty="0"/>
          </a:p>
          <a:p>
            <a:pPr lvl="3"/>
            <a:endParaRPr lang="cs-CZ" sz="8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7076"/>
            <a:ext cx="4443984" cy="2441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6479364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čas strávený přípravou na zkoušku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864406" y="5119300"/>
            <a:ext cx="1692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zisk bodu ze zkoušky</a:t>
            </a:r>
          </a:p>
        </p:txBody>
      </p:sp>
    </p:spTree>
    <p:extLst>
      <p:ext uri="{BB962C8B-B14F-4D97-AF65-F5344CB8AC3E}">
        <p14:creationId xmlns:p14="http://schemas.microsoft.com/office/powerpoint/2010/main" val="102388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344488" lvl="1" indent="-342900">
              <a:buFont typeface="Arial" pitchFamily="34" charset="0"/>
              <a:buChar char="•"/>
            </a:pPr>
            <a:r>
              <a:rPr lang="sk-SK" sz="2000" b="1" dirty="0"/>
              <a:t>korelační koeficient </a:t>
            </a:r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744538" lvl="2" indent="-342900"/>
            <a:endParaRPr lang="sk-SK" sz="1600" dirty="0"/>
          </a:p>
          <a:p>
            <a:pPr marL="457200" lvl="1" indent="0">
              <a:buNone/>
            </a:pPr>
            <a:endParaRPr lang="sk-SK" sz="1600" dirty="0"/>
          </a:p>
          <a:p>
            <a:pPr lvl="3"/>
            <a:endParaRPr lang="sk-SK" sz="800" dirty="0"/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5400600" cy="4360985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BD1306C2-FE4F-478D-95E4-324229E34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73">
            <a:off x="5879217" y="3255764"/>
            <a:ext cx="3155523" cy="12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4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korelace není kauzalita!</a:t>
            </a:r>
            <a:r>
              <a:rPr lang="cs-CZ" sz="2400" dirty="0"/>
              <a:t> ...  korelace </a:t>
            </a:r>
            <a:r>
              <a:rPr lang="cs-CZ" sz="2400" b="1" dirty="0"/>
              <a:t>neznamená,</a:t>
            </a:r>
            <a:r>
              <a:rPr lang="cs-CZ" sz="2400" dirty="0"/>
              <a:t> že jedna věc ovlivňuje druhou (můžou existovat jiné důvody vzájemné korelace).</a:t>
            </a:r>
          </a:p>
          <a:p>
            <a:pPr marL="0" indent="0" algn="ctr">
              <a:buNone/>
            </a:pPr>
            <a:r>
              <a:rPr lang="cs-CZ" sz="2400" dirty="0"/>
              <a:t>závislá a nezávislá proměnná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851920" y="2708920"/>
            <a:ext cx="1152128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51920" y="2708920"/>
            <a:ext cx="1118789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3723188"/>
            <a:ext cx="7956376" cy="31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3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závislost</a:t>
            </a:r>
            <a:r>
              <a:rPr lang="cs-CZ" sz="2400" dirty="0"/>
              <a:t> 2 a více proměnných → </a:t>
            </a:r>
            <a:r>
              <a:rPr lang="cs-CZ" sz="2400" b="1" dirty="0"/>
              <a:t>regrese</a:t>
            </a:r>
          </a:p>
          <a:p>
            <a:r>
              <a:rPr lang="cs-CZ" sz="2400" b="1" dirty="0"/>
              <a:t>vplyv</a:t>
            </a:r>
            <a:r>
              <a:rPr lang="cs-CZ" sz="2400" dirty="0"/>
              <a:t> nezávislé X na závislou </a:t>
            </a:r>
            <a:r>
              <a:rPr lang="cs-CZ" sz="2400" dirty="0" err="1"/>
              <a:t>Y</a:t>
            </a:r>
            <a:endParaRPr lang="cs-CZ" sz="2400" dirty="0"/>
          </a:p>
          <a:p>
            <a:r>
              <a:rPr lang="cs-CZ" sz="2400" dirty="0"/>
              <a:t>predikce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42" y="3112391"/>
            <a:ext cx="5545392" cy="30465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1304" y="6176337"/>
            <a:ext cx="3144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čas strávený </a:t>
            </a:r>
            <a:r>
              <a:rPr lang="cs-CZ" sz="1200" dirty="0" err="1"/>
              <a:t>prípravou</a:t>
            </a:r>
            <a:r>
              <a:rPr lang="cs-CZ" sz="1200" dirty="0"/>
              <a:t> na </a:t>
            </a:r>
            <a:r>
              <a:rPr lang="cs-CZ" sz="1200" dirty="0" err="1"/>
              <a:t>skúšku</a:t>
            </a:r>
            <a:endParaRPr lang="cs-CZ" sz="12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943569" y="4418300"/>
            <a:ext cx="2111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zisk </a:t>
            </a:r>
            <a:r>
              <a:rPr lang="cs-CZ" sz="1200" dirty="0" err="1"/>
              <a:t>bodov</a:t>
            </a:r>
            <a:r>
              <a:rPr lang="cs-CZ" sz="1200" dirty="0"/>
              <a:t> </a:t>
            </a:r>
            <a:r>
              <a:rPr lang="cs-CZ" sz="1200" dirty="0" err="1"/>
              <a:t>zo</a:t>
            </a:r>
            <a:r>
              <a:rPr lang="cs-CZ" sz="1200" dirty="0"/>
              <a:t> </a:t>
            </a:r>
            <a:r>
              <a:rPr lang="cs-CZ" sz="1200" dirty="0" err="1"/>
              <a:t>skúšky</a:t>
            </a:r>
            <a:endParaRPr lang="cs-CZ" sz="12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896" y="4005065"/>
            <a:ext cx="1872208" cy="1607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79912" y="5517232"/>
            <a:ext cx="0" cy="36004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55776" y="5517232"/>
            <a:ext cx="12241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cs-CZ" sz="2400" dirty="0"/>
              <a:t>lineární </a:t>
            </a:r>
            <a:r>
              <a:rPr lang="cs-CZ" sz="2400" b="1" dirty="0"/>
              <a:t>regrese</a:t>
            </a:r>
          </a:p>
          <a:p>
            <a:pPr lvl="1"/>
            <a:r>
              <a:rPr lang="cs-CZ" sz="1800" dirty="0"/>
              <a:t>závislá proměnná musí byť kardinální (intervalová, poměrová)</a:t>
            </a:r>
          </a:p>
          <a:p>
            <a:pPr lvl="1"/>
            <a:endParaRPr lang="cs-CZ" sz="2000" dirty="0"/>
          </a:p>
          <a:p>
            <a:pPr marL="0" lvl="1" indent="0">
              <a:buNone/>
            </a:pPr>
            <a:r>
              <a:rPr lang="cs-CZ" sz="2000" dirty="0"/>
              <a:t>příklad: </a:t>
            </a:r>
          </a:p>
          <a:p>
            <a:pPr marL="531812" lvl="1" indent="0">
              <a:buNone/>
            </a:pPr>
            <a:r>
              <a:rPr lang="cs-CZ" sz="2000" dirty="0"/>
              <a:t>Co může ovlivňovat čas strávený denně na internete?</a:t>
            </a:r>
          </a:p>
          <a:p>
            <a:pPr marL="531812" lvl="1" indent="0">
              <a:buNone/>
            </a:pPr>
            <a:endParaRPr lang="cs-CZ" sz="2000" dirty="0"/>
          </a:p>
          <a:p>
            <a:pPr marL="0" lvl="1" indent="0">
              <a:buNone/>
            </a:pPr>
            <a:r>
              <a:rPr lang="cs-CZ" sz="2000" b="1" dirty="0"/>
              <a:t>Regresní model </a:t>
            </a:r>
          </a:p>
          <a:p>
            <a:pPr marL="0" lvl="1" indent="0">
              <a:buNone/>
            </a:pPr>
            <a:r>
              <a:rPr lang="cs-CZ" sz="1800" dirty="0"/>
              <a:t>data: </a:t>
            </a:r>
            <a:r>
              <a:rPr lang="cs-CZ" sz="1800" dirty="0" err="1"/>
              <a:t>European</a:t>
            </a:r>
            <a:r>
              <a:rPr lang="cs-CZ" sz="1800" dirty="0"/>
              <a:t> </a:t>
            </a:r>
            <a:r>
              <a:rPr lang="cs-CZ" sz="1800" dirty="0" err="1"/>
              <a:t>Social</a:t>
            </a:r>
            <a:r>
              <a:rPr lang="cs-CZ" sz="1800" dirty="0"/>
              <a:t> </a:t>
            </a:r>
            <a:r>
              <a:rPr lang="cs-CZ" sz="1800" dirty="0" err="1"/>
              <a:t>Survey</a:t>
            </a:r>
            <a:r>
              <a:rPr lang="cs-CZ" sz="1800" dirty="0"/>
              <a:t>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9" y="3672002"/>
            <a:ext cx="3791479" cy="800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75" y="4542599"/>
            <a:ext cx="6001588" cy="2286319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6876256" y="3317232"/>
            <a:ext cx="1831944" cy="354770"/>
          </a:xfrm>
          <a:prstGeom prst="wedgeRectCallout">
            <a:avLst>
              <a:gd name="adj1" fmla="val -89418"/>
              <a:gd name="adj2" fmla="val 17414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vysvětlovací sila modelu</a:t>
            </a:r>
          </a:p>
        </p:txBody>
      </p:sp>
      <p:sp>
        <p:nvSpPr>
          <p:cNvPr id="7" name="Oval 6"/>
          <p:cNvSpPr/>
          <p:nvPr/>
        </p:nvSpPr>
        <p:spPr>
          <a:xfrm>
            <a:off x="5724128" y="3933056"/>
            <a:ext cx="624540" cy="609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Rectangle 7"/>
          <p:cNvSpPr/>
          <p:nvPr/>
        </p:nvSpPr>
        <p:spPr>
          <a:xfrm>
            <a:off x="7596336" y="5085184"/>
            <a:ext cx="623127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Rectangular Callout 14"/>
          <p:cNvSpPr/>
          <p:nvPr/>
        </p:nvSpPr>
        <p:spPr>
          <a:xfrm>
            <a:off x="6991927" y="4467891"/>
            <a:ext cx="1831944" cy="354770"/>
          </a:xfrm>
          <a:prstGeom prst="wedgeRectCallout">
            <a:avLst>
              <a:gd name="adj1" fmla="val -9704"/>
              <a:gd name="adj2" fmla="val 13951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rgbClr val="FF0000"/>
                </a:solidFill>
              </a:rPr>
              <a:t>statistická významnost</a:t>
            </a:r>
          </a:p>
          <a:p>
            <a:pPr algn="ctr"/>
            <a:r>
              <a:rPr lang="cs-CZ" sz="1200" b="1" dirty="0">
                <a:solidFill>
                  <a:srgbClr val="FF0000"/>
                </a:solidFill>
              </a:rPr>
              <a:t>p &lt; 0,05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07048" y="5160750"/>
            <a:ext cx="623127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Rectangular Callout 18"/>
          <p:cNvSpPr/>
          <p:nvPr/>
        </p:nvSpPr>
        <p:spPr>
          <a:xfrm>
            <a:off x="2620985" y="4545418"/>
            <a:ext cx="1831944" cy="354770"/>
          </a:xfrm>
          <a:prstGeom prst="wedgeRectCallout">
            <a:avLst>
              <a:gd name="adj1" fmla="val 50640"/>
              <a:gd name="adj2" fmla="val 13951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regresní koeficient</a:t>
            </a:r>
          </a:p>
        </p:txBody>
      </p:sp>
    </p:spTree>
    <p:extLst>
      <p:ext uri="{BB962C8B-B14F-4D97-AF65-F5344CB8AC3E}">
        <p14:creationId xmlns:p14="http://schemas.microsoft.com/office/powerpoint/2010/main" val="6364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15" grpId="0" animBg="1"/>
      <p:bldP spid="17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99695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VIZUALIZACE DAT</a:t>
            </a:r>
          </a:p>
        </p:txBody>
      </p:sp>
    </p:spTree>
    <p:extLst>
      <p:ext uri="{BB962C8B-B14F-4D97-AF65-F5344CB8AC3E}">
        <p14:creationId xmlns:p14="http://schemas.microsoft.com/office/powerpoint/2010/main" val="2463577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VIZUALIZACE DAT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03" y="2276872"/>
            <a:ext cx="3477111" cy="401058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6048672" cy="4392488"/>
          </a:xfrm>
        </p:spPr>
        <p:txBody>
          <a:bodyPr>
            <a:normAutofit/>
          </a:bodyPr>
          <a:lstStyle/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dirty="0"/>
              <a:t>prezentace výstupů </a:t>
            </a:r>
          </a:p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dirty="0"/>
              <a:t>posouzení charakteru dat</a:t>
            </a:r>
          </a:p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dirty="0"/>
              <a:t>ulehčuje porozumět analýzám</a:t>
            </a:r>
          </a:p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dirty="0"/>
              <a:t>„jeden obrázek řekne víc než tisíc slov“</a:t>
            </a:r>
          </a:p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dirty="0"/>
              <a:t>graf -&gt; příběh </a:t>
            </a:r>
          </a:p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b="1" dirty="0"/>
              <a:t>velmi silný nástroj</a:t>
            </a:r>
            <a:endParaRPr lang="cs-CZ" b="1" dirty="0">
              <a:solidFill>
                <a:srgbClr val="FF0000"/>
              </a:solidFill>
            </a:endParaRP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3150064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VIZUALIZACE DAT - úlohy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7632848" cy="5026570"/>
          </a:xfrm>
        </p:spPr>
        <p:txBody>
          <a:bodyPr>
            <a:normAutofit lnSpcReduction="10000"/>
          </a:bodyPr>
          <a:lstStyle/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Definujte svoje publikum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Vytvořte správu, kterou chcete komunikovat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Definujte povahu správy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United </a:t>
            </a:r>
            <a:r>
              <a:rPr lang="cs-CZ" sz="2000" dirty="0" err="1"/>
              <a:t>nations</a:t>
            </a:r>
            <a:r>
              <a:rPr lang="cs-CZ" sz="2000" dirty="0"/>
              <a:t> </a:t>
            </a:r>
            <a:r>
              <a:rPr lang="cs-CZ" sz="2000" dirty="0" err="1"/>
              <a:t>economic</a:t>
            </a:r>
            <a:r>
              <a:rPr lang="cs-CZ" sz="2000" dirty="0"/>
              <a:t> </a:t>
            </a:r>
            <a:r>
              <a:rPr lang="cs-CZ" sz="2000" dirty="0" err="1"/>
              <a:t>commission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europe</a:t>
            </a:r>
            <a:r>
              <a:rPr lang="cs-CZ" sz="2000" dirty="0"/>
              <a:t> – „</a:t>
            </a:r>
            <a:r>
              <a:rPr lang="cs-CZ" sz="2000" dirty="0" err="1"/>
              <a:t>Making</a:t>
            </a:r>
            <a:r>
              <a:rPr lang="cs-CZ" sz="2000" dirty="0"/>
              <a:t> data </a:t>
            </a:r>
            <a:r>
              <a:rPr lang="cs-CZ" sz="2000" dirty="0" err="1"/>
              <a:t>meaningful</a:t>
            </a:r>
            <a:r>
              <a:rPr lang="cs-CZ" sz="2000" dirty="0"/>
              <a:t>“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330C70D7-0626-6CF0-3BB4-F54F736A4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80928"/>
            <a:ext cx="7772400" cy="29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6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ÚROVEŇ MĚŘENÍ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„level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measurement</a:t>
            </a:r>
            <a:r>
              <a:rPr lang="cs-CZ" sz="2800" b="1" dirty="0"/>
              <a:t>“</a:t>
            </a:r>
          </a:p>
          <a:p>
            <a:pPr marL="0" indent="0">
              <a:buNone/>
            </a:pPr>
            <a:endParaRPr lang="cs-CZ" sz="2800" b="1" dirty="0"/>
          </a:p>
          <a:p>
            <a:r>
              <a:rPr lang="cs-CZ" sz="2800" dirty="0"/>
              <a:t>úroveň měření :</a:t>
            </a:r>
          </a:p>
          <a:p>
            <a:pPr lvl="1"/>
            <a:r>
              <a:rPr lang="cs-CZ" sz="2400" dirty="0"/>
              <a:t>určuje povahu a množství informací, které proměnná obsahuje</a:t>
            </a:r>
          </a:p>
          <a:p>
            <a:pPr lvl="1"/>
            <a:r>
              <a:rPr lang="cs-CZ" sz="2400" dirty="0"/>
              <a:t>ovlivňuje způsob, jakým data analyzujeme a interpretujeme</a:t>
            </a:r>
          </a:p>
          <a:p>
            <a:pPr lvl="1"/>
            <a:r>
              <a:rPr lang="cs-CZ" sz="2400" dirty="0"/>
              <a:t>definuje typ proměnné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3409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895E9B8-C0BE-2E39-5272-7BFB679C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err="1"/>
              <a:t>Výber</a:t>
            </a:r>
            <a:r>
              <a:rPr lang="cs-CZ" sz="4000" dirty="0"/>
              <a:t> typu grafu</a:t>
            </a:r>
          </a:p>
        </p:txBody>
      </p:sp>
      <p:pic>
        <p:nvPicPr>
          <p:cNvPr id="3" name="Zástupný objekt pre obsah 2" descr="Obrázok, na ktorom je text, snímka obrazovky, galéria&#10;&#10;Automaticky generovaný popis">
            <a:extLst>
              <a:ext uri="{FF2B5EF4-FFF2-40B4-BE49-F238E27FC236}">
                <a16:creationId xmlns:a16="http://schemas.microsoft.com/office/drawing/2014/main" id="{A63AF61C-6983-140D-6070-BF9AF71BD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" y="980728"/>
            <a:ext cx="3368118" cy="3938270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816D44F-9BD2-04D5-E591-AEF517BB1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85" y="1003555"/>
            <a:ext cx="4088970" cy="485088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4EA9B65-2E93-781F-AADB-AB7722BC2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06" y="4005064"/>
            <a:ext cx="2946593" cy="2486188"/>
          </a:xfrm>
          <a:prstGeom prst="rect">
            <a:avLst/>
          </a:prstGeom>
        </p:spPr>
      </p:pic>
      <p:pic>
        <p:nvPicPr>
          <p:cNvPr id="10" name="Obrázok 9" descr="Obrázok, na ktorom je galéria, snímka obrazovky, miestnosť&#10;&#10;Automaticky generovaný popis">
            <a:extLst>
              <a:ext uri="{FF2B5EF4-FFF2-40B4-BE49-F238E27FC236}">
                <a16:creationId xmlns:a16="http://schemas.microsoft.com/office/drawing/2014/main" id="{B8DF878F-DE92-A2C8-F288-41F8A94E1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54" y="4005064"/>
            <a:ext cx="3656976" cy="27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580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sah 2">
            <a:extLst>
              <a:ext uri="{FF2B5EF4-FFF2-40B4-BE49-F238E27FC236}">
                <a16:creationId xmlns:a16="http://schemas.microsoft.com/office/drawing/2014/main" id="{C8465AA3-51FE-EC0E-1049-DAED26CAA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61" y="980728"/>
            <a:ext cx="5030478" cy="5601532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895E9B8-C0BE-2E39-5272-7BFB679C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Jasná </a:t>
            </a:r>
            <a:r>
              <a:rPr lang="cs-CZ" sz="4000" dirty="0" err="1"/>
              <a:t>message</a:t>
            </a:r>
            <a:r>
              <a:rPr lang="cs-CZ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75951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2576BF8E-D277-8D29-C75A-144D5CF6A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8229600" cy="311886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50900C-92A4-8782-B583-28F91289C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Zbytečnosti?</a:t>
            </a:r>
          </a:p>
        </p:txBody>
      </p:sp>
    </p:spTree>
    <p:extLst>
      <p:ext uri="{BB962C8B-B14F-4D97-AF65-F5344CB8AC3E}">
        <p14:creationId xmlns:p14="http://schemas.microsoft.com/office/powerpoint/2010/main" val="19217426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A50900C-92A4-8782-B583-28F91289C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Zbytečnosti?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801439C9-F4FA-BEE5-9D45-399CA2DD8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8" y="2420888"/>
            <a:ext cx="8060432" cy="25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374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895E9B8-C0BE-2E39-5272-7BFB679C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Zjednodušující?</a:t>
            </a:r>
          </a:p>
        </p:txBody>
      </p:sp>
      <p:pic>
        <p:nvPicPr>
          <p:cNvPr id="17" name="Zástupný objekt pre obsah 16">
            <a:extLst>
              <a:ext uri="{FF2B5EF4-FFF2-40B4-BE49-F238E27FC236}">
                <a16:creationId xmlns:a16="http://schemas.microsoft.com/office/drawing/2014/main" id="{3F5CF1AA-B284-512F-7E57-0910C82D3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5070"/>
            <a:ext cx="8229600" cy="2576222"/>
          </a:xfrm>
        </p:spPr>
      </p:pic>
    </p:spTree>
    <p:extLst>
      <p:ext uri="{BB962C8B-B14F-4D97-AF65-F5344CB8AC3E}">
        <p14:creationId xmlns:p14="http://schemas.microsoft.com/office/powerpoint/2010/main" val="9484272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895E9B8-C0BE-2E39-5272-7BFB679C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Zjednodušující?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6ECA5B4-7350-AC95-5BFE-CEE6F77ED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32856"/>
            <a:ext cx="7772400" cy="24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538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895E9B8-C0BE-2E39-5272-7BFB679C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Kognitivně náročný?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770F462B-0871-9E35-F09E-366CBE599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628800"/>
            <a:ext cx="5765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19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37958" cy="61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315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1" y="404664"/>
            <a:ext cx="8715164" cy="61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330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17" y="1198042"/>
            <a:ext cx="4458035" cy="3167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469911" cy="30963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748">
            <a:off x="2058847" y="4831114"/>
            <a:ext cx="4610744" cy="1467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85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ÚROVEŇ </a:t>
            </a:r>
            <a:r>
              <a:rPr lang="cs-CZ" sz="4000" dirty="0" err="1"/>
              <a:t>MĚŘENÍ|Typy</a:t>
            </a:r>
            <a:r>
              <a:rPr lang="cs-CZ" sz="4000" dirty="0"/>
              <a:t> proměnných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základné rozdělení:</a:t>
            </a:r>
          </a:p>
          <a:p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473D1-3D7B-4E80-A958-412D18224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84984"/>
            <a:ext cx="4698515" cy="3129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8E9461-7A92-4454-9E09-E177735F4D5D}"/>
              </a:ext>
            </a:extLst>
          </p:cNvPr>
          <p:cNvSpPr txBox="1"/>
          <p:nvPr/>
        </p:nvSpPr>
        <p:spPr>
          <a:xfrm>
            <a:off x="4373971" y="5073134"/>
            <a:ext cx="24302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NOMINÁLNÍ (</a:t>
            </a:r>
            <a:r>
              <a:rPr lang="cs-CZ" i="1" dirty="0" err="1"/>
              <a:t>nominal</a:t>
            </a:r>
            <a:r>
              <a:rPr lang="cs-CZ" dirty="0"/>
              <a:t>)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614C9-0396-4810-9099-6968D4066DB8}"/>
              </a:ext>
            </a:extLst>
          </p:cNvPr>
          <p:cNvSpPr txBox="1"/>
          <p:nvPr/>
        </p:nvSpPr>
        <p:spPr>
          <a:xfrm>
            <a:off x="3275856" y="4365104"/>
            <a:ext cx="24302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ORDINÁLNÍ (</a:t>
            </a:r>
            <a:r>
              <a:rPr lang="cs-CZ" i="1" dirty="0" err="1"/>
              <a:t>ordinal</a:t>
            </a:r>
            <a:r>
              <a:rPr lang="cs-CZ" dirty="0"/>
              <a:t>)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89E58F-372D-4C28-AB4A-16C6C6C6CC9C}"/>
              </a:ext>
            </a:extLst>
          </p:cNvPr>
          <p:cNvSpPr txBox="1"/>
          <p:nvPr/>
        </p:nvSpPr>
        <p:spPr>
          <a:xfrm>
            <a:off x="2123728" y="3640378"/>
            <a:ext cx="24482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INTERVALOVÉ (</a:t>
            </a:r>
            <a:r>
              <a:rPr lang="cs-CZ" i="1" dirty="0"/>
              <a:t>interval</a:t>
            </a:r>
            <a:r>
              <a:rPr lang="cs-CZ" dirty="0"/>
              <a:t>)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8BB452-6DF5-4B53-AF30-5A570DE9F406}"/>
              </a:ext>
            </a:extLst>
          </p:cNvPr>
          <p:cNvSpPr txBox="1"/>
          <p:nvPr/>
        </p:nvSpPr>
        <p:spPr>
          <a:xfrm>
            <a:off x="971600" y="2891461"/>
            <a:ext cx="20882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POMEROVÉ (</a:t>
            </a:r>
            <a:r>
              <a:rPr lang="cs-CZ" i="1" dirty="0"/>
              <a:t>ratio</a:t>
            </a:r>
            <a:r>
              <a:rPr lang="cs-CZ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6BBC0-3397-4472-872C-8A4F5133A60C}"/>
              </a:ext>
            </a:extLst>
          </p:cNvPr>
          <p:cNvSpPr txBox="1"/>
          <p:nvPr/>
        </p:nvSpPr>
        <p:spPr>
          <a:xfrm>
            <a:off x="6913491" y="4272771"/>
            <a:ext cx="172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}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3B34E6-EFC0-4CE5-AA84-97F8438BB2DF}"/>
              </a:ext>
            </a:extLst>
          </p:cNvPr>
          <p:cNvSpPr txBox="1"/>
          <p:nvPr/>
        </p:nvSpPr>
        <p:spPr>
          <a:xfrm>
            <a:off x="7279811" y="4426803"/>
            <a:ext cx="163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kategorické,</a:t>
            </a:r>
          </a:p>
          <a:p>
            <a:r>
              <a:rPr lang="cs-CZ" i="1" dirty="0"/>
              <a:t>kvalitativní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48A87E-5987-4841-9AE0-42E7A8F17612}"/>
              </a:ext>
            </a:extLst>
          </p:cNvPr>
          <p:cNvSpPr txBox="1"/>
          <p:nvPr/>
        </p:nvSpPr>
        <p:spPr>
          <a:xfrm>
            <a:off x="4863677" y="2846393"/>
            <a:ext cx="172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}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7B64FA-F529-48BC-9A66-0F22436492C5}"/>
              </a:ext>
            </a:extLst>
          </p:cNvPr>
          <p:cNvSpPr txBox="1"/>
          <p:nvPr/>
        </p:nvSpPr>
        <p:spPr>
          <a:xfrm>
            <a:off x="5229997" y="3000425"/>
            <a:ext cx="1633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kontinuální,</a:t>
            </a:r>
          </a:p>
          <a:p>
            <a:r>
              <a:rPr lang="cs-CZ" i="1" dirty="0"/>
              <a:t>kvantitativní,</a:t>
            </a:r>
          </a:p>
          <a:p>
            <a:r>
              <a:rPr lang="cs-CZ" i="1" dirty="0"/>
              <a:t>kardinální</a:t>
            </a:r>
          </a:p>
        </p:txBody>
      </p:sp>
    </p:spTree>
    <p:extLst>
      <p:ext uri="{BB962C8B-B14F-4D97-AF65-F5344CB8AC3E}">
        <p14:creationId xmlns:p14="http://schemas.microsoft.com/office/powerpoint/2010/main" val="38040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175"/>
            <a:ext cx="8964488" cy="59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973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3"/>
            <a:ext cx="8402781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05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7060"/>
            <a:ext cx="9144000" cy="51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99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77060"/>
            <a:ext cx="9143997" cy="51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928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"/>
          <a:stretch/>
        </p:blipFill>
        <p:spPr>
          <a:xfrm>
            <a:off x="1159151" y="808909"/>
            <a:ext cx="6785441" cy="51244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2" y="13772"/>
            <a:ext cx="4338042" cy="25934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47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00593"/>
            <a:ext cx="5760640" cy="48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356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000593"/>
            <a:ext cx="5760638" cy="48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337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03" y="1000593"/>
            <a:ext cx="5729793" cy="48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561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0" y="0"/>
            <a:ext cx="7287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685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7" y="908720"/>
            <a:ext cx="857695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46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400" dirty="0"/>
              <a:t>ÚROVEŇ MĚŘENÍ</a:t>
            </a:r>
            <a:r>
              <a:rPr lang="en-US" dirty="0"/>
              <a:t>|</a:t>
            </a:r>
            <a:r>
              <a:rPr lang="en-US" sz="3600" dirty="0" err="1"/>
              <a:t>Nomin</a:t>
            </a:r>
            <a:r>
              <a:rPr lang="cs-CZ" sz="3600" dirty="0" err="1"/>
              <a:t>ální</a:t>
            </a:r>
            <a:r>
              <a:rPr lang="cs-CZ" sz="3600" dirty="0"/>
              <a:t> proměnné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069160"/>
          </a:xfrm>
        </p:spPr>
        <p:txBody>
          <a:bodyPr>
            <a:normAutofit fontScale="92500" lnSpcReduction="10000"/>
          </a:bodyPr>
          <a:lstStyle/>
          <a:p>
            <a:r>
              <a:rPr lang="cs-CZ" sz="2800" b="1" dirty="0"/>
              <a:t>kvalitativní</a:t>
            </a:r>
            <a:r>
              <a:rPr lang="cs-CZ" sz="2800" dirty="0"/>
              <a:t> odlišení (klasifikace) naměřených hodnot – označení vzájemně </a:t>
            </a:r>
            <a:r>
              <a:rPr lang="cs-CZ" sz="2800" b="1" dirty="0"/>
              <a:t>oddělených kategorií</a:t>
            </a:r>
            <a:r>
              <a:rPr lang="cs-CZ" sz="2800" dirty="0"/>
              <a:t>, </a:t>
            </a:r>
            <a:r>
              <a:rPr lang="cs-CZ" sz="2800" b="1" dirty="0"/>
              <a:t>názvy objektů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naměřené hodnoty můžeme zařadit do určité </a:t>
            </a:r>
            <a:r>
              <a:rPr lang="cs-CZ" sz="2800" b="1" dirty="0" err="1">
                <a:solidFill>
                  <a:srgbClr val="FF0000"/>
                </a:solidFill>
              </a:rPr>
              <a:t>NEnumerické</a:t>
            </a:r>
            <a:r>
              <a:rPr lang="cs-CZ" sz="2800" dirty="0"/>
              <a:t> kategorie, ale </a:t>
            </a:r>
            <a:r>
              <a:rPr lang="cs-CZ" sz="2800" b="1" u="sng" dirty="0">
                <a:solidFill>
                  <a:srgbClr val="EB5229"/>
                </a:solidFill>
              </a:rPr>
              <a:t>nemůžeme</a:t>
            </a:r>
            <a:r>
              <a:rPr lang="cs-CZ" sz="2800" u="sng" dirty="0"/>
              <a:t> je mezi sebou kvantitativně porovnávat</a:t>
            </a:r>
            <a:r>
              <a:rPr lang="cs-CZ" sz="2800" dirty="0"/>
              <a:t> /</a:t>
            </a:r>
            <a:r>
              <a:rPr lang="cs-CZ" sz="2800" u="sng" dirty="0"/>
              <a:t>řadit</a:t>
            </a:r>
            <a:r>
              <a:rPr lang="cs-CZ" sz="2800" dirty="0"/>
              <a:t> 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např. národnost, kraj v ČR, příslušnost poslance k pol. straně, pohlaví, barva očí, ...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nepracujeme s nimi kvantitativním způsobem, </a:t>
            </a:r>
            <a:r>
              <a:rPr lang="cs-CZ" sz="2800" b="1" dirty="0">
                <a:solidFill>
                  <a:srgbClr val="FF0000"/>
                </a:solidFill>
              </a:rPr>
              <a:t>neumožňují</a:t>
            </a:r>
            <a:r>
              <a:rPr lang="cs-CZ" sz="2800" dirty="0"/>
              <a:t> matematické operace – </a:t>
            </a:r>
            <a:r>
              <a:rPr lang="cs-CZ" sz="2800" b="1" dirty="0">
                <a:solidFill>
                  <a:srgbClr val="0070C0"/>
                </a:solidFill>
              </a:rPr>
              <a:t>ALE!</a:t>
            </a:r>
          </a:p>
          <a:p>
            <a:pPr marL="363538" indent="0">
              <a:spcBef>
                <a:spcPts val="1200"/>
              </a:spcBef>
              <a:buNone/>
            </a:pPr>
            <a:r>
              <a:rPr lang="cs-CZ" sz="2800" dirty="0"/>
              <a:t>(=, ≠, &lt;, &gt;, +, -, *, /)</a:t>
            </a:r>
            <a:endParaRPr lang="cs-CZ" sz="2800" b="1" u="sng" dirty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70C0"/>
                </a:solidFill>
              </a:rPr>
              <a:t>příklad z exit </a:t>
            </a:r>
            <a:r>
              <a:rPr lang="cs-CZ" sz="2800" dirty="0" err="1">
                <a:solidFill>
                  <a:srgbClr val="0070C0"/>
                </a:solidFill>
              </a:rPr>
              <a:t>pollu</a:t>
            </a:r>
            <a:r>
              <a:rPr lang="cs-CZ" sz="2800" dirty="0">
                <a:solidFill>
                  <a:srgbClr val="0070C0"/>
                </a:solidFill>
              </a:rPr>
              <a:t> </a:t>
            </a:r>
            <a:r>
              <a:rPr lang="cs-CZ" sz="2800" b="1" dirty="0">
                <a:solidFill>
                  <a:srgbClr val="0070C0"/>
                </a:solidFill>
              </a:rPr>
              <a:t>(?)</a:t>
            </a:r>
          </a:p>
          <a:p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164320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71175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476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71175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451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/>
          <a:stretch/>
        </p:blipFill>
        <p:spPr>
          <a:xfrm>
            <a:off x="2234376" y="260648"/>
            <a:ext cx="5092533" cy="62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825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/>
          <a:stretch/>
        </p:blipFill>
        <p:spPr>
          <a:xfrm flipV="1">
            <a:off x="2234376" y="260648"/>
            <a:ext cx="5092533" cy="62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565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68848"/>
            <a:ext cx="9143997" cy="51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671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VIZUALIZACE DAT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/>
          </a:bodyPr>
          <a:lstStyle/>
          <a:p>
            <a:r>
              <a:rPr lang="cs-CZ" sz="2000" dirty="0"/>
              <a:t>i jemná změna může mít zásadní dopad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Nejčastěji: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chybějící východiskový bod – posunutá </a:t>
            </a:r>
            <a:r>
              <a:rPr lang="cs-CZ" sz="2000" dirty="0" err="1"/>
              <a:t>Y</a:t>
            </a:r>
            <a:r>
              <a:rPr lang="cs-CZ" sz="2000" dirty="0"/>
              <a:t>-os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dvě </a:t>
            </a:r>
            <a:r>
              <a:rPr lang="cs-CZ" sz="2000" dirty="0" err="1"/>
              <a:t>Y-osi</a:t>
            </a:r>
            <a:r>
              <a:rPr lang="cs-CZ" sz="2000" dirty="0"/>
              <a:t> v jednom grafu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vynechané osy a jejich popisy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chybně nakreslený graf</a:t>
            </a:r>
          </a:p>
          <a:p>
            <a:endParaRPr lang="cs-C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94" y="4437112"/>
            <a:ext cx="3234838" cy="1837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40" y="1628800"/>
            <a:ext cx="3264992" cy="24487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04617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40457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         Vizualizace </a:t>
            </a:r>
            <a:br>
              <a:rPr lang="cs-CZ" dirty="0"/>
            </a:br>
            <a:r>
              <a:rPr lang="cs-CZ" dirty="0"/>
              <a:t>           „</a:t>
            </a:r>
            <a:r>
              <a:rPr lang="cs-CZ" strike="sngStrike" dirty="0"/>
              <a:t>Život</a:t>
            </a:r>
            <a:r>
              <a:rPr lang="cs-CZ" dirty="0"/>
              <a:t> je jako bonboniéra“</a:t>
            </a:r>
            <a:br>
              <a:rPr lang="cs-CZ" dirty="0"/>
            </a:br>
            <a:r>
              <a:rPr lang="cs-CZ" sz="1700" dirty="0"/>
              <a:t>Forrest </a:t>
            </a:r>
            <a:r>
              <a:rPr lang="cs-CZ" sz="1700" dirty="0" err="1"/>
              <a:t>Gump</a:t>
            </a:r>
            <a:endParaRPr lang="cs-CZ" sz="1700" dirty="0"/>
          </a:p>
        </p:txBody>
      </p:sp>
      <p:pic>
        <p:nvPicPr>
          <p:cNvPr id="2050" name="Picture 2" descr="prettyplotlib: Painlessly create beautiful matplotlib plots">
            <a:extLst>
              <a:ext uri="{FF2B5EF4-FFF2-40B4-BE49-F238E27FC236}">
                <a16:creationId xmlns:a16="http://schemas.microsoft.com/office/drawing/2014/main" id="{85BFAF75-74AE-2571-7BCE-4238E532B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9" y="328059"/>
            <a:ext cx="3247256" cy="216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73CFB49-C350-815B-E160-F791D2B5F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31524"/>
            <a:ext cx="2230636" cy="2235683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21155A63-63E7-D3C8-B8C5-E8A7F9E06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004"/>
            <a:ext cx="3707573" cy="2806948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44CD185D-2656-4A70-D8B6-5A81D17BD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64" y="4128145"/>
            <a:ext cx="2907432" cy="21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57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FF1062-7BAF-2318-2E2A-40F99DA8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45" y="3573016"/>
            <a:ext cx="3301132" cy="115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kazy práce v Excelu? Jde to i lépe, zkuste IS Helios Orange">
            <a:extLst>
              <a:ext uri="{FF2B5EF4-FFF2-40B4-BE49-F238E27FC236}">
                <a16:creationId xmlns:a16="http://schemas.microsoft.com/office/drawing/2014/main" id="{FE7992F0-0545-0FE8-166F-0261CAFA0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582505" cy="145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ython &amp; Django Development - LogiCore Tech - Professional Services">
            <a:extLst>
              <a:ext uri="{FF2B5EF4-FFF2-40B4-BE49-F238E27FC236}">
                <a16:creationId xmlns:a16="http://schemas.microsoft.com/office/drawing/2014/main" id="{9D7B017D-8503-91E8-EF98-47438F120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72710"/>
            <a:ext cx="3059832" cy="172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BM SPSS Statistics Base for Windows - Download it from Uptodown for free">
            <a:extLst>
              <a:ext uri="{FF2B5EF4-FFF2-40B4-BE49-F238E27FC236}">
                <a16:creationId xmlns:a16="http://schemas.microsoft.com/office/drawing/2014/main" id="{D0ABE05E-948F-1254-EA4E-956FE05E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14984"/>
            <a:ext cx="1558032" cy="15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6199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DD0D-3418-BAB9-CCF4-9908880D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2017                                             2022</a:t>
            </a:r>
            <a:endParaRPr lang="sk-SK" sz="40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0C29FA7-BFEA-6E97-3106-8325F5F3D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752"/>
            <a:ext cx="5027481" cy="277396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9A1F891-F9D9-0F76-41A0-6300AED3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81" y="1202169"/>
            <a:ext cx="4104456" cy="295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0AA9AA2-4258-28FE-7E27-DD484028F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10" y="3846772"/>
            <a:ext cx="3658597" cy="289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8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400" dirty="0"/>
              <a:t>ÚROVEŇ </a:t>
            </a:r>
            <a:r>
              <a:rPr lang="cs-CZ" sz="4400" dirty="0" err="1"/>
              <a:t>MĚŘENÍ</a:t>
            </a:r>
            <a:r>
              <a:rPr lang="cs-CZ" dirty="0" err="1"/>
              <a:t>|</a:t>
            </a:r>
            <a:r>
              <a:rPr lang="cs-CZ" sz="3600" dirty="0" err="1"/>
              <a:t>Ordinální</a:t>
            </a:r>
            <a:r>
              <a:rPr lang="cs-CZ" sz="3600" dirty="0"/>
              <a:t> proměnné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sz="2800" dirty="0"/>
              <a:t>stejně jako </a:t>
            </a:r>
            <a:r>
              <a:rPr lang="cs-CZ" sz="2800" dirty="0" err="1"/>
              <a:t>nominal</a:t>
            </a:r>
            <a:r>
              <a:rPr lang="cs-CZ" sz="2800" dirty="0"/>
              <a:t>. označují </a:t>
            </a:r>
            <a:r>
              <a:rPr lang="cs-CZ" sz="2800" b="1" dirty="0"/>
              <a:t>kategorie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rozdíl oproti </a:t>
            </a:r>
            <a:r>
              <a:rPr lang="cs-CZ" sz="2800" dirty="0" err="1"/>
              <a:t>nominal</a:t>
            </a:r>
            <a:r>
              <a:rPr lang="cs-CZ" sz="2800" dirty="0"/>
              <a:t>.: </a:t>
            </a:r>
            <a:r>
              <a:rPr lang="cs-CZ" sz="2800" b="1" dirty="0"/>
              <a:t>hodnoty </a:t>
            </a:r>
            <a:r>
              <a:rPr lang="cs-CZ" sz="2800" b="1" dirty="0">
                <a:solidFill>
                  <a:srgbClr val="00B050"/>
                </a:solidFill>
              </a:rPr>
              <a:t>můžou být seřazené </a:t>
            </a:r>
            <a:r>
              <a:rPr lang="cs-CZ" sz="2800" dirty="0"/>
              <a:t>(podle určité charakteristiky)</a:t>
            </a:r>
          </a:p>
          <a:p>
            <a:pPr>
              <a:spcBef>
                <a:spcPts val="1200"/>
              </a:spcBef>
            </a:pPr>
            <a:r>
              <a:rPr lang="cs-CZ" sz="2800" b="1" dirty="0">
                <a:solidFill>
                  <a:srgbClr val="FF0000"/>
                </a:solidFill>
              </a:rPr>
              <a:t>nevíme</a:t>
            </a:r>
            <a:r>
              <a:rPr lang="cs-CZ" sz="2800" dirty="0"/>
              <a:t> však </a:t>
            </a:r>
            <a:r>
              <a:rPr lang="cs-CZ" sz="2800" b="1" dirty="0"/>
              <a:t>„o kolik“</a:t>
            </a:r>
            <a:r>
              <a:rPr lang="cs-CZ" sz="2800" dirty="0"/>
              <a:t> nebo </a:t>
            </a:r>
            <a:r>
              <a:rPr lang="cs-CZ" sz="2800" b="1" dirty="0"/>
              <a:t>„kolik krát“</a:t>
            </a:r>
            <a:r>
              <a:rPr lang="cs-CZ" sz="2800" dirty="0"/>
              <a:t> je daná hodnota větší/menší jako jiná 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Např. míra spokojenosti (1. velmi spokojený, 2. spokojený, 3. nespokojený), závěrečné hodnocení kurzu (A, B, C, D, E, F), ...</a:t>
            </a:r>
          </a:p>
          <a:p>
            <a:pPr>
              <a:spcBef>
                <a:spcPts val="1200"/>
              </a:spcBef>
            </a:pPr>
            <a:endParaRPr lang="cs-CZ" sz="2800" b="1" dirty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70C0"/>
                </a:solidFill>
              </a:rPr>
              <a:t>příklad z exit </a:t>
            </a:r>
            <a:r>
              <a:rPr lang="cs-CZ" sz="2800" dirty="0" err="1">
                <a:solidFill>
                  <a:srgbClr val="0070C0"/>
                </a:solidFill>
              </a:rPr>
              <a:t>pollu</a:t>
            </a:r>
            <a:r>
              <a:rPr lang="cs-CZ" sz="2800" dirty="0">
                <a:solidFill>
                  <a:srgbClr val="0070C0"/>
                </a:solidFill>
              </a:rPr>
              <a:t> </a:t>
            </a:r>
            <a:r>
              <a:rPr lang="cs-CZ" sz="2800" b="1" dirty="0">
                <a:solidFill>
                  <a:srgbClr val="0070C0"/>
                </a:solidFill>
              </a:rPr>
              <a:t>(?)</a:t>
            </a:r>
          </a:p>
          <a:p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320127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2105</Words>
  <Application>Microsoft Macintosh PowerPoint</Application>
  <PresentationFormat>Prezentácia na obrazovke (4:3)</PresentationFormat>
  <Paragraphs>588</Paragraphs>
  <Slides>88</Slides>
  <Notes>87</Notes>
  <HiddenSlides>1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88</vt:i4>
      </vt:variant>
    </vt:vector>
  </HeadingPairs>
  <TitlesOfParts>
    <vt:vector size="93" baseType="lpstr">
      <vt:lpstr>Arial</vt:lpstr>
      <vt:lpstr>Arial Black</vt:lpstr>
      <vt:lpstr>Calibri</vt:lpstr>
      <vt:lpstr>Cambria Math</vt:lpstr>
      <vt:lpstr>Office Theme</vt:lpstr>
      <vt:lpstr>Logika kvantitativního výzkumu  POLb1006 Jak zkoumat politiku  Jakub Jusko</vt:lpstr>
      <vt:lpstr>KVANTI VÝZKUM</vt:lpstr>
      <vt:lpstr>VÝZKUMNÝ PROCES</vt:lpstr>
      <vt:lpstr>STATISTIKA JAKO NÁSTROJ ...</vt:lpstr>
      <vt:lpstr>NEŽ ZAČNEME ANALYZOVAT…</vt:lpstr>
      <vt:lpstr>ÚROVEŇ MĚŘENÍ</vt:lpstr>
      <vt:lpstr>ÚROVEŇ MĚŘENÍ|Typy proměnných</vt:lpstr>
      <vt:lpstr>ÚROVEŇ MĚŘENÍ|Nominální proměnné</vt:lpstr>
      <vt:lpstr>ÚROVEŇ MĚŘENÍ|Ordinální proměnné</vt:lpstr>
      <vt:lpstr>ÚROVEŇ MĚŘENÍ|Intervalové proměnné</vt:lpstr>
      <vt:lpstr>ÚROVEŇ MĚŘENÍ|Poměrové proměnné</vt:lpstr>
      <vt:lpstr>Prezentácia programu PowerPoint</vt:lpstr>
      <vt:lpstr>ÚROVEŇ MĚŘENÍ |Test</vt:lpstr>
      <vt:lpstr>ÚROVEŇ MĚŘENÍ | Proč je to důležité?</vt:lpstr>
      <vt:lpstr>ÚROVEŇ MĚŘENÍ | Konverze</vt:lpstr>
      <vt:lpstr>ÚROVEŇ MĚŘENÍ | Konverze</vt:lpstr>
      <vt:lpstr>Docházka</vt:lpstr>
      <vt:lpstr>DATOVÁ MATICE</vt:lpstr>
      <vt:lpstr>DATOVÁ MATICE</vt:lpstr>
      <vt:lpstr>DATOVÁ MATICE vs. Tabulka</vt:lpstr>
      <vt:lpstr>DATOVÁ MATICE vs. Tabulka</vt:lpstr>
      <vt:lpstr>ANALÝZA DAT</vt:lpstr>
      <vt:lpstr>Prezentácia programu PowerPoint</vt:lpstr>
      <vt:lpstr>FREKVENCE VÝSKYTU</vt:lpstr>
      <vt:lpstr>FREKVENCE VÝSKYTU</vt:lpstr>
      <vt:lpstr>FREKVENCE VÝSKYTU</vt:lpstr>
      <vt:lpstr>STŘEDNÍ HODNOTY</vt:lpstr>
      <vt:lpstr>STŘEDNÍ HODNOTY</vt:lpstr>
      <vt:lpstr>STŘEDNÍ HODNOTY| Průměr</vt:lpstr>
      <vt:lpstr>STŘEDNÍ HODNOTY| Průměr</vt:lpstr>
      <vt:lpstr>STŘEDNÍ HODNOTY vs. FREKVENCE VÝSKYTU</vt:lpstr>
      <vt:lpstr>STŘEDNÍ HODNOTY vs. FREKVENCE VÝSKYTU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VARIABILITA</vt:lpstr>
      <vt:lpstr>OD POPISOVÁNÍ K VYVOZOVÁNÍ  populace vs. vzorek</vt:lpstr>
      <vt:lpstr>OD POPISOVÁNÍ K VYVOZOVÁNÍ</vt:lpstr>
      <vt:lpstr>OD POPISOVÁNÍ K VYVOZOVÁNÍ</vt:lpstr>
      <vt:lpstr>INTERVAL SPOLEHLIVOSTI</vt:lpstr>
      <vt:lpstr>INTERVAL SPOLEHLIVOSTI</vt:lpstr>
      <vt:lpstr>INTERVAL SPOLEHLIVOSTI</vt:lpstr>
      <vt:lpstr>VZTAHY MEZI PROMĚNNÝMI</vt:lpstr>
      <vt:lpstr>VZTAHY MEZI PROMĚNNÝMI</vt:lpstr>
      <vt:lpstr>VZTAHY MEZI PROMĚNNÝMI</vt:lpstr>
      <vt:lpstr>Prezentácia programu PowerPoint</vt:lpstr>
      <vt:lpstr>VZTAHY MEZI PROMĚNNÝMI</vt:lpstr>
      <vt:lpstr>VZTAHY MEZI PROMĚNNÝMI</vt:lpstr>
      <vt:lpstr>VZTAHY MEZI PROMĚNNÝMI</vt:lpstr>
      <vt:lpstr>VZTAHY MEZI PROMĚNNÝMI</vt:lpstr>
      <vt:lpstr>VZTAHY MEZI PROMĚNNÝMI</vt:lpstr>
      <vt:lpstr>VZTAHY MEZI PROMĚNNÝMI</vt:lpstr>
      <vt:lpstr>VZTAHY MEZI PROMĚNNÝMI</vt:lpstr>
      <vt:lpstr>VZTAHY MEZI PROMĚNNÝMI</vt:lpstr>
      <vt:lpstr>VIZUALIZACE DAT</vt:lpstr>
      <vt:lpstr>VIZUALIZACE DAT</vt:lpstr>
      <vt:lpstr>VIZUALIZACE DAT - úlohy</vt:lpstr>
      <vt:lpstr>Výber typu grafu</vt:lpstr>
      <vt:lpstr>Jasná message?</vt:lpstr>
      <vt:lpstr>Zbytečnosti?</vt:lpstr>
      <vt:lpstr>Zbytečnosti?</vt:lpstr>
      <vt:lpstr>Zjednodušující?</vt:lpstr>
      <vt:lpstr>Zjednodušující?</vt:lpstr>
      <vt:lpstr>Kognitivně náročný?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VIZUALIZACE DAT</vt:lpstr>
      <vt:lpstr>         Vizualizace             „Život je jako bonboniéra“ Forrest Gump</vt:lpstr>
      <vt:lpstr>Prezentácia programu PowerPoint</vt:lpstr>
      <vt:lpstr>2017                                             2022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Logika kvantitatívneho výskumu  POL181 Metodologie politologie POLb1006 Jak zkoumat politiku  Michal Tóth</dc:title>
  <dc:creator>Michal Tóth</dc:creator>
  <cp:lastModifiedBy>Jakub Jusko</cp:lastModifiedBy>
  <cp:revision>11</cp:revision>
  <dcterms:created xsi:type="dcterms:W3CDTF">2020-12-08T12:12:56Z</dcterms:created>
  <dcterms:modified xsi:type="dcterms:W3CDTF">2022-12-09T19:41:03Z</dcterms:modified>
</cp:coreProperties>
</file>