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40"/>
  </p:notesMasterIdLst>
  <p:handoutMasterIdLst>
    <p:handoutMasterId r:id="rId41"/>
  </p:handoutMasterIdLst>
  <p:sldIdLst>
    <p:sldId id="322" r:id="rId4"/>
    <p:sldId id="283" r:id="rId5"/>
    <p:sldId id="377" r:id="rId6"/>
    <p:sldId id="378" r:id="rId7"/>
    <p:sldId id="359" r:id="rId8"/>
    <p:sldId id="361" r:id="rId9"/>
    <p:sldId id="379" r:id="rId10"/>
    <p:sldId id="380" r:id="rId11"/>
    <p:sldId id="381" r:id="rId12"/>
    <p:sldId id="382" r:id="rId13"/>
    <p:sldId id="383" r:id="rId14"/>
    <p:sldId id="384" r:id="rId15"/>
    <p:sldId id="385" r:id="rId16"/>
    <p:sldId id="387" r:id="rId17"/>
    <p:sldId id="388" r:id="rId18"/>
    <p:sldId id="389" r:id="rId19"/>
    <p:sldId id="390" r:id="rId20"/>
    <p:sldId id="391" r:id="rId21"/>
    <p:sldId id="392" r:id="rId22"/>
    <p:sldId id="393" r:id="rId23"/>
    <p:sldId id="394" r:id="rId24"/>
    <p:sldId id="395" r:id="rId25"/>
    <p:sldId id="396" r:id="rId26"/>
    <p:sldId id="397" r:id="rId27"/>
    <p:sldId id="398" r:id="rId28"/>
    <p:sldId id="399" r:id="rId29"/>
    <p:sldId id="400" r:id="rId30"/>
    <p:sldId id="401" r:id="rId31"/>
    <p:sldId id="402" r:id="rId32"/>
    <p:sldId id="403" r:id="rId33"/>
    <p:sldId id="404" r:id="rId34"/>
    <p:sldId id="405" r:id="rId35"/>
    <p:sldId id="406" r:id="rId36"/>
    <p:sldId id="407" r:id="rId37"/>
    <p:sldId id="408" r:id="rId38"/>
    <p:sldId id="409" r:id="rId39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8" autoAdjust="0"/>
    <p:restoredTop sz="94638" autoAdjust="0"/>
  </p:normalViewPr>
  <p:slideViewPr>
    <p:cSldViewPr snapToGrid="0">
      <p:cViewPr varScale="1">
        <p:scale>
          <a:sx n="108" d="100"/>
          <a:sy n="108" d="100"/>
        </p:scale>
        <p:origin x="181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0" Type="http://schemas.openxmlformats.org/officeDocument/2006/relationships/slide" Target="slides/slide17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6943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3590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7554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789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1627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059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4792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1494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3415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581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6524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111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303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5914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6943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4332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4414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4361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8355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8220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899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2630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2555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05378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27623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11459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1734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047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640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277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3192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387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7002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637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Aristoteles, politické myšlení helénismu a starověkého Říma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Aristoteles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4399" y="2210937"/>
            <a:ext cx="82159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Teorie a praxe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Štěstí a ctnost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Spravedlnost a přátelství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Praktická moudrost, státnictví a politická věda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Obec a člověk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Občanství a politický režim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Variabilita politických režimů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Nejlepší politický režim, výchova a kultura</a:t>
            </a:r>
          </a:p>
        </p:txBody>
      </p:sp>
    </p:spTree>
    <p:extLst>
      <p:ext uri="{BB962C8B-B14F-4D97-AF65-F5344CB8AC3E}">
        <p14:creationId xmlns:p14="http://schemas.microsoft.com/office/powerpoint/2010/main" val="4130187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4380" y="807720"/>
            <a:ext cx="7840980" cy="1531620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Praktická moudrost, státnictví a politická věda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1" y="2933700"/>
            <a:ext cx="809425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co je praktická moudrost či rozumnost?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kdo je státník? 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jakým způsobem lze poznat politické věci?</a:t>
            </a:r>
          </a:p>
        </p:txBody>
      </p:sp>
    </p:spTree>
    <p:extLst>
      <p:ext uri="{BB962C8B-B14F-4D97-AF65-F5344CB8AC3E}">
        <p14:creationId xmlns:p14="http://schemas.microsoft.com/office/powerpoint/2010/main" val="1003333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Aristoteles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0" y="2210937"/>
            <a:ext cx="82159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Teorie a praxe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Štěstí a ctnost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Spravedlnost a přátelství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Praktická moudrost, státnictví a politická věda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Obec a člověk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Občanství a politický režim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Variabilita politických režimů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Nejlepší politický režim, výchova a kultura</a:t>
            </a:r>
          </a:p>
        </p:txBody>
      </p:sp>
    </p:spTree>
    <p:extLst>
      <p:ext uri="{BB962C8B-B14F-4D97-AF65-F5344CB8AC3E}">
        <p14:creationId xmlns:p14="http://schemas.microsoft.com/office/powerpoint/2010/main" val="3089359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5309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Obec a člověk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0" y="2049780"/>
            <a:ext cx="82161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obec je společenstvím lidí za účelem dosažení 	určitého dobra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kritika Platónova komunismu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domácnost – vesnice – obec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obec existuje kvůli dobrému životu</a:t>
            </a:r>
          </a:p>
        </p:txBody>
      </p:sp>
    </p:spTree>
    <p:extLst>
      <p:ext uri="{BB962C8B-B14F-4D97-AF65-F5344CB8AC3E}">
        <p14:creationId xmlns:p14="http://schemas.microsoft.com/office/powerpoint/2010/main" val="1792716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Aristoteles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0" y="2210937"/>
            <a:ext cx="82159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Teorie a praxe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Štěstí a ctnost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Spravedlnost a přátelství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Praktická moudrost, státnictví a politická věda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Obec a člověk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Občanství a politický režim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Variabilita politických režimů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Nejlepší politický režim, výchova a kultura</a:t>
            </a:r>
          </a:p>
        </p:txBody>
      </p:sp>
    </p:spTree>
    <p:extLst>
      <p:ext uri="{BB962C8B-B14F-4D97-AF65-F5344CB8AC3E}">
        <p14:creationId xmlns:p14="http://schemas.microsoft.com/office/powerpoint/2010/main" val="3414869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Občanství a politický režim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1" y="2506979"/>
            <a:ext cx="81552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identita města je odvozena od typu politického 	režimu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klasifikace režimů: vládne jeden, několik nebo 	mnoho, cílem je obecné dobro obce, nebo 	obohacení vládnoucích?</a:t>
            </a:r>
          </a:p>
        </p:txBody>
      </p:sp>
    </p:spTree>
    <p:extLst>
      <p:ext uri="{BB962C8B-B14F-4D97-AF65-F5344CB8AC3E}">
        <p14:creationId xmlns:p14="http://schemas.microsoft.com/office/powerpoint/2010/main" val="584023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Aristoteles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458221" y="6248400"/>
            <a:ext cx="4032250" cy="457200"/>
          </a:xfrm>
        </p:spPr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0" y="2210937"/>
            <a:ext cx="82159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Teorie a praxe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Štěstí a ctnost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Spravedlnost a přátelství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Praktická moudrost, státnictví a politická věda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Obec a člověk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Občanství a politický režim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Variabilita politických režimů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Nejlepší politický režim, výchova a kultura</a:t>
            </a:r>
          </a:p>
        </p:txBody>
      </p:sp>
    </p:spTree>
    <p:extLst>
      <p:ext uri="{BB962C8B-B14F-4D97-AF65-F5344CB8AC3E}">
        <p14:creationId xmlns:p14="http://schemas.microsoft.com/office/powerpoint/2010/main" val="2106744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9881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Variabilita politických režimů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1" y="1951630"/>
            <a:ext cx="809425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nejlepší politický režim X nejlepší režim s 	ohledem na okolnosti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</a:rPr>
              <a:t> variabilita režimů dána existencí mnoha částí 	obce: bohatí, chudí a…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střední třída a smíšený režim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jaké jsou zdroje politických konfliktů?</a:t>
            </a:r>
          </a:p>
        </p:txBody>
      </p:sp>
    </p:spTree>
    <p:extLst>
      <p:ext uri="{BB962C8B-B14F-4D97-AF65-F5344CB8AC3E}">
        <p14:creationId xmlns:p14="http://schemas.microsoft.com/office/powerpoint/2010/main" val="2559415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Aristoteles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0" y="2210937"/>
            <a:ext cx="82159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Teorie a praxe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Štěstí a ctnost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Spravedlnost a přátelství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Praktická moudrost, státnictví a politická věda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Obec a člověk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Občanství a politický režim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Variabilita politických režimů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Nejlepší politický režim, výchova a kultura</a:t>
            </a:r>
          </a:p>
        </p:txBody>
      </p:sp>
    </p:spTree>
    <p:extLst>
      <p:ext uri="{BB962C8B-B14F-4D97-AF65-F5344CB8AC3E}">
        <p14:creationId xmlns:p14="http://schemas.microsoft.com/office/powerpoint/2010/main" val="4012767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495299"/>
            <a:ext cx="7862188" cy="1821181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Nejlepší politický režim, výchova a kultura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10540" y="2686325"/>
            <a:ext cx="81534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vládnoucí oddáni ctnostem. Role výchovy…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praktický význam diskuse o nejlepším režimu?</a:t>
            </a:r>
          </a:p>
          <a:p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politický v. filosofický život</a:t>
            </a:r>
          </a:p>
        </p:txBody>
      </p:sp>
    </p:spTree>
    <p:extLst>
      <p:ext uri="{BB962C8B-B14F-4D97-AF65-F5344CB8AC3E}">
        <p14:creationId xmlns:p14="http://schemas.microsoft.com/office/powerpoint/2010/main" val="1144906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Hlavní témata přednášky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Aristoteles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politické myšlení helénismu a Říma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08848" cy="1630338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Politické myšlení helénismu a Říma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1" y="2567939"/>
            <a:ext cx="81704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Věk impéria: od polis k </a:t>
            </a:r>
            <a:r>
              <a:rPr lang="cs-CZ" altLang="cs-CZ" sz="3000" dirty="0" err="1">
                <a:latin typeface="Sylfaen" panose="010A0502050306030303" pitchFamily="18" charset="0"/>
              </a:rPr>
              <a:t>megalopolis</a:t>
            </a:r>
            <a:r>
              <a:rPr lang="cs-CZ" altLang="cs-CZ" sz="3000" dirty="0">
                <a:latin typeface="Sylfaen" panose="010A0502050306030303" pitchFamily="18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Nové prostorové dimenze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Občanská neangažovanost a epikureismus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Občanská neangažovanost a stoicismus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Římská republika a politické instituce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Politika a sledování svých zájmů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Od politického sdružení k mocenské organizaci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Úpadek politické filosofie</a:t>
            </a:r>
          </a:p>
        </p:txBody>
      </p:sp>
    </p:spTree>
    <p:extLst>
      <p:ext uri="{BB962C8B-B14F-4D97-AF65-F5344CB8AC3E}">
        <p14:creationId xmlns:p14="http://schemas.microsoft.com/office/powerpoint/2010/main" val="32060724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07908" cy="1645578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Politické myšlení helénismu a Říma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1" y="2575559"/>
            <a:ext cx="81933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Věk impéria: od polis k </a:t>
            </a:r>
            <a:r>
              <a:rPr lang="cs-CZ" altLang="cs-CZ" sz="3000" dirty="0" err="1">
                <a:solidFill>
                  <a:srgbClr val="FF0000"/>
                </a:solidFill>
                <a:latin typeface="Sylfaen" panose="010A0502050306030303" pitchFamily="18" charset="0"/>
              </a:rPr>
              <a:t>megalopolis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Nové prostorové dimenze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Občanská neangažovanost a epikureismus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Občanská neangažovanost a stoicismus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Římská republika a politické instituce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Politika a sledování svých zájmů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Od politického sdružení k mocenské organizaci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Úpadek politické filosofie</a:t>
            </a:r>
          </a:p>
        </p:txBody>
      </p:sp>
    </p:spTree>
    <p:extLst>
      <p:ext uri="{BB962C8B-B14F-4D97-AF65-F5344CB8AC3E}">
        <p14:creationId xmlns:p14="http://schemas.microsoft.com/office/powerpoint/2010/main" val="2989431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1" y="388620"/>
            <a:ext cx="7900289" cy="1325880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Věk impéria: od polis k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megalopolis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0" y="2385060"/>
            <a:ext cx="80333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krize </a:t>
            </a:r>
            <a:r>
              <a:rPr lang="cs-CZ" altLang="cs-CZ" sz="3000" dirty="0" err="1">
                <a:latin typeface="Sylfaen" panose="010A0502050306030303" pitchFamily="18" charset="0"/>
              </a:rPr>
              <a:t>politična</a:t>
            </a:r>
            <a:r>
              <a:rPr lang="cs-CZ" altLang="cs-CZ" sz="3000" dirty="0">
                <a:latin typeface="Sylfaen" panose="010A0502050306030303" pitchFamily="18" charset="0"/>
              </a:rPr>
              <a:t> v helénistickém a řeckém 	politickém myšlení</a:t>
            </a:r>
          </a:p>
          <a:p>
            <a:pPr defTabSz="288000"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polis přestala být politicky významnou</a:t>
            </a:r>
          </a:p>
          <a:p>
            <a:pPr defTabSz="288000"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expanze římského městského státu do 	obrovského impéria</a:t>
            </a:r>
          </a:p>
        </p:txBody>
      </p:sp>
    </p:spTree>
    <p:extLst>
      <p:ext uri="{BB962C8B-B14F-4D97-AF65-F5344CB8AC3E}">
        <p14:creationId xmlns:p14="http://schemas.microsoft.com/office/powerpoint/2010/main" val="3535505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706538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Politické myšlení helénismu a Říma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1" y="2628899"/>
            <a:ext cx="8162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Věk impéria: od polis k </a:t>
            </a:r>
            <a:r>
              <a:rPr lang="cs-CZ" altLang="cs-CZ" sz="3000" dirty="0" err="1">
                <a:latin typeface="Sylfaen" panose="010A0502050306030303" pitchFamily="18" charset="0"/>
              </a:rPr>
              <a:t>megalopolis</a:t>
            </a:r>
            <a:r>
              <a:rPr lang="cs-CZ" altLang="cs-CZ" sz="3000" dirty="0">
                <a:latin typeface="Sylfaen" panose="010A0502050306030303" pitchFamily="18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Nové prostorové dimenze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Občanská neangažovanost a epikureismus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Občanská neangažovanost a stoicismus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Římská republika a politické instituce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Politika a sledování svých zájmů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Od politického sdružení k mocenské organizaci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Úpadek politické filosofie</a:t>
            </a:r>
          </a:p>
        </p:txBody>
      </p:sp>
    </p:spTree>
    <p:extLst>
      <p:ext uri="{BB962C8B-B14F-4D97-AF65-F5344CB8AC3E}">
        <p14:creationId xmlns:p14="http://schemas.microsoft.com/office/powerpoint/2010/main" val="10804687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7595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Nové prostorové dimenze politiky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1" y="2491740"/>
            <a:ext cx="802567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experimenty s federálními organizacemi 	řeckých městských států</a:t>
            </a:r>
          </a:p>
          <a:p>
            <a:pPr defTabSz="288000"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</a:t>
            </a:r>
            <a:r>
              <a:rPr lang="cs-CZ" altLang="cs-CZ" sz="3000" dirty="0" err="1">
                <a:latin typeface="Sylfaen"/>
                <a:cs typeface="Times New Roman"/>
              </a:rPr>
              <a:t>panhelenismus</a:t>
            </a:r>
            <a:r>
              <a:rPr lang="cs-CZ" altLang="cs-CZ" sz="3000" dirty="0">
                <a:latin typeface="Sylfaen"/>
                <a:cs typeface="Times New Roman"/>
              </a:rPr>
              <a:t> (jednota Řeků) X přetrvává 	přesvědčení o primátu polis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personifikace moci v dimenzích impéria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2723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706538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Politické myšlení helénismu a Říma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1" y="2628899"/>
            <a:ext cx="8162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Věk impéria: od polis k </a:t>
            </a:r>
            <a:r>
              <a:rPr lang="cs-CZ" altLang="cs-CZ" sz="3000" dirty="0" err="1">
                <a:latin typeface="Sylfaen" panose="010A0502050306030303" pitchFamily="18" charset="0"/>
              </a:rPr>
              <a:t>megalopolis</a:t>
            </a:r>
            <a:r>
              <a:rPr lang="cs-CZ" altLang="cs-CZ" sz="3000" dirty="0">
                <a:latin typeface="Sylfaen" panose="010A0502050306030303" pitchFamily="18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Nové prostorové dimenze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Občanská neangažovanost a epikureismus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Občanská neangažovanost a stoicismus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Římská republika a politické instituce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Politika a sledování svých zájmů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Od politického sdružení k mocenské organizaci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Úpadek politické filosofie</a:t>
            </a:r>
          </a:p>
        </p:txBody>
      </p:sp>
    </p:spTree>
    <p:extLst>
      <p:ext uri="{BB962C8B-B14F-4D97-AF65-F5344CB8AC3E}">
        <p14:creationId xmlns:p14="http://schemas.microsoft.com/office/powerpoint/2010/main" val="594277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49168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Občanská neangažovanost a epikureismus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0" y="2674961"/>
            <a:ext cx="8256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stažení se z politiky: </a:t>
            </a:r>
            <a:r>
              <a:rPr lang="cs-CZ" altLang="cs-CZ" sz="3000" dirty="0" err="1">
                <a:latin typeface="Sylfaen" panose="010A0502050306030303" pitchFamily="18" charset="0"/>
              </a:rPr>
              <a:t>antipolitický</a:t>
            </a:r>
            <a:r>
              <a:rPr lang="cs-CZ" altLang="cs-CZ" sz="3000" dirty="0">
                <a:latin typeface="Sylfaen" panose="010A0502050306030303" pitchFamily="18" charset="0"/>
              </a:rPr>
              <a:t> impuls nových 	filosofických proudů</a:t>
            </a:r>
          </a:p>
          <a:p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nezbytnost minima nutného k dosažení míru</a:t>
            </a:r>
          </a:p>
          <a:p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individualismus: směřování k soběstačnosti</a:t>
            </a:r>
          </a:p>
        </p:txBody>
      </p:sp>
    </p:spTree>
    <p:extLst>
      <p:ext uri="{BB962C8B-B14F-4D97-AF65-F5344CB8AC3E}">
        <p14:creationId xmlns:p14="http://schemas.microsoft.com/office/powerpoint/2010/main" val="10494475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706538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Politické myšlení helénismu a Říma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1" y="2628899"/>
            <a:ext cx="8162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Věk impéria: od polis k </a:t>
            </a:r>
            <a:r>
              <a:rPr lang="cs-CZ" altLang="cs-CZ" sz="3000" dirty="0" err="1">
                <a:latin typeface="Sylfaen" panose="010A0502050306030303" pitchFamily="18" charset="0"/>
              </a:rPr>
              <a:t>megalopolis</a:t>
            </a:r>
            <a:r>
              <a:rPr lang="cs-CZ" altLang="cs-CZ" sz="3000" dirty="0">
                <a:latin typeface="Sylfaen" panose="010A0502050306030303" pitchFamily="18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Nové prostorové dimenze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Občanská neangažovanost a epikureismus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Občanská neangažovanost a stoicismus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Římská republika a politické instituce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Politika a sledování svých zájmů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Od politického sdružení k mocenské organizaci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Úpadek politické filosofie</a:t>
            </a:r>
          </a:p>
        </p:txBody>
      </p:sp>
    </p:spTree>
    <p:extLst>
      <p:ext uri="{BB962C8B-B14F-4D97-AF65-F5344CB8AC3E}">
        <p14:creationId xmlns:p14="http://schemas.microsoft.com/office/powerpoint/2010/main" val="40621523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92668" cy="141697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Občanská neangažovanost a stoicismus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1" y="2456598"/>
            <a:ext cx="82023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následování přirozenosti: rozum pronikající 	vesmírem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obraz kosmického řádu: vstříc harmonii celku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universální společnost: zahrnuje celé stvoření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etika veřejné služby: kodex chování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172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706538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Politické myšlení helénismu a Říma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1" y="2628899"/>
            <a:ext cx="8162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Věk impéria: od polis k </a:t>
            </a:r>
            <a:r>
              <a:rPr lang="cs-CZ" altLang="cs-CZ" sz="3000" dirty="0" err="1">
                <a:latin typeface="Sylfaen" panose="010A0502050306030303" pitchFamily="18" charset="0"/>
              </a:rPr>
              <a:t>megalopolis</a:t>
            </a:r>
            <a:r>
              <a:rPr lang="cs-CZ" altLang="cs-CZ" sz="3000" dirty="0">
                <a:latin typeface="Sylfaen" panose="010A0502050306030303" pitchFamily="18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Nové prostorové dimenze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Občanská neangažovanost a epikureismus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Občanská neangažovanost a stoicismus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Římská republika a politické instituce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Politika a sledování svých zájmů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Od politického sdružení k mocenské organizaci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Úpadek politické filosofie</a:t>
            </a:r>
          </a:p>
        </p:txBody>
      </p:sp>
    </p:spTree>
    <p:extLst>
      <p:ext uri="{BB962C8B-B14F-4D97-AF65-F5344CB8AC3E}">
        <p14:creationId xmlns:p14="http://schemas.microsoft.com/office/powerpoint/2010/main" val="94797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Aristoteles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2004060"/>
            <a:ext cx="809090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Teorie a praxe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Štěstí a ctnost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Spravedlnost a přátelství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Praktická moudrost, státnictví a politická věda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Obec a člověk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Občanství a politický režim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Variabilita politických režimů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Nejlepší politický režim, výchova a kultura</a:t>
            </a:r>
          </a:p>
        </p:txBody>
      </p:sp>
    </p:spTree>
    <p:extLst>
      <p:ext uri="{BB962C8B-B14F-4D97-AF65-F5344CB8AC3E}">
        <p14:creationId xmlns:p14="http://schemas.microsoft.com/office/powerpoint/2010/main" val="15308206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49168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Římská republika a politické instituce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68171" y="2716567"/>
            <a:ext cx="81948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institucionální formy: zvládnout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politično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instituce: dát meze třídním konfliktům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nadřazenost římské ústavy: dílem mnoha 	generací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420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706538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Politické myšlení helénismu a Říma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1" y="2628899"/>
            <a:ext cx="8162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Věk impéria: od polis k </a:t>
            </a:r>
            <a:r>
              <a:rPr lang="cs-CZ" altLang="cs-CZ" sz="3000" dirty="0" err="1">
                <a:latin typeface="Sylfaen" panose="010A0502050306030303" pitchFamily="18" charset="0"/>
              </a:rPr>
              <a:t>megalopolis</a:t>
            </a:r>
            <a:r>
              <a:rPr lang="cs-CZ" altLang="cs-CZ" sz="3000" dirty="0">
                <a:latin typeface="Sylfaen" panose="010A0502050306030303" pitchFamily="18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Nové prostorové dimenze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Občanská neangažovanost a epikureismus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Občanská neangažovanost a stoicismus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Římská republika a politické instituce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Politika a sledování svých zájmů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Od politického sdružení k mocenské organizaci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Úpadek politické filosofie</a:t>
            </a:r>
          </a:p>
        </p:txBody>
      </p:sp>
    </p:spTree>
    <p:extLst>
      <p:ext uri="{BB962C8B-B14F-4D97-AF65-F5344CB8AC3E}">
        <p14:creationId xmlns:p14="http://schemas.microsoft.com/office/powerpoint/2010/main" val="35371330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46948" cy="76165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Politika a sledování svých zájmů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0" y="1607820"/>
            <a:ext cx="8178080" cy="4846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primát jednání nad filosofickou spekulací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politika: konflikt partikulárních požadavků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shoda ohledně pravidel a významu politické 	spravedlnosti X přesto úpadek Říma (Cicero)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expanze Říma a růst ambicí: politika „válkou“…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s císařstvím přišel mír (Pax Romana)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559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706538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Politické myšlení helénismu a Říma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1" y="2628899"/>
            <a:ext cx="8162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Věk impéria: od polis k </a:t>
            </a:r>
            <a:r>
              <a:rPr lang="cs-CZ" altLang="cs-CZ" sz="3000" dirty="0" err="1">
                <a:latin typeface="Sylfaen" panose="010A0502050306030303" pitchFamily="18" charset="0"/>
              </a:rPr>
              <a:t>megalopolis</a:t>
            </a:r>
            <a:r>
              <a:rPr lang="cs-CZ" altLang="cs-CZ" sz="3000" dirty="0">
                <a:latin typeface="Sylfaen" panose="010A0502050306030303" pitchFamily="18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Nové prostorové dimenze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Občanská neangažovanost a epikureismus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Občanská neangažovanost a stoicismus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Římská republika a politické instituce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Politika a sledování svých zájmů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Od politického sdružení k mocenské organizaci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Úpadek politické filosofie</a:t>
            </a:r>
          </a:p>
        </p:txBody>
      </p:sp>
    </p:spTree>
    <p:extLst>
      <p:ext uri="{BB962C8B-B14F-4D97-AF65-F5344CB8AC3E}">
        <p14:creationId xmlns:p14="http://schemas.microsoft.com/office/powerpoint/2010/main" val="18836711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38649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Od politického sdružení k mocenské organizaci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1" y="2628899"/>
            <a:ext cx="81628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změna koncepce občanství (občan přestává být 	účastníkem politiky, je jejím subjektem)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útěcha z filosofie v době rozmarných císařů…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politika a náboženská symbolika: promícháno…</a:t>
            </a:r>
          </a:p>
        </p:txBody>
      </p:sp>
    </p:spTree>
    <p:extLst>
      <p:ext uri="{BB962C8B-B14F-4D97-AF65-F5344CB8AC3E}">
        <p14:creationId xmlns:p14="http://schemas.microsoft.com/office/powerpoint/2010/main" val="25988449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706538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Politické myšlení helénismu a Říma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1" y="2628899"/>
            <a:ext cx="8162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Věk impéria: od polis k </a:t>
            </a:r>
            <a:r>
              <a:rPr lang="cs-CZ" altLang="cs-CZ" sz="3000" dirty="0" err="1">
                <a:latin typeface="Sylfaen" panose="010A0502050306030303" pitchFamily="18" charset="0"/>
              </a:rPr>
              <a:t>megalopolis</a:t>
            </a:r>
            <a:r>
              <a:rPr lang="cs-CZ" altLang="cs-CZ" sz="3000" dirty="0">
                <a:latin typeface="Sylfaen" panose="010A0502050306030303" pitchFamily="18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Nové prostorové dimenze politiky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Občanská neangažovanost a epikureismus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Občanská neangažovanost a stoicismus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Římská republika a politické instituce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Politika a sledování svých zájmů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Od politického sdružení k mocenské organizaci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Úpadek politické filosofie</a:t>
            </a:r>
          </a:p>
        </p:txBody>
      </p:sp>
    </p:spTree>
    <p:extLst>
      <p:ext uri="{BB962C8B-B14F-4D97-AF65-F5344CB8AC3E}">
        <p14:creationId xmlns:p14="http://schemas.microsoft.com/office/powerpoint/2010/main" val="27443129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92668" cy="96739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Úpadek politické filosofie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9292" y="1813560"/>
            <a:ext cx="8203707" cy="5290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apolitický prvek v politické spekulaci (smysl 	existence mimo politiku…)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  <a:cs typeface="Times New Roman"/>
              </a:rPr>
              <a:t> politická filosofie spíše morální filosofií</a:t>
            </a:r>
          </a:p>
          <a:p>
            <a:pPr>
              <a:buFont typeface="Wingdings" pitchFamily="2" charset="2"/>
              <a:buChar char="§"/>
            </a:pPr>
            <a:endParaRPr lang="cs-CZ" altLang="cs-CZ" sz="3000" i="1" dirty="0">
              <a:latin typeface="Sylfaen" panose="010A0502050306030303" pitchFamily="18" charset="0"/>
              <a:cs typeface="Times New Roman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3000" b="1" dirty="0">
                <a:latin typeface="Sylfaen" panose="010A0502050306030303" pitchFamily="18" charset="0"/>
              </a:rPr>
              <a:t>Hlavní zdroje přednášky</a:t>
            </a:r>
            <a:r>
              <a:rPr lang="cs-CZ" altLang="cs-CZ" sz="3000" dirty="0">
                <a:latin typeface="Sylfaen" panose="010A0502050306030303" pitchFamily="18" charset="0"/>
              </a:rPr>
              <a:t>: </a:t>
            </a:r>
            <a:r>
              <a:rPr lang="cs-CZ" sz="3000" dirty="0" err="1">
                <a:latin typeface="Sylfaen" panose="010A0502050306030303" pitchFamily="18" charset="0"/>
              </a:rPr>
              <a:t>Strauss</a:t>
            </a:r>
            <a:r>
              <a:rPr lang="cs-CZ" sz="3000" dirty="0">
                <a:latin typeface="Sylfaen" panose="010A0502050306030303" pitchFamily="18" charset="0"/>
              </a:rPr>
              <a:t>, Leo, </a:t>
            </a:r>
            <a:r>
              <a:rPr lang="cs-CZ" sz="3000" dirty="0" err="1">
                <a:latin typeface="Sylfaen" panose="010A0502050306030303" pitchFamily="18" charset="0"/>
              </a:rPr>
              <a:t>Cropsey</a:t>
            </a:r>
            <a:r>
              <a:rPr lang="cs-CZ" sz="3000" dirty="0">
                <a:latin typeface="Sylfaen" panose="010A0502050306030303" pitchFamily="18" charset="0"/>
              </a:rPr>
              <a:t>, Joseph 1987. </a:t>
            </a:r>
            <a:r>
              <a:rPr lang="cs-CZ" sz="3000" i="1" dirty="0" err="1">
                <a:latin typeface="Sylfaen" panose="010A0502050306030303" pitchFamily="18" charset="0"/>
              </a:rPr>
              <a:t>History</a:t>
            </a:r>
            <a:r>
              <a:rPr lang="cs-CZ" sz="3000" i="1" dirty="0">
                <a:latin typeface="Sylfaen" panose="010A0502050306030303" pitchFamily="18" charset="0"/>
              </a:rPr>
              <a:t> </a:t>
            </a:r>
            <a:r>
              <a:rPr lang="cs-CZ" sz="3000" i="1" dirty="0" err="1">
                <a:latin typeface="Sylfaen" panose="010A0502050306030303" pitchFamily="18" charset="0"/>
              </a:rPr>
              <a:t>of</a:t>
            </a:r>
            <a:r>
              <a:rPr lang="cs-CZ" sz="3000" i="1" dirty="0">
                <a:latin typeface="Sylfaen" panose="010A0502050306030303" pitchFamily="18" charset="0"/>
              </a:rPr>
              <a:t> </a:t>
            </a:r>
            <a:r>
              <a:rPr lang="cs-CZ" sz="3000" i="1" dirty="0" err="1">
                <a:latin typeface="Sylfaen" panose="010A0502050306030303" pitchFamily="18" charset="0"/>
              </a:rPr>
              <a:t>Political</a:t>
            </a:r>
            <a:r>
              <a:rPr lang="cs-CZ" sz="3000" i="1" dirty="0">
                <a:latin typeface="Sylfaen" panose="010A0502050306030303" pitchFamily="18" charset="0"/>
              </a:rPr>
              <a:t> </a:t>
            </a:r>
            <a:r>
              <a:rPr lang="cs-CZ" sz="3000" i="1" dirty="0" err="1">
                <a:latin typeface="Sylfaen" panose="010A0502050306030303" pitchFamily="18" charset="0"/>
              </a:rPr>
              <a:t>Philosophy</a:t>
            </a:r>
            <a:r>
              <a:rPr lang="cs-CZ" sz="3000" dirty="0">
                <a:latin typeface="Sylfaen" panose="010A0502050306030303" pitchFamily="18" charset="0"/>
              </a:rPr>
              <a:t>. Chicago: </a:t>
            </a:r>
            <a:r>
              <a:rPr lang="cs-CZ" sz="3000" dirty="0" err="1">
                <a:latin typeface="Sylfaen" panose="010A0502050306030303" pitchFamily="18" charset="0"/>
              </a:rPr>
              <a:t>The</a:t>
            </a:r>
            <a:r>
              <a:rPr lang="cs-CZ" sz="3000" dirty="0">
                <a:latin typeface="Sylfaen" panose="010A0502050306030303" pitchFamily="18" charset="0"/>
              </a:rPr>
              <a:t> University </a:t>
            </a:r>
            <a:r>
              <a:rPr lang="cs-CZ" sz="3000" dirty="0" err="1">
                <a:latin typeface="Sylfaen" panose="010A0502050306030303" pitchFamily="18" charset="0"/>
              </a:rPr>
              <a:t>of</a:t>
            </a:r>
            <a:r>
              <a:rPr lang="cs-CZ" sz="3000" dirty="0">
                <a:latin typeface="Sylfaen" panose="010A0502050306030303" pitchFamily="18" charset="0"/>
              </a:rPr>
              <a:t> Chicago </a:t>
            </a:r>
            <a:r>
              <a:rPr lang="cs-CZ" sz="3000" dirty="0" err="1">
                <a:latin typeface="Sylfaen" panose="010A0502050306030303" pitchFamily="18" charset="0"/>
              </a:rPr>
              <a:t>Press</a:t>
            </a:r>
            <a:r>
              <a:rPr lang="cs-CZ" sz="3000" dirty="0">
                <a:latin typeface="Sylfaen" panose="010A0502050306030303" pitchFamily="18" charset="0"/>
              </a:rPr>
              <a:t>; </a:t>
            </a:r>
            <a:r>
              <a:rPr lang="cs-CZ" altLang="cs-CZ" sz="3000" dirty="0" err="1">
                <a:latin typeface="Sylfaen" panose="010A0502050306030303" pitchFamily="18" charset="0"/>
              </a:rPr>
              <a:t>Wolin</a:t>
            </a:r>
            <a:r>
              <a:rPr lang="cs-CZ" altLang="cs-CZ" sz="3000" dirty="0">
                <a:latin typeface="Sylfaen" panose="010A0502050306030303" pitchFamily="18" charset="0"/>
              </a:rPr>
              <a:t>, </a:t>
            </a:r>
            <a:r>
              <a:rPr lang="cs-CZ" altLang="cs-CZ" sz="3000" dirty="0" err="1">
                <a:latin typeface="Sylfaen" panose="010A0502050306030303" pitchFamily="18" charset="0"/>
              </a:rPr>
              <a:t>Sheldon</a:t>
            </a:r>
            <a:r>
              <a:rPr lang="cs-CZ" altLang="cs-CZ" sz="3000" dirty="0">
                <a:latin typeface="Sylfaen" panose="010A0502050306030303" pitchFamily="18" charset="0"/>
              </a:rPr>
              <a:t> 2004. </a:t>
            </a:r>
            <a:r>
              <a:rPr lang="cs-CZ" altLang="cs-CZ" sz="3000" i="1" dirty="0" err="1">
                <a:latin typeface="Sylfaen" panose="010A0502050306030303" pitchFamily="18" charset="0"/>
              </a:rPr>
              <a:t>Politics</a:t>
            </a:r>
            <a:r>
              <a:rPr lang="cs-CZ" altLang="cs-CZ" sz="3000" i="1" dirty="0">
                <a:latin typeface="Sylfaen" panose="010A0502050306030303" pitchFamily="18" charset="0"/>
              </a:rPr>
              <a:t> and Vision</a:t>
            </a:r>
            <a:r>
              <a:rPr lang="cs-CZ" altLang="cs-CZ" sz="3000" dirty="0">
                <a:latin typeface="Sylfaen" panose="010A0502050306030303" pitchFamily="18" charset="0"/>
              </a:rPr>
              <a:t>. </a:t>
            </a:r>
            <a:r>
              <a:rPr lang="cs-CZ" altLang="cs-CZ" sz="3000" dirty="0" err="1">
                <a:latin typeface="Sylfaen" panose="010A0502050306030303" pitchFamily="18" charset="0"/>
              </a:rPr>
              <a:t>Princeton</a:t>
            </a:r>
            <a:r>
              <a:rPr lang="cs-CZ" altLang="cs-CZ" sz="3000" dirty="0">
                <a:latin typeface="Sylfaen" panose="010A0502050306030303" pitchFamily="18" charset="0"/>
              </a:rPr>
              <a:t>: </a:t>
            </a:r>
            <a:r>
              <a:rPr lang="cs-CZ" altLang="cs-CZ" sz="3000" dirty="0" err="1">
                <a:latin typeface="Sylfaen" panose="010A0502050306030303" pitchFamily="18" charset="0"/>
              </a:rPr>
              <a:t>Princeton</a:t>
            </a:r>
            <a:r>
              <a:rPr lang="cs-CZ" altLang="cs-CZ" sz="3000" dirty="0">
                <a:latin typeface="Sylfaen" panose="010A0502050306030303" pitchFamily="18" charset="0"/>
              </a:rPr>
              <a:t> University </a:t>
            </a:r>
            <a:r>
              <a:rPr lang="cs-CZ" altLang="cs-CZ" sz="3000" dirty="0" err="1">
                <a:latin typeface="Sylfaen" panose="010A0502050306030303" pitchFamily="18" charset="0"/>
              </a:rPr>
              <a:t>Press</a:t>
            </a:r>
            <a:r>
              <a:rPr lang="cs-CZ" altLang="cs-CZ" sz="3000" dirty="0">
                <a:latin typeface="Sylfaen" panose="010A0502050306030303" pitchFamily="18" charset="0"/>
              </a:rPr>
              <a:t>.</a:t>
            </a:r>
            <a:endParaRPr lang="cs-CZ" altLang="cs-CZ" sz="3000" i="1" dirty="0">
              <a:latin typeface="Sylfaen" panose="010A0502050306030303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3200" dirty="0"/>
          </a:p>
          <a:p>
            <a:pPr>
              <a:buFont typeface="Wingdings" pitchFamily="2" charset="2"/>
              <a:buChar char="§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90770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Aristoteles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2004060"/>
            <a:ext cx="809090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Teorie a praxe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Štěstí a ctnost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Spravedlnost a přátelství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Praktická moudrost, státnictví a politická věda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Obec a člověk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Občanství a politický režim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Variabilita politických režimů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Nejlepší politický režim, výchova a kultura</a:t>
            </a:r>
          </a:p>
        </p:txBody>
      </p:sp>
    </p:spTree>
    <p:extLst>
      <p:ext uri="{BB962C8B-B14F-4D97-AF65-F5344CB8AC3E}">
        <p14:creationId xmlns:p14="http://schemas.microsoft.com/office/powerpoint/2010/main" val="2936750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Teorie a praxe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02578" y="2247901"/>
            <a:ext cx="827378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idealismus v. realismus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teoretické v. praktické vědy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tři praktické vědy: (1.) etika, (2.) ekonomika a 	(3.) politická věda v užším slova smyslu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6557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Aristoteles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0" y="2210937"/>
            <a:ext cx="82159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Teorie a praxe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Štěstí a ctnost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Spravedlnost a přátelství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Praktická moudrost, státnictví a politická věda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Obec a člověk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Občanství a politický režim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Variabilita politických režimů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Nejlepší politický režim, výchova a kultura</a:t>
            </a:r>
          </a:p>
        </p:txBody>
      </p:sp>
    </p:spTree>
    <p:extLst>
      <p:ext uri="{BB962C8B-B14F-4D97-AF65-F5344CB8AC3E}">
        <p14:creationId xmlns:p14="http://schemas.microsoft.com/office/powerpoint/2010/main" val="833815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4547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Štěstí a ctnost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0" y="1815153"/>
            <a:ext cx="82542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pojem dobra a všezahrnujícího dobra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štěstí a tři možné způsoby života:</a:t>
            </a:r>
          </a:p>
          <a:p>
            <a:pPr marL="514350" indent="-514350">
              <a:buAutoNum type="arabicParenBoth"/>
            </a:pPr>
            <a:r>
              <a:rPr lang="cs-CZ" altLang="cs-CZ" sz="3000" dirty="0">
                <a:latin typeface="Sylfaen" panose="010A0502050306030303" pitchFamily="18" charset="0"/>
              </a:rPr>
              <a:t>ž. plný potěšení a rozkoší</a:t>
            </a:r>
          </a:p>
          <a:p>
            <a:pPr marL="514350" indent="-514350">
              <a:buAutoNum type="arabicParenBoth"/>
            </a:pPr>
            <a:r>
              <a:rPr lang="cs-CZ" altLang="cs-CZ" sz="3000" dirty="0">
                <a:latin typeface="Sylfaen" panose="010A0502050306030303" pitchFamily="18" charset="0"/>
              </a:rPr>
              <a:t>politický ž.</a:t>
            </a:r>
          </a:p>
          <a:p>
            <a:pPr marL="514350" indent="-514350">
              <a:buAutoNum type="arabicParenBoth"/>
            </a:pPr>
            <a:r>
              <a:rPr lang="cs-CZ" altLang="cs-CZ" sz="3000" dirty="0">
                <a:latin typeface="Sylfaen" panose="010A0502050306030303" pitchFamily="18" charset="0"/>
              </a:rPr>
              <a:t>filosofický (teoretický) ž.</a:t>
            </a:r>
          </a:p>
          <a:p>
            <a:r>
              <a:rPr lang="cs-CZ" altLang="cs-CZ" sz="3000" dirty="0">
                <a:latin typeface="Sylfaen" panose="010A0502050306030303" pitchFamily="18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duše a ctnosti: intelektuální a morální (etická)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ctnost je středem mezi dvěma extrémy</a:t>
            </a:r>
          </a:p>
        </p:txBody>
      </p:sp>
    </p:spTree>
    <p:extLst>
      <p:ext uri="{BB962C8B-B14F-4D97-AF65-F5344CB8AC3E}">
        <p14:creationId xmlns:p14="http://schemas.microsoft.com/office/powerpoint/2010/main" val="2395874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Aristoteles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0" y="2210937"/>
            <a:ext cx="82159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Teorie a praxe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Štěstí a ctnost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Spravedlnost a přátelství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Praktická moudrost, státnictví a politická věda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Obec a člověk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Občanství a politický režim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Variabilita politických režimů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Nejlepší politický režim, výchova a kultura</a:t>
            </a:r>
          </a:p>
        </p:txBody>
      </p:sp>
    </p:spTree>
    <p:extLst>
      <p:ext uri="{BB962C8B-B14F-4D97-AF65-F5344CB8AC3E}">
        <p14:creationId xmlns:p14="http://schemas.microsoft.com/office/powerpoint/2010/main" val="2657396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3023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Spravedlnost a přátelství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5880" y="2026920"/>
            <a:ext cx="82314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(1) obecná v. (2) částečná spravedlnost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dva druhy částečné spravedlnosti: </a:t>
            </a:r>
          </a:p>
          <a:p>
            <a:r>
              <a:rPr lang="cs-CZ" altLang="cs-CZ" sz="3000" dirty="0">
                <a:latin typeface="Sylfaen"/>
                <a:cs typeface="Times New Roman"/>
              </a:rPr>
              <a:t>(A) distributivní</a:t>
            </a:r>
          </a:p>
          <a:p>
            <a:r>
              <a:rPr lang="cs-CZ" altLang="cs-CZ" sz="3000" dirty="0">
                <a:latin typeface="Sylfaen"/>
                <a:cs typeface="Times New Roman"/>
              </a:rPr>
              <a:t>(B) komutativní (korektivní)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ekvita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přátelství – motivem: (a) užitečnost, (b) potěšení 	a (c) ctnost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35377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2177</TotalTime>
  <Words>1660</Words>
  <Application>Microsoft Office PowerPoint</Application>
  <PresentationFormat>Předvádění na obrazovce (4:3)</PresentationFormat>
  <Paragraphs>385</Paragraphs>
  <Slides>36</Slides>
  <Notes>35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36</vt:i4>
      </vt:variant>
    </vt:vector>
  </HeadingPairs>
  <TitlesOfParts>
    <vt:vector size="45" baseType="lpstr">
      <vt:lpstr>Arial</vt:lpstr>
      <vt:lpstr>Calibri</vt:lpstr>
      <vt:lpstr>Sylfaen</vt:lpstr>
      <vt:lpstr>Tahoma</vt:lpstr>
      <vt:lpstr>Times New Roman</vt:lpstr>
      <vt:lpstr>Wingdings</vt:lpstr>
      <vt:lpstr>Prezentace_MU_CZ</vt:lpstr>
      <vt:lpstr>1_Směsi</vt:lpstr>
      <vt:lpstr>2_Směsi</vt:lpstr>
      <vt:lpstr>Aristoteles, politické myšlení helénismu a starověkého Říma   Jiří Baroš</vt:lpstr>
      <vt:lpstr>Hlavní témata přednášky</vt:lpstr>
      <vt:lpstr>Aristoteles</vt:lpstr>
      <vt:lpstr>Aristoteles</vt:lpstr>
      <vt:lpstr>Teorie a praxe</vt:lpstr>
      <vt:lpstr>Aristoteles</vt:lpstr>
      <vt:lpstr>Štěstí a ctnost</vt:lpstr>
      <vt:lpstr>Aristoteles</vt:lpstr>
      <vt:lpstr>Spravedlnost a přátelství</vt:lpstr>
      <vt:lpstr>Aristoteles</vt:lpstr>
      <vt:lpstr>Praktická moudrost, státnictví a politická věda</vt:lpstr>
      <vt:lpstr>Aristoteles</vt:lpstr>
      <vt:lpstr>Obec a člověk</vt:lpstr>
      <vt:lpstr>Aristoteles</vt:lpstr>
      <vt:lpstr>Občanství a politický režim</vt:lpstr>
      <vt:lpstr>Aristoteles</vt:lpstr>
      <vt:lpstr>Variabilita politických režimů</vt:lpstr>
      <vt:lpstr>Aristoteles</vt:lpstr>
      <vt:lpstr>Nejlepší politický režim, výchova a kultura</vt:lpstr>
      <vt:lpstr>Politické myšlení helénismu a Říma</vt:lpstr>
      <vt:lpstr>Politické myšlení helénismu a Říma</vt:lpstr>
      <vt:lpstr>Věk impéria: od polis k megalopolis</vt:lpstr>
      <vt:lpstr>Politické myšlení helénismu a Říma</vt:lpstr>
      <vt:lpstr>Nové prostorové dimenze politiky</vt:lpstr>
      <vt:lpstr>Politické myšlení helénismu a Říma</vt:lpstr>
      <vt:lpstr>Občanská neangažovanost a epikureismus</vt:lpstr>
      <vt:lpstr>Politické myšlení helénismu a Říma</vt:lpstr>
      <vt:lpstr>Občanská neangažovanost a stoicismus</vt:lpstr>
      <vt:lpstr>Politické myšlení helénismu a Říma</vt:lpstr>
      <vt:lpstr>Římská republika a politické instituce</vt:lpstr>
      <vt:lpstr>Politické myšlení helénismu a Říma</vt:lpstr>
      <vt:lpstr>Politika a sledování svých zájmů</vt:lpstr>
      <vt:lpstr>Politické myšlení helénismu a Říma</vt:lpstr>
      <vt:lpstr>Od politického sdružení k mocenské organizaci</vt:lpstr>
      <vt:lpstr>Politické myšlení helénismu a Říma</vt:lpstr>
      <vt:lpstr>Úpadek politické filosofie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130</cp:revision>
  <cp:lastPrinted>2014-10-15T14:35:53Z</cp:lastPrinted>
  <dcterms:created xsi:type="dcterms:W3CDTF">2013-12-10T20:26:31Z</dcterms:created>
  <dcterms:modified xsi:type="dcterms:W3CDTF">2021-09-23T09:45:26Z</dcterms:modified>
</cp:coreProperties>
</file>