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</p:sldMasterIdLst>
  <p:notesMasterIdLst>
    <p:notesMasterId r:id="rId40"/>
  </p:notesMasterIdLst>
  <p:handoutMasterIdLst>
    <p:handoutMasterId r:id="rId41"/>
  </p:handoutMasterIdLst>
  <p:sldIdLst>
    <p:sldId id="322" r:id="rId4"/>
    <p:sldId id="283" r:id="rId5"/>
    <p:sldId id="377" r:id="rId6"/>
    <p:sldId id="378" r:id="rId7"/>
    <p:sldId id="359" r:id="rId8"/>
    <p:sldId id="361" r:id="rId9"/>
    <p:sldId id="379" r:id="rId10"/>
    <p:sldId id="380" r:id="rId11"/>
    <p:sldId id="381" r:id="rId12"/>
    <p:sldId id="382" r:id="rId13"/>
    <p:sldId id="383" r:id="rId14"/>
    <p:sldId id="384" r:id="rId15"/>
    <p:sldId id="385" r:id="rId16"/>
    <p:sldId id="387" r:id="rId17"/>
    <p:sldId id="388" r:id="rId18"/>
    <p:sldId id="389" r:id="rId19"/>
    <p:sldId id="390" r:id="rId20"/>
    <p:sldId id="391" r:id="rId21"/>
    <p:sldId id="392" r:id="rId22"/>
    <p:sldId id="393" r:id="rId23"/>
    <p:sldId id="394" r:id="rId24"/>
    <p:sldId id="395" r:id="rId25"/>
    <p:sldId id="396" r:id="rId26"/>
    <p:sldId id="397" r:id="rId27"/>
    <p:sldId id="398" r:id="rId28"/>
    <p:sldId id="399" r:id="rId29"/>
    <p:sldId id="400" r:id="rId30"/>
    <p:sldId id="401" r:id="rId31"/>
    <p:sldId id="402" r:id="rId32"/>
    <p:sldId id="403" r:id="rId33"/>
    <p:sldId id="404" r:id="rId34"/>
    <p:sldId id="405" r:id="rId35"/>
    <p:sldId id="406" r:id="rId36"/>
    <p:sldId id="407" r:id="rId37"/>
    <p:sldId id="408" r:id="rId38"/>
    <p:sldId id="409" r:id="rId39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0AC24"/>
    <a:srgbClr val="FED216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8" autoAdjust="0"/>
    <p:restoredTop sz="94638" autoAdjust="0"/>
  </p:normalViewPr>
  <p:slideViewPr>
    <p:cSldViewPr snapToGrid="0">
      <p:cViewPr varScale="1">
        <p:scale>
          <a:sx n="108" d="100"/>
          <a:sy n="108" d="100"/>
        </p:scale>
        <p:origin x="181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0" Type="http://schemas.openxmlformats.org/officeDocument/2006/relationships/slide" Target="slides/slide17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0911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0911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D861AA7-C822-45F9-8643-6046D18D01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88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8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6708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8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F2CB291-B229-4257-B3E9-744322C74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456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6943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3590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7554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789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1627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1059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24792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1494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43415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1581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86524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111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303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65914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6943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4332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4414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34361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8355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68220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899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72630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2555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05378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527623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11459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1734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2047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640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277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3192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3870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7002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637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latin typeface="Arial" charset="0"/>
              </a:endParaRPr>
            </a:p>
          </p:txBody>
        </p:sp>
        <p:pic>
          <p:nvPicPr>
            <p:cNvPr id="6" name="Picture 22" descr="titl 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06663" y="2565400"/>
            <a:ext cx="5688012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43896D-F740-4D56-930D-397DDEE4F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C295D-580B-48E7-B766-CA55CF4D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9FD61-5C95-4060-AE5F-9367F1611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86B1-8290-4FDB-8686-EC8C46D10A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2FB82-C61B-45A3-8C5A-9A05D2540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F8A1-C082-4427-A312-20A08E931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65AE-1458-47B2-AD24-2B9608A5F3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65197-D1B3-444E-A400-109BD1F160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427AA-E56C-491C-B13D-0E8C7AB86F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5C48B-1801-4791-8788-E1EDE0B84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B5131-3820-430E-B0D4-DF3279E7A9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FFDF5-FCF9-4BA4-8D0C-7D6ADE529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23-7E0A-4A43-B092-BFD3CE0358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8A1B8-C59C-4974-8CDB-839AD15CDE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EAF04-0E22-4773-B55D-56F85BD39E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2694-B401-42E1-8A0A-1ECB53FEB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44BB8-DBD6-4725-AAA7-6C36BC8DCB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828F9-BFE7-40BE-8619-0703D66EC1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605C2-C0CA-48ED-A190-6FAF6BD890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DEBD2-4186-4ABE-B873-ADC526F55D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61930-5AC4-48EE-A807-9EE5C5021F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D4176-74F5-4E6C-BA93-1B222C671B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05AA-C910-44C2-8995-60759B9FA7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2F975-536C-438F-8030-85254203A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C8F53-7228-4129-B599-4EFE1F9A6C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EE8C2-FCAD-4789-83FD-5E8444031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699A2-AD3A-4CD3-8ECB-AFC22B5CA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4403-BF45-4A47-9623-4436F0ADB9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A507-5693-4C38-8AC0-EEFF718E04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4BDC3-D570-4466-A3A2-A2EF38278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B2D8D-FA97-42E2-B5F2-06DD9DC66E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938C9-286F-4ECA-BE90-47E81DB54C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2E642-BE95-44D1-8303-F1404E9D7D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3" name="Picture 21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B51CA67-8434-41D0-B6E5-F070A3ECD7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2056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9528002-99D1-43D2-8177-1CE66E1BE0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3080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BF22CD85-5EDA-42E0-952A-F099614CE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Aristoteles, politické myšlení helénismu a starověkého Říma</a:t>
            </a: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Jiří Baroš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FFDF5-FCF9-4BA4-8D0C-7D6ADE52960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305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Aristoteles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4399" y="2210937"/>
            <a:ext cx="82159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altLang="cs-CZ" sz="3000" dirty="0">
                <a:latin typeface="Sylfaen" panose="010A0502050306030303" pitchFamily="18" charset="0"/>
              </a:rPr>
              <a:t>Teorie a praxe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Štěstí a ctnost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Spravedlnost a přátelství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Praktická moudrost, státnictví a politická věda 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Obec a člověk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Občanství a politický režim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Variabilita politických režimů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Nejlepší politický režim, výchova a kultura</a:t>
            </a:r>
          </a:p>
        </p:txBody>
      </p:sp>
    </p:spTree>
    <p:extLst>
      <p:ext uri="{BB962C8B-B14F-4D97-AF65-F5344CB8AC3E}">
        <p14:creationId xmlns:p14="http://schemas.microsoft.com/office/powerpoint/2010/main" val="4130187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4380" y="807720"/>
            <a:ext cx="7840980" cy="1531620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Praktická moudrost, státnictví a politická věda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68741" y="2933700"/>
            <a:ext cx="809425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altLang="cs-CZ" sz="3000" dirty="0">
                <a:latin typeface="Sylfaen" panose="010A0502050306030303" pitchFamily="18" charset="0"/>
              </a:rPr>
              <a:t>co je praktická moudrost či rozumnost?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kdo je státník? 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jakým způsobem lze poznat politické věci?</a:t>
            </a:r>
          </a:p>
        </p:txBody>
      </p:sp>
    </p:spTree>
    <p:extLst>
      <p:ext uri="{BB962C8B-B14F-4D97-AF65-F5344CB8AC3E}">
        <p14:creationId xmlns:p14="http://schemas.microsoft.com/office/powerpoint/2010/main" val="1003333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Aristoteles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68740" y="2210937"/>
            <a:ext cx="82159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altLang="cs-CZ" sz="3000" dirty="0">
                <a:latin typeface="Sylfaen" panose="010A0502050306030303" pitchFamily="18" charset="0"/>
              </a:rPr>
              <a:t>Teorie a praxe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Štěstí a ctnost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Spravedlnost a přátelství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Praktická moudrost, státnictví a politická věda 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Obec a člověk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Občanství a politický režim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Variabilita politických režimů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Nejlepší politický režim, výchova a kultura</a:t>
            </a:r>
          </a:p>
        </p:txBody>
      </p:sp>
    </p:spTree>
    <p:extLst>
      <p:ext uri="{BB962C8B-B14F-4D97-AF65-F5344CB8AC3E}">
        <p14:creationId xmlns:p14="http://schemas.microsoft.com/office/powerpoint/2010/main" val="3089359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85309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Obec a člověk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68740" y="2049780"/>
            <a:ext cx="82161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obec je společenstvím lidí za účelem dosažení 	určitého dobra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kritika Platónova komunismu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domácnost – vesnice – obec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obec existuje kvůli dobrému životu</a:t>
            </a:r>
          </a:p>
        </p:txBody>
      </p:sp>
    </p:spTree>
    <p:extLst>
      <p:ext uri="{BB962C8B-B14F-4D97-AF65-F5344CB8AC3E}">
        <p14:creationId xmlns:p14="http://schemas.microsoft.com/office/powerpoint/2010/main" val="1792716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Aristoteles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68740" y="2210937"/>
            <a:ext cx="82159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altLang="cs-CZ" sz="3000" dirty="0">
                <a:latin typeface="Sylfaen" panose="010A0502050306030303" pitchFamily="18" charset="0"/>
              </a:rPr>
              <a:t>Teorie a praxe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Štěstí a ctnost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Spravedlnost a přátelství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Praktická moudrost, státnictví a politická věda 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Obec a člověk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Občanství a politický režim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Variabilita politických režimů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Nejlepší politický režim, výchova a kultura</a:t>
            </a:r>
          </a:p>
        </p:txBody>
      </p:sp>
    </p:spTree>
    <p:extLst>
      <p:ext uri="{BB962C8B-B14F-4D97-AF65-F5344CB8AC3E}">
        <p14:creationId xmlns:p14="http://schemas.microsoft.com/office/powerpoint/2010/main" val="3414869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Občanství a politický režim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68741" y="2506979"/>
            <a:ext cx="81552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identita města je odvozena od typu politického 	režimu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klasifikace režimů: vládne jeden, několik nebo 	mnoho, cílem je obecné dobro obce, nebo 	obohacení vládnoucích?</a:t>
            </a:r>
          </a:p>
        </p:txBody>
      </p:sp>
    </p:spTree>
    <p:extLst>
      <p:ext uri="{BB962C8B-B14F-4D97-AF65-F5344CB8AC3E}">
        <p14:creationId xmlns:p14="http://schemas.microsoft.com/office/powerpoint/2010/main" val="584023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Aristoteles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458221" y="6248400"/>
            <a:ext cx="4032250" cy="457200"/>
          </a:xfrm>
        </p:spPr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68740" y="2210937"/>
            <a:ext cx="82159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altLang="cs-CZ" sz="3000" dirty="0">
                <a:latin typeface="Sylfaen" panose="010A0502050306030303" pitchFamily="18" charset="0"/>
              </a:rPr>
              <a:t>Teorie a praxe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Štěstí a ctnost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Spravedlnost a přátelství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Praktická moudrost, státnictví a politická věda 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Obec a člověk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Občanství a politický režim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Variabilita politických režimů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Nejlepší politický režim, výchova a kultura</a:t>
            </a:r>
          </a:p>
        </p:txBody>
      </p:sp>
    </p:spTree>
    <p:extLst>
      <p:ext uri="{BB962C8B-B14F-4D97-AF65-F5344CB8AC3E}">
        <p14:creationId xmlns:p14="http://schemas.microsoft.com/office/powerpoint/2010/main" val="2106744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89881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Variabilita politických režimů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68741" y="1951630"/>
            <a:ext cx="809425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nejlepší politický režim X nejlepší režim s 	ohledem na okolnosti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variabilita režimů dána existencí mnoha částí 	obce: bohatí, chudí a…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střední třída a smíšený režim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jaké jsou zdroje politických konfliktů?</a:t>
            </a:r>
          </a:p>
        </p:txBody>
      </p:sp>
    </p:spTree>
    <p:extLst>
      <p:ext uri="{BB962C8B-B14F-4D97-AF65-F5344CB8AC3E}">
        <p14:creationId xmlns:p14="http://schemas.microsoft.com/office/powerpoint/2010/main" val="2559415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Aristoteles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68740" y="2210937"/>
            <a:ext cx="82159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altLang="cs-CZ" sz="3000" dirty="0">
                <a:latin typeface="Sylfaen" panose="010A0502050306030303" pitchFamily="18" charset="0"/>
              </a:rPr>
              <a:t>Teorie a praxe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Štěstí a ctnost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Spravedlnost a přátelství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Praktická moudrost, státnictví a politická věda 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Obec a člověk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Občanství a politický režim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Variabilita politických režimů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Nejlepší politický režim, výchova a kultura</a:t>
            </a:r>
          </a:p>
        </p:txBody>
      </p:sp>
    </p:spTree>
    <p:extLst>
      <p:ext uri="{BB962C8B-B14F-4D97-AF65-F5344CB8AC3E}">
        <p14:creationId xmlns:p14="http://schemas.microsoft.com/office/powerpoint/2010/main" val="40127674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495299"/>
            <a:ext cx="7862188" cy="1821181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Nejlepší politický režim, výchova a kultura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10540" y="2686325"/>
            <a:ext cx="8153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altLang="cs-CZ" sz="3000" dirty="0">
                <a:latin typeface="Sylfaen" panose="010A0502050306030303" pitchFamily="18" charset="0"/>
              </a:rPr>
              <a:t>vládnoucí oddáni ctnostem. Role výchovy…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praktický význam diskuse o nejlepším režimu?</a:t>
            </a:r>
          </a:p>
          <a:p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politický v. filosofický život</a:t>
            </a:r>
          </a:p>
        </p:txBody>
      </p:sp>
    </p:spTree>
    <p:extLst>
      <p:ext uri="{BB962C8B-B14F-4D97-AF65-F5344CB8AC3E}">
        <p14:creationId xmlns:p14="http://schemas.microsoft.com/office/powerpoint/2010/main" val="1144906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Hlavní témata přednášky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21259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Aristoteles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cs-CZ" altLang="cs-CZ" sz="3000" dirty="0">
                <a:latin typeface="Sylfaen" panose="010A0502050306030303" pitchFamily="18" charset="0"/>
              </a:rPr>
              <a:t>politické myšlení helénismu a Říma</a:t>
            </a: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9015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08848" cy="1630338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Politické myšlení helénismu a Říma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68741" y="2567939"/>
            <a:ext cx="81704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altLang="cs-CZ" sz="3000" dirty="0">
                <a:latin typeface="Sylfaen" panose="010A0502050306030303" pitchFamily="18" charset="0"/>
              </a:rPr>
              <a:t>Věk impéria: od polis k </a:t>
            </a:r>
            <a:r>
              <a:rPr lang="cs-CZ" altLang="cs-CZ" sz="3000" dirty="0" err="1">
                <a:latin typeface="Sylfaen" panose="010A0502050306030303" pitchFamily="18" charset="0"/>
              </a:rPr>
              <a:t>megalopolis</a:t>
            </a:r>
            <a:r>
              <a:rPr lang="cs-CZ" altLang="cs-CZ" sz="3000" dirty="0">
                <a:latin typeface="Sylfaen" panose="010A0502050306030303" pitchFamily="18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Nové prostorové dimenze politiky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Občanská neangažovanost a epikureismus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Občanská neangažovanost a stoicismus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Římská republika a politické instituce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Politika a sledování svých zájmů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Od politického sdružení k mocenské organizaci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Úpadek politické filosofie</a:t>
            </a:r>
          </a:p>
        </p:txBody>
      </p:sp>
    </p:spTree>
    <p:extLst>
      <p:ext uri="{BB962C8B-B14F-4D97-AF65-F5344CB8AC3E}">
        <p14:creationId xmlns:p14="http://schemas.microsoft.com/office/powerpoint/2010/main" val="32060724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07908" cy="1645578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Politické myšlení helénismu a Říma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68741" y="2575559"/>
            <a:ext cx="81933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alt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Věk impéria: od polis k </a:t>
            </a:r>
            <a:r>
              <a:rPr lang="cs-CZ" altLang="cs-CZ" sz="3000" dirty="0" err="1">
                <a:solidFill>
                  <a:srgbClr val="FF0000"/>
                </a:solidFill>
                <a:latin typeface="Sylfaen" panose="010A0502050306030303" pitchFamily="18" charset="0"/>
              </a:rPr>
              <a:t>megalopolis</a:t>
            </a:r>
            <a:r>
              <a:rPr lang="cs-CZ" alt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Nové prostorové dimenze politiky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Občanská neangažovanost a epikureismus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Občanská neangažovanost a stoicismus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Římská republika a politické instituce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Politika a sledování svých zájmů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Od politického sdružení k mocenské organizaci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Úpadek politické filosofie</a:t>
            </a:r>
          </a:p>
        </p:txBody>
      </p:sp>
    </p:spTree>
    <p:extLst>
      <p:ext uri="{BB962C8B-B14F-4D97-AF65-F5344CB8AC3E}">
        <p14:creationId xmlns:p14="http://schemas.microsoft.com/office/powerpoint/2010/main" val="29894317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1" y="388620"/>
            <a:ext cx="7900289" cy="1325880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Věk impéria: od polis k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megalopolis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68740" y="2385060"/>
            <a:ext cx="80333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altLang="cs-CZ" sz="3000" dirty="0">
                <a:latin typeface="Sylfaen" panose="010A0502050306030303" pitchFamily="18" charset="0"/>
              </a:rPr>
              <a:t>krize </a:t>
            </a:r>
            <a:r>
              <a:rPr lang="cs-CZ" altLang="cs-CZ" sz="3000" dirty="0" err="1">
                <a:latin typeface="Sylfaen" panose="010A0502050306030303" pitchFamily="18" charset="0"/>
              </a:rPr>
              <a:t>politična</a:t>
            </a:r>
            <a:r>
              <a:rPr lang="cs-CZ" altLang="cs-CZ" sz="3000" dirty="0">
                <a:latin typeface="Sylfaen" panose="010A0502050306030303" pitchFamily="18" charset="0"/>
              </a:rPr>
              <a:t> v helénistickém a řeckém 	politickém myšlení</a:t>
            </a:r>
          </a:p>
          <a:p>
            <a:pPr defTabSz="288000"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polis přestala být politicky významnou</a:t>
            </a:r>
          </a:p>
          <a:p>
            <a:pPr defTabSz="288000"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expanze římského městského státu do 	obrovského impéria</a:t>
            </a:r>
          </a:p>
        </p:txBody>
      </p:sp>
    </p:spTree>
    <p:extLst>
      <p:ext uri="{BB962C8B-B14F-4D97-AF65-F5344CB8AC3E}">
        <p14:creationId xmlns:p14="http://schemas.microsoft.com/office/powerpoint/2010/main" val="3535505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1706538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Politické myšlení helénismu a Říma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68741" y="2628899"/>
            <a:ext cx="8162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altLang="cs-CZ" sz="3000" dirty="0">
                <a:latin typeface="Sylfaen" panose="010A0502050306030303" pitchFamily="18" charset="0"/>
              </a:rPr>
              <a:t>Věk impéria: od polis k </a:t>
            </a:r>
            <a:r>
              <a:rPr lang="cs-CZ" altLang="cs-CZ" sz="3000" dirty="0" err="1">
                <a:latin typeface="Sylfaen" panose="010A0502050306030303" pitchFamily="18" charset="0"/>
              </a:rPr>
              <a:t>megalopolis</a:t>
            </a:r>
            <a:r>
              <a:rPr lang="cs-CZ" altLang="cs-CZ" sz="3000" dirty="0">
                <a:latin typeface="Sylfaen" panose="010A0502050306030303" pitchFamily="18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Nové prostorové dimenze politiky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Občanská neangažovanost a epikureismus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Občanská neangažovanost a stoicismus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Římská republika a politické instituce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Politika a sledování svých zájmů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Od politického sdružení k mocenské organizaci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Úpadek politické filosofie</a:t>
            </a:r>
          </a:p>
        </p:txBody>
      </p:sp>
    </p:spTree>
    <p:extLst>
      <p:ext uri="{BB962C8B-B14F-4D97-AF65-F5344CB8AC3E}">
        <p14:creationId xmlns:p14="http://schemas.microsoft.com/office/powerpoint/2010/main" val="10804687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87595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Nové prostorové dimenze politiky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68741" y="2491740"/>
            <a:ext cx="802567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experimenty s federálními organizacemi 	řeckých městských států</a:t>
            </a:r>
          </a:p>
          <a:p>
            <a:pPr defTabSz="288000">
              <a:buFont typeface="Wingdings" pitchFamily="2" charset="2"/>
              <a:buChar char="§"/>
            </a:pPr>
            <a:endParaRPr lang="cs-CZ" alt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altLang="cs-CZ" sz="3000" dirty="0">
                <a:latin typeface="Sylfaen"/>
                <a:cs typeface="Times New Roman"/>
              </a:rPr>
              <a:t> </a:t>
            </a:r>
            <a:r>
              <a:rPr lang="cs-CZ" altLang="cs-CZ" sz="3000" dirty="0" err="1">
                <a:latin typeface="Sylfaen"/>
                <a:cs typeface="Times New Roman"/>
              </a:rPr>
              <a:t>panhelenismus</a:t>
            </a:r>
            <a:r>
              <a:rPr lang="cs-CZ" altLang="cs-CZ" sz="3000" dirty="0">
                <a:latin typeface="Sylfaen"/>
                <a:cs typeface="Times New Roman"/>
              </a:rPr>
              <a:t> (jednota Řeků) X přetrvává 	přesvědčení o primátu polis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/>
                <a:cs typeface="Times New Roman"/>
              </a:rPr>
              <a:t> personifikace moci v dimenzích impéria</a:t>
            </a:r>
            <a:endParaRPr lang="cs-CZ" altLang="cs-CZ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2723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1706538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Politické myšlení helénismu a Říma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68741" y="2628899"/>
            <a:ext cx="8162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altLang="cs-CZ" sz="3000" dirty="0">
                <a:latin typeface="Sylfaen" panose="010A0502050306030303" pitchFamily="18" charset="0"/>
              </a:rPr>
              <a:t>Věk impéria: od polis k </a:t>
            </a:r>
            <a:r>
              <a:rPr lang="cs-CZ" altLang="cs-CZ" sz="3000" dirty="0" err="1">
                <a:latin typeface="Sylfaen" panose="010A0502050306030303" pitchFamily="18" charset="0"/>
              </a:rPr>
              <a:t>megalopolis</a:t>
            </a:r>
            <a:r>
              <a:rPr lang="cs-CZ" altLang="cs-CZ" sz="3000" dirty="0">
                <a:latin typeface="Sylfaen" panose="010A0502050306030303" pitchFamily="18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Nové prostorové dimenze politiky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Občanská neangažovanost a epikureismus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Občanská neangažovanost a stoicismus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Římská republika a politické instituce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Politika a sledování svých zájmů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Od politického sdružení k mocenské organizaci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Úpadek politické filosofie</a:t>
            </a:r>
          </a:p>
        </p:txBody>
      </p:sp>
    </p:spTree>
    <p:extLst>
      <p:ext uri="{BB962C8B-B14F-4D97-AF65-F5344CB8AC3E}">
        <p14:creationId xmlns:p14="http://schemas.microsoft.com/office/powerpoint/2010/main" val="5942778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149168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Občanská neangažovanost a epikureismus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68740" y="2674961"/>
            <a:ext cx="8256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altLang="cs-CZ" sz="3000" dirty="0">
                <a:latin typeface="Sylfaen" panose="010A0502050306030303" pitchFamily="18" charset="0"/>
              </a:rPr>
              <a:t>stažení se z politiky: </a:t>
            </a:r>
            <a:r>
              <a:rPr lang="cs-CZ" altLang="cs-CZ" sz="3000" dirty="0" err="1">
                <a:latin typeface="Sylfaen" panose="010A0502050306030303" pitchFamily="18" charset="0"/>
              </a:rPr>
              <a:t>antipolitický</a:t>
            </a:r>
            <a:r>
              <a:rPr lang="cs-CZ" altLang="cs-CZ" sz="3000" dirty="0">
                <a:latin typeface="Sylfaen" panose="010A0502050306030303" pitchFamily="18" charset="0"/>
              </a:rPr>
              <a:t> impuls nových 	filosofických proudů</a:t>
            </a:r>
          </a:p>
          <a:p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nezbytnost minima nutného k dosažení míru</a:t>
            </a:r>
          </a:p>
          <a:p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individualismus: směřování k soběstačnosti</a:t>
            </a:r>
          </a:p>
        </p:txBody>
      </p:sp>
    </p:spTree>
    <p:extLst>
      <p:ext uri="{BB962C8B-B14F-4D97-AF65-F5344CB8AC3E}">
        <p14:creationId xmlns:p14="http://schemas.microsoft.com/office/powerpoint/2010/main" val="10494475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1706538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Politické myšlení helénismu a Říma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68741" y="2628899"/>
            <a:ext cx="8162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altLang="cs-CZ" sz="3000" dirty="0">
                <a:latin typeface="Sylfaen" panose="010A0502050306030303" pitchFamily="18" charset="0"/>
              </a:rPr>
              <a:t>Věk impéria: od polis k </a:t>
            </a:r>
            <a:r>
              <a:rPr lang="cs-CZ" altLang="cs-CZ" sz="3000" dirty="0" err="1">
                <a:latin typeface="Sylfaen" panose="010A0502050306030303" pitchFamily="18" charset="0"/>
              </a:rPr>
              <a:t>megalopolis</a:t>
            </a:r>
            <a:r>
              <a:rPr lang="cs-CZ" altLang="cs-CZ" sz="3000" dirty="0">
                <a:latin typeface="Sylfaen" panose="010A0502050306030303" pitchFamily="18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Nové prostorové dimenze politiky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Občanská neangažovanost a epikureismus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Občanská neangažovanost a stoicismus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Římská republika a politické instituce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Politika a sledování svých zájmů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Od politického sdružení k mocenské organizaci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Úpadek politické filosofie</a:t>
            </a:r>
          </a:p>
        </p:txBody>
      </p:sp>
    </p:spTree>
    <p:extLst>
      <p:ext uri="{BB962C8B-B14F-4D97-AF65-F5344CB8AC3E}">
        <p14:creationId xmlns:p14="http://schemas.microsoft.com/office/powerpoint/2010/main" val="40621523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92668" cy="141697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Občanská neangažovanost a stoicismus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68741" y="2456598"/>
            <a:ext cx="82023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následování přirozenosti: rozum pronikající 	vesmírem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/>
                <a:cs typeface="Times New Roman"/>
              </a:rPr>
              <a:t> obraz kosmického řádu: vstříc harmonii celku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/>
                <a:cs typeface="Times New Roman"/>
              </a:rPr>
              <a:t> universální společnost: zahrnuje celé stvoření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/>
                <a:cs typeface="Times New Roman"/>
              </a:rPr>
              <a:t> etika veřejné služby: kodex chování</a:t>
            </a:r>
            <a:endParaRPr lang="cs-CZ" altLang="cs-CZ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172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1706538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Politické myšlení helénismu a Říma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68741" y="2628899"/>
            <a:ext cx="8162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altLang="cs-CZ" sz="3000" dirty="0">
                <a:latin typeface="Sylfaen" panose="010A0502050306030303" pitchFamily="18" charset="0"/>
              </a:rPr>
              <a:t>Věk impéria: od polis k </a:t>
            </a:r>
            <a:r>
              <a:rPr lang="cs-CZ" altLang="cs-CZ" sz="3000" dirty="0" err="1">
                <a:latin typeface="Sylfaen" panose="010A0502050306030303" pitchFamily="18" charset="0"/>
              </a:rPr>
              <a:t>megalopolis</a:t>
            </a:r>
            <a:r>
              <a:rPr lang="cs-CZ" altLang="cs-CZ" sz="3000" dirty="0">
                <a:latin typeface="Sylfaen" panose="010A0502050306030303" pitchFamily="18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Nové prostorové dimenze politiky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Občanská neangažovanost a epikureismus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Občanská neangažovanost a stoicismus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Římská republika a politické instituce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Politika a sledování svých zájmů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Od politického sdružení k mocenské organizaci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Úpadek politické filosofie</a:t>
            </a:r>
          </a:p>
        </p:txBody>
      </p:sp>
    </p:spTree>
    <p:extLst>
      <p:ext uri="{BB962C8B-B14F-4D97-AF65-F5344CB8AC3E}">
        <p14:creationId xmlns:p14="http://schemas.microsoft.com/office/powerpoint/2010/main" val="947974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Aristoteles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9" y="2004060"/>
            <a:ext cx="809090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altLang="cs-CZ" sz="3000" dirty="0">
                <a:latin typeface="Sylfaen" panose="010A0502050306030303" pitchFamily="18" charset="0"/>
              </a:rPr>
              <a:t>Teorie a praxe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Štěstí a ctnost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Spravedlnost a přátelství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Praktická moudrost, státnictví a politická věda 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Obec a člověk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Občanství a politický režim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Variabilita politických režimů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Nejlepší politický režim, výchova a kultura</a:t>
            </a:r>
          </a:p>
        </p:txBody>
      </p:sp>
    </p:spTree>
    <p:extLst>
      <p:ext uri="{BB962C8B-B14F-4D97-AF65-F5344CB8AC3E}">
        <p14:creationId xmlns:p14="http://schemas.microsoft.com/office/powerpoint/2010/main" val="15308206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149168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Římská republika a politické instituce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68171" y="2716567"/>
            <a:ext cx="81948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institucionální formy: zvládnout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politično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instituce: dát meze třídním konfliktům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altLang="cs-CZ" sz="3000" dirty="0">
                <a:latin typeface="Sylfaen"/>
                <a:cs typeface="Times New Roman"/>
              </a:rPr>
              <a:t> nadřazenost římské ústavy: dílem mnoha 	generací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/>
              <a:cs typeface="Times New Roman"/>
            </a:endParaRPr>
          </a:p>
          <a:p>
            <a:endParaRPr lang="cs-CZ" altLang="cs-CZ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420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1706538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Politické myšlení helénismu a Říma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68741" y="2628899"/>
            <a:ext cx="8162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altLang="cs-CZ" sz="3000" dirty="0">
                <a:latin typeface="Sylfaen" panose="010A0502050306030303" pitchFamily="18" charset="0"/>
              </a:rPr>
              <a:t>Věk impéria: od polis k </a:t>
            </a:r>
            <a:r>
              <a:rPr lang="cs-CZ" altLang="cs-CZ" sz="3000" dirty="0" err="1">
                <a:latin typeface="Sylfaen" panose="010A0502050306030303" pitchFamily="18" charset="0"/>
              </a:rPr>
              <a:t>megalopolis</a:t>
            </a:r>
            <a:r>
              <a:rPr lang="cs-CZ" altLang="cs-CZ" sz="3000" dirty="0">
                <a:latin typeface="Sylfaen" panose="010A0502050306030303" pitchFamily="18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Nové prostorové dimenze politiky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Občanská neangažovanost a epikureismus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Občanská neangažovanost a stoicismus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Římská republika a politické instituce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Politika a sledování svých zájmů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Od politického sdružení k mocenské organizaci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Úpadek politické filosofie</a:t>
            </a:r>
          </a:p>
        </p:txBody>
      </p:sp>
    </p:spTree>
    <p:extLst>
      <p:ext uri="{BB962C8B-B14F-4D97-AF65-F5344CB8AC3E}">
        <p14:creationId xmlns:p14="http://schemas.microsoft.com/office/powerpoint/2010/main" val="35371330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46948" cy="76165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Politika a sledování svých zájmů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68740" y="1607820"/>
            <a:ext cx="8178080" cy="4846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primát jednání nad filosofickou spekulací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/>
                <a:cs typeface="Times New Roman"/>
              </a:rPr>
              <a:t> politika: konflikt partikulárních požadavků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altLang="cs-CZ" sz="3000" dirty="0">
                <a:latin typeface="Sylfaen"/>
                <a:cs typeface="Times New Roman"/>
              </a:rPr>
              <a:t> shoda ohledně pravidel a významu politické 	spravedlnosti X přesto úpadek Říma (Cicero)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/>
                <a:cs typeface="Times New Roman"/>
              </a:rPr>
              <a:t> expanze Říma a růst ambicí: politika „válkou“…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/>
                <a:cs typeface="Times New Roman"/>
              </a:rPr>
              <a:t> s císařstvím přišel mír (Pax Romana)</a:t>
            </a:r>
            <a:endParaRPr lang="cs-CZ" altLang="cs-CZ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559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1706538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Politické myšlení helénismu a Říma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68741" y="2628899"/>
            <a:ext cx="8162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altLang="cs-CZ" sz="3000" dirty="0">
                <a:latin typeface="Sylfaen" panose="010A0502050306030303" pitchFamily="18" charset="0"/>
              </a:rPr>
              <a:t>Věk impéria: od polis k </a:t>
            </a:r>
            <a:r>
              <a:rPr lang="cs-CZ" altLang="cs-CZ" sz="3000" dirty="0" err="1">
                <a:latin typeface="Sylfaen" panose="010A0502050306030303" pitchFamily="18" charset="0"/>
              </a:rPr>
              <a:t>megalopolis</a:t>
            </a:r>
            <a:r>
              <a:rPr lang="cs-CZ" altLang="cs-CZ" sz="3000" dirty="0">
                <a:latin typeface="Sylfaen" panose="010A0502050306030303" pitchFamily="18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Nové prostorové dimenze politiky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Občanská neangažovanost a epikureismus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Občanská neangažovanost a stoicismus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Římská republika a politické instituce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Politika a sledování svých zájmů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Od politického sdružení k mocenské organizaci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Úpadek politické filosofie</a:t>
            </a:r>
          </a:p>
        </p:txBody>
      </p:sp>
    </p:spTree>
    <p:extLst>
      <p:ext uri="{BB962C8B-B14F-4D97-AF65-F5344CB8AC3E}">
        <p14:creationId xmlns:p14="http://schemas.microsoft.com/office/powerpoint/2010/main" val="18836711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138649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Od politického sdružení k mocenské organizaci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68741" y="2628899"/>
            <a:ext cx="81628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změna koncepce občanství (občan přestává být 	účastníkem politiky, je jejím subjektem)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útěcha z filosofie v době rozmarných císařů…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politika a náboženská symbolika: promícháno…</a:t>
            </a:r>
          </a:p>
        </p:txBody>
      </p:sp>
    </p:spTree>
    <p:extLst>
      <p:ext uri="{BB962C8B-B14F-4D97-AF65-F5344CB8AC3E}">
        <p14:creationId xmlns:p14="http://schemas.microsoft.com/office/powerpoint/2010/main" val="25988449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1706538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Politické myšlení helénismu a Říma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68741" y="2628899"/>
            <a:ext cx="8162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altLang="cs-CZ" sz="3000" dirty="0">
                <a:latin typeface="Sylfaen" panose="010A0502050306030303" pitchFamily="18" charset="0"/>
              </a:rPr>
              <a:t>Věk impéria: od polis k </a:t>
            </a:r>
            <a:r>
              <a:rPr lang="cs-CZ" altLang="cs-CZ" sz="3000" dirty="0" err="1">
                <a:latin typeface="Sylfaen" panose="010A0502050306030303" pitchFamily="18" charset="0"/>
              </a:rPr>
              <a:t>megalopolis</a:t>
            </a:r>
            <a:r>
              <a:rPr lang="cs-CZ" altLang="cs-CZ" sz="3000" dirty="0">
                <a:latin typeface="Sylfaen" panose="010A0502050306030303" pitchFamily="18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Nové prostorové dimenze politiky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Občanská neangažovanost a epikureismus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Občanská neangažovanost a stoicismus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Římská republika a politické instituce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Politika a sledování svých zájmů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Od politického sdružení k mocenské organizaci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Úpadek politické filosofie</a:t>
            </a:r>
          </a:p>
        </p:txBody>
      </p:sp>
    </p:spTree>
    <p:extLst>
      <p:ext uri="{BB962C8B-B14F-4D97-AF65-F5344CB8AC3E}">
        <p14:creationId xmlns:p14="http://schemas.microsoft.com/office/powerpoint/2010/main" val="27443129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92668" cy="96739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Úpadek politické filosofie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59292" y="1813560"/>
            <a:ext cx="8203707" cy="5290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apolitický prvek v politické spekulaci (smysl 	existence mimo politiku…)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  <a:cs typeface="Times New Roman"/>
              </a:rPr>
              <a:t> politická filosofie spíše morální filosofií</a:t>
            </a:r>
          </a:p>
          <a:p>
            <a:pPr>
              <a:buFont typeface="Wingdings" pitchFamily="2" charset="2"/>
              <a:buChar char="§"/>
            </a:pPr>
            <a:endParaRPr lang="cs-CZ" altLang="cs-CZ" sz="3000" i="1" dirty="0">
              <a:latin typeface="Sylfaen" panose="010A0502050306030303" pitchFamily="18" charset="0"/>
              <a:cs typeface="Times New Roman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3000" b="1" dirty="0">
                <a:latin typeface="Sylfaen" panose="010A0502050306030303" pitchFamily="18" charset="0"/>
              </a:rPr>
              <a:t>Hlavní zdroje přednášky</a:t>
            </a:r>
            <a:r>
              <a:rPr lang="cs-CZ" altLang="cs-CZ" sz="3000" dirty="0">
                <a:latin typeface="Sylfaen" panose="010A0502050306030303" pitchFamily="18" charset="0"/>
              </a:rPr>
              <a:t>: </a:t>
            </a:r>
            <a:r>
              <a:rPr lang="cs-CZ" sz="3000" dirty="0" err="1">
                <a:latin typeface="Sylfaen" panose="010A0502050306030303" pitchFamily="18" charset="0"/>
              </a:rPr>
              <a:t>Strauss</a:t>
            </a:r>
            <a:r>
              <a:rPr lang="cs-CZ" sz="3000" dirty="0">
                <a:latin typeface="Sylfaen" panose="010A0502050306030303" pitchFamily="18" charset="0"/>
              </a:rPr>
              <a:t>, Leo, </a:t>
            </a:r>
            <a:r>
              <a:rPr lang="cs-CZ" sz="3000" dirty="0" err="1">
                <a:latin typeface="Sylfaen" panose="010A0502050306030303" pitchFamily="18" charset="0"/>
              </a:rPr>
              <a:t>Cropsey</a:t>
            </a:r>
            <a:r>
              <a:rPr lang="cs-CZ" sz="3000" dirty="0">
                <a:latin typeface="Sylfaen" panose="010A0502050306030303" pitchFamily="18" charset="0"/>
              </a:rPr>
              <a:t>, Joseph 1987. </a:t>
            </a:r>
            <a:r>
              <a:rPr lang="cs-CZ" sz="3000" i="1" dirty="0" err="1">
                <a:latin typeface="Sylfaen" panose="010A0502050306030303" pitchFamily="18" charset="0"/>
              </a:rPr>
              <a:t>History</a:t>
            </a:r>
            <a:r>
              <a:rPr lang="cs-CZ" sz="3000" i="1" dirty="0">
                <a:latin typeface="Sylfaen" panose="010A0502050306030303" pitchFamily="18" charset="0"/>
              </a:rPr>
              <a:t> </a:t>
            </a:r>
            <a:r>
              <a:rPr lang="cs-CZ" sz="3000" i="1" dirty="0" err="1">
                <a:latin typeface="Sylfaen" panose="010A0502050306030303" pitchFamily="18" charset="0"/>
              </a:rPr>
              <a:t>of</a:t>
            </a:r>
            <a:r>
              <a:rPr lang="cs-CZ" sz="3000" i="1" dirty="0">
                <a:latin typeface="Sylfaen" panose="010A0502050306030303" pitchFamily="18" charset="0"/>
              </a:rPr>
              <a:t> </a:t>
            </a:r>
            <a:r>
              <a:rPr lang="cs-CZ" sz="3000" i="1" dirty="0" err="1">
                <a:latin typeface="Sylfaen" panose="010A0502050306030303" pitchFamily="18" charset="0"/>
              </a:rPr>
              <a:t>Political</a:t>
            </a:r>
            <a:r>
              <a:rPr lang="cs-CZ" sz="3000" i="1" dirty="0">
                <a:latin typeface="Sylfaen" panose="010A0502050306030303" pitchFamily="18" charset="0"/>
              </a:rPr>
              <a:t> </a:t>
            </a:r>
            <a:r>
              <a:rPr lang="cs-CZ" sz="3000" i="1" dirty="0" err="1">
                <a:latin typeface="Sylfaen" panose="010A0502050306030303" pitchFamily="18" charset="0"/>
              </a:rPr>
              <a:t>Philosophy</a:t>
            </a:r>
            <a:r>
              <a:rPr lang="cs-CZ" sz="3000" dirty="0">
                <a:latin typeface="Sylfaen" panose="010A0502050306030303" pitchFamily="18" charset="0"/>
              </a:rPr>
              <a:t>. Chicago: </a:t>
            </a:r>
            <a:r>
              <a:rPr lang="cs-CZ" sz="3000" dirty="0" err="1">
                <a:latin typeface="Sylfaen" panose="010A0502050306030303" pitchFamily="18" charset="0"/>
              </a:rPr>
              <a:t>The</a:t>
            </a:r>
            <a:r>
              <a:rPr lang="cs-CZ" sz="3000" dirty="0">
                <a:latin typeface="Sylfaen" panose="010A0502050306030303" pitchFamily="18" charset="0"/>
              </a:rPr>
              <a:t> University </a:t>
            </a:r>
            <a:r>
              <a:rPr lang="cs-CZ" sz="3000" dirty="0" err="1">
                <a:latin typeface="Sylfaen" panose="010A0502050306030303" pitchFamily="18" charset="0"/>
              </a:rPr>
              <a:t>of</a:t>
            </a:r>
            <a:r>
              <a:rPr lang="cs-CZ" sz="3000" dirty="0">
                <a:latin typeface="Sylfaen" panose="010A0502050306030303" pitchFamily="18" charset="0"/>
              </a:rPr>
              <a:t> Chicago </a:t>
            </a:r>
            <a:r>
              <a:rPr lang="cs-CZ" sz="3000" dirty="0" err="1">
                <a:latin typeface="Sylfaen" panose="010A0502050306030303" pitchFamily="18" charset="0"/>
              </a:rPr>
              <a:t>Press</a:t>
            </a:r>
            <a:r>
              <a:rPr lang="cs-CZ" sz="3000" dirty="0">
                <a:latin typeface="Sylfaen" panose="010A0502050306030303" pitchFamily="18" charset="0"/>
              </a:rPr>
              <a:t>; </a:t>
            </a:r>
            <a:r>
              <a:rPr lang="cs-CZ" altLang="cs-CZ" sz="3000" dirty="0" err="1">
                <a:latin typeface="Sylfaen" panose="010A0502050306030303" pitchFamily="18" charset="0"/>
              </a:rPr>
              <a:t>Wolin</a:t>
            </a:r>
            <a:r>
              <a:rPr lang="cs-CZ" altLang="cs-CZ" sz="3000" dirty="0">
                <a:latin typeface="Sylfaen" panose="010A0502050306030303" pitchFamily="18" charset="0"/>
              </a:rPr>
              <a:t>, </a:t>
            </a:r>
            <a:r>
              <a:rPr lang="cs-CZ" altLang="cs-CZ" sz="3000" dirty="0" err="1">
                <a:latin typeface="Sylfaen" panose="010A0502050306030303" pitchFamily="18" charset="0"/>
              </a:rPr>
              <a:t>Sheldon</a:t>
            </a:r>
            <a:r>
              <a:rPr lang="cs-CZ" altLang="cs-CZ" sz="3000" dirty="0">
                <a:latin typeface="Sylfaen" panose="010A0502050306030303" pitchFamily="18" charset="0"/>
              </a:rPr>
              <a:t> 2004. </a:t>
            </a:r>
            <a:r>
              <a:rPr lang="cs-CZ" altLang="cs-CZ" sz="3000" i="1" dirty="0" err="1">
                <a:latin typeface="Sylfaen" panose="010A0502050306030303" pitchFamily="18" charset="0"/>
              </a:rPr>
              <a:t>Politics</a:t>
            </a:r>
            <a:r>
              <a:rPr lang="cs-CZ" altLang="cs-CZ" sz="3000" i="1" dirty="0">
                <a:latin typeface="Sylfaen" panose="010A0502050306030303" pitchFamily="18" charset="0"/>
              </a:rPr>
              <a:t> and Vision</a:t>
            </a:r>
            <a:r>
              <a:rPr lang="cs-CZ" altLang="cs-CZ" sz="3000" dirty="0">
                <a:latin typeface="Sylfaen" panose="010A0502050306030303" pitchFamily="18" charset="0"/>
              </a:rPr>
              <a:t>. </a:t>
            </a:r>
            <a:r>
              <a:rPr lang="cs-CZ" altLang="cs-CZ" sz="3000" dirty="0" err="1">
                <a:latin typeface="Sylfaen" panose="010A0502050306030303" pitchFamily="18" charset="0"/>
              </a:rPr>
              <a:t>Princeton</a:t>
            </a:r>
            <a:r>
              <a:rPr lang="cs-CZ" altLang="cs-CZ" sz="3000" dirty="0">
                <a:latin typeface="Sylfaen" panose="010A0502050306030303" pitchFamily="18" charset="0"/>
              </a:rPr>
              <a:t>: </a:t>
            </a:r>
            <a:r>
              <a:rPr lang="cs-CZ" altLang="cs-CZ" sz="3000" dirty="0" err="1">
                <a:latin typeface="Sylfaen" panose="010A0502050306030303" pitchFamily="18" charset="0"/>
              </a:rPr>
              <a:t>Princeton</a:t>
            </a:r>
            <a:r>
              <a:rPr lang="cs-CZ" altLang="cs-CZ" sz="3000" dirty="0">
                <a:latin typeface="Sylfaen" panose="010A0502050306030303" pitchFamily="18" charset="0"/>
              </a:rPr>
              <a:t> University </a:t>
            </a:r>
            <a:r>
              <a:rPr lang="cs-CZ" altLang="cs-CZ" sz="3000" dirty="0" err="1">
                <a:latin typeface="Sylfaen" panose="010A0502050306030303" pitchFamily="18" charset="0"/>
              </a:rPr>
              <a:t>Press</a:t>
            </a:r>
            <a:r>
              <a:rPr lang="cs-CZ" altLang="cs-CZ" sz="3000" dirty="0">
                <a:latin typeface="Sylfaen" panose="010A0502050306030303" pitchFamily="18" charset="0"/>
              </a:rPr>
              <a:t>.</a:t>
            </a:r>
            <a:endParaRPr lang="cs-CZ" altLang="cs-CZ" sz="3000" i="1" dirty="0">
              <a:latin typeface="Sylfaen" panose="010A0502050306030303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3200" dirty="0"/>
          </a:p>
          <a:p>
            <a:pPr>
              <a:buFont typeface="Wingdings" pitchFamily="2" charset="2"/>
              <a:buChar char="§"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90770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Aristoteles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9" y="2004060"/>
            <a:ext cx="809090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alt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Teorie a praxe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Štěstí a ctnost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Spravedlnost a přátelství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Praktická moudrost, státnictví a politická věda 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Obec a člověk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Občanství a politický režim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Variabilita politických režimů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Nejlepší politický režim, výchova a kultura</a:t>
            </a:r>
          </a:p>
        </p:txBody>
      </p:sp>
    </p:spTree>
    <p:extLst>
      <p:ext uri="{BB962C8B-B14F-4D97-AF65-F5344CB8AC3E}">
        <p14:creationId xmlns:p14="http://schemas.microsoft.com/office/powerpoint/2010/main" val="2936750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Teorie a praxe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02578" y="2247901"/>
            <a:ext cx="827378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idealismus v. realismus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teoretické v. praktické vědy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tři praktické vědy: (1.) etika, (2.) ekonomika a 	(3.) politická věda v užším slova smyslu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96557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Aristoteles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68740" y="2210937"/>
            <a:ext cx="82159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altLang="cs-CZ" sz="3000" dirty="0">
                <a:latin typeface="Sylfaen" panose="010A0502050306030303" pitchFamily="18" charset="0"/>
              </a:rPr>
              <a:t>Teorie a praxe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Štěstí a ctnost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Spravedlnost a přátelství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Praktická moudrost, státnictví a politická věda 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Obec a člověk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Občanství a politický režim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Variabilita politických režimů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Nejlepší politický režim, výchova a kultura</a:t>
            </a:r>
          </a:p>
        </p:txBody>
      </p:sp>
    </p:spTree>
    <p:extLst>
      <p:ext uri="{BB962C8B-B14F-4D97-AF65-F5344CB8AC3E}">
        <p14:creationId xmlns:p14="http://schemas.microsoft.com/office/powerpoint/2010/main" val="833815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84547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Štěstí a ctnost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68740" y="1815153"/>
            <a:ext cx="82542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altLang="cs-CZ" sz="3000" dirty="0">
                <a:latin typeface="Sylfaen" panose="010A0502050306030303" pitchFamily="18" charset="0"/>
              </a:rPr>
              <a:t>pojem dobra a všezahrnujícího dobra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štěstí a tři možné způsoby života:</a:t>
            </a:r>
          </a:p>
          <a:p>
            <a:pPr marL="514350" indent="-514350">
              <a:buAutoNum type="arabicParenBoth"/>
            </a:pPr>
            <a:r>
              <a:rPr lang="cs-CZ" altLang="cs-CZ" sz="3000" dirty="0">
                <a:latin typeface="Sylfaen" panose="010A0502050306030303" pitchFamily="18" charset="0"/>
              </a:rPr>
              <a:t>ž. plný potěšení a rozkoší</a:t>
            </a:r>
          </a:p>
          <a:p>
            <a:pPr marL="514350" indent="-514350">
              <a:buAutoNum type="arabicParenBoth"/>
            </a:pPr>
            <a:r>
              <a:rPr lang="cs-CZ" altLang="cs-CZ" sz="3000" dirty="0">
                <a:latin typeface="Sylfaen" panose="010A0502050306030303" pitchFamily="18" charset="0"/>
              </a:rPr>
              <a:t>politický ž.</a:t>
            </a:r>
          </a:p>
          <a:p>
            <a:pPr marL="514350" indent="-514350">
              <a:buAutoNum type="arabicParenBoth"/>
            </a:pPr>
            <a:r>
              <a:rPr lang="cs-CZ" altLang="cs-CZ" sz="3000" dirty="0">
                <a:latin typeface="Sylfaen" panose="010A0502050306030303" pitchFamily="18" charset="0"/>
              </a:rPr>
              <a:t>filosofický (teoretický) ž.</a:t>
            </a:r>
          </a:p>
          <a:p>
            <a:r>
              <a:rPr lang="cs-CZ" altLang="cs-CZ" sz="3000" dirty="0">
                <a:latin typeface="Sylfaen" panose="010A0502050306030303" pitchFamily="18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duše a ctnosti: intelektuální a morální (etická)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ctnost je středem mezi dvěma extrémy</a:t>
            </a:r>
          </a:p>
        </p:txBody>
      </p:sp>
    </p:spTree>
    <p:extLst>
      <p:ext uri="{BB962C8B-B14F-4D97-AF65-F5344CB8AC3E}">
        <p14:creationId xmlns:p14="http://schemas.microsoft.com/office/powerpoint/2010/main" val="2395874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Aristoteles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68740" y="2210937"/>
            <a:ext cx="82159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altLang="cs-CZ" sz="3000" dirty="0">
                <a:latin typeface="Sylfaen" panose="010A0502050306030303" pitchFamily="18" charset="0"/>
              </a:rPr>
              <a:t>Teorie a praxe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Štěstí a ctnost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Spravedlnost a přátelství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Praktická moudrost, státnictví a politická věda 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Obec a člověk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Občanství a politický režim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Variabilita politických režimů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Nejlepší politický režim, výchova a kultura</a:t>
            </a:r>
          </a:p>
        </p:txBody>
      </p:sp>
    </p:spTree>
    <p:extLst>
      <p:ext uri="{BB962C8B-B14F-4D97-AF65-F5344CB8AC3E}">
        <p14:creationId xmlns:p14="http://schemas.microsoft.com/office/powerpoint/2010/main" val="2657396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83023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Spravedlnost a přátelství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5880" y="2026920"/>
            <a:ext cx="82314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(1) obecná v. (2) částečná spravedlnost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/>
                <a:cs typeface="Times New Roman"/>
              </a:rPr>
              <a:t> dva druhy částečné spravedlnosti: </a:t>
            </a:r>
          </a:p>
          <a:p>
            <a:r>
              <a:rPr lang="cs-CZ" altLang="cs-CZ" sz="3000" dirty="0">
                <a:latin typeface="Sylfaen"/>
                <a:cs typeface="Times New Roman"/>
              </a:rPr>
              <a:t>(A) distributivní</a:t>
            </a:r>
          </a:p>
          <a:p>
            <a:r>
              <a:rPr lang="cs-CZ" altLang="cs-CZ" sz="3000" dirty="0">
                <a:latin typeface="Sylfaen"/>
                <a:cs typeface="Times New Roman"/>
              </a:rPr>
              <a:t>(B) komutativní (korektivní)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/>
                <a:cs typeface="Times New Roman"/>
              </a:rPr>
              <a:t> ekvita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altLang="cs-CZ" sz="3000" dirty="0">
                <a:latin typeface="Sylfaen"/>
                <a:cs typeface="Times New Roman"/>
              </a:rPr>
              <a:t> přátelství – motivem: (a) užitečnost, (b) potěšení 	a (c) ctnost</a:t>
            </a:r>
            <a:endParaRPr lang="cs-CZ" altLang="cs-CZ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35377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2177</TotalTime>
  <Words>1660</Words>
  <Application>Microsoft Office PowerPoint</Application>
  <PresentationFormat>Předvádění na obrazovce (4:3)</PresentationFormat>
  <Paragraphs>385</Paragraphs>
  <Slides>36</Slides>
  <Notes>35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36</vt:i4>
      </vt:variant>
    </vt:vector>
  </HeadingPairs>
  <TitlesOfParts>
    <vt:vector size="45" baseType="lpstr">
      <vt:lpstr>Arial</vt:lpstr>
      <vt:lpstr>Calibri</vt:lpstr>
      <vt:lpstr>Sylfaen</vt:lpstr>
      <vt:lpstr>Tahoma</vt:lpstr>
      <vt:lpstr>Times New Roman</vt:lpstr>
      <vt:lpstr>Wingdings</vt:lpstr>
      <vt:lpstr>Prezentace_MU_CZ</vt:lpstr>
      <vt:lpstr>1_Směsi</vt:lpstr>
      <vt:lpstr>2_Směsi</vt:lpstr>
      <vt:lpstr>Aristoteles, politické myšlení helénismu a starověkého Říma   Jiří Baroš</vt:lpstr>
      <vt:lpstr>Hlavní témata přednášky</vt:lpstr>
      <vt:lpstr>Aristoteles</vt:lpstr>
      <vt:lpstr>Aristoteles</vt:lpstr>
      <vt:lpstr>Teorie a praxe</vt:lpstr>
      <vt:lpstr>Aristoteles</vt:lpstr>
      <vt:lpstr>Štěstí a ctnost</vt:lpstr>
      <vt:lpstr>Aristoteles</vt:lpstr>
      <vt:lpstr>Spravedlnost a přátelství</vt:lpstr>
      <vt:lpstr>Aristoteles</vt:lpstr>
      <vt:lpstr>Praktická moudrost, státnictví a politická věda</vt:lpstr>
      <vt:lpstr>Aristoteles</vt:lpstr>
      <vt:lpstr>Obec a člověk</vt:lpstr>
      <vt:lpstr>Aristoteles</vt:lpstr>
      <vt:lpstr>Občanství a politický režim</vt:lpstr>
      <vt:lpstr>Aristoteles</vt:lpstr>
      <vt:lpstr>Variabilita politických režimů</vt:lpstr>
      <vt:lpstr>Aristoteles</vt:lpstr>
      <vt:lpstr>Nejlepší politický režim, výchova a kultura</vt:lpstr>
      <vt:lpstr>Politické myšlení helénismu a Říma</vt:lpstr>
      <vt:lpstr>Politické myšlení helénismu a Říma</vt:lpstr>
      <vt:lpstr>Věk impéria: od polis k megalopolis</vt:lpstr>
      <vt:lpstr>Politické myšlení helénismu a Říma</vt:lpstr>
      <vt:lpstr>Nové prostorové dimenze politiky</vt:lpstr>
      <vt:lpstr>Politické myšlení helénismu a Říma</vt:lpstr>
      <vt:lpstr>Občanská neangažovanost a epikureismus</vt:lpstr>
      <vt:lpstr>Politické myšlení helénismu a Říma</vt:lpstr>
      <vt:lpstr>Občanská neangažovanost a stoicismus</vt:lpstr>
      <vt:lpstr>Politické myšlení helénismu a Říma</vt:lpstr>
      <vt:lpstr>Římská republika a politické instituce</vt:lpstr>
      <vt:lpstr>Politické myšlení helénismu a Říma</vt:lpstr>
      <vt:lpstr>Politika a sledování svých zájmů</vt:lpstr>
      <vt:lpstr>Politické myšlení helénismu a Říma</vt:lpstr>
      <vt:lpstr>Od politického sdružení k mocenské organizaci</vt:lpstr>
      <vt:lpstr>Politické myšlení helénismu a Říma</vt:lpstr>
      <vt:lpstr>Úpadek politické filosofie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 nedostatky  zákonodárného  procesu z pohledu teorie zákonodárství a judikatury Ústavního soudu ČR   Prezentace návrhu obsahové struktury dizertační práce   Marian Kokeš</dc:title>
  <dc:creator>PC;Jiří Baroš</dc:creator>
  <cp:lastModifiedBy>Jiří Baroš</cp:lastModifiedBy>
  <cp:revision>130</cp:revision>
  <cp:lastPrinted>2014-10-15T14:35:53Z</cp:lastPrinted>
  <dcterms:created xsi:type="dcterms:W3CDTF">2013-12-10T20:26:31Z</dcterms:created>
  <dcterms:modified xsi:type="dcterms:W3CDTF">2021-09-23T09:45:26Z</dcterms:modified>
</cp:coreProperties>
</file>