
<file path=[Content_Types].xml><?xml version="1.0" encoding="utf-8"?>
<Types xmlns="http://schemas.openxmlformats.org/package/2006/content-types">
  <Default Extension="com"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sldIdLst>
    <p:sldId id="259" r:id="rId2"/>
    <p:sldId id="266" r:id="rId3"/>
    <p:sldId id="279" r:id="rId4"/>
    <p:sldId id="258" r:id="rId5"/>
    <p:sldId id="263" r:id="rId6"/>
    <p:sldId id="272" r:id="rId7"/>
    <p:sldId id="274" r:id="rId8"/>
    <p:sldId id="270" r:id="rId9"/>
    <p:sldId id="269" r:id="rId10"/>
    <p:sldId id="262" r:id="rId11"/>
    <p:sldId id="271" r:id="rId12"/>
    <p:sldId id="267" r:id="rId13"/>
    <p:sldId id="268" r:id="rId14"/>
    <p:sldId id="278" r:id="rId15"/>
    <p:sldId id="275" r:id="rId16"/>
    <p:sldId id="280" r:id="rId17"/>
    <p:sldId id="281" r:id="rId18"/>
    <p:sldId id="265" r:id="rId19"/>
    <p:sldId id="260" r:id="rId20"/>
    <p:sldId id="261" r:id="rId21"/>
    <p:sldId id="283" r:id="rId2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2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3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D74E8-8C8C-4053-80CD-6402F2DC321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89CDD3A-5676-41D3-8A2A-D4BE6D91492A}">
      <dgm:prSet/>
      <dgm:spPr/>
      <dgm:t>
        <a:bodyPr/>
        <a:lstStyle/>
        <a:p>
          <a:r>
            <a:rPr lang="cs-CZ" dirty="0"/>
            <a:t>Vědecký socialismus </a:t>
          </a:r>
          <a:endParaRPr lang="en-US" dirty="0"/>
        </a:p>
      </dgm:t>
    </dgm:pt>
    <dgm:pt modelId="{B8624FC0-FD51-47F7-8D49-C5982E047275}" type="parTrans" cxnId="{DD06D9F2-86EE-4382-898C-27E50D50D15A}">
      <dgm:prSet/>
      <dgm:spPr/>
      <dgm:t>
        <a:bodyPr/>
        <a:lstStyle/>
        <a:p>
          <a:endParaRPr lang="en-US"/>
        </a:p>
      </dgm:t>
    </dgm:pt>
    <dgm:pt modelId="{66F14959-13E3-454E-A097-9120845E7F65}" type="sibTrans" cxnId="{DD06D9F2-86EE-4382-898C-27E50D50D15A}">
      <dgm:prSet/>
      <dgm:spPr/>
      <dgm:t>
        <a:bodyPr/>
        <a:lstStyle/>
        <a:p>
          <a:endParaRPr lang="en-US"/>
        </a:p>
      </dgm:t>
    </dgm:pt>
    <dgm:pt modelId="{41E2A4FB-2C68-4812-A3AD-F5CDCCA631CA}">
      <dgm:prSet/>
      <dgm:spPr/>
      <dgm:t>
        <a:bodyPr/>
        <a:lstStyle/>
        <a:p>
          <a:r>
            <a:rPr lang="cs-CZ" dirty="0"/>
            <a:t>Snahy o vytvoření nové, spravedlivější společnosti </a:t>
          </a:r>
          <a:endParaRPr lang="en-US" dirty="0"/>
        </a:p>
      </dgm:t>
    </dgm:pt>
    <dgm:pt modelId="{712BAB40-FDBA-4CB2-A2BF-9282A7DF1BF8}" type="parTrans" cxnId="{CADA5C02-F5A7-4CB3-BB53-9BE97AD3A926}">
      <dgm:prSet/>
      <dgm:spPr/>
      <dgm:t>
        <a:bodyPr/>
        <a:lstStyle/>
        <a:p>
          <a:endParaRPr lang="en-US"/>
        </a:p>
      </dgm:t>
    </dgm:pt>
    <dgm:pt modelId="{ED79F045-5EE8-4E9B-8CBB-46030A2E1981}" type="sibTrans" cxnId="{CADA5C02-F5A7-4CB3-BB53-9BE97AD3A926}">
      <dgm:prSet/>
      <dgm:spPr/>
      <dgm:t>
        <a:bodyPr/>
        <a:lstStyle/>
        <a:p>
          <a:endParaRPr lang="en-US"/>
        </a:p>
      </dgm:t>
    </dgm:pt>
    <dgm:pt modelId="{B35B9DA7-C4D4-451B-BC50-98A6A8DEBDB3}">
      <dgm:prSet/>
      <dgm:spPr/>
      <dgm:t>
        <a:bodyPr/>
        <a:lstStyle/>
        <a:p>
          <a:r>
            <a:rPr lang="cs-CZ"/>
            <a:t>Inspirace Velkou Francouzskou revolucí </a:t>
          </a:r>
          <a:endParaRPr lang="en-US"/>
        </a:p>
      </dgm:t>
    </dgm:pt>
    <dgm:pt modelId="{281D7F45-4BB3-40E2-B459-57EF938B9DED}" type="parTrans" cxnId="{C6501B1A-D7B2-474C-999F-3BF57A73BAAA}">
      <dgm:prSet/>
      <dgm:spPr/>
      <dgm:t>
        <a:bodyPr/>
        <a:lstStyle/>
        <a:p>
          <a:endParaRPr lang="en-US"/>
        </a:p>
      </dgm:t>
    </dgm:pt>
    <dgm:pt modelId="{6EC5778C-85F4-481A-84D1-E4B5ACC87A4C}" type="sibTrans" cxnId="{C6501B1A-D7B2-474C-999F-3BF57A73BAAA}">
      <dgm:prSet/>
      <dgm:spPr/>
      <dgm:t>
        <a:bodyPr/>
        <a:lstStyle/>
        <a:p>
          <a:endParaRPr lang="en-US"/>
        </a:p>
      </dgm:t>
    </dgm:pt>
    <dgm:pt modelId="{9BC41931-03A8-4271-84E6-F870F15F835C}">
      <dgm:prSet/>
      <dgm:spPr/>
      <dgm:t>
        <a:bodyPr/>
        <a:lstStyle/>
        <a:p>
          <a:r>
            <a:rPr lang="cs-CZ"/>
            <a:t>Společnost bez soukromého vlastnictví </a:t>
          </a:r>
          <a:endParaRPr lang="en-US"/>
        </a:p>
      </dgm:t>
    </dgm:pt>
    <dgm:pt modelId="{2398BFF1-1A8C-47D3-8FC4-E2C9436F59AA}" type="parTrans" cxnId="{E246BB14-2B62-4CD1-B690-A6F353576840}">
      <dgm:prSet/>
      <dgm:spPr/>
      <dgm:t>
        <a:bodyPr/>
        <a:lstStyle/>
        <a:p>
          <a:endParaRPr lang="en-US"/>
        </a:p>
      </dgm:t>
    </dgm:pt>
    <dgm:pt modelId="{F7CE2908-AACB-46E8-B529-0472B457408F}" type="sibTrans" cxnId="{E246BB14-2B62-4CD1-B690-A6F353576840}">
      <dgm:prSet/>
      <dgm:spPr/>
      <dgm:t>
        <a:bodyPr/>
        <a:lstStyle/>
        <a:p>
          <a:endParaRPr lang="en-US"/>
        </a:p>
      </dgm:t>
    </dgm:pt>
    <dgm:pt modelId="{597C0DDB-FDFB-4854-BB66-21DE2CE6591D}">
      <dgm:prSet/>
      <dgm:spPr/>
      <dgm:t>
        <a:bodyPr/>
        <a:lstStyle/>
        <a:p>
          <a:r>
            <a:rPr lang="cs-CZ"/>
            <a:t>Lidé sami přijmou myšlenky socialismu, revoluce není potřebná </a:t>
          </a:r>
          <a:endParaRPr lang="en-US"/>
        </a:p>
      </dgm:t>
    </dgm:pt>
    <dgm:pt modelId="{5FF4C670-A926-41C9-80F9-75A84ED4A4D9}" type="parTrans" cxnId="{F7AEF2BA-6978-42D2-B706-C1F06FF183CD}">
      <dgm:prSet/>
      <dgm:spPr/>
      <dgm:t>
        <a:bodyPr/>
        <a:lstStyle/>
        <a:p>
          <a:endParaRPr lang="en-US"/>
        </a:p>
      </dgm:t>
    </dgm:pt>
    <dgm:pt modelId="{8DD9CC21-3914-4478-87EF-5ADD812C261D}" type="sibTrans" cxnId="{F7AEF2BA-6978-42D2-B706-C1F06FF183CD}">
      <dgm:prSet/>
      <dgm:spPr/>
      <dgm:t>
        <a:bodyPr/>
        <a:lstStyle/>
        <a:p>
          <a:endParaRPr lang="en-US"/>
        </a:p>
      </dgm:t>
    </dgm:pt>
    <dgm:pt modelId="{9C453EE6-FF9E-49F9-881E-A64C30F858D3}">
      <dgm:prSet/>
      <dgm:spPr/>
      <dgm:t>
        <a:bodyPr/>
        <a:lstStyle/>
        <a:p>
          <a:r>
            <a:rPr lang="cs-CZ"/>
            <a:t>Existence malých soběstačných komunit (kibucy) </a:t>
          </a:r>
          <a:endParaRPr lang="en-US"/>
        </a:p>
      </dgm:t>
    </dgm:pt>
    <dgm:pt modelId="{E41E86BB-3467-4F9B-AE1E-1698E854F398}" type="parTrans" cxnId="{BF2235A2-4F38-4008-9238-74AF68D72011}">
      <dgm:prSet/>
      <dgm:spPr/>
      <dgm:t>
        <a:bodyPr/>
        <a:lstStyle/>
        <a:p>
          <a:endParaRPr lang="en-US"/>
        </a:p>
      </dgm:t>
    </dgm:pt>
    <dgm:pt modelId="{48471CE0-7DEE-46AC-A13C-5008CE646ED2}" type="sibTrans" cxnId="{BF2235A2-4F38-4008-9238-74AF68D72011}">
      <dgm:prSet/>
      <dgm:spPr/>
      <dgm:t>
        <a:bodyPr/>
        <a:lstStyle/>
        <a:p>
          <a:endParaRPr lang="en-US"/>
        </a:p>
      </dgm:t>
    </dgm:pt>
    <dgm:pt modelId="{4CC7B0F0-570A-475A-8884-45D26BD6F3AB}">
      <dgm:prSet/>
      <dgm:spPr/>
      <dgm:t>
        <a:bodyPr/>
        <a:lstStyle/>
        <a:p>
          <a:r>
            <a:rPr lang="cs-CZ"/>
            <a:t>Nová Harmonie, Falanstére </a:t>
          </a:r>
          <a:endParaRPr lang="en-US"/>
        </a:p>
      </dgm:t>
    </dgm:pt>
    <dgm:pt modelId="{A43F8AC2-C405-4EA8-8F6D-5CBD912725F4}" type="parTrans" cxnId="{7694E2FA-33A9-48C9-A317-FA05227938EB}">
      <dgm:prSet/>
      <dgm:spPr/>
      <dgm:t>
        <a:bodyPr/>
        <a:lstStyle/>
        <a:p>
          <a:endParaRPr lang="en-US"/>
        </a:p>
      </dgm:t>
    </dgm:pt>
    <dgm:pt modelId="{5CD96960-9A0D-44A1-8BBF-29C3A0CA5CCA}" type="sibTrans" cxnId="{7694E2FA-33A9-48C9-A317-FA05227938EB}">
      <dgm:prSet/>
      <dgm:spPr/>
      <dgm:t>
        <a:bodyPr/>
        <a:lstStyle/>
        <a:p>
          <a:endParaRPr lang="en-US"/>
        </a:p>
      </dgm:t>
    </dgm:pt>
    <dgm:pt modelId="{6C2F1CF8-CEBB-438D-9035-EBBE6B486701}">
      <dgm:prSet/>
      <dgm:spPr/>
      <dgm:t>
        <a:bodyPr/>
        <a:lstStyle/>
        <a:p>
          <a:r>
            <a:rPr lang="fr-FR" dirty="0"/>
            <a:t>Henri de Saint-Simon, Charles Fourier Robert Owen</a:t>
          </a:r>
        </a:p>
      </dgm:t>
    </dgm:pt>
    <dgm:pt modelId="{BFF8B9E1-125D-45DB-AF85-CD8CD6A197D4}" type="parTrans" cxnId="{B26BE99F-C09A-414B-A462-1EB43517FCC3}">
      <dgm:prSet/>
      <dgm:spPr/>
      <dgm:t>
        <a:bodyPr/>
        <a:lstStyle/>
        <a:p>
          <a:endParaRPr lang="cs-CZ"/>
        </a:p>
      </dgm:t>
    </dgm:pt>
    <dgm:pt modelId="{A03FFD89-DEAD-4A9A-BD6A-DB5992309BC6}" type="sibTrans" cxnId="{B26BE99F-C09A-414B-A462-1EB43517FCC3}">
      <dgm:prSet/>
      <dgm:spPr/>
      <dgm:t>
        <a:bodyPr/>
        <a:lstStyle/>
        <a:p>
          <a:endParaRPr lang="cs-CZ"/>
        </a:p>
      </dgm:t>
    </dgm:pt>
    <dgm:pt modelId="{51FCFF7A-0B91-4FB0-BAD3-666B6154C78D}" type="pres">
      <dgm:prSet presAssocID="{9BCD74E8-8C8C-4053-80CD-6402F2DC321D}" presName="linear" presStyleCnt="0">
        <dgm:presLayoutVars>
          <dgm:animLvl val="lvl"/>
          <dgm:resizeHandles val="exact"/>
        </dgm:presLayoutVars>
      </dgm:prSet>
      <dgm:spPr/>
    </dgm:pt>
    <dgm:pt modelId="{9B789723-536A-4066-B959-84A232247235}" type="pres">
      <dgm:prSet presAssocID="{D89CDD3A-5676-41D3-8A2A-D4BE6D91492A}" presName="parentText" presStyleLbl="node1" presStyleIdx="0" presStyleCnt="8">
        <dgm:presLayoutVars>
          <dgm:chMax val="0"/>
          <dgm:bulletEnabled val="1"/>
        </dgm:presLayoutVars>
      </dgm:prSet>
      <dgm:spPr/>
    </dgm:pt>
    <dgm:pt modelId="{D13AA3FB-81C1-48C9-ADA9-79A8550FFDBB}" type="pres">
      <dgm:prSet presAssocID="{66F14959-13E3-454E-A097-9120845E7F65}" presName="spacer" presStyleCnt="0"/>
      <dgm:spPr/>
    </dgm:pt>
    <dgm:pt modelId="{1A20B486-6802-4C0D-B7EB-D710930C0ED8}" type="pres">
      <dgm:prSet presAssocID="{6C2F1CF8-CEBB-438D-9035-EBBE6B486701}" presName="parentText" presStyleLbl="node1" presStyleIdx="1" presStyleCnt="8">
        <dgm:presLayoutVars>
          <dgm:chMax val="0"/>
          <dgm:bulletEnabled val="1"/>
        </dgm:presLayoutVars>
      </dgm:prSet>
      <dgm:spPr/>
    </dgm:pt>
    <dgm:pt modelId="{34350C02-306B-4B94-8CC8-C3CF32CDAFCF}" type="pres">
      <dgm:prSet presAssocID="{A03FFD89-DEAD-4A9A-BD6A-DB5992309BC6}" presName="spacer" presStyleCnt="0"/>
      <dgm:spPr/>
    </dgm:pt>
    <dgm:pt modelId="{2BDA9FA7-996C-40EB-BBD4-F97A4E39BF63}" type="pres">
      <dgm:prSet presAssocID="{41E2A4FB-2C68-4812-A3AD-F5CDCCA631CA}" presName="parentText" presStyleLbl="node1" presStyleIdx="2" presStyleCnt="8">
        <dgm:presLayoutVars>
          <dgm:chMax val="0"/>
          <dgm:bulletEnabled val="1"/>
        </dgm:presLayoutVars>
      </dgm:prSet>
      <dgm:spPr/>
    </dgm:pt>
    <dgm:pt modelId="{11155540-2E0C-4F46-9413-EDB33FBCE39E}" type="pres">
      <dgm:prSet presAssocID="{ED79F045-5EE8-4E9B-8CBB-46030A2E1981}" presName="spacer" presStyleCnt="0"/>
      <dgm:spPr/>
    </dgm:pt>
    <dgm:pt modelId="{41A327A5-1EDB-44AA-888E-294E8584CB71}" type="pres">
      <dgm:prSet presAssocID="{B35B9DA7-C4D4-451B-BC50-98A6A8DEBDB3}" presName="parentText" presStyleLbl="node1" presStyleIdx="3" presStyleCnt="8">
        <dgm:presLayoutVars>
          <dgm:chMax val="0"/>
          <dgm:bulletEnabled val="1"/>
        </dgm:presLayoutVars>
      </dgm:prSet>
      <dgm:spPr/>
    </dgm:pt>
    <dgm:pt modelId="{31081806-AA01-490A-AB3E-CA9FCAAB30AB}" type="pres">
      <dgm:prSet presAssocID="{6EC5778C-85F4-481A-84D1-E4B5ACC87A4C}" presName="spacer" presStyleCnt="0"/>
      <dgm:spPr/>
    </dgm:pt>
    <dgm:pt modelId="{80AEB02D-35B8-4262-8C9A-C3668B027FC5}" type="pres">
      <dgm:prSet presAssocID="{9BC41931-03A8-4271-84E6-F870F15F835C}" presName="parentText" presStyleLbl="node1" presStyleIdx="4" presStyleCnt="8">
        <dgm:presLayoutVars>
          <dgm:chMax val="0"/>
          <dgm:bulletEnabled val="1"/>
        </dgm:presLayoutVars>
      </dgm:prSet>
      <dgm:spPr/>
    </dgm:pt>
    <dgm:pt modelId="{6E6E68D0-B7D9-4D9A-9A68-8F3CD119634B}" type="pres">
      <dgm:prSet presAssocID="{F7CE2908-AACB-46E8-B529-0472B457408F}" presName="spacer" presStyleCnt="0"/>
      <dgm:spPr/>
    </dgm:pt>
    <dgm:pt modelId="{63C9E275-DFAD-411C-BF4B-7031D33C853F}" type="pres">
      <dgm:prSet presAssocID="{597C0DDB-FDFB-4854-BB66-21DE2CE6591D}" presName="parentText" presStyleLbl="node1" presStyleIdx="5" presStyleCnt="8">
        <dgm:presLayoutVars>
          <dgm:chMax val="0"/>
          <dgm:bulletEnabled val="1"/>
        </dgm:presLayoutVars>
      </dgm:prSet>
      <dgm:spPr/>
    </dgm:pt>
    <dgm:pt modelId="{F913870A-95A6-4777-BD8D-A139CA4C5FEE}" type="pres">
      <dgm:prSet presAssocID="{8DD9CC21-3914-4478-87EF-5ADD812C261D}" presName="spacer" presStyleCnt="0"/>
      <dgm:spPr/>
    </dgm:pt>
    <dgm:pt modelId="{C28AD5B2-D14D-4345-9F97-A64468FABFC2}" type="pres">
      <dgm:prSet presAssocID="{9C453EE6-FF9E-49F9-881E-A64C30F858D3}" presName="parentText" presStyleLbl="node1" presStyleIdx="6" presStyleCnt="8">
        <dgm:presLayoutVars>
          <dgm:chMax val="0"/>
          <dgm:bulletEnabled val="1"/>
        </dgm:presLayoutVars>
      </dgm:prSet>
      <dgm:spPr/>
    </dgm:pt>
    <dgm:pt modelId="{27DC2987-FF8E-47D5-A8E0-787B7096FD42}" type="pres">
      <dgm:prSet presAssocID="{48471CE0-7DEE-46AC-A13C-5008CE646ED2}" presName="spacer" presStyleCnt="0"/>
      <dgm:spPr/>
    </dgm:pt>
    <dgm:pt modelId="{8DB5816C-E306-4FD4-AA67-D125903AEE9F}" type="pres">
      <dgm:prSet presAssocID="{4CC7B0F0-570A-475A-8884-45D26BD6F3AB}" presName="parentText" presStyleLbl="node1" presStyleIdx="7" presStyleCnt="8">
        <dgm:presLayoutVars>
          <dgm:chMax val="0"/>
          <dgm:bulletEnabled val="1"/>
        </dgm:presLayoutVars>
      </dgm:prSet>
      <dgm:spPr/>
    </dgm:pt>
  </dgm:ptLst>
  <dgm:cxnLst>
    <dgm:cxn modelId="{CADA5C02-F5A7-4CB3-BB53-9BE97AD3A926}" srcId="{9BCD74E8-8C8C-4053-80CD-6402F2DC321D}" destId="{41E2A4FB-2C68-4812-A3AD-F5CDCCA631CA}" srcOrd="2" destOrd="0" parTransId="{712BAB40-FDBA-4CB2-A2BF-9282A7DF1BF8}" sibTransId="{ED79F045-5EE8-4E9B-8CBB-46030A2E1981}"/>
    <dgm:cxn modelId="{E246BB14-2B62-4CD1-B690-A6F353576840}" srcId="{9BCD74E8-8C8C-4053-80CD-6402F2DC321D}" destId="{9BC41931-03A8-4271-84E6-F870F15F835C}" srcOrd="4" destOrd="0" parTransId="{2398BFF1-1A8C-47D3-8FC4-E2C9436F59AA}" sibTransId="{F7CE2908-AACB-46E8-B529-0472B457408F}"/>
    <dgm:cxn modelId="{C6501B1A-D7B2-474C-999F-3BF57A73BAAA}" srcId="{9BCD74E8-8C8C-4053-80CD-6402F2DC321D}" destId="{B35B9DA7-C4D4-451B-BC50-98A6A8DEBDB3}" srcOrd="3" destOrd="0" parTransId="{281D7F45-4BB3-40E2-B459-57EF938B9DED}" sibTransId="{6EC5778C-85F4-481A-84D1-E4B5ACC87A4C}"/>
    <dgm:cxn modelId="{9D510F46-D303-4163-B1A3-E6D5F2AB2CCE}" type="presOf" srcId="{B35B9DA7-C4D4-451B-BC50-98A6A8DEBDB3}" destId="{41A327A5-1EDB-44AA-888E-294E8584CB71}" srcOrd="0" destOrd="0" presId="urn:microsoft.com/office/officeart/2005/8/layout/vList2"/>
    <dgm:cxn modelId="{C7772A6A-24BE-4384-BCB4-A9FE0BA98AE5}" type="presOf" srcId="{9BCD74E8-8C8C-4053-80CD-6402F2DC321D}" destId="{51FCFF7A-0B91-4FB0-BAD3-666B6154C78D}" srcOrd="0" destOrd="0" presId="urn:microsoft.com/office/officeart/2005/8/layout/vList2"/>
    <dgm:cxn modelId="{B26BE99F-C09A-414B-A462-1EB43517FCC3}" srcId="{9BCD74E8-8C8C-4053-80CD-6402F2DC321D}" destId="{6C2F1CF8-CEBB-438D-9035-EBBE6B486701}" srcOrd="1" destOrd="0" parTransId="{BFF8B9E1-125D-45DB-AF85-CD8CD6A197D4}" sibTransId="{A03FFD89-DEAD-4A9A-BD6A-DB5992309BC6}"/>
    <dgm:cxn modelId="{EBC983A0-0A3D-408C-A648-9E676F28DEEA}" type="presOf" srcId="{4CC7B0F0-570A-475A-8884-45D26BD6F3AB}" destId="{8DB5816C-E306-4FD4-AA67-D125903AEE9F}" srcOrd="0" destOrd="0" presId="urn:microsoft.com/office/officeart/2005/8/layout/vList2"/>
    <dgm:cxn modelId="{BF2235A2-4F38-4008-9238-74AF68D72011}" srcId="{9BCD74E8-8C8C-4053-80CD-6402F2DC321D}" destId="{9C453EE6-FF9E-49F9-881E-A64C30F858D3}" srcOrd="6" destOrd="0" parTransId="{E41E86BB-3467-4F9B-AE1E-1698E854F398}" sibTransId="{48471CE0-7DEE-46AC-A13C-5008CE646ED2}"/>
    <dgm:cxn modelId="{DAC721A9-AABC-477F-A348-A01337194B6D}" type="presOf" srcId="{41E2A4FB-2C68-4812-A3AD-F5CDCCA631CA}" destId="{2BDA9FA7-996C-40EB-BBD4-F97A4E39BF63}" srcOrd="0" destOrd="0" presId="urn:microsoft.com/office/officeart/2005/8/layout/vList2"/>
    <dgm:cxn modelId="{07B9F5B4-C5C2-4C8C-8988-41B846DABA1A}" type="presOf" srcId="{6C2F1CF8-CEBB-438D-9035-EBBE6B486701}" destId="{1A20B486-6802-4C0D-B7EB-D710930C0ED8}" srcOrd="0" destOrd="0" presId="urn:microsoft.com/office/officeart/2005/8/layout/vList2"/>
    <dgm:cxn modelId="{62CA06B5-FDC7-439E-B5E5-B6D89A2CA259}" type="presOf" srcId="{597C0DDB-FDFB-4854-BB66-21DE2CE6591D}" destId="{63C9E275-DFAD-411C-BF4B-7031D33C853F}" srcOrd="0" destOrd="0" presId="urn:microsoft.com/office/officeart/2005/8/layout/vList2"/>
    <dgm:cxn modelId="{F7AEF2BA-6978-42D2-B706-C1F06FF183CD}" srcId="{9BCD74E8-8C8C-4053-80CD-6402F2DC321D}" destId="{597C0DDB-FDFB-4854-BB66-21DE2CE6591D}" srcOrd="5" destOrd="0" parTransId="{5FF4C670-A926-41C9-80F9-75A84ED4A4D9}" sibTransId="{8DD9CC21-3914-4478-87EF-5ADD812C261D}"/>
    <dgm:cxn modelId="{9A853FC8-A33C-4241-A30C-A0CFEE734FD6}" type="presOf" srcId="{D89CDD3A-5676-41D3-8A2A-D4BE6D91492A}" destId="{9B789723-536A-4066-B959-84A232247235}" srcOrd="0" destOrd="0" presId="urn:microsoft.com/office/officeart/2005/8/layout/vList2"/>
    <dgm:cxn modelId="{B338D3D1-347F-4EBF-BF5C-BD5D0CAD1B9A}" type="presOf" srcId="{9BC41931-03A8-4271-84E6-F870F15F835C}" destId="{80AEB02D-35B8-4262-8C9A-C3668B027FC5}" srcOrd="0" destOrd="0" presId="urn:microsoft.com/office/officeart/2005/8/layout/vList2"/>
    <dgm:cxn modelId="{1F7339E8-F4FF-4730-B056-184ACF4347F1}" type="presOf" srcId="{9C453EE6-FF9E-49F9-881E-A64C30F858D3}" destId="{C28AD5B2-D14D-4345-9F97-A64468FABFC2}" srcOrd="0" destOrd="0" presId="urn:microsoft.com/office/officeart/2005/8/layout/vList2"/>
    <dgm:cxn modelId="{DD06D9F2-86EE-4382-898C-27E50D50D15A}" srcId="{9BCD74E8-8C8C-4053-80CD-6402F2DC321D}" destId="{D89CDD3A-5676-41D3-8A2A-D4BE6D91492A}" srcOrd="0" destOrd="0" parTransId="{B8624FC0-FD51-47F7-8D49-C5982E047275}" sibTransId="{66F14959-13E3-454E-A097-9120845E7F65}"/>
    <dgm:cxn modelId="{7694E2FA-33A9-48C9-A317-FA05227938EB}" srcId="{9BCD74E8-8C8C-4053-80CD-6402F2DC321D}" destId="{4CC7B0F0-570A-475A-8884-45D26BD6F3AB}" srcOrd="7" destOrd="0" parTransId="{A43F8AC2-C405-4EA8-8F6D-5CBD912725F4}" sibTransId="{5CD96960-9A0D-44A1-8BBF-29C3A0CA5CCA}"/>
    <dgm:cxn modelId="{A0D7ED9A-C2DC-4381-919A-656FACB41FDB}" type="presParOf" srcId="{51FCFF7A-0B91-4FB0-BAD3-666B6154C78D}" destId="{9B789723-536A-4066-B959-84A232247235}" srcOrd="0" destOrd="0" presId="urn:microsoft.com/office/officeart/2005/8/layout/vList2"/>
    <dgm:cxn modelId="{BD79C413-73AD-4488-9370-713B0109DAAC}" type="presParOf" srcId="{51FCFF7A-0B91-4FB0-BAD3-666B6154C78D}" destId="{D13AA3FB-81C1-48C9-ADA9-79A8550FFDBB}" srcOrd="1" destOrd="0" presId="urn:microsoft.com/office/officeart/2005/8/layout/vList2"/>
    <dgm:cxn modelId="{A7455BB0-70DB-491F-ACA3-F2DD27645A1B}" type="presParOf" srcId="{51FCFF7A-0B91-4FB0-BAD3-666B6154C78D}" destId="{1A20B486-6802-4C0D-B7EB-D710930C0ED8}" srcOrd="2" destOrd="0" presId="urn:microsoft.com/office/officeart/2005/8/layout/vList2"/>
    <dgm:cxn modelId="{99AC9144-E187-4E7B-BEC0-A87590B473CE}" type="presParOf" srcId="{51FCFF7A-0B91-4FB0-BAD3-666B6154C78D}" destId="{34350C02-306B-4B94-8CC8-C3CF32CDAFCF}" srcOrd="3" destOrd="0" presId="urn:microsoft.com/office/officeart/2005/8/layout/vList2"/>
    <dgm:cxn modelId="{909A96F8-7DE1-4C95-8ABF-3E366B47A913}" type="presParOf" srcId="{51FCFF7A-0B91-4FB0-BAD3-666B6154C78D}" destId="{2BDA9FA7-996C-40EB-BBD4-F97A4E39BF63}" srcOrd="4" destOrd="0" presId="urn:microsoft.com/office/officeart/2005/8/layout/vList2"/>
    <dgm:cxn modelId="{9273EE54-E886-46CA-8A40-411ABBA44884}" type="presParOf" srcId="{51FCFF7A-0B91-4FB0-BAD3-666B6154C78D}" destId="{11155540-2E0C-4F46-9413-EDB33FBCE39E}" srcOrd="5" destOrd="0" presId="urn:microsoft.com/office/officeart/2005/8/layout/vList2"/>
    <dgm:cxn modelId="{4124E212-6698-4EBF-9483-DD21A1C9CB5A}" type="presParOf" srcId="{51FCFF7A-0B91-4FB0-BAD3-666B6154C78D}" destId="{41A327A5-1EDB-44AA-888E-294E8584CB71}" srcOrd="6" destOrd="0" presId="urn:microsoft.com/office/officeart/2005/8/layout/vList2"/>
    <dgm:cxn modelId="{6259F9BD-10CE-46D7-837D-F94C0E0E60CE}" type="presParOf" srcId="{51FCFF7A-0B91-4FB0-BAD3-666B6154C78D}" destId="{31081806-AA01-490A-AB3E-CA9FCAAB30AB}" srcOrd="7" destOrd="0" presId="urn:microsoft.com/office/officeart/2005/8/layout/vList2"/>
    <dgm:cxn modelId="{736BFA03-6823-4910-A70F-D024E57C31F8}" type="presParOf" srcId="{51FCFF7A-0B91-4FB0-BAD3-666B6154C78D}" destId="{80AEB02D-35B8-4262-8C9A-C3668B027FC5}" srcOrd="8" destOrd="0" presId="urn:microsoft.com/office/officeart/2005/8/layout/vList2"/>
    <dgm:cxn modelId="{E2369C7C-361D-47D5-B52E-751FBEB6D631}" type="presParOf" srcId="{51FCFF7A-0B91-4FB0-BAD3-666B6154C78D}" destId="{6E6E68D0-B7D9-4D9A-9A68-8F3CD119634B}" srcOrd="9" destOrd="0" presId="urn:microsoft.com/office/officeart/2005/8/layout/vList2"/>
    <dgm:cxn modelId="{D0CB373A-EB0E-4CF5-A301-66C54DD08244}" type="presParOf" srcId="{51FCFF7A-0B91-4FB0-BAD3-666B6154C78D}" destId="{63C9E275-DFAD-411C-BF4B-7031D33C853F}" srcOrd="10" destOrd="0" presId="urn:microsoft.com/office/officeart/2005/8/layout/vList2"/>
    <dgm:cxn modelId="{BD471FB8-3152-4C1E-99CD-C7BE010F233D}" type="presParOf" srcId="{51FCFF7A-0B91-4FB0-BAD3-666B6154C78D}" destId="{F913870A-95A6-4777-BD8D-A139CA4C5FEE}" srcOrd="11" destOrd="0" presId="urn:microsoft.com/office/officeart/2005/8/layout/vList2"/>
    <dgm:cxn modelId="{3D6FA3EF-2D2E-4CF8-A52F-F27D9C448FA3}" type="presParOf" srcId="{51FCFF7A-0B91-4FB0-BAD3-666B6154C78D}" destId="{C28AD5B2-D14D-4345-9F97-A64468FABFC2}" srcOrd="12" destOrd="0" presId="urn:microsoft.com/office/officeart/2005/8/layout/vList2"/>
    <dgm:cxn modelId="{0F1EE519-DE7A-4178-8282-56B50841BDBF}" type="presParOf" srcId="{51FCFF7A-0B91-4FB0-BAD3-666B6154C78D}" destId="{27DC2987-FF8E-47D5-A8E0-787B7096FD42}" srcOrd="13" destOrd="0" presId="urn:microsoft.com/office/officeart/2005/8/layout/vList2"/>
    <dgm:cxn modelId="{3EFF170A-7593-4CDE-943A-1AAD609FD2C3}" type="presParOf" srcId="{51FCFF7A-0B91-4FB0-BAD3-666B6154C78D}" destId="{8DB5816C-E306-4FD4-AA67-D125903AEE9F}"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8E8A9C-CE8F-4D15-B5EC-0A78AF035DCA}"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2C84B240-4F27-4B5C-8596-64C0CA828FA7}">
      <dgm:prSet/>
      <dgm:spPr/>
      <dgm:t>
        <a:bodyPr/>
        <a:lstStyle/>
        <a:p>
          <a:r>
            <a:rPr lang="cs-CZ" dirty="0"/>
            <a:t>Marx nenabízí detailní návod přechodu k socialismu, klíčový je historický kontext, socialismus vznikne až na základě revoluce (kritika utopických socialistů)  </a:t>
          </a:r>
          <a:endParaRPr lang="en-US" dirty="0"/>
        </a:p>
      </dgm:t>
    </dgm:pt>
    <dgm:pt modelId="{1B0D9E96-43FA-4A15-AB04-4ED23E96BB10}" type="parTrans" cxnId="{A84698FD-4619-446A-B190-509CB3B94C4B}">
      <dgm:prSet/>
      <dgm:spPr/>
      <dgm:t>
        <a:bodyPr/>
        <a:lstStyle/>
        <a:p>
          <a:endParaRPr lang="en-US"/>
        </a:p>
      </dgm:t>
    </dgm:pt>
    <dgm:pt modelId="{2F567F82-35B5-412A-9594-07B377847C2A}" type="sibTrans" cxnId="{A84698FD-4619-446A-B190-509CB3B94C4B}">
      <dgm:prSet/>
      <dgm:spPr/>
      <dgm:t>
        <a:bodyPr/>
        <a:lstStyle/>
        <a:p>
          <a:endParaRPr lang="en-US"/>
        </a:p>
      </dgm:t>
    </dgm:pt>
    <mc:AlternateContent xmlns:mc="http://schemas.openxmlformats.org/markup-compatibility/2006">
      <mc:Choice xmlns:a14="http://schemas.microsoft.com/office/drawing/2010/main" Requires="a14">
        <dgm:pt modelId="{987931FF-238A-4D91-86A9-FCE3AA19E23C}">
          <dgm:prSet/>
          <dgm:spPr/>
          <dgm:t>
            <a:bodyPr/>
            <a:lstStyle/>
            <a:p>
              <a:r>
                <a:rPr lang="cs-CZ" dirty="0"/>
                <a:t>První krok - diktatura proletariátu </a:t>
              </a:r>
              <a14:m>
                <m:oMath xmlns:m="http://schemas.openxmlformats.org/officeDocument/2006/math">
                  <m:r>
                    <a:rPr lang="cs-CZ" i="1" smtClean="0">
                      <a:latin typeface="Cambria Math" panose="02040503050406030204" pitchFamily="18" charset="0"/>
                      <a:ea typeface="Cambria Math" panose="02040503050406030204" pitchFamily="18" charset="0"/>
                    </a:rPr>
                    <m:t>→</m:t>
                  </m:r>
                </m:oMath>
              </a14:m>
              <a:r>
                <a:rPr lang="cs-CZ" dirty="0"/>
                <a:t> Demokratická, kolektivní síla pracujících, inspirace pařížskou komunou, </a:t>
              </a:r>
              <a:r>
                <a:rPr lang="cs-CZ" b="1" dirty="0"/>
                <a:t>zástupci lidu voleni a odvoláváni!</a:t>
              </a:r>
              <a:endParaRPr lang="en-US" b="1" dirty="0"/>
            </a:p>
          </dgm:t>
        </dgm:pt>
      </mc:Choice>
      <mc:Fallback>
        <dgm:pt modelId="{987931FF-238A-4D91-86A9-FCE3AA19E23C}">
          <dgm:prSet/>
          <dgm:spPr/>
          <dgm:t>
            <a:bodyPr/>
            <a:lstStyle/>
            <a:p>
              <a:r>
                <a:rPr lang="cs-CZ" dirty="0"/>
                <a:t>První krok - diktatura proletariátu </a:t>
              </a:r>
              <a:r>
                <a:rPr lang="cs-CZ" i="0">
                  <a:latin typeface="Cambria Math" panose="02040503050406030204" pitchFamily="18" charset="0"/>
                  <a:ea typeface="Cambria Math" panose="02040503050406030204" pitchFamily="18" charset="0"/>
                </a:rPr>
                <a:t>→</a:t>
              </a:r>
              <a:r>
                <a:rPr lang="cs-CZ" dirty="0"/>
                <a:t> Demokratická, kolektivní síla pracujících, inspirace pařížskou komunou, </a:t>
              </a:r>
              <a:r>
                <a:rPr lang="cs-CZ" b="1" dirty="0"/>
                <a:t>zástupci lidu voleni a odvoláváni!</a:t>
              </a:r>
              <a:endParaRPr lang="en-US" b="1" dirty="0"/>
            </a:p>
          </dgm:t>
        </dgm:pt>
      </mc:Fallback>
    </mc:AlternateContent>
    <dgm:pt modelId="{8ACF3B11-659F-412F-8563-8ED9A247F595}" type="parTrans" cxnId="{A3D95C9E-D019-4C95-A85A-2149210E85C7}">
      <dgm:prSet/>
      <dgm:spPr/>
      <dgm:t>
        <a:bodyPr/>
        <a:lstStyle/>
        <a:p>
          <a:endParaRPr lang="en-US"/>
        </a:p>
      </dgm:t>
    </dgm:pt>
    <dgm:pt modelId="{A2DBEF1D-3CFC-4196-BD22-A4E7C849003D}" type="sibTrans" cxnId="{A3D95C9E-D019-4C95-A85A-2149210E85C7}">
      <dgm:prSet/>
      <dgm:spPr/>
      <dgm:t>
        <a:bodyPr/>
        <a:lstStyle/>
        <a:p>
          <a:endParaRPr lang="en-US"/>
        </a:p>
      </dgm:t>
    </dgm:pt>
    <mc:AlternateContent xmlns:mc="http://schemas.openxmlformats.org/markup-compatibility/2006">
      <mc:Choice xmlns:a14="http://schemas.microsoft.com/office/drawing/2010/main" Requires="a14">
        <dgm:pt modelId="{643249BF-973A-4BC1-9B44-A47DDBB3E6CA}">
          <dgm:prSet/>
          <dgm:spPr/>
          <dgm:t>
            <a:bodyPr/>
            <a:lstStyle/>
            <a:p>
              <a:r>
                <a:rPr lang="cs-CZ" dirty="0"/>
                <a:t>Další krok - převzetí klíčových výrobních prostředků a ekonomických  institucí </a:t>
              </a:r>
              <a14:m>
                <m:oMath xmlns:m="http://schemas.openxmlformats.org/officeDocument/2006/math">
                  <m:r>
                    <a:rPr lang="cs-CZ" i="1" smtClean="0">
                      <a:latin typeface="Cambria Math" panose="02040503050406030204" pitchFamily="18" charset="0"/>
                      <a:ea typeface="Cambria Math" panose="02040503050406030204" pitchFamily="18" charset="0"/>
                    </a:rPr>
                    <m:t>→</m:t>
                  </m:r>
                </m:oMath>
              </a14:m>
              <a:r>
                <a:rPr lang="cs-CZ" dirty="0"/>
                <a:t> Cílem je nastolení kontroly pracujících nad ekonomikou </a:t>
              </a:r>
              <a14:m>
                <m:oMath xmlns:m="http://schemas.openxmlformats.org/officeDocument/2006/math">
                  <m:r>
                    <a:rPr lang="cs-CZ" i="1" smtClean="0">
                      <a:latin typeface="Cambria Math" panose="02040503050406030204" pitchFamily="18" charset="0"/>
                      <a:ea typeface="Cambria Math" panose="02040503050406030204" pitchFamily="18" charset="0"/>
                    </a:rPr>
                    <m:t>→</m:t>
                  </m:r>
                </m:oMath>
              </a14:m>
              <a:r>
                <a:rPr lang="cs-CZ" dirty="0"/>
                <a:t> Demokratizace ekonomiky </a:t>
              </a:r>
              <a:endParaRPr lang="en-US" dirty="0"/>
            </a:p>
          </dgm:t>
        </dgm:pt>
      </mc:Choice>
      <mc:Fallback>
        <dgm:pt modelId="{643249BF-973A-4BC1-9B44-A47DDBB3E6CA}">
          <dgm:prSet/>
          <dgm:spPr/>
          <dgm:t>
            <a:bodyPr/>
            <a:lstStyle/>
            <a:p>
              <a:r>
                <a:rPr lang="cs-CZ" dirty="0"/>
                <a:t>Další krok - převzetí klíčových výrobních prostředků a ekonomických  institucí </a:t>
              </a:r>
              <a:r>
                <a:rPr lang="cs-CZ" i="0">
                  <a:latin typeface="Cambria Math" panose="02040503050406030204" pitchFamily="18" charset="0"/>
                  <a:ea typeface="Cambria Math" panose="02040503050406030204" pitchFamily="18" charset="0"/>
                </a:rPr>
                <a:t>→</a:t>
              </a:r>
              <a:r>
                <a:rPr lang="cs-CZ" dirty="0"/>
                <a:t> Cílem je nastolení kontroly pracujících nad ekonomikou </a:t>
              </a:r>
              <a:r>
                <a:rPr lang="cs-CZ" i="0">
                  <a:latin typeface="Cambria Math" panose="02040503050406030204" pitchFamily="18" charset="0"/>
                  <a:ea typeface="Cambria Math" panose="02040503050406030204" pitchFamily="18" charset="0"/>
                </a:rPr>
                <a:t>→</a:t>
              </a:r>
              <a:r>
                <a:rPr lang="cs-CZ" dirty="0"/>
                <a:t> Demokratizace ekonomiky </a:t>
              </a:r>
              <a:endParaRPr lang="en-US" dirty="0"/>
            </a:p>
          </dgm:t>
        </dgm:pt>
      </mc:Fallback>
    </mc:AlternateContent>
    <dgm:pt modelId="{F09D24F8-B77A-4344-8BA0-379DEE724B41}" type="parTrans" cxnId="{7578D711-3E8F-4A88-A61F-558EC0C632DD}">
      <dgm:prSet/>
      <dgm:spPr/>
      <dgm:t>
        <a:bodyPr/>
        <a:lstStyle/>
        <a:p>
          <a:endParaRPr lang="cs-CZ"/>
        </a:p>
      </dgm:t>
    </dgm:pt>
    <dgm:pt modelId="{F8D015BC-C580-47C8-8B5A-33DBF6BE7537}" type="sibTrans" cxnId="{7578D711-3E8F-4A88-A61F-558EC0C632DD}">
      <dgm:prSet/>
      <dgm:spPr/>
      <dgm:t>
        <a:bodyPr/>
        <a:lstStyle/>
        <a:p>
          <a:endParaRPr lang="cs-CZ"/>
        </a:p>
      </dgm:t>
    </dgm:pt>
    <mc:AlternateContent xmlns:mc="http://schemas.openxmlformats.org/markup-compatibility/2006">
      <mc:Choice xmlns:a14="http://schemas.microsoft.com/office/drawing/2010/main" Requires="a14">
        <dgm:pt modelId="{E0297F47-FA83-4454-9CAD-D3FA9029E082}">
          <dgm:prSet/>
          <dgm:spPr/>
          <dgm:t>
            <a:bodyPr/>
            <a:lstStyle/>
            <a:p>
              <a:r>
                <a:rPr lang="cs-CZ" dirty="0"/>
                <a:t>Komunismus </a:t>
              </a:r>
              <a14:m>
                <m:oMath xmlns:m="http://schemas.openxmlformats.org/officeDocument/2006/math">
                  <m:r>
                    <a:rPr lang="cs-CZ" i="1" smtClean="0">
                      <a:latin typeface="Cambria Math" panose="02040503050406030204" pitchFamily="18" charset="0"/>
                      <a:ea typeface="Cambria Math" panose="02040503050406030204" pitchFamily="18" charset="0"/>
                    </a:rPr>
                    <m:t>→</m:t>
                  </m:r>
                </m:oMath>
              </a14:m>
              <a:r>
                <a:rPr lang="cs-CZ" dirty="0"/>
                <a:t> Odstranění kapitalismus </a:t>
              </a:r>
              <a14:m>
                <m:oMath xmlns:m="http://schemas.openxmlformats.org/officeDocument/2006/math">
                  <m:r>
                    <a:rPr lang="cs-CZ" i="1" smtClean="0">
                      <a:latin typeface="Cambria Math" panose="02040503050406030204" pitchFamily="18" charset="0"/>
                      <a:ea typeface="Cambria Math" panose="02040503050406030204" pitchFamily="18" charset="0"/>
                    </a:rPr>
                    <m:t>→</m:t>
                  </m:r>
                </m:oMath>
              </a14:m>
              <a:r>
                <a:rPr lang="cs-CZ" dirty="0"/>
                <a:t> Spontánní harmonie jedince a společnosti, zrušení institutu rodiny, návrat člověka k jeho rodové přirozenosti </a:t>
              </a:r>
            </a:p>
          </dgm:t>
        </dgm:pt>
      </mc:Choice>
      <mc:Fallback>
        <dgm:pt modelId="{E0297F47-FA83-4454-9CAD-D3FA9029E082}">
          <dgm:prSet/>
          <dgm:spPr/>
          <dgm:t>
            <a:bodyPr/>
            <a:lstStyle/>
            <a:p>
              <a:r>
                <a:rPr lang="cs-CZ" dirty="0"/>
                <a:t>Komunismus </a:t>
              </a:r>
              <a:r>
                <a:rPr lang="cs-CZ" i="0">
                  <a:latin typeface="Cambria Math" panose="02040503050406030204" pitchFamily="18" charset="0"/>
                  <a:ea typeface="Cambria Math" panose="02040503050406030204" pitchFamily="18" charset="0"/>
                </a:rPr>
                <a:t>→</a:t>
              </a:r>
              <a:r>
                <a:rPr lang="cs-CZ" dirty="0"/>
                <a:t> Odstranění kapitalismus </a:t>
              </a:r>
              <a:r>
                <a:rPr lang="cs-CZ" i="0">
                  <a:latin typeface="Cambria Math" panose="02040503050406030204" pitchFamily="18" charset="0"/>
                  <a:ea typeface="Cambria Math" panose="02040503050406030204" pitchFamily="18" charset="0"/>
                </a:rPr>
                <a:t>→</a:t>
              </a:r>
              <a:r>
                <a:rPr lang="cs-CZ" dirty="0"/>
                <a:t> Spontánní harmonie jedince a společnosti, zrušení institutu rodiny, návrat člověka k jeho rodové přirozenosti </a:t>
              </a:r>
            </a:p>
          </dgm:t>
        </dgm:pt>
      </mc:Fallback>
    </mc:AlternateContent>
    <dgm:pt modelId="{90A3A5CB-DD26-4DFF-BAB8-BB2241B3A7C9}" type="parTrans" cxnId="{30F7AFA4-B8FC-43B9-B199-1CD8C3395A2E}">
      <dgm:prSet/>
      <dgm:spPr/>
      <dgm:t>
        <a:bodyPr/>
        <a:lstStyle/>
        <a:p>
          <a:endParaRPr lang="cs-CZ"/>
        </a:p>
      </dgm:t>
    </dgm:pt>
    <dgm:pt modelId="{6CE5E6F1-EDA9-4B81-BD1E-22DBFDB1F450}" type="sibTrans" cxnId="{30F7AFA4-B8FC-43B9-B199-1CD8C3395A2E}">
      <dgm:prSet/>
      <dgm:spPr/>
      <dgm:t>
        <a:bodyPr/>
        <a:lstStyle/>
        <a:p>
          <a:endParaRPr lang="cs-CZ"/>
        </a:p>
      </dgm:t>
    </dgm:pt>
    <dgm:pt modelId="{C9B572F0-3507-4713-BE6D-4F192E1C5A2F}" type="pres">
      <dgm:prSet presAssocID="{5F8E8A9C-CE8F-4D15-B5EC-0A78AF035DCA}" presName="outerComposite" presStyleCnt="0">
        <dgm:presLayoutVars>
          <dgm:chMax val="5"/>
          <dgm:dir/>
          <dgm:resizeHandles val="exact"/>
        </dgm:presLayoutVars>
      </dgm:prSet>
      <dgm:spPr/>
    </dgm:pt>
    <dgm:pt modelId="{ECFA9537-7515-4EF9-A696-CE6FB067280E}" type="pres">
      <dgm:prSet presAssocID="{5F8E8A9C-CE8F-4D15-B5EC-0A78AF035DCA}" presName="dummyMaxCanvas" presStyleCnt="0">
        <dgm:presLayoutVars/>
      </dgm:prSet>
      <dgm:spPr/>
    </dgm:pt>
    <dgm:pt modelId="{E0EC428C-BC90-4DD5-BE22-CE073C710667}" type="pres">
      <dgm:prSet presAssocID="{5F8E8A9C-CE8F-4D15-B5EC-0A78AF035DCA}" presName="FourNodes_1" presStyleLbl="node1" presStyleIdx="0" presStyleCnt="4">
        <dgm:presLayoutVars>
          <dgm:bulletEnabled val="1"/>
        </dgm:presLayoutVars>
      </dgm:prSet>
      <dgm:spPr/>
    </dgm:pt>
    <dgm:pt modelId="{E5D9BCC0-67EE-480D-A06E-2A0577CB8410}" type="pres">
      <dgm:prSet presAssocID="{5F8E8A9C-CE8F-4D15-B5EC-0A78AF035DCA}" presName="FourNodes_2" presStyleLbl="node1" presStyleIdx="1" presStyleCnt="4">
        <dgm:presLayoutVars>
          <dgm:bulletEnabled val="1"/>
        </dgm:presLayoutVars>
      </dgm:prSet>
      <dgm:spPr/>
    </dgm:pt>
    <dgm:pt modelId="{F1ED3AD8-335E-40AC-8C7F-C52F69DD2593}" type="pres">
      <dgm:prSet presAssocID="{5F8E8A9C-CE8F-4D15-B5EC-0A78AF035DCA}" presName="FourNodes_3" presStyleLbl="node1" presStyleIdx="2" presStyleCnt="4">
        <dgm:presLayoutVars>
          <dgm:bulletEnabled val="1"/>
        </dgm:presLayoutVars>
      </dgm:prSet>
      <dgm:spPr/>
    </dgm:pt>
    <dgm:pt modelId="{BC511022-1C5C-4B1A-B9C0-1B4F7F5FC5F8}" type="pres">
      <dgm:prSet presAssocID="{5F8E8A9C-CE8F-4D15-B5EC-0A78AF035DCA}" presName="FourNodes_4" presStyleLbl="node1" presStyleIdx="3" presStyleCnt="4">
        <dgm:presLayoutVars>
          <dgm:bulletEnabled val="1"/>
        </dgm:presLayoutVars>
      </dgm:prSet>
      <dgm:spPr/>
    </dgm:pt>
    <dgm:pt modelId="{BF69ED00-D210-43FF-90DB-2D3B7EEB10FA}" type="pres">
      <dgm:prSet presAssocID="{5F8E8A9C-CE8F-4D15-B5EC-0A78AF035DCA}" presName="FourConn_1-2" presStyleLbl="fgAccFollowNode1" presStyleIdx="0" presStyleCnt="3">
        <dgm:presLayoutVars>
          <dgm:bulletEnabled val="1"/>
        </dgm:presLayoutVars>
      </dgm:prSet>
      <dgm:spPr/>
    </dgm:pt>
    <dgm:pt modelId="{AC03DF74-9CD8-4566-87F1-ACA8565DFA84}" type="pres">
      <dgm:prSet presAssocID="{5F8E8A9C-CE8F-4D15-B5EC-0A78AF035DCA}" presName="FourConn_2-3" presStyleLbl="fgAccFollowNode1" presStyleIdx="1" presStyleCnt="3">
        <dgm:presLayoutVars>
          <dgm:bulletEnabled val="1"/>
        </dgm:presLayoutVars>
      </dgm:prSet>
      <dgm:spPr/>
    </dgm:pt>
    <dgm:pt modelId="{5E44806D-E0E3-497B-8DA5-54F1D9BDC0F7}" type="pres">
      <dgm:prSet presAssocID="{5F8E8A9C-CE8F-4D15-B5EC-0A78AF035DCA}" presName="FourConn_3-4" presStyleLbl="fgAccFollowNode1" presStyleIdx="2" presStyleCnt="3">
        <dgm:presLayoutVars>
          <dgm:bulletEnabled val="1"/>
        </dgm:presLayoutVars>
      </dgm:prSet>
      <dgm:spPr/>
    </dgm:pt>
    <dgm:pt modelId="{2AF050F3-B007-42BA-981F-0805909DEAD9}" type="pres">
      <dgm:prSet presAssocID="{5F8E8A9C-CE8F-4D15-B5EC-0A78AF035DCA}" presName="FourNodes_1_text" presStyleLbl="node1" presStyleIdx="3" presStyleCnt="4">
        <dgm:presLayoutVars>
          <dgm:bulletEnabled val="1"/>
        </dgm:presLayoutVars>
      </dgm:prSet>
      <dgm:spPr/>
    </dgm:pt>
    <dgm:pt modelId="{5A30814E-7F7F-4C24-9511-489AFD24E98E}" type="pres">
      <dgm:prSet presAssocID="{5F8E8A9C-CE8F-4D15-B5EC-0A78AF035DCA}" presName="FourNodes_2_text" presStyleLbl="node1" presStyleIdx="3" presStyleCnt="4">
        <dgm:presLayoutVars>
          <dgm:bulletEnabled val="1"/>
        </dgm:presLayoutVars>
      </dgm:prSet>
      <dgm:spPr/>
    </dgm:pt>
    <dgm:pt modelId="{C128FD58-58ED-4FA6-9548-745577D881A9}" type="pres">
      <dgm:prSet presAssocID="{5F8E8A9C-CE8F-4D15-B5EC-0A78AF035DCA}" presName="FourNodes_3_text" presStyleLbl="node1" presStyleIdx="3" presStyleCnt="4">
        <dgm:presLayoutVars>
          <dgm:bulletEnabled val="1"/>
        </dgm:presLayoutVars>
      </dgm:prSet>
      <dgm:spPr/>
    </dgm:pt>
    <dgm:pt modelId="{5DC12DB4-6468-4A0D-A939-058CAA258A1A}" type="pres">
      <dgm:prSet presAssocID="{5F8E8A9C-CE8F-4D15-B5EC-0A78AF035DCA}" presName="FourNodes_4_text" presStyleLbl="node1" presStyleIdx="3" presStyleCnt="4">
        <dgm:presLayoutVars>
          <dgm:bulletEnabled val="1"/>
        </dgm:presLayoutVars>
      </dgm:prSet>
      <dgm:spPr/>
    </dgm:pt>
  </dgm:ptLst>
  <dgm:cxnLst>
    <dgm:cxn modelId="{29DF4500-4220-45B9-82EB-115FEBE1F718}" type="presOf" srcId="{E0297F47-FA83-4454-9CAD-D3FA9029E082}" destId="{BC511022-1C5C-4B1A-B9C0-1B4F7F5FC5F8}" srcOrd="0" destOrd="0" presId="urn:microsoft.com/office/officeart/2005/8/layout/vProcess5"/>
    <dgm:cxn modelId="{24B5A902-CAD3-4384-89CA-9CD9008FC7A6}" type="presOf" srcId="{2F567F82-35B5-412A-9594-07B377847C2A}" destId="{BF69ED00-D210-43FF-90DB-2D3B7EEB10FA}" srcOrd="0" destOrd="0" presId="urn:microsoft.com/office/officeart/2005/8/layout/vProcess5"/>
    <dgm:cxn modelId="{81881A0F-E160-456E-8B62-6B5CBDBA835F}" type="presOf" srcId="{2C84B240-4F27-4B5C-8596-64C0CA828FA7}" destId="{E0EC428C-BC90-4DD5-BE22-CE073C710667}" srcOrd="0" destOrd="0" presId="urn:microsoft.com/office/officeart/2005/8/layout/vProcess5"/>
    <dgm:cxn modelId="{7578D711-3E8F-4A88-A61F-558EC0C632DD}" srcId="{5F8E8A9C-CE8F-4D15-B5EC-0A78AF035DCA}" destId="{643249BF-973A-4BC1-9B44-A47DDBB3E6CA}" srcOrd="2" destOrd="0" parTransId="{F09D24F8-B77A-4344-8BA0-379DEE724B41}" sibTransId="{F8D015BC-C580-47C8-8B5A-33DBF6BE7537}"/>
    <dgm:cxn modelId="{C1CC0613-DF34-4294-B241-9F90DBE321AD}" type="presOf" srcId="{E0297F47-FA83-4454-9CAD-D3FA9029E082}" destId="{5DC12DB4-6468-4A0D-A939-058CAA258A1A}" srcOrd="1" destOrd="0" presId="urn:microsoft.com/office/officeart/2005/8/layout/vProcess5"/>
    <dgm:cxn modelId="{F8EFA52E-CB78-4BF9-906C-8D0EC2AF80D3}" type="presOf" srcId="{5F8E8A9C-CE8F-4D15-B5EC-0A78AF035DCA}" destId="{C9B572F0-3507-4713-BE6D-4F192E1C5A2F}" srcOrd="0" destOrd="0" presId="urn:microsoft.com/office/officeart/2005/8/layout/vProcess5"/>
    <dgm:cxn modelId="{5B67A157-4DEF-492F-8411-90BB07B3FDD6}" type="presOf" srcId="{643249BF-973A-4BC1-9B44-A47DDBB3E6CA}" destId="{C128FD58-58ED-4FA6-9548-745577D881A9}" srcOrd="1" destOrd="0" presId="urn:microsoft.com/office/officeart/2005/8/layout/vProcess5"/>
    <dgm:cxn modelId="{38805584-E4E2-47A6-9D62-E83594BC58B4}" type="presOf" srcId="{F8D015BC-C580-47C8-8B5A-33DBF6BE7537}" destId="{5E44806D-E0E3-497B-8DA5-54F1D9BDC0F7}" srcOrd="0" destOrd="0" presId="urn:microsoft.com/office/officeart/2005/8/layout/vProcess5"/>
    <dgm:cxn modelId="{DEEDF692-ACF5-43B8-9A4F-BAA31E5F3E10}" type="presOf" srcId="{643249BF-973A-4BC1-9B44-A47DDBB3E6CA}" destId="{F1ED3AD8-335E-40AC-8C7F-C52F69DD2593}" srcOrd="0" destOrd="0" presId="urn:microsoft.com/office/officeart/2005/8/layout/vProcess5"/>
    <dgm:cxn modelId="{A3D95C9E-D019-4C95-A85A-2149210E85C7}" srcId="{5F8E8A9C-CE8F-4D15-B5EC-0A78AF035DCA}" destId="{987931FF-238A-4D91-86A9-FCE3AA19E23C}" srcOrd="1" destOrd="0" parTransId="{8ACF3B11-659F-412F-8563-8ED9A247F595}" sibTransId="{A2DBEF1D-3CFC-4196-BD22-A4E7C849003D}"/>
    <dgm:cxn modelId="{30F7AFA4-B8FC-43B9-B199-1CD8C3395A2E}" srcId="{5F8E8A9C-CE8F-4D15-B5EC-0A78AF035DCA}" destId="{E0297F47-FA83-4454-9CAD-D3FA9029E082}" srcOrd="3" destOrd="0" parTransId="{90A3A5CB-DD26-4DFF-BAB8-BB2241B3A7C9}" sibTransId="{6CE5E6F1-EDA9-4B81-BD1E-22DBFDB1F450}"/>
    <dgm:cxn modelId="{9A14ECA7-BA56-4D1A-9C51-897DE094DBD3}" type="presOf" srcId="{987931FF-238A-4D91-86A9-FCE3AA19E23C}" destId="{5A30814E-7F7F-4C24-9511-489AFD24E98E}" srcOrd="1" destOrd="0" presId="urn:microsoft.com/office/officeart/2005/8/layout/vProcess5"/>
    <dgm:cxn modelId="{75A480C5-D43E-4FB8-B1D7-7A575817ED6A}" type="presOf" srcId="{A2DBEF1D-3CFC-4196-BD22-A4E7C849003D}" destId="{AC03DF74-9CD8-4566-87F1-ACA8565DFA84}" srcOrd="0" destOrd="0" presId="urn:microsoft.com/office/officeart/2005/8/layout/vProcess5"/>
    <dgm:cxn modelId="{62C14CD4-2930-4A00-9356-A856A66801AD}" type="presOf" srcId="{2C84B240-4F27-4B5C-8596-64C0CA828FA7}" destId="{2AF050F3-B007-42BA-981F-0805909DEAD9}" srcOrd="1" destOrd="0" presId="urn:microsoft.com/office/officeart/2005/8/layout/vProcess5"/>
    <dgm:cxn modelId="{12E208E9-66CB-429A-923F-87AACA6CBD30}" type="presOf" srcId="{987931FF-238A-4D91-86A9-FCE3AA19E23C}" destId="{E5D9BCC0-67EE-480D-A06E-2A0577CB8410}" srcOrd="0" destOrd="0" presId="urn:microsoft.com/office/officeart/2005/8/layout/vProcess5"/>
    <dgm:cxn modelId="{A84698FD-4619-446A-B190-509CB3B94C4B}" srcId="{5F8E8A9C-CE8F-4D15-B5EC-0A78AF035DCA}" destId="{2C84B240-4F27-4B5C-8596-64C0CA828FA7}" srcOrd="0" destOrd="0" parTransId="{1B0D9E96-43FA-4A15-AB04-4ED23E96BB10}" sibTransId="{2F567F82-35B5-412A-9594-07B377847C2A}"/>
    <dgm:cxn modelId="{B44A6F51-0D2E-422F-AF74-8B11318B6321}" type="presParOf" srcId="{C9B572F0-3507-4713-BE6D-4F192E1C5A2F}" destId="{ECFA9537-7515-4EF9-A696-CE6FB067280E}" srcOrd="0" destOrd="0" presId="urn:microsoft.com/office/officeart/2005/8/layout/vProcess5"/>
    <dgm:cxn modelId="{007CE458-0BC5-41FA-A594-66CF633A80FE}" type="presParOf" srcId="{C9B572F0-3507-4713-BE6D-4F192E1C5A2F}" destId="{E0EC428C-BC90-4DD5-BE22-CE073C710667}" srcOrd="1" destOrd="0" presId="urn:microsoft.com/office/officeart/2005/8/layout/vProcess5"/>
    <dgm:cxn modelId="{50416443-F34D-4E03-8938-8EFEAF162923}" type="presParOf" srcId="{C9B572F0-3507-4713-BE6D-4F192E1C5A2F}" destId="{E5D9BCC0-67EE-480D-A06E-2A0577CB8410}" srcOrd="2" destOrd="0" presId="urn:microsoft.com/office/officeart/2005/8/layout/vProcess5"/>
    <dgm:cxn modelId="{B717D863-42AE-4910-A070-033847159F0A}" type="presParOf" srcId="{C9B572F0-3507-4713-BE6D-4F192E1C5A2F}" destId="{F1ED3AD8-335E-40AC-8C7F-C52F69DD2593}" srcOrd="3" destOrd="0" presId="urn:microsoft.com/office/officeart/2005/8/layout/vProcess5"/>
    <dgm:cxn modelId="{B963B27C-CE78-419E-B10C-F73AE4A348DD}" type="presParOf" srcId="{C9B572F0-3507-4713-BE6D-4F192E1C5A2F}" destId="{BC511022-1C5C-4B1A-B9C0-1B4F7F5FC5F8}" srcOrd="4" destOrd="0" presId="urn:microsoft.com/office/officeart/2005/8/layout/vProcess5"/>
    <dgm:cxn modelId="{41D0247A-02F8-464D-BC50-7EDF2BD68911}" type="presParOf" srcId="{C9B572F0-3507-4713-BE6D-4F192E1C5A2F}" destId="{BF69ED00-D210-43FF-90DB-2D3B7EEB10FA}" srcOrd="5" destOrd="0" presId="urn:microsoft.com/office/officeart/2005/8/layout/vProcess5"/>
    <dgm:cxn modelId="{ACAFAE80-2252-4DC9-9238-03BFEFC7E107}" type="presParOf" srcId="{C9B572F0-3507-4713-BE6D-4F192E1C5A2F}" destId="{AC03DF74-9CD8-4566-87F1-ACA8565DFA84}" srcOrd="6" destOrd="0" presId="urn:microsoft.com/office/officeart/2005/8/layout/vProcess5"/>
    <dgm:cxn modelId="{1A98A33C-0382-47B8-BD1B-A97BBB281216}" type="presParOf" srcId="{C9B572F0-3507-4713-BE6D-4F192E1C5A2F}" destId="{5E44806D-E0E3-497B-8DA5-54F1D9BDC0F7}" srcOrd="7" destOrd="0" presId="urn:microsoft.com/office/officeart/2005/8/layout/vProcess5"/>
    <dgm:cxn modelId="{735B2DA5-280B-4BFE-B58F-4694C0872AF3}" type="presParOf" srcId="{C9B572F0-3507-4713-BE6D-4F192E1C5A2F}" destId="{2AF050F3-B007-42BA-981F-0805909DEAD9}" srcOrd="8" destOrd="0" presId="urn:microsoft.com/office/officeart/2005/8/layout/vProcess5"/>
    <dgm:cxn modelId="{1C033E6B-871A-49EB-860D-1FC1A3C773C2}" type="presParOf" srcId="{C9B572F0-3507-4713-BE6D-4F192E1C5A2F}" destId="{5A30814E-7F7F-4C24-9511-489AFD24E98E}" srcOrd="9" destOrd="0" presId="urn:microsoft.com/office/officeart/2005/8/layout/vProcess5"/>
    <dgm:cxn modelId="{0131BBD6-9FE5-45CE-BD1A-86A6DAA2FBF3}" type="presParOf" srcId="{C9B572F0-3507-4713-BE6D-4F192E1C5A2F}" destId="{C128FD58-58ED-4FA6-9548-745577D881A9}" srcOrd="10" destOrd="0" presId="urn:microsoft.com/office/officeart/2005/8/layout/vProcess5"/>
    <dgm:cxn modelId="{47F3520D-7177-4294-8A6F-7BB8E9999A42}" type="presParOf" srcId="{C9B572F0-3507-4713-BE6D-4F192E1C5A2F}" destId="{5DC12DB4-6468-4A0D-A939-058CAA258A1A}"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8E8A9C-CE8F-4D15-B5EC-0A78AF035DCA}"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2C84B240-4F27-4B5C-8596-64C0CA828FA7}">
      <dgm:prSet/>
      <dgm:spPr/>
      <dgm:t>
        <a:bodyPr/>
        <a:lstStyle/>
        <a:p>
          <a:r>
            <a:rPr lang="cs-CZ" dirty="0"/>
            <a:t>Marx nenabízí detailní návod přechodu k socialismu, klíčový je historický kontext, socialismus vznikne až na základě revoluce (kritika utopických socialistů)  </a:t>
          </a:r>
          <a:endParaRPr lang="en-US" dirty="0"/>
        </a:p>
      </dgm:t>
    </dgm:pt>
    <dgm:pt modelId="{1B0D9E96-43FA-4A15-AB04-4ED23E96BB10}" type="parTrans" cxnId="{A84698FD-4619-446A-B190-509CB3B94C4B}">
      <dgm:prSet/>
      <dgm:spPr/>
      <dgm:t>
        <a:bodyPr/>
        <a:lstStyle/>
        <a:p>
          <a:endParaRPr lang="en-US"/>
        </a:p>
      </dgm:t>
    </dgm:pt>
    <dgm:pt modelId="{2F567F82-35B5-412A-9594-07B377847C2A}" type="sibTrans" cxnId="{A84698FD-4619-446A-B190-509CB3B94C4B}">
      <dgm:prSet/>
      <dgm:spPr/>
      <dgm:t>
        <a:bodyPr/>
        <a:lstStyle/>
        <a:p>
          <a:endParaRPr lang="en-US"/>
        </a:p>
      </dgm:t>
    </dgm:pt>
    <dgm:pt modelId="{987931FF-238A-4D91-86A9-FCE3AA19E23C}">
      <dgm:prSet/>
      <dgm:spPr>
        <a:blipFill>
          <a:blip xmlns:r="http://schemas.openxmlformats.org/officeDocument/2006/relationships" r:embed="rId1"/>
          <a:stretch>
            <a:fillRect l="-488" b="-1042"/>
          </a:stretch>
        </a:blipFill>
      </dgm:spPr>
      <dgm:t>
        <a:bodyPr/>
        <a:lstStyle/>
        <a:p>
          <a:r>
            <a:rPr lang="cs-CZ">
              <a:noFill/>
            </a:rPr>
            <a:t> </a:t>
          </a:r>
        </a:p>
      </dgm:t>
    </dgm:pt>
    <dgm:pt modelId="{8ACF3B11-659F-412F-8563-8ED9A247F595}" type="parTrans" cxnId="{A3D95C9E-D019-4C95-A85A-2149210E85C7}">
      <dgm:prSet/>
      <dgm:spPr/>
      <dgm:t>
        <a:bodyPr/>
        <a:lstStyle/>
        <a:p>
          <a:endParaRPr lang="en-US"/>
        </a:p>
      </dgm:t>
    </dgm:pt>
    <dgm:pt modelId="{A2DBEF1D-3CFC-4196-BD22-A4E7C849003D}" type="sibTrans" cxnId="{A3D95C9E-D019-4C95-A85A-2149210E85C7}">
      <dgm:prSet/>
      <dgm:spPr/>
      <dgm:t>
        <a:bodyPr/>
        <a:lstStyle/>
        <a:p>
          <a:endParaRPr lang="en-US"/>
        </a:p>
      </dgm:t>
    </dgm:pt>
    <dgm:pt modelId="{643249BF-973A-4BC1-9B44-A47DDBB3E6CA}">
      <dgm:prSet/>
      <dgm:spPr>
        <a:blipFill>
          <a:blip xmlns:r="http://schemas.openxmlformats.org/officeDocument/2006/relationships" r:embed="rId2"/>
          <a:stretch>
            <a:fillRect l="-488" b="-1036"/>
          </a:stretch>
        </a:blipFill>
      </dgm:spPr>
      <dgm:t>
        <a:bodyPr/>
        <a:lstStyle/>
        <a:p>
          <a:r>
            <a:rPr lang="cs-CZ">
              <a:noFill/>
            </a:rPr>
            <a:t> </a:t>
          </a:r>
        </a:p>
      </dgm:t>
    </dgm:pt>
    <dgm:pt modelId="{F09D24F8-B77A-4344-8BA0-379DEE724B41}" type="parTrans" cxnId="{7578D711-3E8F-4A88-A61F-558EC0C632DD}">
      <dgm:prSet/>
      <dgm:spPr/>
      <dgm:t>
        <a:bodyPr/>
        <a:lstStyle/>
        <a:p>
          <a:endParaRPr lang="cs-CZ"/>
        </a:p>
      </dgm:t>
    </dgm:pt>
    <dgm:pt modelId="{F8D015BC-C580-47C8-8B5A-33DBF6BE7537}" type="sibTrans" cxnId="{7578D711-3E8F-4A88-A61F-558EC0C632DD}">
      <dgm:prSet/>
      <dgm:spPr/>
      <dgm:t>
        <a:bodyPr/>
        <a:lstStyle/>
        <a:p>
          <a:endParaRPr lang="cs-CZ"/>
        </a:p>
      </dgm:t>
    </dgm:pt>
    <dgm:pt modelId="{E0297F47-FA83-4454-9CAD-D3FA9029E082}">
      <dgm:prSet/>
      <dgm:spPr>
        <a:blipFill>
          <a:blip xmlns:r="http://schemas.openxmlformats.org/officeDocument/2006/relationships" r:embed="rId3"/>
          <a:stretch>
            <a:fillRect l="-488" b="-1036"/>
          </a:stretch>
        </a:blipFill>
      </dgm:spPr>
      <dgm:t>
        <a:bodyPr/>
        <a:lstStyle/>
        <a:p>
          <a:r>
            <a:rPr lang="cs-CZ">
              <a:noFill/>
            </a:rPr>
            <a:t> </a:t>
          </a:r>
        </a:p>
      </dgm:t>
    </dgm:pt>
    <dgm:pt modelId="{90A3A5CB-DD26-4DFF-BAB8-BB2241B3A7C9}" type="parTrans" cxnId="{30F7AFA4-B8FC-43B9-B199-1CD8C3395A2E}">
      <dgm:prSet/>
      <dgm:spPr/>
      <dgm:t>
        <a:bodyPr/>
        <a:lstStyle/>
        <a:p>
          <a:endParaRPr lang="cs-CZ"/>
        </a:p>
      </dgm:t>
    </dgm:pt>
    <dgm:pt modelId="{6CE5E6F1-EDA9-4B81-BD1E-22DBFDB1F450}" type="sibTrans" cxnId="{30F7AFA4-B8FC-43B9-B199-1CD8C3395A2E}">
      <dgm:prSet/>
      <dgm:spPr/>
      <dgm:t>
        <a:bodyPr/>
        <a:lstStyle/>
        <a:p>
          <a:endParaRPr lang="cs-CZ"/>
        </a:p>
      </dgm:t>
    </dgm:pt>
    <dgm:pt modelId="{C9B572F0-3507-4713-BE6D-4F192E1C5A2F}" type="pres">
      <dgm:prSet presAssocID="{5F8E8A9C-CE8F-4D15-B5EC-0A78AF035DCA}" presName="outerComposite" presStyleCnt="0">
        <dgm:presLayoutVars>
          <dgm:chMax val="5"/>
          <dgm:dir/>
          <dgm:resizeHandles val="exact"/>
        </dgm:presLayoutVars>
      </dgm:prSet>
      <dgm:spPr/>
    </dgm:pt>
    <dgm:pt modelId="{ECFA9537-7515-4EF9-A696-CE6FB067280E}" type="pres">
      <dgm:prSet presAssocID="{5F8E8A9C-CE8F-4D15-B5EC-0A78AF035DCA}" presName="dummyMaxCanvas" presStyleCnt="0">
        <dgm:presLayoutVars/>
      </dgm:prSet>
      <dgm:spPr/>
    </dgm:pt>
    <dgm:pt modelId="{E0EC428C-BC90-4DD5-BE22-CE073C710667}" type="pres">
      <dgm:prSet presAssocID="{5F8E8A9C-CE8F-4D15-B5EC-0A78AF035DCA}" presName="FourNodes_1" presStyleLbl="node1" presStyleIdx="0" presStyleCnt="4">
        <dgm:presLayoutVars>
          <dgm:bulletEnabled val="1"/>
        </dgm:presLayoutVars>
      </dgm:prSet>
      <dgm:spPr/>
    </dgm:pt>
    <dgm:pt modelId="{E5D9BCC0-67EE-480D-A06E-2A0577CB8410}" type="pres">
      <dgm:prSet presAssocID="{5F8E8A9C-CE8F-4D15-B5EC-0A78AF035DCA}" presName="FourNodes_2" presStyleLbl="node1" presStyleIdx="1" presStyleCnt="4">
        <dgm:presLayoutVars>
          <dgm:bulletEnabled val="1"/>
        </dgm:presLayoutVars>
      </dgm:prSet>
      <dgm:spPr/>
    </dgm:pt>
    <dgm:pt modelId="{F1ED3AD8-335E-40AC-8C7F-C52F69DD2593}" type="pres">
      <dgm:prSet presAssocID="{5F8E8A9C-CE8F-4D15-B5EC-0A78AF035DCA}" presName="FourNodes_3" presStyleLbl="node1" presStyleIdx="2" presStyleCnt="4">
        <dgm:presLayoutVars>
          <dgm:bulletEnabled val="1"/>
        </dgm:presLayoutVars>
      </dgm:prSet>
      <dgm:spPr/>
    </dgm:pt>
    <dgm:pt modelId="{BC511022-1C5C-4B1A-B9C0-1B4F7F5FC5F8}" type="pres">
      <dgm:prSet presAssocID="{5F8E8A9C-CE8F-4D15-B5EC-0A78AF035DCA}" presName="FourNodes_4" presStyleLbl="node1" presStyleIdx="3" presStyleCnt="4">
        <dgm:presLayoutVars>
          <dgm:bulletEnabled val="1"/>
        </dgm:presLayoutVars>
      </dgm:prSet>
      <dgm:spPr/>
    </dgm:pt>
    <dgm:pt modelId="{BF69ED00-D210-43FF-90DB-2D3B7EEB10FA}" type="pres">
      <dgm:prSet presAssocID="{5F8E8A9C-CE8F-4D15-B5EC-0A78AF035DCA}" presName="FourConn_1-2" presStyleLbl="fgAccFollowNode1" presStyleIdx="0" presStyleCnt="3">
        <dgm:presLayoutVars>
          <dgm:bulletEnabled val="1"/>
        </dgm:presLayoutVars>
      </dgm:prSet>
      <dgm:spPr/>
    </dgm:pt>
    <dgm:pt modelId="{AC03DF74-9CD8-4566-87F1-ACA8565DFA84}" type="pres">
      <dgm:prSet presAssocID="{5F8E8A9C-CE8F-4D15-B5EC-0A78AF035DCA}" presName="FourConn_2-3" presStyleLbl="fgAccFollowNode1" presStyleIdx="1" presStyleCnt="3">
        <dgm:presLayoutVars>
          <dgm:bulletEnabled val="1"/>
        </dgm:presLayoutVars>
      </dgm:prSet>
      <dgm:spPr/>
    </dgm:pt>
    <dgm:pt modelId="{5E44806D-E0E3-497B-8DA5-54F1D9BDC0F7}" type="pres">
      <dgm:prSet presAssocID="{5F8E8A9C-CE8F-4D15-B5EC-0A78AF035DCA}" presName="FourConn_3-4" presStyleLbl="fgAccFollowNode1" presStyleIdx="2" presStyleCnt="3">
        <dgm:presLayoutVars>
          <dgm:bulletEnabled val="1"/>
        </dgm:presLayoutVars>
      </dgm:prSet>
      <dgm:spPr/>
    </dgm:pt>
    <dgm:pt modelId="{2AF050F3-B007-42BA-981F-0805909DEAD9}" type="pres">
      <dgm:prSet presAssocID="{5F8E8A9C-CE8F-4D15-B5EC-0A78AF035DCA}" presName="FourNodes_1_text" presStyleLbl="node1" presStyleIdx="3" presStyleCnt="4">
        <dgm:presLayoutVars>
          <dgm:bulletEnabled val="1"/>
        </dgm:presLayoutVars>
      </dgm:prSet>
      <dgm:spPr/>
    </dgm:pt>
    <dgm:pt modelId="{5A30814E-7F7F-4C24-9511-489AFD24E98E}" type="pres">
      <dgm:prSet presAssocID="{5F8E8A9C-CE8F-4D15-B5EC-0A78AF035DCA}" presName="FourNodes_2_text" presStyleLbl="node1" presStyleIdx="3" presStyleCnt="4">
        <dgm:presLayoutVars>
          <dgm:bulletEnabled val="1"/>
        </dgm:presLayoutVars>
      </dgm:prSet>
      <dgm:spPr/>
    </dgm:pt>
    <dgm:pt modelId="{C128FD58-58ED-4FA6-9548-745577D881A9}" type="pres">
      <dgm:prSet presAssocID="{5F8E8A9C-CE8F-4D15-B5EC-0A78AF035DCA}" presName="FourNodes_3_text" presStyleLbl="node1" presStyleIdx="3" presStyleCnt="4">
        <dgm:presLayoutVars>
          <dgm:bulletEnabled val="1"/>
        </dgm:presLayoutVars>
      </dgm:prSet>
      <dgm:spPr/>
    </dgm:pt>
    <dgm:pt modelId="{5DC12DB4-6468-4A0D-A939-058CAA258A1A}" type="pres">
      <dgm:prSet presAssocID="{5F8E8A9C-CE8F-4D15-B5EC-0A78AF035DCA}" presName="FourNodes_4_text" presStyleLbl="node1" presStyleIdx="3" presStyleCnt="4">
        <dgm:presLayoutVars>
          <dgm:bulletEnabled val="1"/>
        </dgm:presLayoutVars>
      </dgm:prSet>
      <dgm:spPr/>
    </dgm:pt>
  </dgm:ptLst>
  <dgm:cxnLst>
    <dgm:cxn modelId="{29DF4500-4220-45B9-82EB-115FEBE1F718}" type="presOf" srcId="{E0297F47-FA83-4454-9CAD-D3FA9029E082}" destId="{BC511022-1C5C-4B1A-B9C0-1B4F7F5FC5F8}" srcOrd="0" destOrd="0" presId="urn:microsoft.com/office/officeart/2005/8/layout/vProcess5"/>
    <dgm:cxn modelId="{24B5A902-CAD3-4384-89CA-9CD9008FC7A6}" type="presOf" srcId="{2F567F82-35B5-412A-9594-07B377847C2A}" destId="{BF69ED00-D210-43FF-90DB-2D3B7EEB10FA}" srcOrd="0" destOrd="0" presId="urn:microsoft.com/office/officeart/2005/8/layout/vProcess5"/>
    <dgm:cxn modelId="{81881A0F-E160-456E-8B62-6B5CBDBA835F}" type="presOf" srcId="{2C84B240-4F27-4B5C-8596-64C0CA828FA7}" destId="{E0EC428C-BC90-4DD5-BE22-CE073C710667}" srcOrd="0" destOrd="0" presId="urn:microsoft.com/office/officeart/2005/8/layout/vProcess5"/>
    <dgm:cxn modelId="{7578D711-3E8F-4A88-A61F-558EC0C632DD}" srcId="{5F8E8A9C-CE8F-4D15-B5EC-0A78AF035DCA}" destId="{643249BF-973A-4BC1-9B44-A47DDBB3E6CA}" srcOrd="2" destOrd="0" parTransId="{F09D24F8-B77A-4344-8BA0-379DEE724B41}" sibTransId="{F8D015BC-C580-47C8-8B5A-33DBF6BE7537}"/>
    <dgm:cxn modelId="{C1CC0613-DF34-4294-B241-9F90DBE321AD}" type="presOf" srcId="{E0297F47-FA83-4454-9CAD-D3FA9029E082}" destId="{5DC12DB4-6468-4A0D-A939-058CAA258A1A}" srcOrd="1" destOrd="0" presId="urn:microsoft.com/office/officeart/2005/8/layout/vProcess5"/>
    <dgm:cxn modelId="{F8EFA52E-CB78-4BF9-906C-8D0EC2AF80D3}" type="presOf" srcId="{5F8E8A9C-CE8F-4D15-B5EC-0A78AF035DCA}" destId="{C9B572F0-3507-4713-BE6D-4F192E1C5A2F}" srcOrd="0" destOrd="0" presId="urn:microsoft.com/office/officeart/2005/8/layout/vProcess5"/>
    <dgm:cxn modelId="{5B67A157-4DEF-492F-8411-90BB07B3FDD6}" type="presOf" srcId="{643249BF-973A-4BC1-9B44-A47DDBB3E6CA}" destId="{C128FD58-58ED-4FA6-9548-745577D881A9}" srcOrd="1" destOrd="0" presId="urn:microsoft.com/office/officeart/2005/8/layout/vProcess5"/>
    <dgm:cxn modelId="{38805584-E4E2-47A6-9D62-E83594BC58B4}" type="presOf" srcId="{F8D015BC-C580-47C8-8B5A-33DBF6BE7537}" destId="{5E44806D-E0E3-497B-8DA5-54F1D9BDC0F7}" srcOrd="0" destOrd="0" presId="urn:microsoft.com/office/officeart/2005/8/layout/vProcess5"/>
    <dgm:cxn modelId="{DEEDF692-ACF5-43B8-9A4F-BAA31E5F3E10}" type="presOf" srcId="{643249BF-973A-4BC1-9B44-A47DDBB3E6CA}" destId="{F1ED3AD8-335E-40AC-8C7F-C52F69DD2593}" srcOrd="0" destOrd="0" presId="urn:microsoft.com/office/officeart/2005/8/layout/vProcess5"/>
    <dgm:cxn modelId="{A3D95C9E-D019-4C95-A85A-2149210E85C7}" srcId="{5F8E8A9C-CE8F-4D15-B5EC-0A78AF035DCA}" destId="{987931FF-238A-4D91-86A9-FCE3AA19E23C}" srcOrd="1" destOrd="0" parTransId="{8ACF3B11-659F-412F-8563-8ED9A247F595}" sibTransId="{A2DBEF1D-3CFC-4196-BD22-A4E7C849003D}"/>
    <dgm:cxn modelId="{30F7AFA4-B8FC-43B9-B199-1CD8C3395A2E}" srcId="{5F8E8A9C-CE8F-4D15-B5EC-0A78AF035DCA}" destId="{E0297F47-FA83-4454-9CAD-D3FA9029E082}" srcOrd="3" destOrd="0" parTransId="{90A3A5CB-DD26-4DFF-BAB8-BB2241B3A7C9}" sibTransId="{6CE5E6F1-EDA9-4B81-BD1E-22DBFDB1F450}"/>
    <dgm:cxn modelId="{9A14ECA7-BA56-4D1A-9C51-897DE094DBD3}" type="presOf" srcId="{987931FF-238A-4D91-86A9-FCE3AA19E23C}" destId="{5A30814E-7F7F-4C24-9511-489AFD24E98E}" srcOrd="1" destOrd="0" presId="urn:microsoft.com/office/officeart/2005/8/layout/vProcess5"/>
    <dgm:cxn modelId="{75A480C5-D43E-4FB8-B1D7-7A575817ED6A}" type="presOf" srcId="{A2DBEF1D-3CFC-4196-BD22-A4E7C849003D}" destId="{AC03DF74-9CD8-4566-87F1-ACA8565DFA84}" srcOrd="0" destOrd="0" presId="urn:microsoft.com/office/officeart/2005/8/layout/vProcess5"/>
    <dgm:cxn modelId="{62C14CD4-2930-4A00-9356-A856A66801AD}" type="presOf" srcId="{2C84B240-4F27-4B5C-8596-64C0CA828FA7}" destId="{2AF050F3-B007-42BA-981F-0805909DEAD9}" srcOrd="1" destOrd="0" presId="urn:microsoft.com/office/officeart/2005/8/layout/vProcess5"/>
    <dgm:cxn modelId="{12E208E9-66CB-429A-923F-87AACA6CBD30}" type="presOf" srcId="{987931FF-238A-4D91-86A9-FCE3AA19E23C}" destId="{E5D9BCC0-67EE-480D-A06E-2A0577CB8410}" srcOrd="0" destOrd="0" presId="urn:microsoft.com/office/officeart/2005/8/layout/vProcess5"/>
    <dgm:cxn modelId="{A84698FD-4619-446A-B190-509CB3B94C4B}" srcId="{5F8E8A9C-CE8F-4D15-B5EC-0A78AF035DCA}" destId="{2C84B240-4F27-4B5C-8596-64C0CA828FA7}" srcOrd="0" destOrd="0" parTransId="{1B0D9E96-43FA-4A15-AB04-4ED23E96BB10}" sibTransId="{2F567F82-35B5-412A-9594-07B377847C2A}"/>
    <dgm:cxn modelId="{B44A6F51-0D2E-422F-AF74-8B11318B6321}" type="presParOf" srcId="{C9B572F0-3507-4713-BE6D-4F192E1C5A2F}" destId="{ECFA9537-7515-4EF9-A696-CE6FB067280E}" srcOrd="0" destOrd="0" presId="urn:microsoft.com/office/officeart/2005/8/layout/vProcess5"/>
    <dgm:cxn modelId="{007CE458-0BC5-41FA-A594-66CF633A80FE}" type="presParOf" srcId="{C9B572F0-3507-4713-BE6D-4F192E1C5A2F}" destId="{E0EC428C-BC90-4DD5-BE22-CE073C710667}" srcOrd="1" destOrd="0" presId="urn:microsoft.com/office/officeart/2005/8/layout/vProcess5"/>
    <dgm:cxn modelId="{50416443-F34D-4E03-8938-8EFEAF162923}" type="presParOf" srcId="{C9B572F0-3507-4713-BE6D-4F192E1C5A2F}" destId="{E5D9BCC0-67EE-480D-A06E-2A0577CB8410}" srcOrd="2" destOrd="0" presId="urn:microsoft.com/office/officeart/2005/8/layout/vProcess5"/>
    <dgm:cxn modelId="{B717D863-42AE-4910-A070-033847159F0A}" type="presParOf" srcId="{C9B572F0-3507-4713-BE6D-4F192E1C5A2F}" destId="{F1ED3AD8-335E-40AC-8C7F-C52F69DD2593}" srcOrd="3" destOrd="0" presId="urn:microsoft.com/office/officeart/2005/8/layout/vProcess5"/>
    <dgm:cxn modelId="{B963B27C-CE78-419E-B10C-F73AE4A348DD}" type="presParOf" srcId="{C9B572F0-3507-4713-BE6D-4F192E1C5A2F}" destId="{BC511022-1C5C-4B1A-B9C0-1B4F7F5FC5F8}" srcOrd="4" destOrd="0" presId="urn:microsoft.com/office/officeart/2005/8/layout/vProcess5"/>
    <dgm:cxn modelId="{41D0247A-02F8-464D-BC50-7EDF2BD68911}" type="presParOf" srcId="{C9B572F0-3507-4713-BE6D-4F192E1C5A2F}" destId="{BF69ED00-D210-43FF-90DB-2D3B7EEB10FA}" srcOrd="5" destOrd="0" presId="urn:microsoft.com/office/officeart/2005/8/layout/vProcess5"/>
    <dgm:cxn modelId="{ACAFAE80-2252-4DC9-9238-03BFEFC7E107}" type="presParOf" srcId="{C9B572F0-3507-4713-BE6D-4F192E1C5A2F}" destId="{AC03DF74-9CD8-4566-87F1-ACA8565DFA84}" srcOrd="6" destOrd="0" presId="urn:microsoft.com/office/officeart/2005/8/layout/vProcess5"/>
    <dgm:cxn modelId="{1A98A33C-0382-47B8-BD1B-A97BBB281216}" type="presParOf" srcId="{C9B572F0-3507-4713-BE6D-4F192E1C5A2F}" destId="{5E44806D-E0E3-497B-8DA5-54F1D9BDC0F7}" srcOrd="7" destOrd="0" presId="urn:microsoft.com/office/officeart/2005/8/layout/vProcess5"/>
    <dgm:cxn modelId="{735B2DA5-280B-4BFE-B58F-4694C0872AF3}" type="presParOf" srcId="{C9B572F0-3507-4713-BE6D-4F192E1C5A2F}" destId="{2AF050F3-B007-42BA-981F-0805909DEAD9}" srcOrd="8" destOrd="0" presId="urn:microsoft.com/office/officeart/2005/8/layout/vProcess5"/>
    <dgm:cxn modelId="{1C033E6B-871A-49EB-860D-1FC1A3C773C2}" type="presParOf" srcId="{C9B572F0-3507-4713-BE6D-4F192E1C5A2F}" destId="{5A30814E-7F7F-4C24-9511-489AFD24E98E}" srcOrd="9" destOrd="0" presId="urn:microsoft.com/office/officeart/2005/8/layout/vProcess5"/>
    <dgm:cxn modelId="{0131BBD6-9FE5-45CE-BD1A-86A6DAA2FBF3}" type="presParOf" srcId="{C9B572F0-3507-4713-BE6D-4F192E1C5A2F}" destId="{C128FD58-58ED-4FA6-9548-745577D881A9}" srcOrd="10" destOrd="0" presId="urn:microsoft.com/office/officeart/2005/8/layout/vProcess5"/>
    <dgm:cxn modelId="{47F3520D-7177-4294-8A6F-7BB8E9999A42}" type="presParOf" srcId="{C9B572F0-3507-4713-BE6D-4F192E1C5A2F}" destId="{5DC12DB4-6468-4A0D-A939-058CAA258A1A}"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89723-536A-4066-B959-84A232247235}">
      <dsp:nvSpPr>
        <dsp:cNvPr id="0" name=""/>
        <dsp:cNvSpPr/>
      </dsp:nvSpPr>
      <dsp:spPr>
        <a:xfrm>
          <a:off x="0" y="20158"/>
          <a:ext cx="5626542" cy="6753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dirty="0"/>
            <a:t>Vědecký socialismus </a:t>
          </a:r>
          <a:endParaRPr lang="en-US" sz="1700" kern="1200" dirty="0"/>
        </a:p>
      </dsp:txBody>
      <dsp:txXfrm>
        <a:off x="32967" y="53125"/>
        <a:ext cx="5560608" cy="609393"/>
      </dsp:txXfrm>
    </dsp:sp>
    <dsp:sp modelId="{1A20B486-6802-4C0D-B7EB-D710930C0ED8}">
      <dsp:nvSpPr>
        <dsp:cNvPr id="0" name=""/>
        <dsp:cNvSpPr/>
      </dsp:nvSpPr>
      <dsp:spPr>
        <a:xfrm>
          <a:off x="0" y="744446"/>
          <a:ext cx="5626542" cy="67532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FR" sz="1700" kern="1200" dirty="0"/>
            <a:t>Henri de Saint-Simon, Charles Fourier Robert Owen</a:t>
          </a:r>
        </a:p>
      </dsp:txBody>
      <dsp:txXfrm>
        <a:off x="32967" y="777413"/>
        <a:ext cx="5560608" cy="609393"/>
      </dsp:txXfrm>
    </dsp:sp>
    <dsp:sp modelId="{2BDA9FA7-996C-40EB-BBD4-F97A4E39BF63}">
      <dsp:nvSpPr>
        <dsp:cNvPr id="0" name=""/>
        <dsp:cNvSpPr/>
      </dsp:nvSpPr>
      <dsp:spPr>
        <a:xfrm>
          <a:off x="0" y="1468733"/>
          <a:ext cx="5626542" cy="67532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dirty="0"/>
            <a:t>Snahy o vytvoření nové, spravedlivější společnosti </a:t>
          </a:r>
          <a:endParaRPr lang="en-US" sz="1700" kern="1200" dirty="0"/>
        </a:p>
      </dsp:txBody>
      <dsp:txXfrm>
        <a:off x="32967" y="1501700"/>
        <a:ext cx="5560608" cy="609393"/>
      </dsp:txXfrm>
    </dsp:sp>
    <dsp:sp modelId="{41A327A5-1EDB-44AA-888E-294E8584CB71}">
      <dsp:nvSpPr>
        <dsp:cNvPr id="0" name=""/>
        <dsp:cNvSpPr/>
      </dsp:nvSpPr>
      <dsp:spPr>
        <a:xfrm>
          <a:off x="0" y="2193021"/>
          <a:ext cx="5626542" cy="6753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Inspirace Velkou Francouzskou revolucí </a:t>
          </a:r>
          <a:endParaRPr lang="en-US" sz="1700" kern="1200"/>
        </a:p>
      </dsp:txBody>
      <dsp:txXfrm>
        <a:off x="32967" y="2225988"/>
        <a:ext cx="5560608" cy="609393"/>
      </dsp:txXfrm>
    </dsp:sp>
    <dsp:sp modelId="{80AEB02D-35B8-4262-8C9A-C3668B027FC5}">
      <dsp:nvSpPr>
        <dsp:cNvPr id="0" name=""/>
        <dsp:cNvSpPr/>
      </dsp:nvSpPr>
      <dsp:spPr>
        <a:xfrm>
          <a:off x="0" y="2917308"/>
          <a:ext cx="5626542" cy="67532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Společnost bez soukromého vlastnictví </a:t>
          </a:r>
          <a:endParaRPr lang="en-US" sz="1700" kern="1200"/>
        </a:p>
      </dsp:txBody>
      <dsp:txXfrm>
        <a:off x="32967" y="2950275"/>
        <a:ext cx="5560608" cy="609393"/>
      </dsp:txXfrm>
    </dsp:sp>
    <dsp:sp modelId="{63C9E275-DFAD-411C-BF4B-7031D33C853F}">
      <dsp:nvSpPr>
        <dsp:cNvPr id="0" name=""/>
        <dsp:cNvSpPr/>
      </dsp:nvSpPr>
      <dsp:spPr>
        <a:xfrm>
          <a:off x="0" y="3641596"/>
          <a:ext cx="5626542" cy="6753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Lidé sami přijmou myšlenky socialismu, revoluce není potřebná </a:t>
          </a:r>
          <a:endParaRPr lang="en-US" sz="1700" kern="1200"/>
        </a:p>
      </dsp:txBody>
      <dsp:txXfrm>
        <a:off x="32967" y="3674563"/>
        <a:ext cx="5560608" cy="609393"/>
      </dsp:txXfrm>
    </dsp:sp>
    <dsp:sp modelId="{C28AD5B2-D14D-4345-9F97-A64468FABFC2}">
      <dsp:nvSpPr>
        <dsp:cNvPr id="0" name=""/>
        <dsp:cNvSpPr/>
      </dsp:nvSpPr>
      <dsp:spPr>
        <a:xfrm>
          <a:off x="0" y="4365884"/>
          <a:ext cx="5626542" cy="67532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Existence malých soběstačných komunit (kibucy) </a:t>
          </a:r>
          <a:endParaRPr lang="en-US" sz="1700" kern="1200"/>
        </a:p>
      </dsp:txBody>
      <dsp:txXfrm>
        <a:off x="32967" y="4398851"/>
        <a:ext cx="5560608" cy="609393"/>
      </dsp:txXfrm>
    </dsp:sp>
    <dsp:sp modelId="{8DB5816C-E306-4FD4-AA67-D125903AEE9F}">
      <dsp:nvSpPr>
        <dsp:cNvPr id="0" name=""/>
        <dsp:cNvSpPr/>
      </dsp:nvSpPr>
      <dsp:spPr>
        <a:xfrm>
          <a:off x="0" y="5090171"/>
          <a:ext cx="5626542" cy="67532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Nová Harmonie, Falanstére </a:t>
          </a:r>
          <a:endParaRPr lang="en-US" sz="1700" kern="1200"/>
        </a:p>
      </dsp:txBody>
      <dsp:txXfrm>
        <a:off x="32967" y="5123138"/>
        <a:ext cx="5560608" cy="609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C428C-BC90-4DD5-BE22-CE073C710667}">
      <dsp:nvSpPr>
        <dsp:cNvPr id="0" name=""/>
        <dsp:cNvSpPr/>
      </dsp:nvSpPr>
      <dsp:spPr>
        <a:xfrm>
          <a:off x="0" y="0"/>
          <a:ext cx="8733428" cy="116219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Marx nenabízí detailní návod přechodu k socialismu, klíčový je historický kontext, socialismus vznikne až na základě revoluce (kritika utopických socialistů)  </a:t>
          </a:r>
          <a:endParaRPr lang="en-US" sz="2100" kern="1200" dirty="0"/>
        </a:p>
      </dsp:txBody>
      <dsp:txXfrm>
        <a:off x="34040" y="34040"/>
        <a:ext cx="7381120" cy="1094117"/>
      </dsp:txXfrm>
    </dsp:sp>
    <dsp:sp modelId="{E5D9BCC0-67EE-480D-A06E-2A0577CB8410}">
      <dsp:nvSpPr>
        <dsp:cNvPr id="0" name=""/>
        <dsp:cNvSpPr/>
      </dsp:nvSpPr>
      <dsp:spPr>
        <a:xfrm>
          <a:off x="731424" y="1373506"/>
          <a:ext cx="8733428" cy="1162197"/>
        </a:xfrm>
        <a:prstGeom prst="roundRect">
          <a:avLst>
            <a:gd name="adj" fmla="val 10000"/>
          </a:avLst>
        </a:prstGeom>
        <a:solidFill>
          <a:schemeClr val="accent2">
            <a:hueOff val="3195565"/>
            <a:satOff val="10438"/>
            <a:lumOff val="-88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První krok - diktatura proletariátu </a:t>
          </a:r>
          <a14:m xmlns:a14="http://schemas.microsoft.com/office/drawing/2010/main">
            <m:oMath xmlns:m="http://schemas.openxmlformats.org/officeDocument/2006/math">
              <m:r>
                <a:rPr lang="cs-CZ" sz="2100" i="1" kern="1200" smtClean="0">
                  <a:latin typeface="Cambria Math" panose="02040503050406030204" pitchFamily="18" charset="0"/>
                  <a:ea typeface="Cambria Math" panose="02040503050406030204" pitchFamily="18" charset="0"/>
                </a:rPr>
                <m:t>→</m:t>
              </m:r>
            </m:oMath>
          </a14:m>
          <a:r>
            <a:rPr lang="cs-CZ" sz="2100" kern="1200" dirty="0"/>
            <a:t> Demokratická, kolektivní síla pracujících, inspirace pařížskou komunou, </a:t>
          </a:r>
          <a:r>
            <a:rPr lang="cs-CZ" sz="2100" b="1" kern="1200" dirty="0"/>
            <a:t>zástupci lidu voleni a odvoláváni!</a:t>
          </a:r>
          <a:endParaRPr lang="en-US" sz="2100" b="1" kern="1200" dirty="0"/>
        </a:p>
      </dsp:txBody>
      <dsp:txXfrm>
        <a:off x="765464" y="1407546"/>
        <a:ext cx="7178495" cy="1094117"/>
      </dsp:txXfrm>
    </dsp:sp>
    <dsp:sp modelId="{F1ED3AD8-335E-40AC-8C7F-C52F69DD2593}">
      <dsp:nvSpPr>
        <dsp:cNvPr id="0" name=""/>
        <dsp:cNvSpPr/>
      </dsp:nvSpPr>
      <dsp:spPr>
        <a:xfrm>
          <a:off x="1451932" y="2747012"/>
          <a:ext cx="8733428" cy="1162197"/>
        </a:xfrm>
        <a:prstGeom prst="roundRect">
          <a:avLst>
            <a:gd name="adj" fmla="val 10000"/>
          </a:avLst>
        </a:prstGeom>
        <a:solidFill>
          <a:schemeClr val="accent2">
            <a:hueOff val="6391131"/>
            <a:satOff val="20875"/>
            <a:lumOff val="-177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Další krok - převzetí klíčových výrobních prostředků a ekonomických  institucí </a:t>
          </a:r>
          <a14:m xmlns:a14="http://schemas.microsoft.com/office/drawing/2010/main">
            <m:oMath xmlns:m="http://schemas.openxmlformats.org/officeDocument/2006/math">
              <m:r>
                <a:rPr lang="cs-CZ" sz="2100" i="1" kern="1200" smtClean="0">
                  <a:latin typeface="Cambria Math" panose="02040503050406030204" pitchFamily="18" charset="0"/>
                  <a:ea typeface="Cambria Math" panose="02040503050406030204" pitchFamily="18" charset="0"/>
                </a:rPr>
                <m:t>→</m:t>
              </m:r>
            </m:oMath>
          </a14:m>
          <a:r>
            <a:rPr lang="cs-CZ" sz="2100" kern="1200" dirty="0"/>
            <a:t> Cílem je nastolení kontroly pracujících nad ekonomikou </a:t>
          </a:r>
          <a14:m xmlns:a14="http://schemas.microsoft.com/office/drawing/2010/main">
            <m:oMath xmlns:m="http://schemas.openxmlformats.org/officeDocument/2006/math">
              <m:r>
                <a:rPr lang="cs-CZ" sz="2100" i="1" kern="1200" smtClean="0">
                  <a:latin typeface="Cambria Math" panose="02040503050406030204" pitchFamily="18" charset="0"/>
                  <a:ea typeface="Cambria Math" panose="02040503050406030204" pitchFamily="18" charset="0"/>
                </a:rPr>
                <m:t>→</m:t>
              </m:r>
            </m:oMath>
          </a14:m>
          <a:r>
            <a:rPr lang="cs-CZ" sz="2100" kern="1200" dirty="0"/>
            <a:t> Demokratizace ekonomiky </a:t>
          </a:r>
          <a:endParaRPr lang="en-US" sz="2100" kern="1200" dirty="0"/>
        </a:p>
      </dsp:txBody>
      <dsp:txXfrm>
        <a:off x="1485972" y="2781052"/>
        <a:ext cx="7189412" cy="1094117"/>
      </dsp:txXfrm>
    </dsp:sp>
    <dsp:sp modelId="{BC511022-1C5C-4B1A-B9C0-1B4F7F5FC5F8}">
      <dsp:nvSpPr>
        <dsp:cNvPr id="0" name=""/>
        <dsp:cNvSpPr/>
      </dsp:nvSpPr>
      <dsp:spPr>
        <a:xfrm>
          <a:off x="2183357" y="4120519"/>
          <a:ext cx="8733428" cy="1162197"/>
        </a:xfrm>
        <a:prstGeom prst="roundRect">
          <a:avLst>
            <a:gd name="adj" fmla="val 10000"/>
          </a:avLst>
        </a:prstGeom>
        <a:solidFill>
          <a:schemeClr val="accent2">
            <a:hueOff val="9586696"/>
            <a:satOff val="31313"/>
            <a:lumOff val="-2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Komunismus </a:t>
          </a:r>
          <a14:m xmlns:a14="http://schemas.microsoft.com/office/drawing/2010/main">
            <m:oMath xmlns:m="http://schemas.openxmlformats.org/officeDocument/2006/math">
              <m:r>
                <a:rPr lang="cs-CZ" sz="2100" i="1" kern="1200" smtClean="0">
                  <a:latin typeface="Cambria Math" panose="02040503050406030204" pitchFamily="18" charset="0"/>
                  <a:ea typeface="Cambria Math" panose="02040503050406030204" pitchFamily="18" charset="0"/>
                </a:rPr>
                <m:t>→</m:t>
              </m:r>
            </m:oMath>
          </a14:m>
          <a:r>
            <a:rPr lang="cs-CZ" sz="2100" kern="1200" dirty="0"/>
            <a:t> Odstranění kapitalismus </a:t>
          </a:r>
          <a14:m xmlns:a14="http://schemas.microsoft.com/office/drawing/2010/main">
            <m:oMath xmlns:m="http://schemas.openxmlformats.org/officeDocument/2006/math">
              <m:r>
                <a:rPr lang="cs-CZ" sz="2100" i="1" kern="1200" smtClean="0">
                  <a:latin typeface="Cambria Math" panose="02040503050406030204" pitchFamily="18" charset="0"/>
                  <a:ea typeface="Cambria Math" panose="02040503050406030204" pitchFamily="18" charset="0"/>
                </a:rPr>
                <m:t>→</m:t>
              </m:r>
            </m:oMath>
          </a14:m>
          <a:r>
            <a:rPr lang="cs-CZ" sz="2100" kern="1200" dirty="0"/>
            <a:t> Spontánní harmonie jedince a společnosti, zrušení institutu rodiny, návrat člověka k jeho rodové přirozenosti </a:t>
          </a:r>
        </a:p>
      </dsp:txBody>
      <dsp:txXfrm>
        <a:off x="2217397" y="4154559"/>
        <a:ext cx="7178495" cy="1094117"/>
      </dsp:txXfrm>
    </dsp:sp>
    <dsp:sp modelId="{BF69ED00-D210-43FF-90DB-2D3B7EEB10FA}">
      <dsp:nvSpPr>
        <dsp:cNvPr id="0" name=""/>
        <dsp:cNvSpPr/>
      </dsp:nvSpPr>
      <dsp:spPr>
        <a:xfrm>
          <a:off x="7978000" y="890137"/>
          <a:ext cx="755428" cy="75542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147971" y="890137"/>
        <a:ext cx="415486" cy="568460"/>
      </dsp:txXfrm>
    </dsp:sp>
    <dsp:sp modelId="{AC03DF74-9CD8-4566-87F1-ACA8565DFA84}">
      <dsp:nvSpPr>
        <dsp:cNvPr id="0" name=""/>
        <dsp:cNvSpPr/>
      </dsp:nvSpPr>
      <dsp:spPr>
        <a:xfrm>
          <a:off x="8709424" y="2263644"/>
          <a:ext cx="755428" cy="755428"/>
        </a:xfrm>
        <a:prstGeom prst="downArrow">
          <a:avLst>
            <a:gd name="adj1" fmla="val 55000"/>
            <a:gd name="adj2" fmla="val 45000"/>
          </a:avLst>
        </a:prstGeom>
        <a:solidFill>
          <a:schemeClr val="accent2">
            <a:tint val="40000"/>
            <a:alpha val="90000"/>
            <a:hueOff val="4706635"/>
            <a:satOff val="654"/>
            <a:lumOff val="-2316"/>
            <a:alphaOff val="0"/>
          </a:schemeClr>
        </a:solidFill>
        <a:ln w="12700" cap="flat" cmpd="sng" algn="ctr">
          <a:solidFill>
            <a:schemeClr val="accent2">
              <a:tint val="40000"/>
              <a:alpha val="90000"/>
              <a:hueOff val="4706635"/>
              <a:satOff val="654"/>
              <a:lumOff val="-23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879395" y="2263644"/>
        <a:ext cx="415486" cy="568460"/>
      </dsp:txXfrm>
    </dsp:sp>
    <dsp:sp modelId="{5E44806D-E0E3-497B-8DA5-54F1D9BDC0F7}">
      <dsp:nvSpPr>
        <dsp:cNvPr id="0" name=""/>
        <dsp:cNvSpPr/>
      </dsp:nvSpPr>
      <dsp:spPr>
        <a:xfrm>
          <a:off x="9429932" y="3637150"/>
          <a:ext cx="755428" cy="755428"/>
        </a:xfrm>
        <a:prstGeom prst="downArrow">
          <a:avLst>
            <a:gd name="adj1" fmla="val 55000"/>
            <a:gd name="adj2" fmla="val 45000"/>
          </a:avLst>
        </a:prstGeom>
        <a:solidFill>
          <a:schemeClr val="accent2">
            <a:tint val="40000"/>
            <a:alpha val="90000"/>
            <a:hueOff val="9413270"/>
            <a:satOff val="1309"/>
            <a:lumOff val="-4631"/>
            <a:alphaOff val="0"/>
          </a:schemeClr>
        </a:solidFill>
        <a:ln w="12700" cap="flat" cmpd="sng" algn="ctr">
          <a:solidFill>
            <a:schemeClr val="accent2">
              <a:tint val="40000"/>
              <a:alpha val="90000"/>
              <a:hueOff val="9413270"/>
              <a:satOff val="1309"/>
              <a:lumOff val="-46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cs-CZ" sz="3400" kern="1200"/>
        </a:p>
      </dsp:txBody>
      <dsp:txXfrm>
        <a:off x="9599903" y="3637150"/>
        <a:ext cx="415486" cy="5684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12/7/2022</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17663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12/7/2022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94753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12/7/2022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46663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12/7/2022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7314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12/7/2022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19393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12/7/2022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571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12/7/2022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9777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12/7/2022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9633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12/7/2022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8428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12/7/2022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93443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12/7/2022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53880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12/7/2022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17580873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64" r:id="rId8"/>
    <p:sldLayoutId id="2147483765" r:id="rId9"/>
    <p:sldLayoutId id="2147483766" r:id="rId10"/>
    <p:sldLayoutId id="2147483774"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com"/><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png"/><Relationship Id="rId7"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14.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DA0203-BFB4-49DB-A205-51AD7549D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10BFCB1E-89C9-4789-A2D9-52D6C8653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Barevný kouř">
            <a:extLst>
              <a:ext uri="{FF2B5EF4-FFF2-40B4-BE49-F238E27FC236}">
                <a16:creationId xmlns:a16="http://schemas.microsoft.com/office/drawing/2014/main" id="{50467BE5-5340-A8E3-A1E0-FEA9C83FA600}"/>
              </a:ext>
            </a:extLst>
          </p:cNvPr>
          <p:cNvPicPr>
            <a:picLocks noChangeAspect="1"/>
          </p:cNvPicPr>
          <p:nvPr/>
        </p:nvPicPr>
        <p:blipFill rotWithShape="1">
          <a:blip r:embed="rId2">
            <a:alphaModFix/>
          </a:blip>
          <a:srcRect t="25015"/>
          <a:stretch/>
        </p:blipFill>
        <p:spPr>
          <a:xfrm>
            <a:off x="20" y="10"/>
            <a:ext cx="12191980" cy="6856614"/>
          </a:xfrm>
          <a:prstGeom prst="rect">
            <a:avLst/>
          </a:prstGeom>
        </p:spPr>
      </p:pic>
      <p:sp>
        <p:nvSpPr>
          <p:cNvPr id="13" name="Rectangle 12">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8F85E8C-2FEE-0E4C-3C6C-85E5E2E21E1B}"/>
              </a:ext>
            </a:extLst>
          </p:cNvPr>
          <p:cNvSpPr>
            <a:spLocks noGrp="1"/>
          </p:cNvSpPr>
          <p:nvPr>
            <p:ph type="ctrTitle"/>
          </p:nvPr>
        </p:nvSpPr>
        <p:spPr>
          <a:xfrm>
            <a:off x="996275" y="304801"/>
            <a:ext cx="10190071" cy="2204719"/>
          </a:xfrm>
        </p:spPr>
        <p:txBody>
          <a:bodyPr anchor="b">
            <a:normAutofit/>
          </a:bodyPr>
          <a:lstStyle/>
          <a:p>
            <a:r>
              <a:rPr lang="cs-CZ" sz="7200" dirty="0">
                <a:solidFill>
                  <a:srgbClr val="CB233F"/>
                </a:solidFill>
              </a:rPr>
              <a:t>KARL MARX </a:t>
            </a:r>
          </a:p>
        </p:txBody>
      </p:sp>
      <p:sp>
        <p:nvSpPr>
          <p:cNvPr id="3" name="Podnadpis 2">
            <a:extLst>
              <a:ext uri="{FF2B5EF4-FFF2-40B4-BE49-F238E27FC236}">
                <a16:creationId xmlns:a16="http://schemas.microsoft.com/office/drawing/2014/main" id="{6D613B28-369D-39DC-9FBB-4B96111E5150}"/>
              </a:ext>
            </a:extLst>
          </p:cNvPr>
          <p:cNvSpPr>
            <a:spLocks noGrp="1"/>
          </p:cNvSpPr>
          <p:nvPr>
            <p:ph type="subTitle" idx="1"/>
          </p:nvPr>
        </p:nvSpPr>
        <p:spPr>
          <a:xfrm>
            <a:off x="1218708" y="2580640"/>
            <a:ext cx="9781327" cy="3545757"/>
          </a:xfrm>
        </p:spPr>
        <p:txBody>
          <a:bodyPr anchor="t">
            <a:normAutofit fontScale="92500" lnSpcReduction="10000"/>
          </a:bodyPr>
          <a:lstStyle/>
          <a:p>
            <a:r>
              <a:rPr lang="cs-CZ" sz="4000" b="1" dirty="0">
                <a:solidFill>
                  <a:srgbClr val="CB233F"/>
                </a:solidFill>
              </a:rPr>
              <a:t>ZROD SOCIALISTICKÉ TRADICE </a:t>
            </a:r>
          </a:p>
          <a:p>
            <a:endParaRPr lang="cs-CZ" sz="4000" b="1" dirty="0">
              <a:solidFill>
                <a:srgbClr val="CB233F"/>
              </a:solidFill>
            </a:endParaRPr>
          </a:p>
          <a:p>
            <a:endParaRPr lang="cs-CZ" sz="2200" b="1" dirty="0">
              <a:solidFill>
                <a:srgbClr val="C00000"/>
              </a:solidFill>
            </a:endParaRPr>
          </a:p>
          <a:p>
            <a:endParaRPr lang="cs-CZ" sz="2200" b="1" dirty="0">
              <a:solidFill>
                <a:srgbClr val="C00000"/>
              </a:solidFill>
            </a:endParaRPr>
          </a:p>
          <a:p>
            <a:endParaRPr lang="cs-CZ" sz="2200" b="1" dirty="0">
              <a:solidFill>
                <a:schemeClr val="tx2">
                  <a:lumMod val="90000"/>
                  <a:lumOff val="10000"/>
                </a:schemeClr>
              </a:solidFill>
            </a:endParaRPr>
          </a:p>
          <a:p>
            <a:r>
              <a:rPr lang="cs-CZ" sz="2200" b="1" dirty="0">
                <a:solidFill>
                  <a:srgbClr val="CB233F"/>
                </a:solidFill>
              </a:rPr>
              <a:t>POLb1008 Tradice politického myšlení</a:t>
            </a:r>
          </a:p>
          <a:p>
            <a:r>
              <a:rPr lang="cs-CZ" sz="2200" b="1" dirty="0">
                <a:solidFill>
                  <a:srgbClr val="CB233F"/>
                </a:solidFill>
              </a:rPr>
              <a:t>Tereza Křepelová, 8. 12. 2022</a:t>
            </a:r>
          </a:p>
          <a:p>
            <a:endParaRPr lang="cs-CZ" sz="2200" b="1" dirty="0"/>
          </a:p>
        </p:txBody>
      </p:sp>
    </p:spTree>
    <p:extLst>
      <p:ext uri="{BB962C8B-B14F-4D97-AF65-F5344CB8AC3E}">
        <p14:creationId xmlns:p14="http://schemas.microsoft.com/office/powerpoint/2010/main" val="3029284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8" name="Rectangle 77">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97"/>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80" name="Picture 79">
            <a:extLst>
              <a:ext uri="{FF2B5EF4-FFF2-40B4-BE49-F238E27FC236}">
                <a16:creationId xmlns:a16="http://schemas.microsoft.com/office/drawing/2014/main" id="{3A0AB1E0-FFE6-4D14-96E0-C0F76F64B9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rot="16200000">
            <a:off x="42411" y="-41459"/>
            <a:ext cx="1295924" cy="1374648"/>
          </a:xfrm>
          <a:prstGeom prst="rect">
            <a:avLst/>
          </a:prstGeom>
        </p:spPr>
      </p:pic>
      <p:sp>
        <p:nvSpPr>
          <p:cNvPr id="2" name="Nadpis 1">
            <a:extLst>
              <a:ext uri="{FF2B5EF4-FFF2-40B4-BE49-F238E27FC236}">
                <a16:creationId xmlns:a16="http://schemas.microsoft.com/office/drawing/2014/main" id="{D5A06894-1D48-5DA5-8CBB-556AAA7877C8}"/>
              </a:ext>
            </a:extLst>
          </p:cNvPr>
          <p:cNvSpPr>
            <a:spLocks noGrp="1"/>
          </p:cNvSpPr>
          <p:nvPr>
            <p:ph type="title"/>
          </p:nvPr>
        </p:nvSpPr>
        <p:spPr>
          <a:xfrm>
            <a:off x="1828800" y="-121919"/>
            <a:ext cx="5334000" cy="1415746"/>
          </a:xfrm>
        </p:spPr>
        <p:txBody>
          <a:bodyPr>
            <a:normAutofit fontScale="90000"/>
          </a:bodyPr>
          <a:lstStyle/>
          <a:p>
            <a:pPr algn="ctr"/>
            <a:r>
              <a:rPr lang="cs-CZ" dirty="0">
                <a:solidFill>
                  <a:schemeClr val="tx2"/>
                </a:solidFill>
              </a:rPr>
              <a:t>KRITIKA KAPITALISMU</a:t>
            </a:r>
          </a:p>
        </p:txBody>
      </p:sp>
      <p:pic>
        <p:nvPicPr>
          <p:cNvPr id="7" name="Zástupný obsah 6" descr="Obsah obrázku text&#10;&#10;Popis byl vytvořen automaticky">
            <a:extLst>
              <a:ext uri="{FF2B5EF4-FFF2-40B4-BE49-F238E27FC236}">
                <a16:creationId xmlns:a16="http://schemas.microsoft.com/office/drawing/2014/main" id="{A8F398B4-BC9B-C0E8-2F48-A684D5CBA57F}"/>
              </a:ext>
            </a:extLst>
          </p:cNvPr>
          <p:cNvPicPr>
            <a:picLocks noChangeAspect="1"/>
          </p:cNvPicPr>
          <p:nvPr/>
        </p:nvPicPr>
        <p:blipFill rotWithShape="1">
          <a:blip r:embed="rId3">
            <a:extLst>
              <a:ext uri="{28A0092B-C50C-407E-A947-70E740481C1C}">
                <a14:useLocalDpi xmlns:a14="http://schemas.microsoft.com/office/drawing/2010/main" val="0"/>
              </a:ext>
            </a:extLst>
          </a:blip>
          <a:srcRect t="25913" b="19081"/>
          <a:stretch/>
        </p:blipFill>
        <p:spPr>
          <a:xfrm>
            <a:off x="7755212" y="-2098"/>
            <a:ext cx="4436788" cy="2440497"/>
          </a:xfrm>
          <a:prstGeom prst="rect">
            <a:avLst/>
          </a:prstGeom>
        </p:spPr>
      </p:pic>
      <mc:AlternateContent xmlns:mc="http://schemas.openxmlformats.org/markup-compatibility/2006">
        <mc:Choice xmlns:a14="http://schemas.microsoft.com/office/drawing/2010/main" Requires="a14">
          <p:sp>
            <p:nvSpPr>
              <p:cNvPr id="27" name="Content Placeholder 26">
                <a:extLst>
                  <a:ext uri="{FF2B5EF4-FFF2-40B4-BE49-F238E27FC236}">
                    <a16:creationId xmlns:a16="http://schemas.microsoft.com/office/drawing/2014/main" id="{5791B22D-7C2B-B9C0-5675-587CA4240305}"/>
                  </a:ext>
                </a:extLst>
              </p:cNvPr>
              <p:cNvSpPr>
                <a:spLocks noGrp="1"/>
              </p:cNvSpPr>
              <p:nvPr>
                <p:ph idx="1"/>
              </p:nvPr>
            </p:nvSpPr>
            <p:spPr>
              <a:xfrm>
                <a:off x="0" y="1838960"/>
                <a:ext cx="7670800" cy="4754880"/>
              </a:xfrm>
            </p:spPr>
            <p:txBody>
              <a:bodyPr>
                <a:noAutofit/>
              </a:bodyPr>
              <a:lstStyle/>
              <a:p>
                <a:pPr>
                  <a:lnSpc>
                    <a:spcPct val="100000"/>
                  </a:lnSpc>
                </a:pPr>
                <a:r>
                  <a:rPr lang="en-US" sz="2200" dirty="0" err="1">
                    <a:solidFill>
                      <a:schemeClr val="tx2"/>
                    </a:solidFill>
                  </a:rPr>
                  <a:t>Kapitalismus</a:t>
                </a:r>
                <a:r>
                  <a:rPr lang="en-US" sz="2200" dirty="0">
                    <a:solidFill>
                      <a:schemeClr val="tx2"/>
                    </a:solidFill>
                  </a:rPr>
                  <a:t> </a:t>
                </a:r>
                <a:r>
                  <a:rPr lang="cs-CZ" sz="2200" dirty="0">
                    <a:solidFill>
                      <a:schemeClr val="tx2"/>
                    </a:solidFill>
                  </a:rPr>
                  <a:t>zosobněním </a:t>
                </a:r>
                <a:r>
                  <a:rPr lang="cs-CZ" sz="2200" b="1" dirty="0">
                    <a:solidFill>
                      <a:schemeClr val="tx2"/>
                    </a:solidFill>
                  </a:rPr>
                  <a:t>modernity </a:t>
                </a:r>
                <a:endParaRPr lang="en-US" sz="2200" b="1" dirty="0">
                  <a:solidFill>
                    <a:schemeClr val="tx2"/>
                  </a:solidFill>
                </a:endParaRPr>
              </a:p>
              <a:p>
                <a:pPr>
                  <a:lnSpc>
                    <a:spcPct val="100000"/>
                  </a:lnSpc>
                </a:pPr>
                <a:r>
                  <a:rPr lang="en-US" sz="2200" dirty="0" err="1">
                    <a:solidFill>
                      <a:schemeClr val="tx2"/>
                    </a:solidFill>
                  </a:rPr>
                  <a:t>Vyvíjí</a:t>
                </a:r>
                <a:r>
                  <a:rPr lang="en-US" sz="2200" dirty="0">
                    <a:solidFill>
                      <a:schemeClr val="tx2"/>
                    </a:solidFill>
                  </a:rPr>
                  <a:t> se od 15</a:t>
                </a:r>
                <a:r>
                  <a:rPr lang="cs-CZ" sz="2200" dirty="0">
                    <a:solidFill>
                      <a:schemeClr val="tx2"/>
                    </a:solidFill>
                  </a:rPr>
                  <a:t> </a:t>
                </a:r>
                <a:r>
                  <a:rPr lang="en-US" sz="2200" dirty="0">
                    <a:solidFill>
                      <a:schemeClr val="tx2"/>
                    </a:solidFill>
                  </a:rPr>
                  <a:t>. </a:t>
                </a:r>
                <a:r>
                  <a:rPr lang="cs-CZ" sz="2200" dirty="0">
                    <a:solidFill>
                      <a:schemeClr val="tx2"/>
                    </a:solidFill>
                  </a:rPr>
                  <a:t>st</a:t>
                </a:r>
                <a:r>
                  <a:rPr lang="en-US" sz="2200" dirty="0" err="1">
                    <a:solidFill>
                      <a:schemeClr val="tx2"/>
                    </a:solidFill>
                  </a:rPr>
                  <a:t>oletí</a:t>
                </a:r>
                <a:r>
                  <a:rPr lang="en-US" sz="2200" dirty="0">
                    <a:solidFill>
                      <a:schemeClr val="tx2"/>
                    </a:solidFill>
                  </a:rPr>
                  <a:t> a </a:t>
                </a:r>
                <a:r>
                  <a:rPr lang="en-US" sz="2200" dirty="0" err="1">
                    <a:solidFill>
                      <a:schemeClr val="tx2"/>
                    </a:solidFill>
                  </a:rPr>
                  <a:t>jednou</a:t>
                </a:r>
                <a:r>
                  <a:rPr lang="en-US" sz="2200" dirty="0">
                    <a:solidFill>
                      <a:schemeClr val="tx2"/>
                    </a:solidFill>
                  </a:rPr>
                  <a:t> </a:t>
                </a:r>
                <a:r>
                  <a:rPr lang="en-US" sz="2200" b="1" dirty="0" err="1">
                    <a:solidFill>
                      <a:schemeClr val="tx2"/>
                    </a:solidFill>
                  </a:rPr>
                  <a:t>bude</a:t>
                </a:r>
                <a:r>
                  <a:rPr lang="en-US" sz="2200" b="1" dirty="0">
                    <a:solidFill>
                      <a:schemeClr val="tx2"/>
                    </a:solidFill>
                  </a:rPr>
                  <a:t> </a:t>
                </a:r>
                <a:r>
                  <a:rPr lang="en-US" sz="2200" b="1" dirty="0" err="1">
                    <a:solidFill>
                      <a:schemeClr val="tx2"/>
                    </a:solidFill>
                  </a:rPr>
                  <a:t>odstraněn</a:t>
                </a:r>
                <a:r>
                  <a:rPr lang="en-US" sz="2200" b="1" dirty="0">
                    <a:solidFill>
                      <a:schemeClr val="tx2"/>
                    </a:solidFill>
                  </a:rPr>
                  <a:t> </a:t>
                </a:r>
                <a:endParaRPr lang="cs-CZ" sz="2200" b="1" dirty="0">
                  <a:solidFill>
                    <a:schemeClr val="tx2"/>
                  </a:solidFill>
                </a:endParaRPr>
              </a:p>
              <a:p>
                <a:pPr>
                  <a:lnSpc>
                    <a:spcPct val="100000"/>
                  </a:lnSpc>
                </a:pPr>
                <a:r>
                  <a:rPr lang="en-US" sz="2200" dirty="0" err="1">
                    <a:solidFill>
                      <a:schemeClr val="tx2"/>
                    </a:solidFill>
                  </a:rPr>
                  <a:t>Společnost</a:t>
                </a:r>
                <a:r>
                  <a:rPr lang="en-US" sz="2200" dirty="0">
                    <a:solidFill>
                      <a:schemeClr val="tx2"/>
                    </a:solidFill>
                  </a:rPr>
                  <a:t> </a:t>
                </a:r>
                <a:r>
                  <a:rPr lang="en-US" sz="2200" dirty="0" err="1">
                    <a:solidFill>
                      <a:schemeClr val="tx2"/>
                    </a:solidFill>
                  </a:rPr>
                  <a:t>dominována</a:t>
                </a:r>
                <a:r>
                  <a:rPr lang="en-US" sz="2200" dirty="0">
                    <a:solidFill>
                      <a:schemeClr val="tx2"/>
                    </a:solidFill>
                  </a:rPr>
                  <a:t> </a:t>
                </a:r>
                <a:r>
                  <a:rPr lang="en-US" sz="2200" dirty="0" err="1">
                    <a:solidFill>
                      <a:schemeClr val="tx2"/>
                    </a:solidFill>
                  </a:rPr>
                  <a:t>kapitálem</a:t>
                </a:r>
                <a:r>
                  <a:rPr lang="en-US" sz="2200" dirty="0">
                    <a:solidFill>
                      <a:schemeClr val="tx2"/>
                    </a:solidFill>
                  </a:rPr>
                  <a:t> a </a:t>
                </a:r>
                <a:r>
                  <a:rPr lang="en-US" sz="2200" dirty="0" err="1">
                    <a:solidFill>
                      <a:schemeClr val="tx2"/>
                    </a:solidFill>
                  </a:rPr>
                  <a:t>snahou</a:t>
                </a:r>
                <a:r>
                  <a:rPr lang="en-US" sz="2200" dirty="0">
                    <a:solidFill>
                      <a:schemeClr val="tx2"/>
                    </a:solidFill>
                  </a:rPr>
                  <a:t> o </a:t>
                </a:r>
                <a:r>
                  <a:rPr lang="en-US" sz="2200" dirty="0" err="1">
                    <a:solidFill>
                      <a:schemeClr val="tx2"/>
                    </a:solidFill>
                  </a:rPr>
                  <a:t>akumulaci</a:t>
                </a:r>
                <a:r>
                  <a:rPr lang="en-US" sz="2200" dirty="0">
                    <a:solidFill>
                      <a:schemeClr val="tx2"/>
                    </a:solidFill>
                  </a:rPr>
                  <a:t> </a:t>
                </a:r>
                <a:r>
                  <a:rPr lang="en-US" sz="2200" dirty="0" err="1">
                    <a:solidFill>
                      <a:schemeClr val="tx2"/>
                    </a:solidFill>
                  </a:rPr>
                  <a:t>kapitálu</a:t>
                </a:r>
                <a:r>
                  <a:rPr lang="cs-CZ" sz="2200" dirty="0">
                    <a:solidFill>
                      <a:schemeClr val="tx2"/>
                    </a:solidFill>
                  </a:rPr>
                  <a:t> </a:t>
                </a:r>
              </a:p>
              <a:p>
                <a:pPr>
                  <a:lnSpc>
                    <a:spcPct val="100000"/>
                  </a:lnSpc>
                </a:pPr>
                <a:r>
                  <a:rPr lang="cs-CZ" sz="2200" dirty="0">
                    <a:solidFill>
                      <a:schemeClr val="tx2"/>
                    </a:solidFill>
                  </a:rPr>
                  <a:t>Produkuje zbožní </a:t>
                </a:r>
                <a:r>
                  <a:rPr lang="cs-CZ" sz="2200" b="1" dirty="0">
                    <a:solidFill>
                      <a:schemeClr val="tx2"/>
                    </a:solidFill>
                  </a:rPr>
                  <a:t>fetišismus, individualismus, konzumerismus, egoismus</a:t>
                </a:r>
              </a:p>
              <a:p>
                <a:pPr>
                  <a:lnSpc>
                    <a:spcPct val="100000"/>
                  </a:lnSpc>
                </a:pPr>
                <a:r>
                  <a:rPr lang="cs-CZ" sz="2200" dirty="0">
                    <a:solidFill>
                      <a:schemeClr val="tx2"/>
                    </a:solidFill>
                  </a:rPr>
                  <a:t>Založen na </a:t>
                </a:r>
                <a:r>
                  <a:rPr lang="cs-CZ" sz="2200" b="1" dirty="0">
                    <a:solidFill>
                      <a:schemeClr val="tx2"/>
                    </a:solidFill>
                  </a:rPr>
                  <a:t>vykořisťování a nadhodnotě práce </a:t>
                </a:r>
                <a:r>
                  <a:rPr lang="cs-CZ" sz="2200" dirty="0">
                    <a:solidFill>
                      <a:schemeClr val="tx2"/>
                    </a:solidFill>
                  </a:rPr>
                  <a:t>– tvoří zisk v kapitalismu</a:t>
                </a:r>
              </a:p>
              <a:p>
                <a:pPr>
                  <a:lnSpc>
                    <a:spcPct val="100000"/>
                  </a:lnSpc>
                </a:pPr>
                <a:r>
                  <a:rPr lang="cs-CZ" sz="2200" b="1" dirty="0">
                    <a:solidFill>
                      <a:schemeClr val="tx2"/>
                    </a:solidFill>
                  </a:rPr>
                  <a:t>Třídy</a:t>
                </a:r>
                <a:r>
                  <a:rPr lang="cs-CZ" sz="2200" dirty="0">
                    <a:solidFill>
                      <a:schemeClr val="tx2"/>
                    </a:solidFill>
                  </a:rPr>
                  <a:t> jsou základní </a:t>
                </a:r>
                <a:r>
                  <a:rPr lang="cs-CZ" sz="2200" b="1" dirty="0">
                    <a:solidFill>
                      <a:schemeClr val="tx2"/>
                    </a:solidFill>
                  </a:rPr>
                  <a:t>stavební jednotkou </a:t>
                </a:r>
                <a:r>
                  <a:rPr lang="cs-CZ" sz="2200" dirty="0">
                    <a:solidFill>
                      <a:schemeClr val="tx2"/>
                    </a:solidFill>
                  </a:rPr>
                  <a:t>kapitalismu, ale lidé si své třídní postavení neuvědomují</a:t>
                </a:r>
              </a:p>
              <a:p>
                <a:pPr>
                  <a:lnSpc>
                    <a:spcPct val="100000"/>
                  </a:lnSpc>
                </a:pPr>
                <a:r>
                  <a:rPr lang="cs-CZ" sz="2200" dirty="0">
                    <a:solidFill>
                      <a:schemeClr val="tx2"/>
                    </a:solidFill>
                  </a:rPr>
                  <a:t>Falešné vědomí  </a:t>
                </a:r>
                <a14:m>
                  <m:oMath xmlns:m="http://schemas.openxmlformats.org/officeDocument/2006/math">
                    <m:r>
                      <a:rPr lang="cs-CZ" sz="2200">
                        <a:solidFill>
                          <a:schemeClr val="tx2"/>
                        </a:solidFill>
                        <a:latin typeface="Cambria Math" panose="02040503050406030204" pitchFamily="18" charset="0"/>
                      </a:rPr>
                      <m:t>→</m:t>
                    </m:r>
                  </m:oMath>
                </a14:m>
                <a:r>
                  <a:rPr lang="cs-CZ" sz="2200" dirty="0">
                    <a:solidFill>
                      <a:schemeClr val="tx2"/>
                    </a:solidFill>
                  </a:rPr>
                  <a:t>  základní podmínka fungování kapitalismu </a:t>
                </a:r>
                <a:endParaRPr lang="en-US" sz="2200" dirty="0">
                  <a:solidFill>
                    <a:schemeClr val="tx2"/>
                  </a:solidFill>
                </a:endParaRPr>
              </a:p>
            </p:txBody>
          </p:sp>
        </mc:Choice>
        <mc:Fallback>
          <p:sp>
            <p:nvSpPr>
              <p:cNvPr id="27" name="Content Placeholder 26">
                <a:extLst>
                  <a:ext uri="{FF2B5EF4-FFF2-40B4-BE49-F238E27FC236}">
                    <a16:creationId xmlns:a16="http://schemas.microsoft.com/office/drawing/2014/main" id="{5791B22D-7C2B-B9C0-5675-587CA4240305}"/>
                  </a:ext>
                </a:extLst>
              </p:cNvPr>
              <p:cNvSpPr>
                <a:spLocks noGrp="1" noRot="1" noChangeAspect="1" noMove="1" noResize="1" noEditPoints="1" noAdjustHandles="1" noChangeArrowheads="1" noChangeShapeType="1" noTextEdit="1"/>
              </p:cNvSpPr>
              <p:nvPr>
                <p:ph idx="1"/>
              </p:nvPr>
            </p:nvSpPr>
            <p:spPr>
              <a:xfrm>
                <a:off x="0" y="1838960"/>
                <a:ext cx="7670800" cy="4754880"/>
              </a:xfrm>
              <a:blipFill>
                <a:blip r:embed="rId4"/>
                <a:stretch>
                  <a:fillRect l="-874" t="-769" r="-954" b="-5256"/>
                </a:stretch>
              </a:blipFill>
            </p:spPr>
            <p:txBody>
              <a:bodyPr/>
              <a:lstStyle/>
              <a:p>
                <a:r>
                  <a:rPr lang="cs-CZ">
                    <a:noFill/>
                  </a:rPr>
                  <a:t> </a:t>
                </a:r>
              </a:p>
            </p:txBody>
          </p:sp>
        </mc:Fallback>
      </mc:AlternateContent>
      <p:pic>
        <p:nvPicPr>
          <p:cNvPr id="24" name="Obrázek 23" descr="Obsah obrázku pózování, osoba, interiér, skupina">
            <a:extLst>
              <a:ext uri="{FF2B5EF4-FFF2-40B4-BE49-F238E27FC236}">
                <a16:creationId xmlns:a16="http://schemas.microsoft.com/office/drawing/2014/main" id="{17C40224-E1F4-FDD0-D8AE-AB0C252CB6D3}"/>
              </a:ext>
            </a:extLst>
          </p:cNvPr>
          <p:cNvPicPr>
            <a:picLocks noChangeAspect="1"/>
          </p:cNvPicPr>
          <p:nvPr/>
        </p:nvPicPr>
        <p:blipFill rotWithShape="1">
          <a:blip r:embed="rId5">
            <a:extLst>
              <a:ext uri="{28A0092B-C50C-407E-A947-70E740481C1C}">
                <a14:useLocalDpi xmlns:a14="http://schemas.microsoft.com/office/drawing/2010/main" val="0"/>
              </a:ext>
            </a:extLst>
          </a:blip>
          <a:srcRect t="8149"/>
          <a:stretch/>
        </p:blipFill>
        <p:spPr>
          <a:xfrm>
            <a:off x="7755212" y="2292320"/>
            <a:ext cx="4436788" cy="2292320"/>
          </a:xfrm>
          <a:prstGeom prst="rect">
            <a:avLst/>
          </a:prstGeom>
        </p:spPr>
      </p:pic>
      <p:pic>
        <p:nvPicPr>
          <p:cNvPr id="5" name="Zástupný obsah 4" descr="Obsah obrázku text, klipart, vektorová grafika">
            <a:extLst>
              <a:ext uri="{FF2B5EF4-FFF2-40B4-BE49-F238E27FC236}">
                <a16:creationId xmlns:a16="http://schemas.microsoft.com/office/drawing/2014/main" id="{0FB4B5AB-D335-9956-330D-C3427B991D8A}"/>
              </a:ext>
            </a:extLst>
          </p:cNvPr>
          <p:cNvPicPr>
            <a:picLocks noChangeAspect="1"/>
          </p:cNvPicPr>
          <p:nvPr/>
        </p:nvPicPr>
        <p:blipFill rotWithShape="1">
          <a:blip r:embed="rId6">
            <a:extLst>
              <a:ext uri="{28A0092B-C50C-407E-A947-70E740481C1C}">
                <a14:useLocalDpi xmlns:a14="http://schemas.microsoft.com/office/drawing/2010/main" val="0"/>
              </a:ext>
            </a:extLst>
          </a:blip>
          <a:srcRect b="17334"/>
          <a:stretch/>
        </p:blipFill>
        <p:spPr>
          <a:xfrm>
            <a:off x="7755212" y="4574112"/>
            <a:ext cx="4436788" cy="2292320"/>
          </a:xfrm>
          <a:prstGeom prst="rect">
            <a:avLst/>
          </a:prstGeom>
        </p:spPr>
      </p:pic>
      <p:pic>
        <p:nvPicPr>
          <p:cNvPr id="82" name="Picture 81">
            <a:extLst>
              <a:ext uri="{FF2B5EF4-FFF2-40B4-BE49-F238E27FC236}">
                <a16:creationId xmlns:a16="http://schemas.microsoft.com/office/drawing/2014/main" id="{7047E834-B9F5-403B-98C3-A4B024A641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Tree>
    <p:extLst>
      <p:ext uri="{BB962C8B-B14F-4D97-AF65-F5344CB8AC3E}">
        <p14:creationId xmlns:p14="http://schemas.microsoft.com/office/powerpoint/2010/main" val="2214497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BB317211-3292-43D8-8824-C090DBADA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5" y="0"/>
            <a:ext cx="12188951" cy="6858000"/>
          </a:xfrm>
          <a:prstGeom prst="rect">
            <a:avLst/>
          </a:prstGeom>
          <a:blipFill dpi="0" rotWithShape="1">
            <a:blip r:embed="rId2">
              <a:alphaModFix amt="15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Obrázek 4" descr="Obsah obrázku osoba, tržiště, lidé, přeplněné">
            <a:extLst>
              <a:ext uri="{FF2B5EF4-FFF2-40B4-BE49-F238E27FC236}">
                <a16:creationId xmlns:a16="http://schemas.microsoft.com/office/drawing/2014/main" id="{1DFFF129-4091-2C1C-6D60-9673A94EBD57}"/>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5"/>
          <a:stretch/>
        </p:blipFill>
        <p:spPr>
          <a:xfrm>
            <a:off x="1524" y="688"/>
            <a:ext cx="12188952" cy="6856624"/>
          </a:xfrm>
          <a:prstGeom prst="rect">
            <a:avLst/>
          </a:prstGeom>
        </p:spPr>
      </p:pic>
      <p:sp>
        <p:nvSpPr>
          <p:cNvPr id="2" name="Nadpis 1">
            <a:extLst>
              <a:ext uri="{FF2B5EF4-FFF2-40B4-BE49-F238E27FC236}">
                <a16:creationId xmlns:a16="http://schemas.microsoft.com/office/drawing/2014/main" id="{63664594-4C07-FB6B-95B9-E14D00D83994}"/>
              </a:ext>
            </a:extLst>
          </p:cNvPr>
          <p:cNvSpPr>
            <a:spLocks noGrp="1"/>
          </p:cNvSpPr>
          <p:nvPr>
            <p:ph type="title"/>
          </p:nvPr>
        </p:nvSpPr>
        <p:spPr>
          <a:xfrm>
            <a:off x="132081" y="111760"/>
            <a:ext cx="3891280" cy="3799841"/>
          </a:xfrm>
        </p:spPr>
        <p:txBody>
          <a:bodyPr anchor="ctr">
            <a:normAutofit/>
          </a:bodyPr>
          <a:lstStyle/>
          <a:p>
            <a:r>
              <a:rPr lang="cs-CZ" dirty="0">
                <a:solidFill>
                  <a:srgbClr val="FFFFFF"/>
                </a:solidFill>
              </a:rPr>
              <a:t>ZVĚCNĚNÍ A ODCIZENÍ </a:t>
            </a:r>
          </a:p>
        </p:txBody>
      </p:sp>
      <mc:AlternateContent xmlns:mc="http://schemas.openxmlformats.org/markup-compatibility/2006">
        <mc:Choice xmlns:a14="http://schemas.microsoft.com/office/drawing/2010/main" Requires="a14">
          <p:sp>
            <p:nvSpPr>
              <p:cNvPr id="3" name="Zástupný obsah 2">
                <a:extLst>
                  <a:ext uri="{FF2B5EF4-FFF2-40B4-BE49-F238E27FC236}">
                    <a16:creationId xmlns:a16="http://schemas.microsoft.com/office/drawing/2014/main" id="{804A18F4-7F91-EBD7-010B-7DF5A25FC300}"/>
                  </a:ext>
                </a:extLst>
              </p:cNvPr>
              <p:cNvSpPr>
                <a:spLocks noGrp="1"/>
              </p:cNvSpPr>
              <p:nvPr>
                <p:ph idx="1"/>
              </p:nvPr>
            </p:nvSpPr>
            <p:spPr>
              <a:xfrm>
                <a:off x="3921760" y="436880"/>
                <a:ext cx="8267192" cy="6197600"/>
              </a:xfrm>
            </p:spPr>
            <p:txBody>
              <a:bodyPr anchor="ctr">
                <a:normAutofit/>
              </a:bodyPr>
              <a:lstStyle/>
              <a:p>
                <a:pPr>
                  <a:lnSpc>
                    <a:spcPct val="100000"/>
                  </a:lnSpc>
                </a:pPr>
                <a:r>
                  <a:rPr lang="cs-CZ" sz="2000" b="1" dirty="0">
                    <a:solidFill>
                      <a:srgbClr val="FFFFFF"/>
                    </a:solidFill>
                  </a:rPr>
                  <a:t>Zvěcnění </a:t>
                </a:r>
                <a:r>
                  <a:rPr lang="cs-CZ" sz="2000" dirty="0">
                    <a:solidFill>
                      <a:srgbClr val="FFFFFF"/>
                    </a:solidFill>
                  </a:rPr>
                  <a:t>(</a:t>
                </a:r>
                <a:r>
                  <a:rPr lang="cs-CZ" sz="2000" dirty="0" err="1">
                    <a:solidFill>
                      <a:srgbClr val="FFFFFF"/>
                    </a:solidFill>
                  </a:rPr>
                  <a:t>Versachlichung</a:t>
                </a:r>
                <a:r>
                  <a:rPr lang="cs-CZ" sz="2000" dirty="0">
                    <a:solidFill>
                      <a:srgbClr val="FFFFFF"/>
                    </a:solidFill>
                  </a:rPr>
                  <a:t>, </a:t>
                </a:r>
                <a:r>
                  <a:rPr lang="cs-CZ" sz="2000" dirty="0" err="1">
                    <a:solidFill>
                      <a:srgbClr val="FFFFFF"/>
                    </a:solidFill>
                  </a:rPr>
                  <a:t>reification</a:t>
                </a:r>
                <a:r>
                  <a:rPr lang="cs-CZ" sz="2000" dirty="0">
                    <a:solidFill>
                      <a:srgbClr val="FFFFFF"/>
                    </a:solidFill>
                  </a:rPr>
                  <a:t>) společenských vztahů</a:t>
                </a:r>
              </a:p>
              <a:p>
                <a:pPr>
                  <a:lnSpc>
                    <a:spcPct val="100000"/>
                  </a:lnSpc>
                </a:pPr>
                <a:r>
                  <a:rPr lang="cs-CZ" sz="2000" dirty="0">
                    <a:solidFill>
                      <a:srgbClr val="FFFFFF"/>
                    </a:solidFill>
                  </a:rPr>
                  <a:t>Dělba práce  =&gt; </a:t>
                </a:r>
                <a:r>
                  <a:rPr lang="cs-CZ" sz="2000" b="1" dirty="0">
                    <a:solidFill>
                      <a:srgbClr val="FFFFFF"/>
                    </a:solidFill>
                  </a:rPr>
                  <a:t>dehumanizace člověka</a:t>
                </a:r>
              </a:p>
              <a:p>
                <a:pPr>
                  <a:lnSpc>
                    <a:spcPct val="100000"/>
                  </a:lnSpc>
                </a:pPr>
                <a:r>
                  <a:rPr lang="cs-CZ" sz="2000" dirty="0">
                    <a:solidFill>
                      <a:srgbClr val="FFFFFF"/>
                    </a:solidFill>
                  </a:rPr>
                  <a:t>Dělník je „</a:t>
                </a:r>
                <a:r>
                  <a:rPr lang="cs-CZ" sz="2000" b="1" i="1" dirty="0">
                    <a:solidFill>
                      <a:srgbClr val="FFFFFF"/>
                    </a:solidFill>
                  </a:rPr>
                  <a:t>živý přívěšek mrtvého mechanismu</a:t>
                </a:r>
                <a:r>
                  <a:rPr lang="cs-CZ" sz="2000" b="1" dirty="0">
                    <a:solidFill>
                      <a:srgbClr val="FFFFFF"/>
                    </a:solidFill>
                  </a:rPr>
                  <a:t>“ </a:t>
                </a:r>
                <a:r>
                  <a:rPr lang="cs-CZ" sz="2000" dirty="0">
                    <a:solidFill>
                      <a:srgbClr val="FFFFFF"/>
                    </a:solidFill>
                  </a:rPr>
                  <a:t>(Kapitál I.IV.XV.4)</a:t>
                </a:r>
              </a:p>
              <a:p>
                <a:pPr>
                  <a:lnSpc>
                    <a:spcPct val="100000"/>
                  </a:lnSpc>
                </a:pPr>
                <a:r>
                  <a:rPr lang="cs-CZ" sz="2000" dirty="0">
                    <a:solidFill>
                      <a:srgbClr val="FFFFFF"/>
                    </a:solidFill>
                  </a:rPr>
                  <a:t>Soukromé vlastnictví jako důsledek i prostředek </a:t>
                </a:r>
                <a:r>
                  <a:rPr lang="cs-CZ" sz="2000" dirty="0" err="1">
                    <a:solidFill>
                      <a:srgbClr val="FFFFFF"/>
                    </a:solidFill>
                  </a:rPr>
                  <a:t>zvnějšnění</a:t>
                </a:r>
                <a:r>
                  <a:rPr lang="cs-CZ" sz="2000" dirty="0">
                    <a:solidFill>
                      <a:srgbClr val="FFFFFF"/>
                    </a:solidFill>
                  </a:rPr>
                  <a:t> (odcizení)</a:t>
                </a:r>
              </a:p>
              <a:p>
                <a:pPr>
                  <a:lnSpc>
                    <a:spcPct val="100000"/>
                  </a:lnSpc>
                </a:pPr>
                <a:r>
                  <a:rPr lang="cs-CZ" sz="2000" b="1" dirty="0">
                    <a:solidFill>
                      <a:srgbClr val="FFFFFF"/>
                    </a:solidFill>
                  </a:rPr>
                  <a:t>Odcizení dělníka </a:t>
                </a:r>
                <a:r>
                  <a:rPr lang="cs-CZ" sz="2000" dirty="0">
                    <a:solidFill>
                      <a:srgbClr val="FFFFFF"/>
                    </a:solidFill>
                  </a:rPr>
                  <a:t>od:</a:t>
                </a:r>
              </a:p>
              <a:p>
                <a:pPr lvl="1">
                  <a:lnSpc>
                    <a:spcPct val="100000"/>
                  </a:lnSpc>
                </a:pPr>
                <a:r>
                  <a:rPr lang="cs-CZ" sz="2000" dirty="0">
                    <a:solidFill>
                      <a:srgbClr val="FFFFFF"/>
                    </a:solidFill>
                  </a:rPr>
                  <a:t>výsledků jeho práce</a:t>
                </a:r>
              </a:p>
              <a:p>
                <a:pPr lvl="1">
                  <a:lnSpc>
                    <a:spcPct val="100000"/>
                  </a:lnSpc>
                </a:pPr>
                <a:r>
                  <a:rPr lang="cs-CZ" sz="2000" dirty="0">
                    <a:solidFill>
                      <a:srgbClr val="FFFFFF"/>
                    </a:solidFill>
                  </a:rPr>
                  <a:t>produktivní činnosti jako takové</a:t>
                </a:r>
              </a:p>
              <a:p>
                <a:pPr lvl="1">
                  <a:lnSpc>
                    <a:spcPct val="100000"/>
                  </a:lnSpc>
                </a:pPr>
                <a:r>
                  <a:rPr lang="cs-CZ" sz="2000" dirty="0">
                    <a:solidFill>
                      <a:srgbClr val="FFFFFF"/>
                    </a:solidFill>
                  </a:rPr>
                  <a:t>vlastní přirozenosti </a:t>
                </a:r>
              </a:p>
              <a:p>
                <a:pPr lvl="1">
                  <a:lnSpc>
                    <a:spcPct val="100000"/>
                  </a:lnSpc>
                </a:pPr>
                <a:r>
                  <a:rPr lang="cs-CZ" sz="2000" dirty="0">
                    <a:solidFill>
                      <a:srgbClr val="FFFFFF"/>
                    </a:solidFill>
                  </a:rPr>
                  <a:t>ostatních lidí</a:t>
                </a:r>
              </a:p>
              <a:p>
                <a:pPr>
                  <a:lnSpc>
                    <a:spcPct val="100000"/>
                  </a:lnSpc>
                </a:pPr>
                <a:r>
                  <a:rPr lang="cs-CZ" sz="2000" b="1" dirty="0">
                    <a:solidFill>
                      <a:srgbClr val="FFFFFF"/>
                    </a:solidFill>
                  </a:rPr>
                  <a:t>Zbožní fetišismus </a:t>
                </a:r>
                <a14:m>
                  <m:oMath xmlns:m="http://schemas.openxmlformats.org/officeDocument/2006/math">
                    <m:r>
                      <a:rPr lang="cs-CZ" sz="2000" i="1">
                        <a:solidFill>
                          <a:srgbClr val="FFFFFF"/>
                        </a:solidFill>
                        <a:latin typeface="Cambria Math" panose="02040503050406030204" pitchFamily="18" charset="0"/>
                        <a:ea typeface="Cambria Math" panose="02040503050406030204" pitchFamily="18" charset="0"/>
                      </a:rPr>
                      <m:t>→</m:t>
                    </m:r>
                    <m:r>
                      <m:rPr>
                        <m:sty m:val="p"/>
                      </m:rPr>
                      <a:rPr lang="cs-CZ" sz="2000" b="0" i="0">
                        <a:solidFill>
                          <a:srgbClr val="FFFFFF"/>
                        </a:solidFill>
                        <a:latin typeface="Cambria Math" panose="02040503050406030204" pitchFamily="18" charset="0"/>
                        <a:ea typeface="Cambria Math" panose="02040503050406030204" pitchFamily="18" charset="0"/>
                      </a:rPr>
                      <m:t>te</m:t>
                    </m:r>
                  </m:oMath>
                </a14:m>
                <a:r>
                  <a:rPr lang="cs-CZ" sz="2000" dirty="0" err="1">
                    <a:solidFill>
                      <a:srgbClr val="FFFFFF"/>
                    </a:solidFill>
                  </a:rPr>
                  <a:t>ndence</a:t>
                </a:r>
                <a:r>
                  <a:rPr lang="cs-CZ" sz="2000" dirty="0">
                    <a:solidFill>
                      <a:srgbClr val="FFFFFF"/>
                    </a:solidFill>
                  </a:rPr>
                  <a:t> chápat produkty lidské práce jako oddělené od člověka, jako mající hodnotu samy o sobě</a:t>
                </a:r>
              </a:p>
              <a:p>
                <a:pPr>
                  <a:lnSpc>
                    <a:spcPct val="100000"/>
                  </a:lnSpc>
                </a:pPr>
                <a:r>
                  <a:rPr lang="cs-CZ" sz="2000" dirty="0">
                    <a:solidFill>
                      <a:srgbClr val="FFFFFF"/>
                    </a:solidFill>
                  </a:rPr>
                  <a:t>Hodnota zboží ale pochází od člověka, je zhmotnělou prací</a:t>
                </a:r>
              </a:p>
              <a:p>
                <a:pPr>
                  <a:lnSpc>
                    <a:spcPct val="100000"/>
                  </a:lnSpc>
                </a:pPr>
                <a:endParaRPr lang="cs-CZ" sz="1500" dirty="0">
                  <a:solidFill>
                    <a:srgbClr val="FFFFFF"/>
                  </a:solidFill>
                </a:endParaRPr>
              </a:p>
            </p:txBody>
          </p:sp>
        </mc:Choice>
        <mc:Fallback>
          <p:sp>
            <p:nvSpPr>
              <p:cNvPr id="3" name="Zástupný obsah 2">
                <a:extLst>
                  <a:ext uri="{FF2B5EF4-FFF2-40B4-BE49-F238E27FC236}">
                    <a16:creationId xmlns:a16="http://schemas.microsoft.com/office/drawing/2014/main" id="{804A18F4-7F91-EBD7-010B-7DF5A25FC300}"/>
                  </a:ext>
                </a:extLst>
              </p:cNvPr>
              <p:cNvSpPr>
                <a:spLocks noGrp="1" noRot="1" noChangeAspect="1" noMove="1" noResize="1" noEditPoints="1" noAdjustHandles="1" noChangeArrowheads="1" noChangeShapeType="1" noTextEdit="1"/>
              </p:cNvSpPr>
              <p:nvPr>
                <p:ph idx="1"/>
              </p:nvPr>
            </p:nvSpPr>
            <p:spPr>
              <a:xfrm>
                <a:off x="3921760" y="436880"/>
                <a:ext cx="8267192" cy="6197600"/>
              </a:xfrm>
              <a:blipFill>
                <a:blip r:embed="rId4"/>
                <a:stretch>
                  <a:fillRect l="-663"/>
                </a:stretch>
              </a:blipFill>
            </p:spPr>
            <p:txBody>
              <a:bodyPr/>
              <a:lstStyle/>
              <a:p>
                <a:r>
                  <a:rPr lang="cs-CZ">
                    <a:noFill/>
                  </a:rPr>
                  <a:t> </a:t>
                </a:r>
              </a:p>
            </p:txBody>
          </p:sp>
        </mc:Fallback>
      </mc:AlternateContent>
    </p:spTree>
    <p:extLst>
      <p:ext uri="{BB962C8B-B14F-4D97-AF65-F5344CB8AC3E}">
        <p14:creationId xmlns:p14="http://schemas.microsoft.com/office/powerpoint/2010/main" val="249571363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Nadpis 1">
            <a:extLst>
              <a:ext uri="{FF2B5EF4-FFF2-40B4-BE49-F238E27FC236}">
                <a16:creationId xmlns:a16="http://schemas.microsoft.com/office/drawing/2014/main" id="{8FFB712C-8D34-3C9D-180E-5204E4B8EBEC}"/>
              </a:ext>
            </a:extLst>
          </p:cNvPr>
          <p:cNvSpPr>
            <a:spLocks noGrp="1"/>
          </p:cNvSpPr>
          <p:nvPr>
            <p:ph type="title"/>
          </p:nvPr>
        </p:nvSpPr>
        <p:spPr>
          <a:xfrm>
            <a:off x="1198181" y="1295400"/>
            <a:ext cx="9988166" cy="929640"/>
          </a:xfrm>
        </p:spPr>
        <p:txBody>
          <a:bodyPr anchor="b">
            <a:normAutofit/>
          </a:bodyPr>
          <a:lstStyle/>
          <a:p>
            <a:pPr algn="ctr"/>
            <a:r>
              <a:rPr lang="cs-CZ" dirty="0">
                <a:solidFill>
                  <a:schemeClr val="tx2"/>
                </a:solidFill>
              </a:rPr>
              <a:t>KRITIKA LIDSKÝCH PRÁV </a:t>
            </a:r>
          </a:p>
        </p:txBody>
      </p:sp>
      <p:sp>
        <p:nvSpPr>
          <p:cNvPr id="12" name="Rectangle 11">
            <a:extLst>
              <a:ext uri="{FF2B5EF4-FFF2-40B4-BE49-F238E27FC236}">
                <a16:creationId xmlns:a16="http://schemas.microsoft.com/office/drawing/2014/main" id="{BF49D5AE-15AF-4BC1-8AC5-F5FA95199E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95048" cy="12954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608A5E7-BD2D-419A-8079-3103083AB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1295400"/>
          </a:xfrm>
          <a:prstGeom prst="rect">
            <a:avLst/>
          </a:prstGeom>
          <a:blipFill dpi="0" rotWithShape="1">
            <a:blip r:embed="rId2">
              <a:alphaModFix amt="24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Zástupný obsah 2">
            <a:extLst>
              <a:ext uri="{FF2B5EF4-FFF2-40B4-BE49-F238E27FC236}">
                <a16:creationId xmlns:a16="http://schemas.microsoft.com/office/drawing/2014/main" id="{924A54B0-008E-98FB-264B-C687673EF905}"/>
              </a:ext>
            </a:extLst>
          </p:cNvPr>
          <p:cNvSpPr>
            <a:spLocks noGrp="1"/>
          </p:cNvSpPr>
          <p:nvPr>
            <p:ph idx="1"/>
          </p:nvPr>
        </p:nvSpPr>
        <p:spPr>
          <a:xfrm>
            <a:off x="497840" y="2387600"/>
            <a:ext cx="11308079" cy="4358640"/>
          </a:xfrm>
        </p:spPr>
        <p:txBody>
          <a:bodyPr>
            <a:normAutofit/>
          </a:bodyPr>
          <a:lstStyle/>
          <a:p>
            <a:pPr algn="just">
              <a:lnSpc>
                <a:spcPct val="100000"/>
              </a:lnSpc>
            </a:pPr>
            <a:r>
              <a:rPr lang="cs-CZ" dirty="0">
                <a:solidFill>
                  <a:schemeClr val="tx2"/>
                </a:solidFill>
              </a:rPr>
              <a:t>Individualismus, izolovanost, egoismus, apel na ochranu soukromého vlastnictví </a:t>
            </a:r>
          </a:p>
          <a:p>
            <a:pPr algn="just">
              <a:lnSpc>
                <a:spcPct val="100000"/>
              </a:lnSpc>
            </a:pPr>
            <a:r>
              <a:rPr lang="cs-CZ" dirty="0">
                <a:solidFill>
                  <a:schemeClr val="tx2"/>
                </a:solidFill>
              </a:rPr>
              <a:t>Práva člověka = </a:t>
            </a:r>
            <a:r>
              <a:rPr lang="cs-CZ" b="1" dirty="0">
                <a:solidFill>
                  <a:schemeClr val="tx2"/>
                </a:solidFill>
              </a:rPr>
              <a:t>pouze politická práva</a:t>
            </a:r>
          </a:p>
          <a:p>
            <a:pPr algn="just">
              <a:lnSpc>
                <a:spcPct val="100000"/>
              </a:lnSpc>
            </a:pPr>
            <a:r>
              <a:rPr lang="cs-CZ" dirty="0">
                <a:solidFill>
                  <a:schemeClr val="tx2"/>
                </a:solidFill>
              </a:rPr>
              <a:t>„</a:t>
            </a:r>
            <a:r>
              <a:rPr lang="cs-CZ" i="1" dirty="0">
                <a:solidFill>
                  <a:schemeClr val="tx2"/>
                </a:solidFill>
              </a:rPr>
              <a:t>Lidská práva nejsou nic jiného než práva člena občanské společnosti, tedy práva egoistického člověka, člověka odděleného od lidské podstaty a pospolitosti….Garance lidských práv tedy probíhá </a:t>
            </a:r>
            <a:r>
              <a:rPr lang="cs-CZ" b="1" i="1" dirty="0">
                <a:solidFill>
                  <a:schemeClr val="tx2"/>
                </a:solidFill>
              </a:rPr>
              <a:t>pouze na úrovni individuální izolovanosti</a:t>
            </a:r>
            <a:r>
              <a:rPr lang="cs-CZ" i="1" dirty="0">
                <a:solidFill>
                  <a:schemeClr val="tx2"/>
                </a:solidFill>
              </a:rPr>
              <a:t>, to ale není k ničemu, protože člověk je členem rodu a pospolitosti.</a:t>
            </a:r>
            <a:r>
              <a:rPr lang="cs-CZ" dirty="0">
                <a:solidFill>
                  <a:schemeClr val="tx2"/>
                </a:solidFill>
              </a:rPr>
              <a:t>“ (K židovské otázce, 1884)</a:t>
            </a:r>
          </a:p>
          <a:p>
            <a:pPr algn="ctr">
              <a:lnSpc>
                <a:spcPct val="100000"/>
              </a:lnSpc>
            </a:pPr>
            <a:endParaRPr lang="cs-CZ" sz="1500" dirty="0">
              <a:solidFill>
                <a:schemeClr val="tx2"/>
              </a:solidFill>
            </a:endParaRPr>
          </a:p>
          <a:p>
            <a:pPr algn="ctr">
              <a:lnSpc>
                <a:spcPct val="100000"/>
              </a:lnSpc>
            </a:pPr>
            <a:endParaRPr lang="cs-CZ" sz="1500" dirty="0">
              <a:solidFill>
                <a:schemeClr val="tx2"/>
              </a:solidFill>
            </a:endParaRPr>
          </a:p>
        </p:txBody>
      </p:sp>
    </p:spTree>
    <p:extLst>
      <p:ext uri="{BB962C8B-B14F-4D97-AF65-F5344CB8AC3E}">
        <p14:creationId xmlns:p14="http://schemas.microsoft.com/office/powerpoint/2010/main" val="509428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8" name="Picture 2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9" name="Rectangle 23">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5">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7">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5" name="Picture 29">
            <a:extLst>
              <a:ext uri="{FF2B5EF4-FFF2-40B4-BE49-F238E27FC236}">
                <a16:creationId xmlns:a16="http://schemas.microsoft.com/office/drawing/2014/main" id="{ED576C57-47BA-4566-87D4-DA179E259C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alphaModFix amt="60000"/>
            <a:extLst>
              <a:ext uri="{28A0092B-C50C-407E-A947-70E740481C1C}">
                <a14:useLocalDpi xmlns:a14="http://schemas.microsoft.com/office/drawing/2010/main" val="0"/>
              </a:ext>
            </a:extLst>
          </a:blip>
          <a:srcRect t="37018" r="40625"/>
          <a:stretch/>
        </p:blipFill>
        <p:spPr>
          <a:xfrm rot="16200000">
            <a:off x="69883" y="-43975"/>
            <a:ext cx="1447800" cy="1535750"/>
          </a:xfrm>
          <a:prstGeom prst="rect">
            <a:avLst/>
          </a:prstGeom>
        </p:spPr>
      </p:pic>
      <p:pic>
        <p:nvPicPr>
          <p:cNvPr id="27" name="Picture 31">
            <a:extLst>
              <a:ext uri="{FF2B5EF4-FFF2-40B4-BE49-F238E27FC236}">
                <a16:creationId xmlns:a16="http://schemas.microsoft.com/office/drawing/2014/main" id="{B3A8B115-875D-4B9A-8153-2CD893FCFB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alphaModFix amt="60000"/>
            <a:extLst>
              <a:ext uri="{28A0092B-C50C-407E-A947-70E740481C1C}">
                <a14:useLocalDpi xmlns:a14="http://schemas.microsoft.com/office/drawing/2010/main" val="0"/>
              </a:ext>
            </a:extLst>
          </a:blip>
          <a:srcRect r="46048"/>
          <a:stretch/>
        </p:blipFill>
        <p:spPr>
          <a:xfrm>
            <a:off x="10814364" y="3672852"/>
            <a:ext cx="1371600" cy="2548349"/>
          </a:xfrm>
          <a:prstGeom prst="rect">
            <a:avLst/>
          </a:prstGeom>
        </p:spPr>
      </p:pic>
      <p:sp>
        <p:nvSpPr>
          <p:cNvPr id="2" name="Nadpis 1">
            <a:extLst>
              <a:ext uri="{FF2B5EF4-FFF2-40B4-BE49-F238E27FC236}">
                <a16:creationId xmlns:a16="http://schemas.microsoft.com/office/drawing/2014/main" id="{BC25427D-2403-1978-748D-3AECEA3FDE83}"/>
              </a:ext>
            </a:extLst>
          </p:cNvPr>
          <p:cNvSpPr>
            <a:spLocks noGrp="1"/>
          </p:cNvSpPr>
          <p:nvPr>
            <p:ph type="title"/>
          </p:nvPr>
        </p:nvSpPr>
        <p:spPr>
          <a:xfrm>
            <a:off x="1584517" y="182881"/>
            <a:ext cx="9601830" cy="1660404"/>
          </a:xfrm>
        </p:spPr>
        <p:txBody>
          <a:bodyPr anchor="t">
            <a:normAutofit/>
          </a:bodyPr>
          <a:lstStyle/>
          <a:p>
            <a:r>
              <a:rPr lang="cs-CZ" dirty="0">
                <a:solidFill>
                  <a:schemeClr val="tx2"/>
                </a:solidFill>
              </a:rPr>
              <a:t>Socialismus  a komunismus </a:t>
            </a:r>
          </a:p>
        </p:txBody>
      </p:sp>
      <mc:AlternateContent xmlns:mc="http://schemas.openxmlformats.org/markup-compatibility/2006">
        <mc:Choice xmlns:a14="http://schemas.microsoft.com/office/drawing/2010/main" Requires="a14">
          <p:graphicFrame>
            <p:nvGraphicFramePr>
              <p:cNvPr id="14" name="Zástupný obsah 2">
                <a:extLst>
                  <a:ext uri="{FF2B5EF4-FFF2-40B4-BE49-F238E27FC236}">
                    <a16:creationId xmlns:a16="http://schemas.microsoft.com/office/drawing/2014/main" id="{9E139AFB-520A-EFDA-FC73-23F407BF31EC}"/>
                  </a:ext>
                </a:extLst>
              </p:cNvPr>
              <p:cNvGraphicFramePr>
                <a:graphicFrameLocks noGrp="1"/>
              </p:cNvGraphicFramePr>
              <p:nvPr>
                <p:ph idx="1"/>
                <p:extLst>
                  <p:ext uri="{D42A27DB-BD31-4B8C-83A1-F6EECF244321}">
                    <p14:modId xmlns:p14="http://schemas.microsoft.com/office/powerpoint/2010/main" val="3213585273"/>
                  </p:ext>
                </p:extLst>
              </p:nvPr>
            </p:nvGraphicFramePr>
            <p:xfrm>
              <a:off x="1005654" y="1392402"/>
              <a:ext cx="10916786" cy="52827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p:graphicFrame>
            <p:nvGraphicFramePr>
              <p:cNvPr id="14" name="Zástupný obsah 2">
                <a:extLst>
                  <a:ext uri="{FF2B5EF4-FFF2-40B4-BE49-F238E27FC236}">
                    <a16:creationId xmlns:a16="http://schemas.microsoft.com/office/drawing/2014/main" id="{9E139AFB-520A-EFDA-FC73-23F407BF31EC}"/>
                  </a:ext>
                </a:extLst>
              </p:cNvPr>
              <p:cNvGraphicFramePr>
                <a:graphicFrameLocks noGrp="1"/>
              </p:cNvGraphicFramePr>
              <p:nvPr>
                <p:ph idx="1"/>
                <p:extLst>
                  <p:ext uri="{D42A27DB-BD31-4B8C-83A1-F6EECF244321}">
                    <p14:modId xmlns:p14="http://schemas.microsoft.com/office/powerpoint/2010/main" val="3213585273"/>
                  </p:ext>
                </p:extLst>
              </p:nvPr>
            </p:nvGraphicFramePr>
            <p:xfrm>
              <a:off x="1005654" y="1392402"/>
              <a:ext cx="10916786" cy="5282717"/>
            </p:xfrm>
            <a:graphic>
              <a:graphicData uri="http://schemas.openxmlformats.org/drawingml/2006/diagram">
                <dgm:relIds xmlns:dgm="http://schemas.openxmlformats.org/drawingml/2006/diagram" xmlns:r="http://schemas.openxmlformats.org/officeDocument/2006/relationships" r:dm="rId10" r:lo="rId6" r:qs="rId7" r:cs="rId8"/>
              </a:graphicData>
            </a:graphic>
          </p:graphicFrame>
        </mc:Fallback>
      </mc:AlternateContent>
    </p:spTree>
    <p:extLst>
      <p:ext uri="{BB962C8B-B14F-4D97-AF65-F5344CB8AC3E}">
        <p14:creationId xmlns:p14="http://schemas.microsoft.com/office/powerpoint/2010/main" val="2351112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A52E00-C5AA-A052-FAEF-7B7179A17DD9}"/>
              </a:ext>
            </a:extLst>
          </p:cNvPr>
          <p:cNvSpPr>
            <a:spLocks noGrp="1"/>
          </p:cNvSpPr>
          <p:nvPr>
            <p:ph type="title"/>
          </p:nvPr>
        </p:nvSpPr>
        <p:spPr/>
        <p:txBody>
          <a:bodyPr/>
          <a:lstStyle/>
          <a:p>
            <a:pPr algn="ctr"/>
            <a:r>
              <a:rPr lang="cs-CZ" dirty="0"/>
              <a:t>Marxova ekonomická teorie </a:t>
            </a:r>
          </a:p>
        </p:txBody>
      </p:sp>
      <mc:AlternateContent xmlns:mc="http://schemas.openxmlformats.org/markup-compatibility/2006">
        <mc:Choice xmlns:a14="http://schemas.microsoft.com/office/drawing/2010/main" Requires="a14">
          <p:sp>
            <p:nvSpPr>
              <p:cNvPr id="3" name="Zástupný obsah 2">
                <a:extLst>
                  <a:ext uri="{FF2B5EF4-FFF2-40B4-BE49-F238E27FC236}">
                    <a16:creationId xmlns:a16="http://schemas.microsoft.com/office/drawing/2014/main" id="{84EFE922-0F3A-8167-7CE1-2CCAB3B08AF1}"/>
                  </a:ext>
                </a:extLst>
              </p:cNvPr>
              <p:cNvSpPr>
                <a:spLocks noGrp="1"/>
              </p:cNvSpPr>
              <p:nvPr>
                <p:ph idx="1"/>
              </p:nvPr>
            </p:nvSpPr>
            <p:spPr>
              <a:xfrm>
                <a:off x="337457" y="1513114"/>
                <a:ext cx="11854543" cy="4632099"/>
              </a:xfrm>
            </p:spPr>
            <p:txBody>
              <a:bodyPr>
                <a:normAutofit fontScale="62500" lnSpcReduction="20000"/>
              </a:bodyPr>
              <a:lstStyle/>
              <a:p>
                <a:r>
                  <a:rPr lang="cs-CZ" dirty="0"/>
                  <a:t>Svébytný teoretický systém, ne každé marxistický ekonom nutně přejímá Marxovy politické a normativní závěry!</a:t>
                </a:r>
              </a:p>
              <a:p>
                <a:r>
                  <a:rPr lang="cs-CZ" dirty="0"/>
                  <a:t>Marx vycházel z přesvědčení, že výrobní podmínky a poměry určují směr vývoje společenského systému.</a:t>
                </a:r>
              </a:p>
              <a:p>
                <a:r>
                  <a:rPr lang="cs-CZ" dirty="0"/>
                  <a:t>Marx tvrdí, že je kapitalistická ekonomika náchylná k opakujícím se krizím </a:t>
                </a:r>
              </a:p>
              <a:p>
                <a:pPr marL="457200" lvl="1" indent="0">
                  <a:buNone/>
                </a:pPr>
                <a:r>
                  <a:rPr lang="cs-CZ" dirty="0"/>
                  <a:t>• Zisk jako motor kapitalismu </a:t>
                </a:r>
              </a:p>
              <a:p>
                <a:pPr marL="457200" lvl="1" indent="0">
                  <a:buNone/>
                </a:pPr>
                <a:r>
                  <a:rPr lang="cs-CZ" dirty="0"/>
                  <a:t>• Pokud klesne, kapitalista přestává investovat </a:t>
                </a:r>
              </a:p>
              <a:p>
                <a:pPr marL="457200" lvl="1" indent="0">
                  <a:buNone/>
                </a:pPr>
                <a:r>
                  <a:rPr lang="cs-CZ" dirty="0"/>
                  <a:t>• Soutěživost mezi firmami vede ke stále větším výdajům na inovace, stroje - zvýšené náklady konstantního kapitálu, existuje zároveň tlak na zvyšování variabilního kapitálu </a:t>
                </a:r>
              </a:p>
              <a:p>
                <a:pPr marL="457200" lvl="1" indent="0">
                  <a:buNone/>
                </a:pPr>
                <a:r>
                  <a:rPr lang="cs-CZ" dirty="0"/>
                  <a:t>• Přestože se celkový zisk zvedá, míra ziskovosti klesá</a:t>
                </a:r>
              </a:p>
              <a:p>
                <a:r>
                  <a:rPr lang="cs-CZ" dirty="0"/>
                  <a:t>Hromadění kapitálu a nadvýroba - dělníci si nemohou dovolit to, co vyrobí </a:t>
                </a:r>
                <a14:m>
                  <m:oMath xmlns:m="http://schemas.openxmlformats.org/officeDocument/2006/math">
                    <m:r>
                      <a:rPr lang="cs-CZ" i="1" smtClean="0">
                        <a:latin typeface="Cambria Math" panose="02040503050406030204" pitchFamily="18" charset="0"/>
                        <a:ea typeface="Cambria Math" panose="02040503050406030204" pitchFamily="18" charset="0"/>
                      </a:rPr>
                      <m:t>→</m:t>
                    </m:r>
                  </m:oMath>
                </a14:m>
                <a:r>
                  <a:rPr lang="cs-CZ" dirty="0"/>
                  <a:t> krize likvidity</a:t>
                </a:r>
              </a:p>
              <a:p>
                <a:r>
                  <a:rPr lang="cs-CZ" dirty="0"/>
                  <a:t>Marx podcenil roli demokratického společenství a vliv státu/vlády na zásahy do ekonomiky a předcházení ekonomickým krizím (antimonopolní zákony, role centrálních bank na kurz měny, cílená podpora určitých sektorů ekonomiky, ekonomické pobídky)</a:t>
                </a:r>
              </a:p>
              <a:p>
                <a:r>
                  <a:rPr lang="cs-CZ" dirty="0"/>
                  <a:t>Klesá reálně ve 21. století míra zisku (v celé ekonomice vs. v jednotlivých odvětvích)? </a:t>
                </a:r>
              </a:p>
              <a:p>
                <a:r>
                  <a:rPr lang="cs-CZ" dirty="0"/>
                  <a:t>Na místo technologických inovací přesunutí práce do rozvojových zemí….</a:t>
                </a:r>
              </a:p>
            </p:txBody>
          </p:sp>
        </mc:Choice>
        <mc:Fallback>
          <p:sp>
            <p:nvSpPr>
              <p:cNvPr id="3" name="Zástupný obsah 2">
                <a:extLst>
                  <a:ext uri="{FF2B5EF4-FFF2-40B4-BE49-F238E27FC236}">
                    <a16:creationId xmlns:a16="http://schemas.microsoft.com/office/drawing/2014/main" id="{84EFE922-0F3A-8167-7CE1-2CCAB3B08AF1}"/>
                  </a:ext>
                </a:extLst>
              </p:cNvPr>
              <p:cNvSpPr>
                <a:spLocks noGrp="1" noRot="1" noChangeAspect="1" noMove="1" noResize="1" noEditPoints="1" noAdjustHandles="1" noChangeArrowheads="1" noChangeShapeType="1" noTextEdit="1"/>
              </p:cNvSpPr>
              <p:nvPr>
                <p:ph idx="1"/>
              </p:nvPr>
            </p:nvSpPr>
            <p:spPr>
              <a:xfrm>
                <a:off x="337457" y="1513114"/>
                <a:ext cx="11854543" cy="4632099"/>
              </a:xfrm>
              <a:blipFill>
                <a:blip r:embed="rId2"/>
                <a:stretch>
                  <a:fillRect l="-308" t="-1184" b="-1579"/>
                </a:stretch>
              </a:blipFill>
            </p:spPr>
            <p:txBody>
              <a:bodyPr/>
              <a:lstStyle/>
              <a:p>
                <a:r>
                  <a:rPr lang="cs-CZ">
                    <a:noFill/>
                  </a:rPr>
                  <a:t> </a:t>
                </a:r>
              </a:p>
            </p:txBody>
          </p:sp>
        </mc:Fallback>
      </mc:AlternateContent>
    </p:spTree>
    <p:extLst>
      <p:ext uri="{BB962C8B-B14F-4D97-AF65-F5344CB8AC3E}">
        <p14:creationId xmlns:p14="http://schemas.microsoft.com/office/powerpoint/2010/main" val="413598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4B82C-909E-0BF7-6959-851E35AA19E3}"/>
              </a:ext>
            </a:extLst>
          </p:cNvPr>
          <p:cNvSpPr>
            <a:spLocks noGrp="1"/>
          </p:cNvSpPr>
          <p:nvPr>
            <p:ph type="title"/>
          </p:nvPr>
        </p:nvSpPr>
        <p:spPr/>
        <p:txBody>
          <a:bodyPr/>
          <a:lstStyle/>
          <a:p>
            <a:r>
              <a:rPr lang="cs-CZ" dirty="0"/>
              <a:t>VYKOŘISŤOVÁNÍ A NADHODNOTA</a:t>
            </a:r>
          </a:p>
        </p:txBody>
      </p:sp>
      <mc:AlternateContent xmlns:mc="http://schemas.openxmlformats.org/markup-compatibility/2006">
        <mc:Choice xmlns:a14="http://schemas.microsoft.com/office/drawing/2010/main" Requires="a14">
          <p:sp>
            <p:nvSpPr>
              <p:cNvPr id="3" name="Zástupný obsah 2">
                <a:extLst>
                  <a:ext uri="{FF2B5EF4-FFF2-40B4-BE49-F238E27FC236}">
                    <a16:creationId xmlns:a16="http://schemas.microsoft.com/office/drawing/2014/main" id="{6E67D0FC-09D7-6128-4502-17101D9CCD1D}"/>
                  </a:ext>
                </a:extLst>
              </p:cNvPr>
              <p:cNvSpPr>
                <a:spLocks noGrp="1"/>
              </p:cNvSpPr>
              <p:nvPr>
                <p:ph idx="1"/>
              </p:nvPr>
            </p:nvSpPr>
            <p:spPr>
              <a:xfrm>
                <a:off x="838200" y="1513114"/>
                <a:ext cx="10515600" cy="4632099"/>
              </a:xfrm>
            </p:spPr>
            <p:txBody>
              <a:bodyPr>
                <a:normAutofit fontScale="55000" lnSpcReduction="20000"/>
              </a:bodyPr>
              <a:lstStyle/>
              <a:p>
                <a:r>
                  <a:rPr lang="cs-CZ" b="1" dirty="0"/>
                  <a:t>Užitná hodnota (reálná užitečnost) vs. Směnná hodnota (cena)</a:t>
                </a:r>
              </a:p>
              <a:p>
                <a:r>
                  <a:rPr lang="cs-CZ" dirty="0"/>
                  <a:t>Užitná hodnota – nic nemůže být zbožím, pokud po tom neexistuje reálná poptávka</a:t>
                </a:r>
              </a:p>
              <a:p>
                <a:r>
                  <a:rPr lang="cs-CZ" dirty="0"/>
                  <a:t>Směnná hodnota – teorie přirozené ceny, bod kolem kterého cena kolísá – determinována množstvím společensky nutné práce pro vyrobení daného zboží</a:t>
                </a:r>
              </a:p>
              <a:p>
                <a:r>
                  <a:rPr lang="cs-CZ" dirty="0"/>
                  <a:t>Pracovní síla je zboží samo o sobě! </a:t>
                </a:r>
              </a:p>
              <a:p>
                <a:r>
                  <a:rPr lang="cs-CZ" b="1" dirty="0"/>
                  <a:t>Hodnota dělníka je dána náklady na jeho produkci. </a:t>
                </a:r>
              </a:p>
              <a:p>
                <a:r>
                  <a:rPr lang="cs-CZ" dirty="0"/>
                  <a:t>Námezdní práce (prodej pracovní síly) + „rezervní armáda proletariátu“ (předpoklad existence trvalé nabídky práce)</a:t>
                </a:r>
                <a:endParaRPr lang="cs-CZ" b="1" dirty="0"/>
              </a:p>
              <a:p>
                <a:r>
                  <a:rPr lang="cs-CZ" b="1" dirty="0"/>
                  <a:t>Pracovní teorie hodnoty</a:t>
                </a:r>
                <a:r>
                  <a:rPr lang="cs-CZ" dirty="0"/>
                  <a:t>: směnná hodnota práce definována (společensky nutnou) pracovní dobou, „</a:t>
                </a:r>
                <a:r>
                  <a:rPr lang="cs-CZ" i="1" dirty="0"/>
                  <a:t>které je zapotřebí ke zhotovení nějaké užitné hodnoty za daných společensky normálních podmínek a při společensky průměrném stupni dovednosti a intensity práce. Změní-li se produktivita, změní se také společensky nutná pracovní doba, a změní se tedy i hodnota</a:t>
                </a:r>
                <a:r>
                  <a:rPr lang="cs-CZ" dirty="0"/>
                  <a:t>. (…) </a:t>
                </a:r>
                <a:r>
                  <a:rPr lang="cs-CZ" i="1" dirty="0"/>
                  <a:t>Jako hodnoty jsou všechna zboží jen určitá množství ztuhlé pracovní doby</a:t>
                </a:r>
                <a:r>
                  <a:rPr lang="cs-CZ" dirty="0"/>
                  <a:t>“ (Kapitál I:1) </a:t>
                </a:r>
              </a:p>
              <a:p>
                <a:r>
                  <a:rPr lang="cs-CZ" b="1" dirty="0"/>
                  <a:t>Nadhodnota: </a:t>
                </a:r>
                <a:r>
                  <a:rPr lang="cs-CZ" dirty="0"/>
                  <a:t>Rozdíl mezi pracovním časem a náklady na reprodukci dělníka </a:t>
                </a:r>
                <a14:m>
                  <m:oMath xmlns:m="http://schemas.openxmlformats.org/officeDocument/2006/math">
                    <m:r>
                      <a:rPr lang="cs-CZ" i="1" smtClean="0">
                        <a:latin typeface="Cambria Math" panose="02040503050406030204" pitchFamily="18" charset="0"/>
                        <a:ea typeface="Cambria Math" panose="02040503050406030204" pitchFamily="18" charset="0"/>
                      </a:rPr>
                      <m:t>→</m:t>
                    </m:r>
                  </m:oMath>
                </a14:m>
                <a:r>
                  <a:rPr lang="cs-CZ" b="1" dirty="0"/>
                  <a:t> Vykořisťování: rozdíl zůstává kapitalistovi (zisk) </a:t>
                </a:r>
              </a:p>
              <a:p>
                <a:r>
                  <a:rPr lang="cs-CZ" dirty="0"/>
                  <a:t>Klesající míra zisku =&gt; zbídačování proletariátu, opakované krize (nadvýroby, likvidity, obchodní atd.) (viz </a:t>
                </a:r>
                <a:r>
                  <a:rPr lang="cs-CZ" dirty="0" err="1"/>
                  <a:t>Shapiro</a:t>
                </a:r>
                <a:r>
                  <a:rPr lang="cs-CZ" dirty="0"/>
                  <a:t>)</a:t>
                </a:r>
              </a:p>
            </p:txBody>
          </p:sp>
        </mc:Choice>
        <mc:Fallback>
          <p:sp>
            <p:nvSpPr>
              <p:cNvPr id="3" name="Zástupný obsah 2">
                <a:extLst>
                  <a:ext uri="{FF2B5EF4-FFF2-40B4-BE49-F238E27FC236}">
                    <a16:creationId xmlns:a16="http://schemas.microsoft.com/office/drawing/2014/main" id="{6E67D0FC-09D7-6128-4502-17101D9CCD1D}"/>
                  </a:ext>
                </a:extLst>
              </p:cNvPr>
              <p:cNvSpPr>
                <a:spLocks noGrp="1" noRot="1" noChangeAspect="1" noMove="1" noResize="1" noEditPoints="1" noAdjustHandles="1" noChangeArrowheads="1" noChangeShapeType="1" noTextEdit="1"/>
              </p:cNvSpPr>
              <p:nvPr>
                <p:ph idx="1"/>
              </p:nvPr>
            </p:nvSpPr>
            <p:spPr>
              <a:xfrm>
                <a:off x="838200" y="1513114"/>
                <a:ext cx="10515600" cy="4632099"/>
              </a:xfrm>
              <a:blipFill>
                <a:blip r:embed="rId2"/>
                <a:stretch>
                  <a:fillRect l="-174" t="-658"/>
                </a:stretch>
              </a:blipFill>
            </p:spPr>
            <p:txBody>
              <a:bodyPr/>
              <a:lstStyle/>
              <a:p>
                <a:r>
                  <a:rPr lang="cs-CZ">
                    <a:noFill/>
                  </a:rPr>
                  <a:t> </a:t>
                </a:r>
              </a:p>
            </p:txBody>
          </p:sp>
        </mc:Fallback>
      </mc:AlternateContent>
    </p:spTree>
    <p:extLst>
      <p:ext uri="{BB962C8B-B14F-4D97-AF65-F5344CB8AC3E}">
        <p14:creationId xmlns:p14="http://schemas.microsoft.com/office/powerpoint/2010/main" val="29577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89A28-957A-87DE-0D77-9A3F2F984F73}"/>
              </a:ext>
            </a:extLst>
          </p:cNvPr>
          <p:cNvSpPr>
            <a:spLocks noGrp="1"/>
          </p:cNvSpPr>
          <p:nvPr>
            <p:ph type="title"/>
          </p:nvPr>
        </p:nvSpPr>
        <p:spPr>
          <a:xfrm>
            <a:off x="838200" y="1"/>
            <a:ext cx="10515600" cy="1239519"/>
          </a:xfrm>
        </p:spPr>
        <p:txBody>
          <a:bodyPr/>
          <a:lstStyle/>
          <a:p>
            <a:pPr algn="ctr"/>
            <a:r>
              <a:rPr lang="cs-CZ" dirty="0"/>
              <a:t>Antisemitismus v díle Karla Marxe</a:t>
            </a:r>
          </a:p>
        </p:txBody>
      </p:sp>
      <p:sp>
        <p:nvSpPr>
          <p:cNvPr id="3" name="Zástupný obsah 2">
            <a:extLst>
              <a:ext uri="{FF2B5EF4-FFF2-40B4-BE49-F238E27FC236}">
                <a16:creationId xmlns:a16="http://schemas.microsoft.com/office/drawing/2014/main" id="{AD3ACE44-A6D4-0C20-E142-A939EB73805C}"/>
              </a:ext>
            </a:extLst>
          </p:cNvPr>
          <p:cNvSpPr>
            <a:spLocks noGrp="1"/>
          </p:cNvSpPr>
          <p:nvPr>
            <p:ph idx="1"/>
          </p:nvPr>
        </p:nvSpPr>
        <p:spPr>
          <a:xfrm>
            <a:off x="838200" y="1036320"/>
            <a:ext cx="10515600" cy="5455919"/>
          </a:xfrm>
        </p:spPr>
        <p:txBody>
          <a:bodyPr>
            <a:normAutofit fontScale="25000" lnSpcReduction="20000"/>
          </a:bodyPr>
          <a:lstStyle/>
          <a:p>
            <a:endParaRPr lang="cs-CZ" dirty="0"/>
          </a:p>
          <a:p>
            <a:endParaRPr lang="cs-CZ" sz="5500" dirty="0">
              <a:latin typeface="Aviner"/>
            </a:endParaRPr>
          </a:p>
          <a:p>
            <a:r>
              <a:rPr lang="cs-CZ" sz="7200" dirty="0">
                <a:latin typeface="+mj-lt"/>
              </a:rPr>
              <a:t>K židovské otázce (1844) – reakce na eseje na Bruno Bauera volající po politické emancipaci Židů v Prusku </a:t>
            </a:r>
          </a:p>
          <a:p>
            <a:pPr lvl="1"/>
            <a:r>
              <a:rPr lang="cs-CZ" sz="7200" b="0" i="0" dirty="0">
                <a:effectLst/>
                <a:latin typeface="+mj-lt"/>
              </a:rPr>
              <a:t>„</a:t>
            </a:r>
            <a:r>
              <a:rPr lang="cs-CZ" sz="7200" b="0" i="1" dirty="0">
                <a:effectLst/>
                <a:latin typeface="+mj-lt"/>
              </a:rPr>
              <a:t> Žid se emancipoval po židovsku, a to nejen tím, že si přivlastnil peněžní moc, nýbrž i tím, že skrze něho i bez něho se peníze staly světovou mocností a praktický židovský duch se stal praktickým duchem křesťanských národů. Židé se emancipovali potud, pokud se křesťané stali židy.“ (….) Občanská společnost neustále rodí žida ze svého nitra…. Co bylo o sobě a pro sebe základem židovského náboženství? Praktická potřeba, egoismus. (….)</a:t>
            </a:r>
            <a:r>
              <a:rPr lang="cs-CZ" sz="7200" b="0" i="1" dirty="0">
                <a:solidFill>
                  <a:srgbClr val="000000"/>
                </a:solidFill>
                <a:effectLst/>
                <a:latin typeface="+mj-lt"/>
              </a:rPr>
              <a:t> </a:t>
            </a:r>
            <a:r>
              <a:rPr lang="cs-CZ" sz="7200" b="0" i="1" dirty="0">
                <a:effectLst/>
                <a:latin typeface="+mj-lt"/>
              </a:rPr>
              <a:t>Chimérická židova </a:t>
            </a:r>
            <a:r>
              <a:rPr lang="cs-CZ" sz="7200" b="0" i="1" dirty="0" err="1">
                <a:effectLst/>
                <a:latin typeface="+mj-lt"/>
              </a:rPr>
              <a:t>nacionalita</a:t>
            </a:r>
            <a:r>
              <a:rPr lang="cs-CZ" sz="7200" b="0" i="1" dirty="0">
                <a:effectLst/>
                <a:latin typeface="+mj-lt"/>
              </a:rPr>
              <a:t> je </a:t>
            </a:r>
            <a:r>
              <a:rPr lang="cs-CZ" sz="7200" b="0" i="1" dirty="0" err="1">
                <a:effectLst/>
                <a:latin typeface="+mj-lt"/>
              </a:rPr>
              <a:t>nacionalita</a:t>
            </a:r>
            <a:r>
              <a:rPr lang="cs-CZ" sz="7200" b="0" i="1" dirty="0">
                <a:effectLst/>
                <a:latin typeface="+mj-lt"/>
              </a:rPr>
              <a:t> obchodníka, peněžního člověka vůbec.“</a:t>
            </a:r>
          </a:p>
          <a:p>
            <a:pPr lvl="1" algn="just"/>
            <a:r>
              <a:rPr lang="cs-CZ" sz="7200" b="0" i="0" dirty="0">
                <a:effectLst/>
                <a:latin typeface="+mj-lt"/>
              </a:rPr>
              <a:t>„</a:t>
            </a:r>
            <a:r>
              <a:rPr lang="cs-CZ" sz="7200" b="0" i="1" dirty="0">
                <a:effectLst/>
                <a:latin typeface="+mj-lt"/>
              </a:rPr>
              <a:t>Jakmile se společnosti podaří zrušit empirickou podstatu židovství, čachr a jeho předpoklady, je žid znemožněn, protože jeho vědomí už nemá předmět, protože subjektivní základ židovství, praktická potřeba, se zlidští, protože se zruší konflikt mezi individuálně smyslovou a druhovou existencí člověka. </a:t>
            </a:r>
            <a:r>
              <a:rPr lang="cs-CZ" sz="7200" b="1" i="1" dirty="0">
                <a:effectLst/>
                <a:latin typeface="+mj-lt"/>
              </a:rPr>
              <a:t>Společenská emancipace žida je emancipace společnosti od židovství.“</a:t>
            </a:r>
          </a:p>
          <a:p>
            <a:r>
              <a:rPr lang="en-US" sz="7200" dirty="0" err="1">
                <a:latin typeface="+mj-lt"/>
              </a:rPr>
              <a:t>Shlomo</a:t>
            </a:r>
            <a:r>
              <a:rPr lang="en-US" sz="7200" dirty="0">
                <a:latin typeface="+mj-lt"/>
              </a:rPr>
              <a:t> </a:t>
            </a:r>
            <a:r>
              <a:rPr lang="en-US" sz="7200" dirty="0" err="1">
                <a:latin typeface="+mj-lt"/>
              </a:rPr>
              <a:t>Avineri</a:t>
            </a:r>
            <a:r>
              <a:rPr lang="en-US" sz="7200" dirty="0">
                <a:latin typeface="+mj-lt"/>
              </a:rPr>
              <a:t> (M</a:t>
            </a:r>
            <a:r>
              <a:rPr lang="cs-CZ" sz="7200" dirty="0" err="1">
                <a:latin typeface="+mj-lt"/>
              </a:rPr>
              <a:t>arx</a:t>
            </a:r>
            <a:r>
              <a:rPr lang="cs-CZ" sz="7200" dirty="0">
                <a:latin typeface="+mj-lt"/>
              </a:rPr>
              <a:t> and </a:t>
            </a:r>
            <a:r>
              <a:rPr lang="cs-CZ" sz="7200" dirty="0" err="1">
                <a:latin typeface="+mj-lt"/>
              </a:rPr>
              <a:t>Jewish</a:t>
            </a:r>
            <a:r>
              <a:rPr lang="cs-CZ" sz="7200" dirty="0">
                <a:latin typeface="+mj-lt"/>
              </a:rPr>
              <a:t> </a:t>
            </a:r>
            <a:r>
              <a:rPr lang="cs-CZ" sz="7200" dirty="0" err="1">
                <a:latin typeface="+mj-lt"/>
              </a:rPr>
              <a:t>emancipation</a:t>
            </a:r>
            <a:r>
              <a:rPr lang="cs-CZ" sz="7200" dirty="0">
                <a:latin typeface="+mj-lt"/>
              </a:rPr>
              <a:t>, </a:t>
            </a:r>
            <a:r>
              <a:rPr lang="en-US" sz="7200" dirty="0">
                <a:latin typeface="+mj-lt"/>
              </a:rPr>
              <a:t>1964)</a:t>
            </a:r>
            <a:r>
              <a:rPr lang="cs-CZ" sz="7200" dirty="0">
                <a:latin typeface="+mj-lt"/>
              </a:rPr>
              <a:t> – poukazuje na skutečnost, že ač je Marxovo dílo ve své podstatě antisemitské, samotný Marx vždy podporoval politickou emancipaci Židů. </a:t>
            </a:r>
            <a:r>
              <a:rPr lang="en-US" sz="7200" dirty="0">
                <a:latin typeface="+mj-lt"/>
              </a:rPr>
              <a:t> </a:t>
            </a:r>
            <a:endParaRPr lang="cs-CZ" sz="7200" dirty="0">
              <a:latin typeface="+mj-lt"/>
            </a:endParaRPr>
          </a:p>
          <a:p>
            <a:r>
              <a:rPr lang="cs-CZ" sz="7200" dirty="0">
                <a:latin typeface="+mj-lt"/>
              </a:rPr>
              <a:t>W</a:t>
            </a:r>
            <a:r>
              <a:rPr lang="en-US" sz="7200" dirty="0" err="1">
                <a:latin typeface="+mj-lt"/>
              </a:rPr>
              <a:t>eyl</a:t>
            </a:r>
            <a:r>
              <a:rPr lang="en-US" sz="7200" dirty="0">
                <a:latin typeface="+mj-lt"/>
              </a:rPr>
              <a:t> Nathaniel</a:t>
            </a:r>
            <a:r>
              <a:rPr lang="cs-CZ" sz="7200" dirty="0">
                <a:latin typeface="+mj-lt"/>
              </a:rPr>
              <a:t> (</a:t>
            </a:r>
            <a:r>
              <a:rPr lang="en-US" sz="7200" dirty="0">
                <a:latin typeface="+mj-lt"/>
              </a:rPr>
              <a:t>Karl Marx: Racist,</a:t>
            </a:r>
            <a:r>
              <a:rPr lang="cs-CZ" sz="7200" dirty="0">
                <a:latin typeface="+mj-lt"/>
              </a:rPr>
              <a:t> </a:t>
            </a:r>
            <a:r>
              <a:rPr lang="en-US" sz="7200" dirty="0">
                <a:latin typeface="+mj-lt"/>
              </a:rPr>
              <a:t>1979</a:t>
            </a:r>
            <a:r>
              <a:rPr lang="cs-CZ" sz="7200" dirty="0">
                <a:latin typeface="+mj-lt"/>
              </a:rPr>
              <a:t>) </a:t>
            </a:r>
          </a:p>
        </p:txBody>
      </p:sp>
    </p:spTree>
    <p:extLst>
      <p:ext uri="{BB962C8B-B14F-4D97-AF65-F5344CB8AC3E}">
        <p14:creationId xmlns:p14="http://schemas.microsoft.com/office/powerpoint/2010/main" val="319669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D61D52-9EEF-991C-3602-9A18EE0AB10E}"/>
              </a:ext>
            </a:extLst>
          </p:cNvPr>
          <p:cNvSpPr>
            <a:spLocks noGrp="1"/>
          </p:cNvSpPr>
          <p:nvPr>
            <p:ph type="title"/>
          </p:nvPr>
        </p:nvSpPr>
        <p:spPr>
          <a:xfrm>
            <a:off x="838200" y="365761"/>
            <a:ext cx="10515600" cy="802640"/>
          </a:xfrm>
        </p:spPr>
        <p:txBody>
          <a:bodyPr/>
          <a:lstStyle/>
          <a:p>
            <a:pPr algn="ctr"/>
            <a:r>
              <a:rPr lang="cs-CZ" dirty="0" err="1"/>
              <a:t>Antislavismus</a:t>
            </a:r>
            <a:r>
              <a:rPr lang="cs-CZ" dirty="0"/>
              <a:t> </a:t>
            </a:r>
          </a:p>
        </p:txBody>
      </p:sp>
      <p:sp>
        <p:nvSpPr>
          <p:cNvPr id="3" name="Zástupný obsah 2">
            <a:extLst>
              <a:ext uri="{FF2B5EF4-FFF2-40B4-BE49-F238E27FC236}">
                <a16:creationId xmlns:a16="http://schemas.microsoft.com/office/drawing/2014/main" id="{6C1C69B0-49B5-6B66-1000-5C55C93A9ADB}"/>
              </a:ext>
            </a:extLst>
          </p:cNvPr>
          <p:cNvSpPr>
            <a:spLocks noGrp="1"/>
          </p:cNvSpPr>
          <p:nvPr>
            <p:ph idx="1"/>
          </p:nvPr>
        </p:nvSpPr>
        <p:spPr>
          <a:xfrm>
            <a:off x="264160" y="1036320"/>
            <a:ext cx="11663680" cy="5608320"/>
          </a:xfrm>
        </p:spPr>
        <p:txBody>
          <a:bodyPr>
            <a:normAutofit fontScale="62500" lnSpcReduction="20000"/>
          </a:bodyPr>
          <a:lstStyle/>
          <a:p>
            <a:endParaRPr lang="cs-CZ" dirty="0"/>
          </a:p>
          <a:p>
            <a:endParaRPr lang="cs-CZ" sz="3300" dirty="0">
              <a:latin typeface="+mj-lt"/>
            </a:endParaRPr>
          </a:p>
          <a:p>
            <a:pPr algn="just"/>
            <a:r>
              <a:rPr lang="cs-CZ" sz="3300" dirty="0">
                <a:latin typeface="+mj-lt"/>
              </a:rPr>
              <a:t>Vize všeobecné proletářské revoluce se projevovala jako obhajoba genocidy (resp. etnicky namířeného boje) proti kontrarevolučním národům“, mezi něž zahrnoval především Čechy (kteří „zradili“ německou revoluci z roku 1848)</a:t>
            </a:r>
          </a:p>
          <a:p>
            <a:pPr lvl="1" algn="just"/>
            <a:r>
              <a:rPr lang="cs-CZ" sz="2900" i="1" dirty="0">
                <a:latin typeface="+mj-lt"/>
              </a:rPr>
              <a:t>„….w</a:t>
            </a:r>
            <a:r>
              <a:rPr lang="en-US" sz="2900" i="1" dirty="0">
                <a:latin typeface="+mj-lt"/>
              </a:rPr>
              <a:t>e repeat: apart from the Poles, the Russians, and at most the Turkish Slavs, </a:t>
            </a:r>
            <a:r>
              <a:rPr lang="en-US" sz="2900" b="1" i="1" dirty="0">
                <a:latin typeface="+mj-lt"/>
              </a:rPr>
              <a:t>no Slav people has a future, for the simple reason that all the other Slavs lack the primary historical, geographical, political and industrial conditions for independence and viability. </a:t>
            </a:r>
            <a:r>
              <a:rPr lang="en-US" sz="2900" i="1" dirty="0">
                <a:latin typeface="+mj-lt"/>
              </a:rPr>
              <a:t>Peoples which have never had a history of their own, which from the time when they achieved the first, most elementary stage of civilization already came under foreign sway, or which were forced to attain the first stage of civilization only by means of a foreign yoke, are not viable and will never be able to achieve any kind of independence. </a:t>
            </a:r>
            <a:r>
              <a:rPr lang="en-US" sz="2900" b="1" i="1" dirty="0">
                <a:latin typeface="+mj-lt"/>
              </a:rPr>
              <a:t>And that has been the fate of the Austrian Slavs….</a:t>
            </a:r>
            <a:r>
              <a:rPr lang="en-US" sz="2900" i="1" dirty="0">
                <a:latin typeface="+mj-lt"/>
              </a:rPr>
              <a:t>The same thing holds for the Southern Slavs proper…</a:t>
            </a:r>
            <a:r>
              <a:rPr lang="cs-CZ" sz="2900" i="1" dirty="0">
                <a:latin typeface="+mj-lt"/>
              </a:rPr>
              <a:t>“ </a:t>
            </a:r>
            <a:r>
              <a:rPr lang="cs-CZ" sz="2900" dirty="0">
                <a:latin typeface="+mj-lt"/>
              </a:rPr>
              <a:t>(</a:t>
            </a:r>
            <a:r>
              <a:rPr lang="de-DE" sz="2900" dirty="0">
                <a:latin typeface="+mj-lt"/>
              </a:rPr>
              <a:t>Friedrich Engels, Neue Rheinische Zeitung </a:t>
            </a:r>
            <a:r>
              <a:rPr lang="de-DE" sz="2900" dirty="0" err="1">
                <a:latin typeface="+mj-lt"/>
              </a:rPr>
              <a:t>No</a:t>
            </a:r>
            <a:r>
              <a:rPr lang="de-DE" sz="2900" dirty="0">
                <a:latin typeface="+mj-lt"/>
              </a:rPr>
              <a:t>. 222, </a:t>
            </a:r>
            <a:r>
              <a:rPr lang="de-DE" sz="2900" dirty="0" err="1">
                <a:latin typeface="+mj-lt"/>
              </a:rPr>
              <a:t>February</a:t>
            </a:r>
            <a:r>
              <a:rPr lang="de-DE" sz="2900" dirty="0">
                <a:latin typeface="+mj-lt"/>
              </a:rPr>
              <a:t>, 1849</a:t>
            </a:r>
            <a:r>
              <a:rPr lang="cs-CZ" sz="2900" dirty="0">
                <a:latin typeface="+mj-lt"/>
              </a:rPr>
              <a:t>)</a:t>
            </a:r>
          </a:p>
          <a:p>
            <a:pPr lvl="1" algn="just"/>
            <a:r>
              <a:rPr lang="cs-CZ" sz="2900" i="1" dirty="0">
                <a:latin typeface="+mj-lt"/>
              </a:rPr>
              <a:t>„… </a:t>
            </a:r>
            <a:r>
              <a:rPr lang="en-US" sz="2900" i="1" dirty="0">
                <a:latin typeface="+mj-lt"/>
              </a:rPr>
              <a:t>that since the revolution hatred of Czechs and Croats has been added, and that only by the most determined use of terror against these Slav peoples can we, jointly with the Poles and Magyars, safeguard the revolution</a:t>
            </a:r>
            <a:r>
              <a:rPr lang="en-US" sz="2900" b="1" i="1" dirty="0">
                <a:latin typeface="+mj-lt"/>
              </a:rPr>
              <a:t>…. there will be a struggle, an “inexorable life-and-death struggle”, against those Slavs who betray the revolution</a:t>
            </a:r>
            <a:r>
              <a:rPr lang="en-US" sz="2900" i="1" dirty="0">
                <a:latin typeface="+mj-lt"/>
              </a:rPr>
              <a:t>; an annihilating fight and ruthless terror — not in the interests of Germany, but in the interests of the revolution!</a:t>
            </a:r>
            <a:r>
              <a:rPr lang="cs-CZ" sz="2900" i="1" dirty="0">
                <a:latin typeface="+mj-lt"/>
              </a:rPr>
              <a:t>“ </a:t>
            </a:r>
            <a:r>
              <a:rPr lang="cs-CZ" sz="2900" dirty="0">
                <a:latin typeface="+mj-lt"/>
              </a:rPr>
              <a:t>(</a:t>
            </a:r>
            <a:r>
              <a:rPr lang="de-DE" sz="2900" dirty="0">
                <a:latin typeface="+mj-lt"/>
              </a:rPr>
              <a:t>Friedrich Engels, Neue Rheinische Zeitung </a:t>
            </a:r>
            <a:r>
              <a:rPr lang="de-DE" sz="2900" dirty="0" err="1">
                <a:latin typeface="+mj-lt"/>
              </a:rPr>
              <a:t>No</a:t>
            </a:r>
            <a:r>
              <a:rPr lang="de-DE" sz="2900" dirty="0">
                <a:latin typeface="+mj-lt"/>
              </a:rPr>
              <a:t>. 223, </a:t>
            </a:r>
            <a:r>
              <a:rPr lang="de-DE" sz="2900" dirty="0" err="1">
                <a:latin typeface="+mj-lt"/>
              </a:rPr>
              <a:t>February</a:t>
            </a:r>
            <a:r>
              <a:rPr lang="de-DE" sz="2900" dirty="0">
                <a:latin typeface="+mj-lt"/>
              </a:rPr>
              <a:t> 16, 1849</a:t>
            </a:r>
            <a:r>
              <a:rPr lang="cs-CZ" sz="2900" dirty="0">
                <a:latin typeface="+mj-lt"/>
              </a:rPr>
              <a:t>)</a:t>
            </a:r>
          </a:p>
        </p:txBody>
      </p:sp>
    </p:spTree>
    <p:extLst>
      <p:ext uri="{BB962C8B-B14F-4D97-AF65-F5344CB8AC3E}">
        <p14:creationId xmlns:p14="http://schemas.microsoft.com/office/powerpoint/2010/main" val="893083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4" name="Rectangle 43">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6" name="Rectangle 45">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
            <a:ext cx="12192000" cy="221768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8" name="Rectangle 47">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1999" cy="2224386"/>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664A7710-2479-3C1E-C20F-B579F8777DDD}"/>
              </a:ext>
            </a:extLst>
          </p:cNvPr>
          <p:cNvSpPr>
            <a:spLocks noGrp="1"/>
          </p:cNvSpPr>
          <p:nvPr>
            <p:ph type="title"/>
          </p:nvPr>
        </p:nvSpPr>
        <p:spPr>
          <a:xfrm>
            <a:off x="838200" y="381000"/>
            <a:ext cx="10003218" cy="1600124"/>
          </a:xfrm>
        </p:spPr>
        <p:txBody>
          <a:bodyPr vert="horz" lIns="91440" tIns="45720" rIns="91440" bIns="45720" rtlCol="0">
            <a:normAutofit/>
          </a:bodyPr>
          <a:lstStyle/>
          <a:p>
            <a:r>
              <a:rPr lang="cs-CZ" dirty="0"/>
              <a:t>Antikomunismus a kritika Marxismu  </a:t>
            </a:r>
            <a:endParaRPr lang="en-US" dirty="0"/>
          </a:p>
        </p:txBody>
      </p:sp>
      <p:sp>
        <p:nvSpPr>
          <p:cNvPr id="39" name="Content Placeholder 38">
            <a:extLst>
              <a:ext uri="{FF2B5EF4-FFF2-40B4-BE49-F238E27FC236}">
                <a16:creationId xmlns:a16="http://schemas.microsoft.com/office/drawing/2014/main" id="{76E873F5-D6E6-2AA1-E270-3FE17887917B}"/>
              </a:ext>
            </a:extLst>
          </p:cNvPr>
          <p:cNvSpPr>
            <a:spLocks noGrp="1"/>
          </p:cNvSpPr>
          <p:nvPr>
            <p:ph idx="1"/>
          </p:nvPr>
        </p:nvSpPr>
        <p:spPr>
          <a:xfrm>
            <a:off x="357351" y="2224386"/>
            <a:ext cx="8394763" cy="4073800"/>
          </a:xfrm>
        </p:spPr>
        <p:txBody>
          <a:bodyPr anchor="ctr">
            <a:normAutofit/>
          </a:bodyPr>
          <a:lstStyle/>
          <a:p>
            <a:endParaRPr lang="cs-CZ" sz="2400" dirty="0">
              <a:solidFill>
                <a:schemeClr val="tx1"/>
              </a:solidFill>
            </a:endParaRPr>
          </a:p>
          <a:p>
            <a:r>
              <a:rPr lang="cs-CZ" sz="2400" dirty="0" err="1">
                <a:solidFill>
                  <a:schemeClr val="tx1"/>
                </a:solidFill>
              </a:rPr>
              <a:t>Antislavismus</a:t>
            </a:r>
            <a:r>
              <a:rPr lang="cs-CZ" sz="2400" dirty="0">
                <a:solidFill>
                  <a:schemeClr val="tx1"/>
                </a:solidFill>
              </a:rPr>
              <a:t>, antisemitismus, rasismus, homofobie</a:t>
            </a:r>
          </a:p>
          <a:p>
            <a:r>
              <a:rPr lang="cs-CZ" sz="2400" dirty="0">
                <a:solidFill>
                  <a:schemeClr val="tx1"/>
                </a:solidFill>
              </a:rPr>
              <a:t>Determinismus a role svobodné vůle? </a:t>
            </a:r>
          </a:p>
          <a:p>
            <a:r>
              <a:rPr lang="cs-CZ" sz="2400" dirty="0">
                <a:solidFill>
                  <a:schemeClr val="tx1"/>
                </a:solidFill>
              </a:rPr>
              <a:t>Komunistický manifest a výzva k násilné revoluci  </a:t>
            </a:r>
          </a:p>
          <a:p>
            <a:r>
              <a:rPr lang="cs-CZ" sz="2400" dirty="0">
                <a:solidFill>
                  <a:schemeClr val="tx1"/>
                </a:solidFill>
              </a:rPr>
              <a:t>Historická zkušenost </a:t>
            </a:r>
          </a:p>
          <a:p>
            <a:r>
              <a:rPr lang="cs-CZ" sz="2400" dirty="0">
                <a:solidFill>
                  <a:schemeClr val="tx1"/>
                </a:solidFill>
              </a:rPr>
              <a:t>Komunistické strany – centralizace moci a ovládnutí proletariátu</a:t>
            </a:r>
          </a:p>
          <a:p>
            <a:r>
              <a:rPr lang="cs-CZ" sz="2400" dirty="0">
                <a:solidFill>
                  <a:schemeClr val="tx1"/>
                </a:solidFill>
              </a:rPr>
              <a:t>Selhání teorie v empirické i normativní rovině?</a:t>
            </a:r>
          </a:p>
          <a:p>
            <a:endParaRPr lang="cs-CZ" sz="1800" dirty="0">
              <a:solidFill>
                <a:schemeClr val="tx1"/>
              </a:solidFill>
            </a:endParaRPr>
          </a:p>
          <a:p>
            <a:pPr marL="0" indent="0">
              <a:buNone/>
            </a:pPr>
            <a:endParaRPr lang="en-US" sz="1800" dirty="0">
              <a:solidFill>
                <a:schemeClr val="tx1"/>
              </a:solidFill>
            </a:endParaRPr>
          </a:p>
        </p:txBody>
      </p:sp>
      <p:pic>
        <p:nvPicPr>
          <p:cNvPr id="5" name="Zástupný obsah 4" descr="Obsah obrázku text&#10;&#10;Popis byl vytvořen automaticky">
            <a:extLst>
              <a:ext uri="{FF2B5EF4-FFF2-40B4-BE49-F238E27FC236}">
                <a16:creationId xmlns:a16="http://schemas.microsoft.com/office/drawing/2014/main" id="{ECDF9304-A405-7BDE-43D2-BC071A49B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632" y="3869071"/>
            <a:ext cx="3820383" cy="2869186"/>
          </a:xfrm>
          <a:prstGeom prst="rect">
            <a:avLst/>
          </a:prstGeom>
        </p:spPr>
      </p:pic>
    </p:spTree>
    <p:extLst>
      <p:ext uri="{BB962C8B-B14F-4D97-AF65-F5344CB8AC3E}">
        <p14:creationId xmlns:p14="http://schemas.microsoft.com/office/powerpoint/2010/main" val="3803241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B614023-3F38-44EB-8ABB-B52E5B9E2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8C5F9310-ED3E-45B9-9D97-AC0F2C890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Zástupný obsah 4" descr="Obsah obrázku text, strom, exteriér, podepsat&#10;&#10;Popis byl vytvořen automaticky">
            <a:extLst>
              <a:ext uri="{FF2B5EF4-FFF2-40B4-BE49-F238E27FC236}">
                <a16:creationId xmlns:a16="http://schemas.microsoft.com/office/drawing/2014/main" id="{EC6C15ED-F7BE-5F1A-2A6F-F3326A180825}"/>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6269"/>
          <a:stretch/>
        </p:blipFill>
        <p:spPr>
          <a:xfrm>
            <a:off x="-5335" y="0"/>
            <a:ext cx="12191980" cy="6856624"/>
          </a:xfrm>
          <a:prstGeom prst="rect">
            <a:avLst/>
          </a:prstGeom>
        </p:spPr>
      </p:pic>
      <p:sp>
        <p:nvSpPr>
          <p:cNvPr id="35" name="Rectangle 34">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61"/>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Nadpis 10">
            <a:extLst>
              <a:ext uri="{FF2B5EF4-FFF2-40B4-BE49-F238E27FC236}">
                <a16:creationId xmlns:a16="http://schemas.microsoft.com/office/drawing/2014/main" id="{F05B5636-03FC-2E0D-CD61-49B88BC3F7D7}"/>
              </a:ext>
            </a:extLst>
          </p:cNvPr>
          <p:cNvSpPr>
            <a:spLocks noGrp="1"/>
          </p:cNvSpPr>
          <p:nvPr>
            <p:ph type="ctrTitle"/>
          </p:nvPr>
        </p:nvSpPr>
        <p:spPr>
          <a:xfrm flipH="1">
            <a:off x="10942320" y="3122884"/>
            <a:ext cx="680720" cy="3003835"/>
          </a:xfrm>
        </p:spPr>
        <p:txBody>
          <a:bodyPr anchor="b">
            <a:normAutofit/>
          </a:bodyPr>
          <a:lstStyle/>
          <a:p>
            <a:pPr algn="l"/>
            <a:br>
              <a:rPr lang="en-US" sz="5400" dirty="0">
                <a:solidFill>
                  <a:srgbClr val="FFFFFF"/>
                </a:solidFill>
              </a:rPr>
            </a:br>
            <a:endParaRPr lang="cs-CZ" sz="5400" dirty="0">
              <a:solidFill>
                <a:srgbClr val="FFFFFF"/>
              </a:solidFill>
            </a:endParaRPr>
          </a:p>
        </p:txBody>
      </p:sp>
      <p:sp>
        <p:nvSpPr>
          <p:cNvPr id="26" name="Content Placeholder 25">
            <a:extLst>
              <a:ext uri="{FF2B5EF4-FFF2-40B4-BE49-F238E27FC236}">
                <a16:creationId xmlns:a16="http://schemas.microsoft.com/office/drawing/2014/main" id="{8487F892-B84B-BBE0-5828-3FED3DD68674}"/>
              </a:ext>
            </a:extLst>
          </p:cNvPr>
          <p:cNvSpPr>
            <a:spLocks noGrp="1"/>
          </p:cNvSpPr>
          <p:nvPr>
            <p:ph type="subTitle" idx="1"/>
          </p:nvPr>
        </p:nvSpPr>
        <p:spPr>
          <a:xfrm>
            <a:off x="6095034" y="5628640"/>
            <a:ext cx="6198566" cy="1076960"/>
          </a:xfrm>
        </p:spPr>
        <p:txBody>
          <a:bodyPr anchor="b">
            <a:normAutofit/>
          </a:bodyPr>
          <a:lstStyle/>
          <a:p>
            <a:pPr algn="l"/>
            <a:r>
              <a:rPr lang="cs-CZ" sz="2200" b="1" i="1" dirty="0">
                <a:solidFill>
                  <a:srgbClr val="FFFFFF"/>
                </a:solidFill>
              </a:rPr>
              <a:t>Hrobka K. Marxe, Londýn, </a:t>
            </a:r>
            <a:r>
              <a:rPr lang="cs-CZ" sz="2200" b="1" i="1" dirty="0" err="1">
                <a:solidFill>
                  <a:srgbClr val="FFFFFF"/>
                </a:solidFill>
              </a:rPr>
              <a:t>Highgate</a:t>
            </a:r>
            <a:endParaRPr lang="cs-CZ" sz="2200" b="1" i="1" dirty="0">
              <a:solidFill>
                <a:srgbClr val="FFFFFF"/>
              </a:solidFill>
            </a:endParaRPr>
          </a:p>
          <a:p>
            <a:pPr algn="l"/>
            <a:endParaRPr lang="en-US" sz="2200" b="1" i="1" dirty="0">
              <a:solidFill>
                <a:srgbClr val="FFFFFF"/>
              </a:solidFill>
            </a:endParaRPr>
          </a:p>
        </p:txBody>
      </p:sp>
      <p:sp>
        <p:nvSpPr>
          <p:cNvPr id="19" name="TextovéPole 18">
            <a:extLst>
              <a:ext uri="{FF2B5EF4-FFF2-40B4-BE49-F238E27FC236}">
                <a16:creationId xmlns:a16="http://schemas.microsoft.com/office/drawing/2014/main" id="{B9B0CEB0-D6C3-6788-FE2D-A362ED92CF5D}"/>
              </a:ext>
            </a:extLst>
          </p:cNvPr>
          <p:cNvSpPr txBox="1"/>
          <p:nvPr/>
        </p:nvSpPr>
        <p:spPr>
          <a:xfrm>
            <a:off x="162077" y="3273462"/>
            <a:ext cx="9032240" cy="1569660"/>
          </a:xfrm>
          <a:prstGeom prst="rect">
            <a:avLst/>
          </a:prstGeom>
          <a:noFill/>
        </p:spPr>
        <p:txBody>
          <a:bodyPr wrap="square">
            <a:spAutoFit/>
          </a:bodyPr>
          <a:lstStyle/>
          <a:p>
            <a:r>
              <a:rPr lang="en-US" sz="3200" b="1" dirty="0">
                <a:solidFill>
                  <a:schemeClr val="bg1"/>
                </a:solidFill>
              </a:rPr>
              <a:t>“Doctrine of Hate”</a:t>
            </a:r>
            <a:br>
              <a:rPr lang="en-US" sz="3200" b="1" dirty="0">
                <a:solidFill>
                  <a:schemeClr val="bg1"/>
                </a:solidFill>
              </a:rPr>
            </a:br>
            <a:r>
              <a:rPr lang="en-US" sz="3200" b="1" dirty="0">
                <a:solidFill>
                  <a:schemeClr val="bg1"/>
                </a:solidFill>
              </a:rPr>
              <a:t> “</a:t>
            </a:r>
            <a:r>
              <a:rPr lang="cs-CZ" sz="3200" b="1" dirty="0">
                <a:solidFill>
                  <a:schemeClr val="bg1"/>
                </a:solidFill>
              </a:rPr>
              <a:t>A</a:t>
            </a:r>
            <a:r>
              <a:rPr lang="en-US" sz="3200" b="1" dirty="0" err="1">
                <a:solidFill>
                  <a:schemeClr val="bg1"/>
                </a:solidFill>
              </a:rPr>
              <a:t>rchitect</a:t>
            </a:r>
            <a:r>
              <a:rPr lang="en-US" sz="3200" b="1" dirty="0">
                <a:solidFill>
                  <a:schemeClr val="bg1"/>
                </a:solidFill>
              </a:rPr>
              <a:t> of Genocide” </a:t>
            </a:r>
            <a:br>
              <a:rPr lang="en-US" sz="3200" b="1" dirty="0">
                <a:solidFill>
                  <a:schemeClr val="bg1"/>
                </a:solidFill>
              </a:rPr>
            </a:br>
            <a:r>
              <a:rPr lang="en-US" sz="3200" b="1" dirty="0">
                <a:solidFill>
                  <a:schemeClr val="bg1"/>
                </a:solidFill>
              </a:rPr>
              <a:t>“Memorial to Bolshevik Holocaust” </a:t>
            </a:r>
            <a:endParaRPr lang="cs-CZ" sz="3200" b="1" dirty="0">
              <a:solidFill>
                <a:schemeClr val="bg1"/>
              </a:solidFill>
            </a:endParaRPr>
          </a:p>
        </p:txBody>
      </p:sp>
    </p:spTree>
    <p:extLst>
      <p:ext uri="{BB962C8B-B14F-4D97-AF65-F5344CB8AC3E}">
        <p14:creationId xmlns:p14="http://schemas.microsoft.com/office/powerpoint/2010/main" val="43891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4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 name="Picture 2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6" name="Rectangle 2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3C8134F5-D8B2-4E75-AB7D-52504044E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10000"/>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arevný kouř">
            <a:extLst>
              <a:ext uri="{FF2B5EF4-FFF2-40B4-BE49-F238E27FC236}">
                <a16:creationId xmlns:a16="http://schemas.microsoft.com/office/drawing/2014/main" id="{50467BE5-5340-A8E3-A1E0-FEA9C83FA600}"/>
              </a:ext>
            </a:extLst>
          </p:cNvPr>
          <p:cNvPicPr>
            <a:picLocks noChangeAspect="1"/>
          </p:cNvPicPr>
          <p:nvPr/>
        </p:nvPicPr>
        <p:blipFill rotWithShape="1">
          <a:blip r:embed="rId4">
            <a:alphaModFix amt="60000"/>
          </a:blip>
          <a:srcRect t="24997" r="-1" b="-1"/>
          <a:stretch/>
        </p:blipFill>
        <p:spPr>
          <a:xfrm>
            <a:off x="1524" y="688"/>
            <a:ext cx="12188952" cy="6856624"/>
          </a:xfrm>
          <a:prstGeom prst="rect">
            <a:avLst/>
          </a:prstGeom>
        </p:spPr>
      </p:pic>
      <p:sp>
        <p:nvSpPr>
          <p:cNvPr id="2" name="Nadpis 1">
            <a:extLst>
              <a:ext uri="{FF2B5EF4-FFF2-40B4-BE49-F238E27FC236}">
                <a16:creationId xmlns:a16="http://schemas.microsoft.com/office/drawing/2014/main" id="{E8F85E8C-2FEE-0E4C-3C6C-85E5E2E21E1B}"/>
              </a:ext>
            </a:extLst>
          </p:cNvPr>
          <p:cNvSpPr>
            <a:spLocks noGrp="1"/>
          </p:cNvSpPr>
          <p:nvPr>
            <p:ph type="ctrTitle"/>
          </p:nvPr>
        </p:nvSpPr>
        <p:spPr>
          <a:xfrm>
            <a:off x="1096580" y="1165416"/>
            <a:ext cx="9774619" cy="623950"/>
          </a:xfrm>
        </p:spPr>
        <p:txBody>
          <a:bodyPr vert="horz" lIns="91440" tIns="45720" rIns="91440" bIns="45720" rtlCol="0" anchor="b">
            <a:normAutofit fontScale="90000"/>
          </a:bodyPr>
          <a:lstStyle/>
          <a:p>
            <a:br>
              <a:rPr lang="cs-CZ" dirty="0">
                <a:solidFill>
                  <a:srgbClr val="FFFFFF"/>
                </a:solidFill>
              </a:rPr>
            </a:br>
            <a:br>
              <a:rPr lang="cs-CZ" dirty="0">
                <a:solidFill>
                  <a:srgbClr val="FFFFFF"/>
                </a:solidFill>
              </a:rPr>
            </a:br>
            <a:r>
              <a:rPr lang="en-US" dirty="0">
                <a:solidFill>
                  <a:srgbClr val="CB233F"/>
                </a:solidFill>
              </a:rPr>
              <a:t>OSNOVA PŘEDNÁŠKY</a:t>
            </a:r>
            <a:br>
              <a:rPr lang="en-US" dirty="0">
                <a:solidFill>
                  <a:srgbClr val="CB233F"/>
                </a:solidFill>
              </a:rPr>
            </a:br>
            <a:endParaRPr lang="en-US" dirty="0">
              <a:solidFill>
                <a:srgbClr val="CB233F"/>
              </a:solidFill>
            </a:endParaRPr>
          </a:p>
        </p:txBody>
      </p:sp>
      <p:sp>
        <p:nvSpPr>
          <p:cNvPr id="3" name="Podnadpis 2">
            <a:extLst>
              <a:ext uri="{FF2B5EF4-FFF2-40B4-BE49-F238E27FC236}">
                <a16:creationId xmlns:a16="http://schemas.microsoft.com/office/drawing/2014/main" id="{6D613B28-369D-39DC-9FBB-4B96111E5150}"/>
              </a:ext>
            </a:extLst>
          </p:cNvPr>
          <p:cNvSpPr>
            <a:spLocks noGrp="1"/>
          </p:cNvSpPr>
          <p:nvPr>
            <p:ph type="subTitle" idx="1"/>
          </p:nvPr>
        </p:nvSpPr>
        <p:spPr>
          <a:xfrm>
            <a:off x="381000" y="1392403"/>
            <a:ext cx="11807952" cy="5081970"/>
          </a:xfrm>
        </p:spPr>
        <p:txBody>
          <a:bodyPr vert="horz" lIns="91440" tIns="45720" rIns="91440" bIns="45720" rtlCol="0" anchor="ctr">
            <a:normAutofit/>
          </a:bodyPr>
          <a:lstStyle/>
          <a:p>
            <a:pPr indent="-228600" algn="l">
              <a:lnSpc>
                <a:spcPct val="100000"/>
              </a:lnSpc>
              <a:buFont typeface="Arial" panose="020B0604020202020204" pitchFamily="34" charset="0"/>
              <a:buChar char="•"/>
            </a:pPr>
            <a:endParaRPr lang="en-US" sz="1600" b="1" dirty="0">
              <a:solidFill>
                <a:srgbClr val="FFFFFF"/>
              </a:solidFill>
            </a:endParaRPr>
          </a:p>
          <a:p>
            <a:pPr indent="-228600" algn="l">
              <a:lnSpc>
                <a:spcPct val="100000"/>
              </a:lnSpc>
              <a:buFont typeface="Arial" panose="020B0604020202020204" pitchFamily="34" charset="0"/>
              <a:buChar char="•"/>
            </a:pPr>
            <a:r>
              <a:rPr lang="en-US" sz="2400" b="1" dirty="0" err="1">
                <a:solidFill>
                  <a:schemeClr val="tx1"/>
                </a:solidFill>
              </a:rPr>
              <a:t>Historický</a:t>
            </a:r>
            <a:r>
              <a:rPr lang="en-US" sz="2400" b="1" dirty="0">
                <a:solidFill>
                  <a:schemeClr val="tx1"/>
                </a:solidFill>
              </a:rPr>
              <a:t> </a:t>
            </a:r>
            <a:r>
              <a:rPr lang="en-US" sz="2400" b="1" dirty="0" err="1">
                <a:solidFill>
                  <a:schemeClr val="tx1"/>
                </a:solidFill>
              </a:rPr>
              <a:t>kontext</a:t>
            </a:r>
            <a:r>
              <a:rPr lang="en-US" sz="2400" b="1" dirty="0">
                <a:solidFill>
                  <a:schemeClr val="tx1"/>
                </a:solidFill>
              </a:rPr>
              <a:t> </a:t>
            </a:r>
          </a:p>
          <a:p>
            <a:pPr indent="-228600" algn="l">
              <a:lnSpc>
                <a:spcPct val="100000"/>
              </a:lnSpc>
              <a:buFont typeface="Arial" panose="020B0604020202020204" pitchFamily="34" charset="0"/>
              <a:buChar char="•"/>
            </a:pPr>
            <a:r>
              <a:rPr lang="en-US" sz="2400" b="1" dirty="0" err="1">
                <a:solidFill>
                  <a:schemeClr val="tx1"/>
                </a:solidFill>
              </a:rPr>
              <a:t>Filozofická</a:t>
            </a:r>
            <a:r>
              <a:rPr lang="en-US" sz="2400" b="1" dirty="0">
                <a:solidFill>
                  <a:schemeClr val="tx1"/>
                </a:solidFill>
              </a:rPr>
              <a:t> </a:t>
            </a:r>
            <a:r>
              <a:rPr lang="en-US" sz="2400" b="1" dirty="0" err="1">
                <a:solidFill>
                  <a:schemeClr val="tx1"/>
                </a:solidFill>
              </a:rPr>
              <a:t>východiska</a:t>
            </a:r>
            <a:r>
              <a:rPr lang="en-US" sz="2400" b="1" dirty="0">
                <a:solidFill>
                  <a:schemeClr val="tx1"/>
                </a:solidFill>
              </a:rPr>
              <a:t> K. </a:t>
            </a:r>
            <a:r>
              <a:rPr lang="en-US" sz="2400" b="1" dirty="0" err="1">
                <a:solidFill>
                  <a:schemeClr val="tx1"/>
                </a:solidFill>
              </a:rPr>
              <a:t>Marxe</a:t>
            </a:r>
            <a:endParaRPr lang="cs-CZ" sz="2400" b="1" dirty="0">
              <a:solidFill>
                <a:schemeClr val="tx1"/>
              </a:solidFill>
            </a:endParaRPr>
          </a:p>
          <a:p>
            <a:pPr indent="-228600" algn="l">
              <a:lnSpc>
                <a:spcPct val="100000"/>
              </a:lnSpc>
              <a:buFont typeface="Arial" panose="020B0604020202020204" pitchFamily="34" charset="0"/>
              <a:buChar char="•"/>
            </a:pPr>
            <a:r>
              <a:rPr lang="en-US" sz="2400" b="1" dirty="0" err="1">
                <a:solidFill>
                  <a:schemeClr val="tx1"/>
                </a:solidFill>
              </a:rPr>
              <a:t>Humanismus</a:t>
            </a:r>
            <a:r>
              <a:rPr lang="cs-CZ" sz="2400" b="1" dirty="0">
                <a:solidFill>
                  <a:schemeClr val="tx1"/>
                </a:solidFill>
              </a:rPr>
              <a:t>, svoboda</a:t>
            </a:r>
            <a:r>
              <a:rPr lang="en-US" sz="2400" b="1" dirty="0">
                <a:solidFill>
                  <a:schemeClr val="tx1"/>
                </a:solidFill>
              </a:rPr>
              <a:t> a </a:t>
            </a:r>
            <a:r>
              <a:rPr lang="en-US" sz="2400" b="1" dirty="0" err="1">
                <a:solidFill>
                  <a:schemeClr val="tx1"/>
                </a:solidFill>
              </a:rPr>
              <a:t>individualismus</a:t>
            </a:r>
            <a:r>
              <a:rPr lang="en-US" sz="2400" b="1" dirty="0">
                <a:solidFill>
                  <a:schemeClr val="tx1"/>
                </a:solidFill>
              </a:rPr>
              <a:t> v </a:t>
            </a:r>
            <a:r>
              <a:rPr lang="en-US" sz="2400" b="1" dirty="0" err="1">
                <a:solidFill>
                  <a:schemeClr val="tx1"/>
                </a:solidFill>
              </a:rPr>
              <a:t>díle</a:t>
            </a:r>
            <a:r>
              <a:rPr lang="en-US" sz="2400" b="1" dirty="0">
                <a:solidFill>
                  <a:schemeClr val="tx1"/>
                </a:solidFill>
              </a:rPr>
              <a:t> K. </a:t>
            </a:r>
            <a:r>
              <a:rPr lang="en-US" sz="2400" b="1" dirty="0" err="1">
                <a:solidFill>
                  <a:schemeClr val="tx1"/>
                </a:solidFill>
              </a:rPr>
              <a:t>Marxe</a:t>
            </a:r>
            <a:endParaRPr lang="en-US" sz="2400" b="1" dirty="0">
              <a:solidFill>
                <a:schemeClr val="tx1"/>
              </a:solidFill>
            </a:endParaRPr>
          </a:p>
          <a:p>
            <a:pPr indent="-228600" algn="l">
              <a:lnSpc>
                <a:spcPct val="100000"/>
              </a:lnSpc>
              <a:buFont typeface="Arial" panose="020B0604020202020204" pitchFamily="34" charset="0"/>
              <a:buChar char="•"/>
            </a:pPr>
            <a:r>
              <a:rPr lang="en-US" sz="2400" b="1" dirty="0" err="1">
                <a:solidFill>
                  <a:schemeClr val="tx1"/>
                </a:solidFill>
              </a:rPr>
              <a:t>Historický</a:t>
            </a:r>
            <a:r>
              <a:rPr lang="en-US" sz="2400" b="1" dirty="0">
                <a:solidFill>
                  <a:schemeClr val="tx1"/>
                </a:solidFill>
              </a:rPr>
              <a:t> </a:t>
            </a:r>
            <a:r>
              <a:rPr lang="en-US" sz="2400" b="1" dirty="0" err="1">
                <a:solidFill>
                  <a:schemeClr val="tx1"/>
                </a:solidFill>
              </a:rPr>
              <a:t>materialismus</a:t>
            </a:r>
            <a:r>
              <a:rPr lang="en-US" sz="2400" b="1" dirty="0">
                <a:solidFill>
                  <a:schemeClr val="tx1"/>
                </a:solidFill>
              </a:rPr>
              <a:t>, </a:t>
            </a:r>
            <a:r>
              <a:rPr lang="en-US" sz="2400" b="1" dirty="0" err="1">
                <a:solidFill>
                  <a:schemeClr val="tx1"/>
                </a:solidFill>
              </a:rPr>
              <a:t>dialektika</a:t>
            </a:r>
            <a:r>
              <a:rPr lang="en-US" sz="2400" b="1" dirty="0">
                <a:solidFill>
                  <a:schemeClr val="tx1"/>
                </a:solidFill>
              </a:rPr>
              <a:t>  a </a:t>
            </a:r>
            <a:r>
              <a:rPr lang="en-US" sz="2400" b="1" dirty="0" err="1">
                <a:solidFill>
                  <a:schemeClr val="tx1"/>
                </a:solidFill>
              </a:rPr>
              <a:t>dějiny</a:t>
            </a:r>
            <a:r>
              <a:rPr lang="en-US" sz="2400" b="1" dirty="0">
                <a:solidFill>
                  <a:schemeClr val="tx1"/>
                </a:solidFill>
              </a:rPr>
              <a:t> </a:t>
            </a:r>
            <a:r>
              <a:rPr lang="en-US" sz="2400" b="1" dirty="0" err="1">
                <a:solidFill>
                  <a:schemeClr val="tx1"/>
                </a:solidFill>
              </a:rPr>
              <a:t>třídních</a:t>
            </a:r>
            <a:r>
              <a:rPr lang="en-US" sz="2400" b="1" dirty="0">
                <a:solidFill>
                  <a:schemeClr val="tx1"/>
                </a:solidFill>
              </a:rPr>
              <a:t> </a:t>
            </a:r>
            <a:r>
              <a:rPr lang="en-US" sz="2400" b="1" dirty="0" err="1">
                <a:solidFill>
                  <a:schemeClr val="tx1"/>
                </a:solidFill>
              </a:rPr>
              <a:t>bojů</a:t>
            </a:r>
            <a:endParaRPr lang="en-US" sz="2400" b="1" dirty="0">
              <a:solidFill>
                <a:schemeClr val="tx1"/>
              </a:solidFill>
            </a:endParaRPr>
          </a:p>
          <a:p>
            <a:pPr indent="-228600" algn="l">
              <a:lnSpc>
                <a:spcPct val="100000"/>
              </a:lnSpc>
              <a:buFont typeface="Arial" panose="020B0604020202020204" pitchFamily="34" charset="0"/>
              <a:buChar char="•"/>
            </a:pPr>
            <a:r>
              <a:rPr lang="en-US" sz="2400" b="1" dirty="0" err="1">
                <a:solidFill>
                  <a:schemeClr val="tx1"/>
                </a:solidFill>
              </a:rPr>
              <a:t>Utopismus</a:t>
            </a:r>
            <a:r>
              <a:rPr lang="en-US" sz="2400" b="1" dirty="0">
                <a:solidFill>
                  <a:schemeClr val="tx1"/>
                </a:solidFill>
              </a:rPr>
              <a:t>, </a:t>
            </a:r>
            <a:r>
              <a:rPr lang="en-US" sz="2400" b="1" dirty="0" err="1">
                <a:solidFill>
                  <a:schemeClr val="tx1"/>
                </a:solidFill>
              </a:rPr>
              <a:t>socialismus</a:t>
            </a:r>
            <a:r>
              <a:rPr lang="en-US" sz="2400" b="1" dirty="0">
                <a:solidFill>
                  <a:schemeClr val="tx1"/>
                </a:solidFill>
              </a:rPr>
              <a:t> a </a:t>
            </a:r>
            <a:r>
              <a:rPr lang="en-US" sz="2400" b="1" dirty="0" err="1">
                <a:solidFill>
                  <a:schemeClr val="tx1"/>
                </a:solidFill>
              </a:rPr>
              <a:t>vize</a:t>
            </a:r>
            <a:r>
              <a:rPr lang="en-US" sz="2400" b="1" dirty="0">
                <a:solidFill>
                  <a:schemeClr val="tx1"/>
                </a:solidFill>
              </a:rPr>
              <a:t> </a:t>
            </a:r>
            <a:r>
              <a:rPr lang="en-US" sz="2400" b="1" dirty="0" err="1">
                <a:solidFill>
                  <a:schemeClr val="tx1"/>
                </a:solidFill>
              </a:rPr>
              <a:t>komunistické</a:t>
            </a:r>
            <a:r>
              <a:rPr lang="en-US" sz="2400" b="1" dirty="0">
                <a:solidFill>
                  <a:schemeClr val="tx1"/>
                </a:solidFill>
              </a:rPr>
              <a:t> </a:t>
            </a:r>
            <a:r>
              <a:rPr lang="en-US" sz="2400" b="1" dirty="0" err="1">
                <a:solidFill>
                  <a:schemeClr val="tx1"/>
                </a:solidFill>
              </a:rPr>
              <a:t>společnosti</a:t>
            </a:r>
            <a:endParaRPr lang="cs-CZ" sz="2400" b="1" dirty="0">
              <a:solidFill>
                <a:schemeClr val="tx1"/>
              </a:solidFill>
            </a:endParaRPr>
          </a:p>
          <a:p>
            <a:pPr indent="-228600" algn="l">
              <a:lnSpc>
                <a:spcPct val="100000"/>
              </a:lnSpc>
              <a:buFont typeface="Arial" panose="020B0604020202020204" pitchFamily="34" charset="0"/>
              <a:buChar char="•"/>
            </a:pPr>
            <a:r>
              <a:rPr lang="en-US" sz="2400" b="1" dirty="0">
                <a:solidFill>
                  <a:schemeClr val="tx1"/>
                </a:solidFill>
              </a:rPr>
              <a:t>Kritika </a:t>
            </a:r>
            <a:r>
              <a:rPr lang="en-US" sz="2400" b="1" dirty="0" err="1">
                <a:solidFill>
                  <a:schemeClr val="tx1"/>
                </a:solidFill>
              </a:rPr>
              <a:t>kapitalismu</a:t>
            </a:r>
            <a:endParaRPr lang="en-US" sz="2400" b="1" dirty="0">
              <a:solidFill>
                <a:schemeClr val="tx1"/>
              </a:solidFill>
            </a:endParaRPr>
          </a:p>
          <a:p>
            <a:pPr indent="-228600" algn="l">
              <a:lnSpc>
                <a:spcPct val="100000"/>
              </a:lnSpc>
              <a:buFont typeface="Arial" panose="020B0604020202020204" pitchFamily="34" charset="0"/>
              <a:buChar char="•"/>
            </a:pPr>
            <a:r>
              <a:rPr lang="cs-CZ" sz="2400" b="1" dirty="0">
                <a:solidFill>
                  <a:schemeClr val="tx1"/>
                </a:solidFill>
              </a:rPr>
              <a:t>Vybrané koncepty Marxovy ekonomické teorie </a:t>
            </a:r>
          </a:p>
          <a:p>
            <a:pPr indent="-228600" algn="l">
              <a:lnSpc>
                <a:spcPct val="100000"/>
              </a:lnSpc>
              <a:buFont typeface="Arial" panose="020B0604020202020204" pitchFamily="34" charset="0"/>
              <a:buChar char="•"/>
            </a:pPr>
            <a:r>
              <a:rPr lang="en-US" sz="2400" b="1" dirty="0" err="1">
                <a:solidFill>
                  <a:schemeClr val="tx1"/>
                </a:solidFill>
              </a:rPr>
              <a:t>Antikomunismus</a:t>
            </a:r>
            <a:r>
              <a:rPr lang="cs-CZ" sz="2400" b="1" dirty="0">
                <a:solidFill>
                  <a:schemeClr val="tx1"/>
                </a:solidFill>
              </a:rPr>
              <a:t>, kritika </a:t>
            </a:r>
            <a:r>
              <a:rPr lang="en-US" sz="2400" b="1" dirty="0">
                <a:solidFill>
                  <a:schemeClr val="tx1"/>
                </a:solidFill>
              </a:rPr>
              <a:t>a </a:t>
            </a:r>
            <a:r>
              <a:rPr lang="en-US" sz="2400" b="1" dirty="0" err="1">
                <a:solidFill>
                  <a:schemeClr val="tx1"/>
                </a:solidFill>
              </a:rPr>
              <a:t>percepce</a:t>
            </a:r>
            <a:r>
              <a:rPr lang="en-US" sz="2400" b="1" dirty="0">
                <a:solidFill>
                  <a:schemeClr val="tx1"/>
                </a:solidFill>
              </a:rPr>
              <a:t> K. </a:t>
            </a:r>
            <a:r>
              <a:rPr lang="en-US" sz="2400" b="1" dirty="0" err="1">
                <a:solidFill>
                  <a:schemeClr val="tx1"/>
                </a:solidFill>
              </a:rPr>
              <a:t>Marxe</a:t>
            </a:r>
            <a:r>
              <a:rPr lang="en-US" sz="2400" b="1" dirty="0">
                <a:solidFill>
                  <a:schemeClr val="tx1"/>
                </a:solidFill>
              </a:rPr>
              <a:t> </a:t>
            </a:r>
            <a:r>
              <a:rPr lang="cs-CZ" sz="2400" b="1" dirty="0">
                <a:solidFill>
                  <a:schemeClr val="tx1"/>
                </a:solidFill>
              </a:rPr>
              <a:t>(nejenom) </a:t>
            </a:r>
            <a:r>
              <a:rPr lang="en-US" sz="2400" b="1" dirty="0">
                <a:solidFill>
                  <a:schemeClr val="tx1"/>
                </a:solidFill>
              </a:rPr>
              <a:t>v </a:t>
            </a:r>
            <a:r>
              <a:rPr lang="cs-CZ" sz="2400" b="1" dirty="0">
                <a:solidFill>
                  <a:schemeClr val="tx1"/>
                </a:solidFill>
              </a:rPr>
              <a:t> </a:t>
            </a:r>
            <a:r>
              <a:rPr lang="en-US" sz="2400" b="1" dirty="0" err="1">
                <a:solidFill>
                  <a:schemeClr val="tx1"/>
                </a:solidFill>
              </a:rPr>
              <a:t>českém</a:t>
            </a:r>
            <a:r>
              <a:rPr lang="en-US" sz="2400" b="1" dirty="0">
                <a:solidFill>
                  <a:schemeClr val="tx1"/>
                </a:solidFill>
              </a:rPr>
              <a:t> </a:t>
            </a:r>
            <a:r>
              <a:rPr lang="en-US" sz="2400" b="1" dirty="0" err="1">
                <a:solidFill>
                  <a:schemeClr val="tx1"/>
                </a:solidFill>
              </a:rPr>
              <a:t>prostředí</a:t>
            </a:r>
            <a:endParaRPr lang="cs-CZ" sz="2400" b="1" dirty="0">
              <a:solidFill>
                <a:schemeClr val="tx1"/>
              </a:solidFill>
            </a:endParaRPr>
          </a:p>
          <a:p>
            <a:pPr indent="-228600" algn="l">
              <a:lnSpc>
                <a:spcPct val="100000"/>
              </a:lnSpc>
              <a:buFont typeface="Arial" panose="020B0604020202020204" pitchFamily="34" charset="0"/>
              <a:buChar char="•"/>
            </a:pPr>
            <a:r>
              <a:rPr lang="en-US" sz="2400" b="1" dirty="0" err="1">
                <a:solidFill>
                  <a:schemeClr val="tx1"/>
                </a:solidFill>
              </a:rPr>
              <a:t>Aktualizace</a:t>
            </a:r>
            <a:r>
              <a:rPr lang="en-US" sz="2400" b="1" dirty="0">
                <a:solidFill>
                  <a:schemeClr val="tx1"/>
                </a:solidFill>
              </a:rPr>
              <a:t> a </a:t>
            </a:r>
            <a:r>
              <a:rPr lang="en-US" sz="2400" b="1" dirty="0" err="1">
                <a:solidFill>
                  <a:schemeClr val="tx1"/>
                </a:solidFill>
              </a:rPr>
              <a:t>intelektuální</a:t>
            </a:r>
            <a:r>
              <a:rPr lang="en-US" sz="2400" b="1" dirty="0">
                <a:solidFill>
                  <a:schemeClr val="tx1"/>
                </a:solidFill>
              </a:rPr>
              <a:t> </a:t>
            </a:r>
            <a:r>
              <a:rPr lang="en-US" sz="2400" b="1" dirty="0" err="1">
                <a:solidFill>
                  <a:schemeClr val="tx1"/>
                </a:solidFill>
              </a:rPr>
              <a:t>dědictví</a:t>
            </a:r>
            <a:r>
              <a:rPr lang="en-US" sz="2400" b="1" dirty="0">
                <a:solidFill>
                  <a:schemeClr val="tx1"/>
                </a:solidFill>
              </a:rPr>
              <a:t>  K. </a:t>
            </a:r>
            <a:r>
              <a:rPr lang="en-US" sz="2400" b="1" dirty="0" err="1">
                <a:solidFill>
                  <a:schemeClr val="tx1"/>
                </a:solidFill>
              </a:rPr>
              <a:t>Marxe</a:t>
            </a:r>
            <a:r>
              <a:rPr lang="en-US" sz="2400" b="1" dirty="0">
                <a:solidFill>
                  <a:schemeClr val="tx1"/>
                </a:solidFill>
              </a:rPr>
              <a:t> </a:t>
            </a:r>
          </a:p>
          <a:p>
            <a:pPr indent="-228600" algn="l">
              <a:lnSpc>
                <a:spcPct val="100000"/>
              </a:lnSpc>
              <a:buFont typeface="Arial" panose="020B0604020202020204" pitchFamily="34" charset="0"/>
              <a:buChar char="•"/>
            </a:pPr>
            <a:endParaRPr lang="en-US" sz="1600" b="1" dirty="0">
              <a:solidFill>
                <a:srgbClr val="FFFFFF"/>
              </a:solidFill>
            </a:endParaRPr>
          </a:p>
          <a:p>
            <a:pPr indent="-228600">
              <a:lnSpc>
                <a:spcPct val="100000"/>
              </a:lnSpc>
              <a:buFont typeface="Arial" panose="020B0604020202020204" pitchFamily="34" charset="0"/>
              <a:buChar char="•"/>
            </a:pPr>
            <a:endParaRPr lang="en-US" sz="700" b="1" dirty="0">
              <a:solidFill>
                <a:srgbClr val="FFFFFF"/>
              </a:solidFill>
            </a:endParaRPr>
          </a:p>
        </p:txBody>
      </p:sp>
    </p:spTree>
    <p:extLst>
      <p:ext uri="{BB962C8B-B14F-4D97-AF65-F5344CB8AC3E}">
        <p14:creationId xmlns:p14="http://schemas.microsoft.com/office/powerpoint/2010/main" val="56108572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9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4" name="Picture 9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05" name="Rectangle 9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1" name="Rectangle 10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3" name="Rectangle 102">
            <a:extLst>
              <a:ext uri="{FF2B5EF4-FFF2-40B4-BE49-F238E27FC236}">
                <a16:creationId xmlns:a16="http://schemas.microsoft.com/office/drawing/2014/main" id="{3C8134F5-D8B2-4E75-AB7D-52504044E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10000"/>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rázek 7" descr="Obsah obrázku text, silueta&#10;&#10;Popis byl vytvořen automaticky">
            <a:extLst>
              <a:ext uri="{FF2B5EF4-FFF2-40B4-BE49-F238E27FC236}">
                <a16:creationId xmlns:a16="http://schemas.microsoft.com/office/drawing/2014/main" id="{F119B8A7-61BE-B5C1-500C-AA90A0CDCF42}"/>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l="12907" r="11541"/>
          <a:stretch/>
        </p:blipFill>
        <p:spPr>
          <a:xfrm>
            <a:off x="1524" y="688"/>
            <a:ext cx="12188952" cy="6856624"/>
          </a:xfrm>
          <a:prstGeom prst="rect">
            <a:avLst/>
          </a:prstGeom>
        </p:spPr>
      </p:pic>
      <p:sp>
        <p:nvSpPr>
          <p:cNvPr id="2" name="Nadpis 1">
            <a:extLst>
              <a:ext uri="{FF2B5EF4-FFF2-40B4-BE49-F238E27FC236}">
                <a16:creationId xmlns:a16="http://schemas.microsoft.com/office/drawing/2014/main" id="{E8F85E8C-2FEE-0E4C-3C6C-85E5E2E21E1B}"/>
              </a:ext>
            </a:extLst>
          </p:cNvPr>
          <p:cNvSpPr>
            <a:spLocks noGrp="1"/>
          </p:cNvSpPr>
          <p:nvPr>
            <p:ph type="ctrTitle"/>
          </p:nvPr>
        </p:nvSpPr>
        <p:spPr>
          <a:xfrm>
            <a:off x="1198180" y="726067"/>
            <a:ext cx="9774619" cy="1029162"/>
          </a:xfrm>
        </p:spPr>
        <p:txBody>
          <a:bodyPr vert="horz" lIns="91440" tIns="45720" rIns="91440" bIns="45720" rtlCol="0" anchor="b">
            <a:normAutofit fontScale="90000"/>
          </a:bodyPr>
          <a:lstStyle/>
          <a:p>
            <a:br>
              <a:rPr lang="en-US" dirty="0">
                <a:solidFill>
                  <a:srgbClr val="FFFFFF"/>
                </a:solidFill>
              </a:rPr>
            </a:br>
            <a:r>
              <a:rPr lang="cs-CZ" dirty="0">
                <a:solidFill>
                  <a:srgbClr val="FFFFFF"/>
                </a:solidFill>
              </a:rPr>
              <a:t>Otázky na závěr </a:t>
            </a:r>
            <a:br>
              <a:rPr lang="en-US" dirty="0">
                <a:solidFill>
                  <a:srgbClr val="FFFFFF"/>
                </a:solidFill>
              </a:rPr>
            </a:br>
            <a:r>
              <a:rPr lang="en-US" dirty="0">
                <a:solidFill>
                  <a:srgbClr val="FFFFFF"/>
                </a:solidFill>
              </a:rPr>
              <a:t> </a:t>
            </a:r>
          </a:p>
        </p:txBody>
      </p:sp>
      <p:sp>
        <p:nvSpPr>
          <p:cNvPr id="3" name="Podnadpis 2">
            <a:extLst>
              <a:ext uri="{FF2B5EF4-FFF2-40B4-BE49-F238E27FC236}">
                <a16:creationId xmlns:a16="http://schemas.microsoft.com/office/drawing/2014/main" id="{6D613B28-369D-39DC-9FBB-4B96111E5150}"/>
              </a:ext>
            </a:extLst>
          </p:cNvPr>
          <p:cNvSpPr>
            <a:spLocks noGrp="1"/>
          </p:cNvSpPr>
          <p:nvPr>
            <p:ph type="subTitle" idx="1"/>
          </p:nvPr>
        </p:nvSpPr>
        <p:spPr>
          <a:xfrm>
            <a:off x="1219202" y="1471448"/>
            <a:ext cx="9954076" cy="5385864"/>
          </a:xfrm>
        </p:spPr>
        <p:txBody>
          <a:bodyPr vert="horz" lIns="91440" tIns="45720" rIns="91440" bIns="45720" rtlCol="0" anchor="ctr">
            <a:normAutofit/>
          </a:bodyPr>
          <a:lstStyle/>
          <a:p>
            <a:pPr indent="-228600" algn="l">
              <a:buFont typeface="Arial" panose="020B0604020202020204" pitchFamily="34" charset="0"/>
              <a:buChar char="•"/>
            </a:pPr>
            <a:r>
              <a:rPr lang="en-US" sz="2800" b="1" dirty="0">
                <a:solidFill>
                  <a:srgbClr val="FFFFFF"/>
                </a:solidFill>
              </a:rPr>
              <a:t>Relevance </a:t>
            </a:r>
            <a:r>
              <a:rPr lang="en-US" sz="2800" b="1" dirty="0" err="1">
                <a:solidFill>
                  <a:srgbClr val="FFFFFF"/>
                </a:solidFill>
              </a:rPr>
              <a:t>Marxova</a:t>
            </a:r>
            <a:r>
              <a:rPr lang="en-US" sz="2800" b="1" dirty="0">
                <a:solidFill>
                  <a:srgbClr val="FFFFFF"/>
                </a:solidFill>
              </a:rPr>
              <a:t> </a:t>
            </a:r>
            <a:r>
              <a:rPr lang="en-US" sz="2800" b="1" dirty="0" err="1">
                <a:solidFill>
                  <a:srgbClr val="FFFFFF"/>
                </a:solidFill>
              </a:rPr>
              <a:t>díla</a:t>
            </a:r>
            <a:r>
              <a:rPr lang="en-US" sz="2800" b="1" dirty="0">
                <a:solidFill>
                  <a:srgbClr val="FFFFFF"/>
                </a:solidFill>
              </a:rPr>
              <a:t> v </a:t>
            </a:r>
            <a:r>
              <a:rPr lang="en-US" sz="2800" b="1" dirty="0" err="1">
                <a:solidFill>
                  <a:srgbClr val="FFFFFF"/>
                </a:solidFill>
              </a:rPr>
              <a:t>současnosti</a:t>
            </a:r>
            <a:r>
              <a:rPr lang="en-US" sz="2800" b="1" dirty="0">
                <a:solidFill>
                  <a:srgbClr val="FFFFFF"/>
                </a:solidFill>
              </a:rPr>
              <a:t>? </a:t>
            </a:r>
          </a:p>
          <a:p>
            <a:pPr indent="-228600" algn="l">
              <a:buFont typeface="Arial" panose="020B0604020202020204" pitchFamily="34" charset="0"/>
              <a:buChar char="•"/>
            </a:pPr>
            <a:r>
              <a:rPr lang="en-US" sz="2800" b="1" dirty="0">
                <a:solidFill>
                  <a:srgbClr val="FFFFFF"/>
                </a:solidFill>
              </a:rPr>
              <a:t>Jak se </a:t>
            </a:r>
            <a:r>
              <a:rPr lang="en-US" sz="2800" b="1" dirty="0" err="1">
                <a:solidFill>
                  <a:srgbClr val="FFFFFF"/>
                </a:solidFill>
              </a:rPr>
              <a:t>změnil</a:t>
            </a:r>
            <a:r>
              <a:rPr lang="en-US" sz="2800" b="1" dirty="0">
                <a:solidFill>
                  <a:srgbClr val="FFFFFF"/>
                </a:solidFill>
              </a:rPr>
              <a:t> </a:t>
            </a:r>
            <a:r>
              <a:rPr lang="en-US" sz="2800" b="1" dirty="0" err="1">
                <a:solidFill>
                  <a:srgbClr val="FFFFFF"/>
                </a:solidFill>
              </a:rPr>
              <a:t>charakter</a:t>
            </a:r>
            <a:r>
              <a:rPr lang="en-US" sz="2800" b="1" dirty="0">
                <a:solidFill>
                  <a:srgbClr val="FFFFFF"/>
                </a:solidFill>
              </a:rPr>
              <a:t> </a:t>
            </a:r>
            <a:r>
              <a:rPr lang="en-US" sz="2800" b="1" dirty="0" err="1">
                <a:solidFill>
                  <a:srgbClr val="FFFFFF"/>
                </a:solidFill>
              </a:rPr>
              <a:t>společenských</a:t>
            </a:r>
            <a:r>
              <a:rPr lang="en-US" sz="2800" b="1" dirty="0">
                <a:solidFill>
                  <a:srgbClr val="FFFFFF"/>
                </a:solidFill>
              </a:rPr>
              <a:t> </a:t>
            </a:r>
            <a:r>
              <a:rPr lang="en-US" sz="2800" b="1" dirty="0" err="1">
                <a:solidFill>
                  <a:srgbClr val="FFFFFF"/>
                </a:solidFill>
              </a:rPr>
              <a:t>nerovností</a:t>
            </a:r>
            <a:r>
              <a:rPr lang="cs-CZ" sz="2800" b="1" dirty="0">
                <a:solidFill>
                  <a:srgbClr val="FFFFFF"/>
                </a:solidFill>
              </a:rPr>
              <a:t> a kapitálu</a:t>
            </a:r>
            <a:r>
              <a:rPr lang="en-US" sz="2800" b="1" dirty="0">
                <a:solidFill>
                  <a:srgbClr val="FFFFFF"/>
                </a:solidFill>
              </a:rPr>
              <a:t>?</a:t>
            </a:r>
            <a:endParaRPr lang="cs-CZ" sz="2800" b="1" dirty="0">
              <a:solidFill>
                <a:srgbClr val="FFFFFF"/>
              </a:solidFill>
            </a:endParaRPr>
          </a:p>
          <a:p>
            <a:pPr indent="-228600" algn="l">
              <a:buFont typeface="Arial" panose="020B0604020202020204" pitchFamily="34" charset="0"/>
              <a:buChar char="•"/>
            </a:pPr>
            <a:r>
              <a:rPr lang="en-US" sz="2800" b="1" dirty="0">
                <a:solidFill>
                  <a:srgbClr val="FFFFFF"/>
                </a:solidFill>
              </a:rPr>
              <a:t> Marx v </a:t>
            </a:r>
            <a:r>
              <a:rPr lang="en-US" sz="2800" b="1" dirty="0" err="1">
                <a:solidFill>
                  <a:srgbClr val="FFFFFF"/>
                </a:solidFill>
              </a:rPr>
              <a:t>době</a:t>
            </a:r>
            <a:r>
              <a:rPr lang="en-US" sz="2800" b="1" dirty="0">
                <a:solidFill>
                  <a:srgbClr val="FFFFFF"/>
                </a:solidFill>
              </a:rPr>
              <a:t> </a:t>
            </a:r>
            <a:r>
              <a:rPr lang="en-US" sz="2800" b="1" dirty="0" err="1">
                <a:solidFill>
                  <a:srgbClr val="FFFFFF"/>
                </a:solidFill>
              </a:rPr>
              <a:t>technologické</a:t>
            </a:r>
            <a:r>
              <a:rPr lang="en-US" sz="2800" b="1" dirty="0">
                <a:solidFill>
                  <a:srgbClr val="FFFFFF"/>
                </a:solidFill>
              </a:rPr>
              <a:t> </a:t>
            </a:r>
            <a:r>
              <a:rPr lang="en-US" sz="2800" b="1" dirty="0" err="1">
                <a:solidFill>
                  <a:srgbClr val="FFFFFF"/>
                </a:solidFill>
              </a:rPr>
              <a:t>revoluce</a:t>
            </a:r>
            <a:r>
              <a:rPr lang="en-US" sz="2800" b="1" dirty="0">
                <a:solidFill>
                  <a:srgbClr val="FFFFFF"/>
                </a:solidFill>
              </a:rPr>
              <a:t>? </a:t>
            </a:r>
          </a:p>
          <a:p>
            <a:pPr indent="-228600" algn="l">
              <a:buFont typeface="Arial" panose="020B0604020202020204" pitchFamily="34" charset="0"/>
              <a:buChar char="•"/>
            </a:pPr>
            <a:r>
              <a:rPr lang="en-US" sz="2800" b="1" dirty="0" err="1">
                <a:solidFill>
                  <a:srgbClr val="FFFFFF"/>
                </a:solidFill>
              </a:rPr>
              <a:t>Marxismus</a:t>
            </a:r>
            <a:r>
              <a:rPr lang="en-US" sz="2800" b="1" dirty="0">
                <a:solidFill>
                  <a:srgbClr val="FFFFFF"/>
                </a:solidFill>
              </a:rPr>
              <a:t>, </a:t>
            </a:r>
            <a:r>
              <a:rPr lang="en-US" sz="2800" b="1" dirty="0" err="1">
                <a:solidFill>
                  <a:srgbClr val="FFFFFF"/>
                </a:solidFill>
              </a:rPr>
              <a:t>globalizace</a:t>
            </a:r>
            <a:r>
              <a:rPr lang="en-US" sz="2800" b="1" dirty="0">
                <a:solidFill>
                  <a:srgbClr val="FFFFFF"/>
                </a:solidFill>
              </a:rPr>
              <a:t> a </a:t>
            </a:r>
            <a:r>
              <a:rPr lang="en-US" sz="2800" b="1" dirty="0" err="1">
                <a:solidFill>
                  <a:srgbClr val="FFFFFF"/>
                </a:solidFill>
              </a:rPr>
              <a:t>rozvojové</a:t>
            </a:r>
            <a:r>
              <a:rPr lang="en-US" sz="2800" b="1" dirty="0">
                <a:solidFill>
                  <a:srgbClr val="FFFFFF"/>
                </a:solidFill>
              </a:rPr>
              <a:t> </a:t>
            </a:r>
            <a:r>
              <a:rPr lang="en-US" sz="2800" b="1" dirty="0" err="1">
                <a:solidFill>
                  <a:srgbClr val="FFFFFF"/>
                </a:solidFill>
              </a:rPr>
              <a:t>země</a:t>
            </a:r>
            <a:r>
              <a:rPr lang="en-US" sz="2800" b="1" dirty="0">
                <a:solidFill>
                  <a:srgbClr val="FFFFFF"/>
                </a:solidFill>
              </a:rPr>
              <a:t>?</a:t>
            </a:r>
          </a:p>
          <a:p>
            <a:pPr indent="-228600" algn="l">
              <a:buFont typeface="Arial" panose="020B0604020202020204" pitchFamily="34" charset="0"/>
              <a:buChar char="•"/>
            </a:pPr>
            <a:r>
              <a:rPr lang="en-US" sz="2800" b="1" dirty="0" err="1">
                <a:solidFill>
                  <a:srgbClr val="FFFFFF"/>
                </a:solidFill>
              </a:rPr>
              <a:t>Nová</a:t>
            </a:r>
            <a:r>
              <a:rPr lang="en-US" sz="2800" b="1" dirty="0">
                <a:solidFill>
                  <a:srgbClr val="FFFFFF"/>
                </a:solidFill>
              </a:rPr>
              <a:t> </a:t>
            </a:r>
            <a:r>
              <a:rPr lang="en-US" sz="2800" b="1" dirty="0" err="1">
                <a:solidFill>
                  <a:srgbClr val="FFFFFF"/>
                </a:solidFill>
              </a:rPr>
              <a:t>levice</a:t>
            </a:r>
            <a:r>
              <a:rPr lang="en-US" sz="2800" b="1" dirty="0">
                <a:solidFill>
                  <a:srgbClr val="FFFFFF"/>
                </a:solidFill>
              </a:rPr>
              <a:t> a </a:t>
            </a:r>
            <a:r>
              <a:rPr lang="en-US" sz="2800" b="1" dirty="0" err="1">
                <a:solidFill>
                  <a:srgbClr val="FFFFFF"/>
                </a:solidFill>
              </a:rPr>
              <a:t>postmaterialismus</a:t>
            </a:r>
            <a:r>
              <a:rPr lang="en-US" sz="2800" b="1" dirty="0">
                <a:solidFill>
                  <a:srgbClr val="FFFFFF"/>
                </a:solidFill>
              </a:rPr>
              <a:t>? </a:t>
            </a:r>
            <a:endParaRPr lang="cs-CZ" sz="2800" b="1" dirty="0">
              <a:solidFill>
                <a:srgbClr val="FFFFFF"/>
              </a:solidFill>
            </a:endParaRPr>
          </a:p>
          <a:p>
            <a:pPr indent="-228600" algn="l">
              <a:buFont typeface="Arial" panose="020B0604020202020204" pitchFamily="34" charset="0"/>
              <a:buChar char="•"/>
            </a:pPr>
            <a:r>
              <a:rPr lang="cs-CZ" sz="2800" b="1" dirty="0">
                <a:solidFill>
                  <a:srgbClr val="FFFFFF"/>
                </a:solidFill>
              </a:rPr>
              <a:t>Utopismus v současném politickém myšlení? </a:t>
            </a:r>
          </a:p>
          <a:p>
            <a:pPr indent="-228600" algn="l">
              <a:buFont typeface="Arial" panose="020B0604020202020204" pitchFamily="34" charset="0"/>
              <a:buChar char="•"/>
            </a:pPr>
            <a:r>
              <a:rPr lang="en-US" sz="2800" b="1" dirty="0">
                <a:solidFill>
                  <a:srgbClr val="FFFFFF"/>
                </a:solidFill>
              </a:rPr>
              <a:t>Piketty</a:t>
            </a:r>
            <a:r>
              <a:rPr lang="cs-CZ" sz="2800" b="1" dirty="0">
                <a:solidFill>
                  <a:srgbClr val="FFFFFF"/>
                </a:solidFill>
              </a:rPr>
              <a:t>: Globální progresivní daň z kapitálu (80%) ? </a:t>
            </a:r>
            <a:endParaRPr lang="en-US" sz="2800" b="1" dirty="0">
              <a:solidFill>
                <a:srgbClr val="FFFFFF"/>
              </a:solidFill>
            </a:endParaRPr>
          </a:p>
          <a:p>
            <a:pPr indent="-228600">
              <a:buFont typeface="Arial" panose="020B0604020202020204" pitchFamily="34" charset="0"/>
              <a:buChar char="•"/>
            </a:pPr>
            <a:endParaRPr lang="en-US" sz="1800" b="1" dirty="0">
              <a:solidFill>
                <a:srgbClr val="FFFFFF"/>
              </a:solidFill>
            </a:endParaRPr>
          </a:p>
        </p:txBody>
      </p:sp>
    </p:spTree>
    <p:extLst>
      <p:ext uri="{BB962C8B-B14F-4D97-AF65-F5344CB8AC3E}">
        <p14:creationId xmlns:p14="http://schemas.microsoft.com/office/powerpoint/2010/main" val="214798181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5" name="Picture 14">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7" name="Rectangle 1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BB317211-3292-43D8-8824-C090DBADA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88951" cy="6858000"/>
          </a:xfrm>
          <a:prstGeom prst="rect">
            <a:avLst/>
          </a:prstGeom>
          <a:blipFill dpi="0" rotWithShape="1">
            <a:blip r:embed="rId3">
              <a:alphaModFix amt="15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arevný kouř">
            <a:extLst>
              <a:ext uri="{FF2B5EF4-FFF2-40B4-BE49-F238E27FC236}">
                <a16:creationId xmlns:a16="http://schemas.microsoft.com/office/drawing/2014/main" id="{50467BE5-5340-A8E3-A1E0-FEA9C83FA600}"/>
              </a:ext>
            </a:extLst>
          </p:cNvPr>
          <p:cNvPicPr>
            <a:picLocks noChangeAspect="1"/>
          </p:cNvPicPr>
          <p:nvPr/>
        </p:nvPicPr>
        <p:blipFill rotWithShape="1">
          <a:blip r:embed="rId4">
            <a:alphaModFix amt="60000"/>
          </a:blip>
          <a:srcRect l="18669" r="14667" b="-2"/>
          <a:stretch/>
        </p:blipFill>
        <p:spPr>
          <a:xfrm>
            <a:off x="-3051" y="-85709"/>
            <a:ext cx="6094455" cy="6856624"/>
          </a:xfrm>
          <a:prstGeom prst="rect">
            <a:avLst/>
          </a:prstGeom>
        </p:spPr>
      </p:pic>
      <p:sp>
        <p:nvSpPr>
          <p:cNvPr id="2" name="Nadpis 1">
            <a:extLst>
              <a:ext uri="{FF2B5EF4-FFF2-40B4-BE49-F238E27FC236}">
                <a16:creationId xmlns:a16="http://schemas.microsoft.com/office/drawing/2014/main" id="{E8F85E8C-2FEE-0E4C-3C6C-85E5E2E21E1B}"/>
              </a:ext>
            </a:extLst>
          </p:cNvPr>
          <p:cNvSpPr>
            <a:spLocks noGrp="1"/>
          </p:cNvSpPr>
          <p:nvPr>
            <p:ph type="ctrTitle"/>
          </p:nvPr>
        </p:nvSpPr>
        <p:spPr>
          <a:xfrm>
            <a:off x="304800" y="726066"/>
            <a:ext cx="6094455" cy="5018227"/>
          </a:xfrm>
        </p:spPr>
        <p:txBody>
          <a:bodyPr vert="horz" lIns="91440" tIns="45720" rIns="91440" bIns="45720" rtlCol="0" anchor="ctr">
            <a:normAutofit/>
          </a:bodyPr>
          <a:lstStyle/>
          <a:p>
            <a:pPr algn="l"/>
            <a:r>
              <a:rPr lang="en-US" dirty="0" err="1">
                <a:solidFill>
                  <a:srgbClr val="CB233F"/>
                </a:solidFill>
              </a:rPr>
              <a:t>Děkuji</a:t>
            </a:r>
            <a:r>
              <a:rPr lang="en-US" dirty="0">
                <a:solidFill>
                  <a:srgbClr val="CB233F"/>
                </a:solidFill>
              </a:rPr>
              <a:t> za </a:t>
            </a:r>
            <a:r>
              <a:rPr lang="en-US" dirty="0" err="1">
                <a:solidFill>
                  <a:srgbClr val="CB233F"/>
                </a:solidFill>
              </a:rPr>
              <a:t>pozornost</a:t>
            </a:r>
            <a:r>
              <a:rPr lang="en-US" dirty="0">
                <a:solidFill>
                  <a:srgbClr val="CB233F"/>
                </a:solidFill>
              </a:rPr>
              <a:t>!</a:t>
            </a:r>
          </a:p>
        </p:txBody>
      </p:sp>
      <p:pic>
        <p:nvPicPr>
          <p:cNvPr id="8" name="Obrázek 7" descr="Obsah obrázku muž, osoba, nošení&#10;&#10;Popis byl vytvořen automaticky">
            <a:extLst>
              <a:ext uri="{FF2B5EF4-FFF2-40B4-BE49-F238E27FC236}">
                <a16:creationId xmlns:a16="http://schemas.microsoft.com/office/drawing/2014/main" id="{7A816B6F-D69C-548F-5286-C2707B9A309E}"/>
              </a:ext>
            </a:extLst>
          </p:cNvPr>
          <p:cNvPicPr>
            <a:picLocks noChangeAspect="1"/>
          </p:cNvPicPr>
          <p:nvPr/>
        </p:nvPicPr>
        <p:blipFill rotWithShape="1">
          <a:blip r:embed="rId5">
            <a:alphaModFix amt="60000"/>
            <a:extLst>
              <a:ext uri="{28A0092B-C50C-407E-A947-70E740481C1C}">
                <a14:useLocalDpi xmlns:a14="http://schemas.microsoft.com/office/drawing/2010/main" val="0"/>
              </a:ext>
            </a:extLst>
          </a:blip>
          <a:srcRect r="1" b="9889"/>
          <a:stretch/>
        </p:blipFill>
        <p:spPr>
          <a:xfrm>
            <a:off x="6091404" y="-43532"/>
            <a:ext cx="6094475" cy="6857990"/>
          </a:xfrm>
          <a:prstGeom prst="rect">
            <a:avLst/>
          </a:prstGeom>
        </p:spPr>
      </p:pic>
      <p:sp>
        <p:nvSpPr>
          <p:cNvPr id="3" name="Podnadpis 2">
            <a:extLst>
              <a:ext uri="{FF2B5EF4-FFF2-40B4-BE49-F238E27FC236}">
                <a16:creationId xmlns:a16="http://schemas.microsoft.com/office/drawing/2014/main" id="{6D613B28-369D-39DC-9FBB-4B96111E5150}"/>
              </a:ext>
            </a:extLst>
          </p:cNvPr>
          <p:cNvSpPr>
            <a:spLocks noGrp="1"/>
          </p:cNvSpPr>
          <p:nvPr>
            <p:ph type="subTitle" idx="1"/>
          </p:nvPr>
        </p:nvSpPr>
        <p:spPr>
          <a:xfrm>
            <a:off x="6781800" y="726538"/>
            <a:ext cx="4495800" cy="5017076"/>
          </a:xfrm>
        </p:spPr>
        <p:txBody>
          <a:bodyPr vert="horz" lIns="91440" tIns="45720" rIns="91440" bIns="45720" rtlCol="0" anchor="ctr">
            <a:normAutofit/>
          </a:bodyPr>
          <a:lstStyle/>
          <a:p>
            <a:pPr indent="-228600" algn="l">
              <a:buFont typeface="Arial" panose="020B0604020202020204" pitchFamily="34" charset="0"/>
              <a:buChar char="•"/>
            </a:pPr>
            <a:endParaRPr lang="en-US" sz="1800" b="1">
              <a:solidFill>
                <a:srgbClr val="FFFFFF"/>
              </a:solidFill>
            </a:endParaRPr>
          </a:p>
          <a:p>
            <a:pPr indent="-228600" algn="l">
              <a:buFont typeface="Arial" panose="020B0604020202020204" pitchFamily="34" charset="0"/>
              <a:buChar char="•"/>
            </a:pPr>
            <a:endParaRPr lang="en-US" sz="1800" b="1">
              <a:solidFill>
                <a:srgbClr val="FFFFFF"/>
              </a:solidFill>
            </a:endParaRPr>
          </a:p>
          <a:p>
            <a:pPr indent="-228600" algn="l">
              <a:buFont typeface="Arial" panose="020B0604020202020204" pitchFamily="34" charset="0"/>
              <a:buChar char="•"/>
            </a:pPr>
            <a:endParaRPr lang="en-US" sz="1800" b="1">
              <a:solidFill>
                <a:srgbClr val="FFFFFF"/>
              </a:solidFill>
            </a:endParaRPr>
          </a:p>
          <a:p>
            <a:pPr indent="-228600" algn="l">
              <a:buFont typeface="Arial" panose="020B0604020202020204" pitchFamily="34" charset="0"/>
              <a:buChar char="•"/>
            </a:pPr>
            <a:endParaRPr lang="en-US" sz="1800" b="1">
              <a:solidFill>
                <a:srgbClr val="FFFFFF"/>
              </a:solidFill>
            </a:endParaRPr>
          </a:p>
        </p:txBody>
      </p:sp>
    </p:spTree>
    <p:extLst>
      <p:ext uri="{BB962C8B-B14F-4D97-AF65-F5344CB8AC3E}">
        <p14:creationId xmlns:p14="http://schemas.microsoft.com/office/powerpoint/2010/main" val="190978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9" name="Rectangle 1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98281"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98281"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BE4C6201-DB24-19CD-C38B-27D500DD2C4D}"/>
              </a:ext>
            </a:extLst>
          </p:cNvPr>
          <p:cNvSpPr>
            <a:spLocks noGrp="1"/>
          </p:cNvSpPr>
          <p:nvPr>
            <p:ph type="title"/>
          </p:nvPr>
        </p:nvSpPr>
        <p:spPr>
          <a:xfrm>
            <a:off x="838201" y="559813"/>
            <a:ext cx="4876800" cy="5577934"/>
          </a:xfrm>
        </p:spPr>
        <p:txBody>
          <a:bodyPr>
            <a:normAutofit/>
          </a:bodyPr>
          <a:lstStyle/>
          <a:p>
            <a:r>
              <a:rPr lang="cs-CZ" dirty="0"/>
              <a:t>UTOPICKÝ SOCIALISMUS</a:t>
            </a:r>
          </a:p>
        </p:txBody>
      </p:sp>
      <p:graphicFrame>
        <p:nvGraphicFramePr>
          <p:cNvPr id="21" name="Zástupný obsah 2">
            <a:extLst>
              <a:ext uri="{FF2B5EF4-FFF2-40B4-BE49-F238E27FC236}">
                <a16:creationId xmlns:a16="http://schemas.microsoft.com/office/drawing/2014/main" id="{6AB2B8D6-C3A9-4E6F-88B7-175AB9CAEDF6}"/>
              </a:ext>
            </a:extLst>
          </p:cNvPr>
          <p:cNvGraphicFramePr>
            <a:graphicFrameLocks noGrp="1"/>
          </p:cNvGraphicFramePr>
          <p:nvPr>
            <p:ph idx="1"/>
            <p:extLst>
              <p:ext uri="{D42A27DB-BD31-4B8C-83A1-F6EECF244321}">
                <p14:modId xmlns:p14="http://schemas.microsoft.com/office/powerpoint/2010/main" val="1883517351"/>
              </p:ext>
            </p:extLst>
          </p:nvPr>
        </p:nvGraphicFramePr>
        <p:xfrm>
          <a:off x="6184458" y="343433"/>
          <a:ext cx="5626542" cy="5785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077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0" name="Rectangle 17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1" name="Rectangle 175">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2" name="Rectangle 177">
            <a:extLst>
              <a:ext uri="{FF2B5EF4-FFF2-40B4-BE49-F238E27FC236}">
                <a16:creationId xmlns:a16="http://schemas.microsoft.com/office/drawing/2014/main" id="{BB317211-3292-43D8-8824-C090DBADA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88951" cy="6858000"/>
          </a:xfrm>
          <a:prstGeom prst="rect">
            <a:avLst/>
          </a:prstGeom>
          <a:blipFill dpi="0" rotWithShape="1">
            <a:blip r:embed="rId2">
              <a:alphaModFix amt="15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Zástupný obsah 4">
            <a:extLst>
              <a:ext uri="{FF2B5EF4-FFF2-40B4-BE49-F238E27FC236}">
                <a16:creationId xmlns:a16="http://schemas.microsoft.com/office/drawing/2014/main" id="{435E2B3C-FE12-1BED-3E86-E32155F4D603}"/>
              </a:ext>
            </a:extLst>
          </p:cNvPr>
          <p:cNvPicPr>
            <a:picLocks noChangeAspect="1"/>
          </p:cNvPicPr>
          <p:nvPr/>
        </p:nvPicPr>
        <p:blipFill>
          <a:blip r:embed="rId3">
            <a:extLst>
              <a:ext uri="{28A0092B-C50C-407E-A947-70E740481C1C}">
                <a14:useLocalDpi xmlns:a14="http://schemas.microsoft.com/office/drawing/2010/main" val="0"/>
              </a:ext>
            </a:extLst>
          </a:blip>
          <a:srcRect l="25850" r="25850"/>
          <a:stretch/>
        </p:blipFill>
        <p:spPr>
          <a:xfrm>
            <a:off x="20" y="-1"/>
            <a:ext cx="6094455" cy="6856624"/>
          </a:xfrm>
          <a:prstGeom prst="rect">
            <a:avLst/>
          </a:prstGeom>
        </p:spPr>
      </p:pic>
      <p:sp>
        <p:nvSpPr>
          <p:cNvPr id="57" name="Nadpis 1">
            <a:extLst>
              <a:ext uri="{FF2B5EF4-FFF2-40B4-BE49-F238E27FC236}">
                <a16:creationId xmlns:a16="http://schemas.microsoft.com/office/drawing/2014/main" id="{EBF077F9-6B14-E0DE-6D4E-F9155629BBD1}"/>
              </a:ext>
            </a:extLst>
          </p:cNvPr>
          <p:cNvSpPr>
            <a:spLocks noGrp="1"/>
          </p:cNvSpPr>
          <p:nvPr>
            <p:ph type="title"/>
          </p:nvPr>
        </p:nvSpPr>
        <p:spPr>
          <a:xfrm>
            <a:off x="1341120" y="726066"/>
            <a:ext cx="4652343" cy="5705214"/>
          </a:xfrm>
        </p:spPr>
        <p:txBody>
          <a:bodyPr vert="horz" lIns="91440" tIns="45720" rIns="91440" bIns="45720" rtlCol="0" anchor="ctr">
            <a:normAutofit/>
          </a:bodyPr>
          <a:lstStyle/>
          <a:p>
            <a:br>
              <a:rPr lang="cs-CZ" dirty="0">
                <a:solidFill>
                  <a:srgbClr val="FFFFFF"/>
                </a:solidFill>
              </a:rPr>
            </a:br>
            <a:br>
              <a:rPr lang="cs-CZ" dirty="0">
                <a:solidFill>
                  <a:srgbClr val="FFFFFF"/>
                </a:solidFill>
              </a:rPr>
            </a:br>
            <a:br>
              <a:rPr lang="cs-CZ" dirty="0">
                <a:solidFill>
                  <a:srgbClr val="FFFFFF"/>
                </a:solidFill>
              </a:rPr>
            </a:br>
            <a:br>
              <a:rPr lang="cs-CZ" dirty="0">
                <a:solidFill>
                  <a:srgbClr val="FFFFFF"/>
                </a:solidFill>
              </a:rPr>
            </a:br>
            <a:br>
              <a:rPr lang="cs-CZ" dirty="0">
                <a:solidFill>
                  <a:srgbClr val="CB233F"/>
                </a:solidFill>
              </a:rPr>
            </a:br>
            <a:r>
              <a:rPr lang="cs-CZ" dirty="0">
                <a:solidFill>
                  <a:srgbClr val="CB233F"/>
                </a:solidFill>
              </a:rPr>
              <a:t>KARL MARX </a:t>
            </a:r>
            <a:br>
              <a:rPr lang="cs-CZ" dirty="0">
                <a:solidFill>
                  <a:srgbClr val="CB233F"/>
                </a:solidFill>
              </a:rPr>
            </a:br>
            <a:r>
              <a:rPr lang="cs-CZ" dirty="0">
                <a:solidFill>
                  <a:srgbClr val="CB233F"/>
                </a:solidFill>
              </a:rPr>
              <a:t>(1818 – 1884)</a:t>
            </a:r>
            <a:endParaRPr lang="en-US" dirty="0">
              <a:solidFill>
                <a:srgbClr val="CB233F"/>
              </a:solidFill>
            </a:endParaRPr>
          </a:p>
        </p:txBody>
      </p:sp>
      <p:pic>
        <p:nvPicPr>
          <p:cNvPr id="7" name="Obrázek 6" descr="Obsah obrázku text, osoba&#10;&#10;Popis byl vytvořen automaticky">
            <a:extLst>
              <a:ext uri="{FF2B5EF4-FFF2-40B4-BE49-F238E27FC236}">
                <a16:creationId xmlns:a16="http://schemas.microsoft.com/office/drawing/2014/main" id="{914282EB-70DA-4AA2-4138-2E2D8343FCBC}"/>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t="11103" r="-2" b="-2"/>
          <a:stretch/>
        </p:blipFill>
        <p:spPr>
          <a:xfrm>
            <a:off x="6072629" y="-1378"/>
            <a:ext cx="6094475" cy="6857990"/>
          </a:xfrm>
          <a:prstGeom prst="rect">
            <a:avLst/>
          </a:prstGeom>
        </p:spPr>
      </p:pic>
      <p:sp>
        <p:nvSpPr>
          <p:cNvPr id="61" name="Content Placeholder 60">
            <a:extLst>
              <a:ext uri="{FF2B5EF4-FFF2-40B4-BE49-F238E27FC236}">
                <a16:creationId xmlns:a16="http://schemas.microsoft.com/office/drawing/2014/main" id="{88E96E62-69BF-9CA9-D641-19276F1EEA00}"/>
              </a:ext>
            </a:extLst>
          </p:cNvPr>
          <p:cNvSpPr>
            <a:spLocks noGrp="1"/>
          </p:cNvSpPr>
          <p:nvPr>
            <p:ph idx="1"/>
          </p:nvPr>
        </p:nvSpPr>
        <p:spPr>
          <a:xfrm>
            <a:off x="5990415" y="497840"/>
            <a:ext cx="6201585" cy="6268720"/>
          </a:xfrm>
        </p:spPr>
        <p:txBody>
          <a:bodyPr anchor="ctr">
            <a:normAutofit/>
          </a:bodyPr>
          <a:lstStyle/>
          <a:p>
            <a:r>
              <a:rPr lang="en-US" sz="2000" b="1" dirty="0"/>
              <a:t>5. </a:t>
            </a:r>
            <a:r>
              <a:rPr lang="en-US" sz="2000" b="1" dirty="0" err="1"/>
              <a:t>května</a:t>
            </a:r>
            <a:r>
              <a:rPr lang="en-US" sz="2000" b="1" dirty="0"/>
              <a:t> 1818 </a:t>
            </a:r>
            <a:r>
              <a:rPr lang="en-US" sz="2000" b="1" dirty="0" err="1"/>
              <a:t>Trevír</a:t>
            </a:r>
            <a:r>
              <a:rPr lang="en-US" sz="2000" b="1" dirty="0"/>
              <a:t> – 14. </a:t>
            </a:r>
            <a:r>
              <a:rPr lang="en-US" sz="2000" b="1" dirty="0" err="1"/>
              <a:t>března</a:t>
            </a:r>
            <a:r>
              <a:rPr lang="en-US" sz="2000" b="1" dirty="0"/>
              <a:t> 1883 </a:t>
            </a:r>
            <a:r>
              <a:rPr lang="en-US" sz="2000" b="1" dirty="0" err="1"/>
              <a:t>Londýn</a:t>
            </a:r>
            <a:br>
              <a:rPr lang="cs-CZ" sz="2000" b="1" dirty="0"/>
            </a:br>
            <a:r>
              <a:rPr lang="cs-CZ" sz="2000" b="1" dirty="0"/>
              <a:t>Filozof, publicista, ekonom, teoretik dělnického hnutí, socialismu a komunismu</a:t>
            </a:r>
          </a:p>
          <a:p>
            <a:r>
              <a:rPr lang="cs-CZ" sz="2000" b="1" dirty="0"/>
              <a:t>Původem z židovské rodiny, otec konvertoval k luteránství</a:t>
            </a:r>
          </a:p>
          <a:p>
            <a:r>
              <a:rPr lang="cs-CZ" sz="2000" b="1" dirty="0"/>
              <a:t>Dílo (výběr): </a:t>
            </a:r>
          </a:p>
          <a:p>
            <a:pPr lvl="1"/>
            <a:r>
              <a:rPr lang="cs-CZ" sz="1600" b="1" dirty="0"/>
              <a:t>K židovské otázce (1843)</a:t>
            </a:r>
          </a:p>
          <a:p>
            <a:pPr lvl="1"/>
            <a:r>
              <a:rPr lang="cs-CZ" sz="1600" b="1" dirty="0"/>
              <a:t>Ke kritice Hegelovy filozofie práva (1843–44</a:t>
            </a:r>
          </a:p>
          <a:p>
            <a:pPr lvl="1"/>
            <a:r>
              <a:rPr lang="cs-CZ" sz="1600" b="1" dirty="0"/>
              <a:t>Bída filosofie (1847)</a:t>
            </a:r>
          </a:p>
          <a:p>
            <a:pPr lvl="1"/>
            <a:r>
              <a:rPr lang="cs-CZ" sz="1600" b="1" dirty="0"/>
              <a:t>Komunistický manifest (1848)</a:t>
            </a:r>
          </a:p>
          <a:p>
            <a:pPr lvl="1"/>
            <a:r>
              <a:rPr lang="cs-CZ" sz="1600" b="1" dirty="0"/>
              <a:t>Základy kritiky politické ekonomie (1857–1858)</a:t>
            </a:r>
          </a:p>
          <a:p>
            <a:pPr lvl="1"/>
            <a:r>
              <a:rPr lang="cs-CZ" sz="1600" b="1" dirty="0"/>
              <a:t>Kapitál (1867–1883)</a:t>
            </a:r>
          </a:p>
          <a:p>
            <a:pPr lvl="1"/>
            <a:r>
              <a:rPr lang="cs-CZ" sz="1600" b="1" dirty="0"/>
              <a:t>Kritika Gothajského programu (1875)</a:t>
            </a:r>
          </a:p>
          <a:p>
            <a:endParaRPr lang="en-US" sz="1800" dirty="0">
              <a:solidFill>
                <a:srgbClr val="FFFFFF"/>
              </a:solidFill>
            </a:endParaRPr>
          </a:p>
        </p:txBody>
      </p:sp>
    </p:spTree>
    <p:extLst>
      <p:ext uri="{BB962C8B-B14F-4D97-AF65-F5344CB8AC3E}">
        <p14:creationId xmlns:p14="http://schemas.microsoft.com/office/powerpoint/2010/main" val="2242613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6" name="Rectangle 55">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0" name="Rectangle 59">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187688"/>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99A8E14B-6C69-9FF2-6EC6-CB64105F583C}"/>
              </a:ext>
            </a:extLst>
          </p:cNvPr>
          <p:cNvSpPr>
            <a:spLocks noGrp="1"/>
          </p:cNvSpPr>
          <p:nvPr>
            <p:ph type="title"/>
          </p:nvPr>
        </p:nvSpPr>
        <p:spPr>
          <a:xfrm>
            <a:off x="838200" y="111760"/>
            <a:ext cx="10591800" cy="1410190"/>
          </a:xfrm>
        </p:spPr>
        <p:txBody>
          <a:bodyPr vert="horz" lIns="91440" tIns="45720" rIns="91440" bIns="45720" rtlCol="0">
            <a:normAutofit/>
          </a:bodyPr>
          <a:lstStyle/>
          <a:p>
            <a:pPr algn="ctr"/>
            <a:r>
              <a:rPr lang="en-US" sz="3200" dirty="0" err="1"/>
              <a:t>Ideové</a:t>
            </a:r>
            <a:r>
              <a:rPr lang="en-US" sz="3200" dirty="0"/>
              <a:t> </a:t>
            </a:r>
            <a:r>
              <a:rPr lang="en-US" sz="3200" dirty="0" err="1"/>
              <a:t>vlivy</a:t>
            </a:r>
            <a:r>
              <a:rPr lang="cs-CZ" sz="3200" dirty="0"/>
              <a:t> a filosofické pozadí Marxova díla </a:t>
            </a:r>
            <a:r>
              <a:rPr lang="en-US" sz="3200" dirty="0"/>
              <a:t> </a:t>
            </a:r>
          </a:p>
        </p:txBody>
      </p:sp>
      <p:sp>
        <p:nvSpPr>
          <p:cNvPr id="38" name="Zástupný obsah 3">
            <a:extLst>
              <a:ext uri="{FF2B5EF4-FFF2-40B4-BE49-F238E27FC236}">
                <a16:creationId xmlns:a16="http://schemas.microsoft.com/office/drawing/2014/main" id="{B0C58968-C6C1-B494-94C2-B5B41BA29DE1}"/>
              </a:ext>
            </a:extLst>
          </p:cNvPr>
          <p:cNvSpPr>
            <a:spLocks noGrp="1"/>
          </p:cNvSpPr>
          <p:nvPr>
            <p:ph idx="1"/>
          </p:nvPr>
        </p:nvSpPr>
        <p:spPr>
          <a:xfrm>
            <a:off x="838199" y="2598529"/>
            <a:ext cx="7107621" cy="3563892"/>
          </a:xfrm>
        </p:spPr>
        <p:txBody>
          <a:bodyPr anchor="ctr">
            <a:normAutofit lnSpcReduction="10000"/>
          </a:bodyPr>
          <a:lstStyle/>
          <a:p>
            <a:r>
              <a:rPr lang="cs-CZ" sz="2400" dirty="0">
                <a:solidFill>
                  <a:schemeClr val="tx2"/>
                </a:solidFill>
              </a:rPr>
              <a:t>Silný vliv osvícenství: G. F. </a:t>
            </a:r>
            <a:r>
              <a:rPr lang="en-US" sz="2400" dirty="0">
                <a:solidFill>
                  <a:schemeClr val="tx2"/>
                </a:solidFill>
              </a:rPr>
              <a:t>Hegel, </a:t>
            </a:r>
            <a:r>
              <a:rPr lang="cs-CZ" sz="2400" dirty="0">
                <a:solidFill>
                  <a:schemeClr val="tx2"/>
                </a:solidFill>
              </a:rPr>
              <a:t>L. </a:t>
            </a:r>
            <a:r>
              <a:rPr lang="en-US" sz="2400" dirty="0">
                <a:solidFill>
                  <a:schemeClr val="tx2"/>
                </a:solidFill>
              </a:rPr>
              <a:t>Feuerbach, </a:t>
            </a:r>
            <a:r>
              <a:rPr lang="cs-CZ" sz="2400" dirty="0">
                <a:solidFill>
                  <a:schemeClr val="tx2"/>
                </a:solidFill>
              </a:rPr>
              <a:t>A. </a:t>
            </a:r>
            <a:r>
              <a:rPr lang="en-US" sz="2400" dirty="0">
                <a:solidFill>
                  <a:schemeClr val="tx2"/>
                </a:solidFill>
              </a:rPr>
              <a:t>Smith, </a:t>
            </a:r>
            <a:r>
              <a:rPr lang="cs-CZ" sz="2400" dirty="0">
                <a:solidFill>
                  <a:schemeClr val="tx2"/>
                </a:solidFill>
              </a:rPr>
              <a:t>D. </a:t>
            </a:r>
            <a:r>
              <a:rPr lang="en-US" sz="2400" dirty="0">
                <a:solidFill>
                  <a:schemeClr val="tx2"/>
                </a:solidFill>
              </a:rPr>
              <a:t>Ricardo, </a:t>
            </a:r>
            <a:r>
              <a:rPr lang="cs-CZ" sz="2400" dirty="0">
                <a:solidFill>
                  <a:schemeClr val="tx2"/>
                </a:solidFill>
              </a:rPr>
              <a:t>J. J. </a:t>
            </a:r>
            <a:r>
              <a:rPr lang="en-US" sz="2400" dirty="0">
                <a:solidFill>
                  <a:schemeClr val="tx2"/>
                </a:solidFill>
              </a:rPr>
              <a:t>Rousseau, </a:t>
            </a:r>
            <a:r>
              <a:rPr lang="cs-CZ" sz="2400" dirty="0">
                <a:solidFill>
                  <a:schemeClr val="tx2"/>
                </a:solidFill>
              </a:rPr>
              <a:t>H. </a:t>
            </a:r>
            <a:r>
              <a:rPr lang="en-US" sz="2400" dirty="0">
                <a:solidFill>
                  <a:schemeClr val="tx2"/>
                </a:solidFill>
              </a:rPr>
              <a:t>Saint-Simon</a:t>
            </a:r>
            <a:r>
              <a:rPr lang="cs-CZ" sz="2400" dirty="0">
                <a:solidFill>
                  <a:schemeClr val="tx2"/>
                </a:solidFill>
              </a:rPr>
              <a:t>, P. J. </a:t>
            </a:r>
            <a:r>
              <a:rPr lang="cs-CZ" sz="2400" dirty="0" err="1">
                <a:solidFill>
                  <a:schemeClr val="tx2"/>
                </a:solidFill>
              </a:rPr>
              <a:t>Proudhon</a:t>
            </a:r>
            <a:r>
              <a:rPr lang="cs-CZ" sz="2400" dirty="0">
                <a:solidFill>
                  <a:schemeClr val="tx2"/>
                </a:solidFill>
              </a:rPr>
              <a:t>, I. Kant</a:t>
            </a:r>
          </a:p>
          <a:p>
            <a:r>
              <a:rPr lang="cs-CZ" sz="2400" dirty="0">
                <a:solidFill>
                  <a:schemeClr val="tx2"/>
                </a:solidFill>
              </a:rPr>
              <a:t>Karteziánský a vědecký pohled na společnost</a:t>
            </a:r>
          </a:p>
          <a:p>
            <a:r>
              <a:rPr lang="cs-CZ" sz="2400" dirty="0">
                <a:solidFill>
                  <a:schemeClr val="tx2"/>
                </a:solidFill>
              </a:rPr>
              <a:t>F. Engels, Ch. Darwin</a:t>
            </a:r>
          </a:p>
          <a:p>
            <a:r>
              <a:rPr lang="cs-CZ" sz="2400" dirty="0">
                <a:solidFill>
                  <a:schemeClr val="tx2"/>
                </a:solidFill>
              </a:rPr>
              <a:t>Přírodní antická filozofie a naturalistická tradice  - disertační práce K. Marxe: </a:t>
            </a:r>
            <a:r>
              <a:rPr lang="cs-CZ" sz="2400" i="1" dirty="0">
                <a:solidFill>
                  <a:schemeClr val="tx2"/>
                </a:solidFill>
              </a:rPr>
              <a:t>Rozdíly </a:t>
            </a:r>
            <a:r>
              <a:rPr lang="cs-CZ" sz="2400" i="1" dirty="0" err="1">
                <a:solidFill>
                  <a:schemeClr val="tx2"/>
                </a:solidFill>
              </a:rPr>
              <a:t>Démokritovy</a:t>
            </a:r>
            <a:r>
              <a:rPr lang="cs-CZ" sz="2400" i="1" dirty="0">
                <a:solidFill>
                  <a:schemeClr val="tx2"/>
                </a:solidFill>
              </a:rPr>
              <a:t> a </a:t>
            </a:r>
            <a:r>
              <a:rPr lang="cs-CZ" sz="2400" i="1" dirty="0" err="1">
                <a:solidFill>
                  <a:schemeClr val="tx2"/>
                </a:solidFill>
              </a:rPr>
              <a:t>Epikúrovy</a:t>
            </a:r>
            <a:r>
              <a:rPr lang="cs-CZ" sz="2400" i="1" dirty="0">
                <a:solidFill>
                  <a:schemeClr val="tx2"/>
                </a:solidFill>
              </a:rPr>
              <a:t> přírodní filosofie</a:t>
            </a:r>
          </a:p>
          <a:p>
            <a:endParaRPr lang="cs-CZ" sz="1800" i="1" dirty="0">
              <a:solidFill>
                <a:schemeClr val="tx2"/>
              </a:solidFill>
            </a:endParaRPr>
          </a:p>
        </p:txBody>
      </p:sp>
      <p:pic>
        <p:nvPicPr>
          <p:cNvPr id="25" name="Obrázek 24" descr="Obsah obrázku muž, interiér, osoba, pózování">
            <a:extLst>
              <a:ext uri="{FF2B5EF4-FFF2-40B4-BE49-F238E27FC236}">
                <a16:creationId xmlns:a16="http://schemas.microsoft.com/office/drawing/2014/main" id="{02B9A006-33CC-DE5E-91E1-342E4C49E7FB}"/>
              </a:ext>
            </a:extLst>
          </p:cNvPr>
          <p:cNvPicPr>
            <a:picLocks noChangeAspect="1"/>
          </p:cNvPicPr>
          <p:nvPr/>
        </p:nvPicPr>
        <p:blipFill rotWithShape="1">
          <a:blip r:embed="rId3">
            <a:extLst>
              <a:ext uri="{28A0092B-C50C-407E-A947-70E740481C1C}">
                <a14:useLocalDpi xmlns:a14="http://schemas.microsoft.com/office/drawing/2010/main" val="0"/>
              </a:ext>
            </a:extLst>
          </a:blip>
          <a:srcRect t="13825" r="5" b="5"/>
          <a:stretch/>
        </p:blipFill>
        <p:spPr>
          <a:xfrm>
            <a:off x="7848592" y="4518684"/>
            <a:ext cx="4343400" cy="2339316"/>
          </a:xfrm>
          <a:prstGeom prst="rect">
            <a:avLst/>
          </a:prstGeom>
        </p:spPr>
      </p:pic>
      <p:pic>
        <p:nvPicPr>
          <p:cNvPr id="42" name="Obrázek 41" descr="Obsah obrázku text, muž, osoba&#10;&#10;Popis byl vytvořen automaticky">
            <a:extLst>
              <a:ext uri="{FF2B5EF4-FFF2-40B4-BE49-F238E27FC236}">
                <a16:creationId xmlns:a16="http://schemas.microsoft.com/office/drawing/2014/main" id="{EF7D44A1-06D4-CB37-A732-95E5B866059B}"/>
              </a:ext>
            </a:extLst>
          </p:cNvPr>
          <p:cNvPicPr>
            <a:picLocks noChangeAspect="1"/>
          </p:cNvPicPr>
          <p:nvPr/>
        </p:nvPicPr>
        <p:blipFill rotWithShape="1">
          <a:blip r:embed="rId4">
            <a:extLst>
              <a:ext uri="{28A0092B-C50C-407E-A947-70E740481C1C}">
                <a14:useLocalDpi xmlns:a14="http://schemas.microsoft.com/office/drawing/2010/main" val="0"/>
              </a:ext>
            </a:extLst>
          </a:blip>
          <a:srcRect r="-2" b="28390"/>
          <a:stretch/>
        </p:blipFill>
        <p:spPr>
          <a:xfrm>
            <a:off x="10003159" y="2217529"/>
            <a:ext cx="2185785" cy="2339316"/>
          </a:xfrm>
          <a:prstGeom prst="rect">
            <a:avLst/>
          </a:prstGeom>
        </p:spPr>
      </p:pic>
      <p:pic>
        <p:nvPicPr>
          <p:cNvPr id="46" name="Obrázek 45" descr="Obsah obrázku muž, osoba, nošení, bunda&#10;&#10;Popis byl vytvořen automaticky">
            <a:extLst>
              <a:ext uri="{FF2B5EF4-FFF2-40B4-BE49-F238E27FC236}">
                <a16:creationId xmlns:a16="http://schemas.microsoft.com/office/drawing/2014/main" id="{377992A4-2553-A7B4-9504-F4C20BB753A8}"/>
              </a:ext>
            </a:extLst>
          </p:cNvPr>
          <p:cNvPicPr>
            <a:picLocks noChangeAspect="1"/>
          </p:cNvPicPr>
          <p:nvPr/>
        </p:nvPicPr>
        <p:blipFill rotWithShape="1">
          <a:blip r:embed="rId5">
            <a:extLst>
              <a:ext uri="{28A0092B-C50C-407E-A947-70E740481C1C}">
                <a14:useLocalDpi xmlns:a14="http://schemas.microsoft.com/office/drawing/2010/main" val="0"/>
              </a:ext>
            </a:extLst>
          </a:blip>
          <a:srcRect t="623" r="-5" b="23118"/>
          <a:stretch/>
        </p:blipFill>
        <p:spPr>
          <a:xfrm>
            <a:off x="7848608" y="2217529"/>
            <a:ext cx="2185785" cy="2339316"/>
          </a:xfrm>
          <a:prstGeom prst="rect">
            <a:avLst/>
          </a:prstGeom>
        </p:spPr>
      </p:pic>
    </p:spTree>
    <p:extLst>
      <p:ext uri="{BB962C8B-B14F-4D97-AF65-F5344CB8AC3E}">
        <p14:creationId xmlns:p14="http://schemas.microsoft.com/office/powerpoint/2010/main" val="169003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BB317211-3292-43D8-8824-C090DBADA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5" y="0"/>
            <a:ext cx="12188951" cy="6858000"/>
          </a:xfrm>
          <a:prstGeom prst="rect">
            <a:avLst/>
          </a:prstGeom>
          <a:blipFill dpi="0" rotWithShape="1">
            <a:blip r:embed="rId2">
              <a:alphaModFix amt="15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Zástupný obsah 4" descr="Obsah obrázku země, osoba, zelenina&#10;&#10;Popis byl vytvořen automaticky">
            <a:extLst>
              <a:ext uri="{FF2B5EF4-FFF2-40B4-BE49-F238E27FC236}">
                <a16:creationId xmlns:a16="http://schemas.microsoft.com/office/drawing/2014/main" id="{BC9CB1DF-3DBE-3A9C-C58C-0E0BE1BF88D0}"/>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21573" r="-1" b="7220"/>
          <a:stretch/>
        </p:blipFill>
        <p:spPr>
          <a:xfrm>
            <a:off x="1524" y="-135947"/>
            <a:ext cx="12188952" cy="6856624"/>
          </a:xfrm>
          <a:prstGeom prst="rect">
            <a:avLst/>
          </a:prstGeom>
        </p:spPr>
      </p:pic>
      <p:sp>
        <p:nvSpPr>
          <p:cNvPr id="2" name="Nadpis 1">
            <a:extLst>
              <a:ext uri="{FF2B5EF4-FFF2-40B4-BE49-F238E27FC236}">
                <a16:creationId xmlns:a16="http://schemas.microsoft.com/office/drawing/2014/main" id="{3EB243C3-45A6-D02A-6441-2D4218F5713A}"/>
              </a:ext>
            </a:extLst>
          </p:cNvPr>
          <p:cNvSpPr>
            <a:spLocks noGrp="1"/>
          </p:cNvSpPr>
          <p:nvPr>
            <p:ph type="title"/>
          </p:nvPr>
        </p:nvSpPr>
        <p:spPr>
          <a:xfrm>
            <a:off x="378372" y="483476"/>
            <a:ext cx="11130456" cy="630911"/>
          </a:xfrm>
        </p:spPr>
        <p:txBody>
          <a:bodyPr anchor="ctr">
            <a:normAutofit fontScale="90000"/>
          </a:bodyPr>
          <a:lstStyle/>
          <a:p>
            <a:pPr algn="ctr"/>
            <a:r>
              <a:rPr lang="cs-CZ" sz="3700" dirty="0">
                <a:solidFill>
                  <a:srgbClr val="FFFFFF"/>
                </a:solidFill>
              </a:rPr>
              <a:t>Humanismus a individualismus v díle K. Marxe</a:t>
            </a:r>
          </a:p>
        </p:txBody>
      </p:sp>
      <mc:AlternateContent xmlns:mc="http://schemas.openxmlformats.org/markup-compatibility/2006">
        <mc:Choice xmlns:a14="http://schemas.microsoft.com/office/drawing/2010/main" Requires="a14">
          <p:sp>
            <p:nvSpPr>
              <p:cNvPr id="9" name="Content Placeholder 8">
                <a:extLst>
                  <a:ext uri="{FF2B5EF4-FFF2-40B4-BE49-F238E27FC236}">
                    <a16:creationId xmlns:a16="http://schemas.microsoft.com/office/drawing/2014/main" id="{95EEF673-0C07-1008-690B-96D5EE748AC9}"/>
                  </a:ext>
                </a:extLst>
              </p:cNvPr>
              <p:cNvSpPr>
                <a:spLocks noGrp="1"/>
              </p:cNvSpPr>
              <p:nvPr>
                <p:ph idx="1"/>
              </p:nvPr>
            </p:nvSpPr>
            <p:spPr>
              <a:xfrm>
                <a:off x="147146" y="1412240"/>
                <a:ext cx="11666482" cy="5156726"/>
              </a:xfrm>
            </p:spPr>
            <p:txBody>
              <a:bodyPr anchor="ctr">
                <a:normAutofit fontScale="92500" lnSpcReduction="20000"/>
              </a:bodyPr>
              <a:lstStyle/>
              <a:p>
                <a:r>
                  <a:rPr lang="en-US" sz="2400" b="1" dirty="0" err="1">
                    <a:solidFill>
                      <a:srgbClr val="FFFFFF"/>
                    </a:solidFill>
                    <a:latin typeface="+mj-lt"/>
                  </a:rPr>
                  <a:t>Absolutno</a:t>
                </a:r>
                <a:r>
                  <a:rPr lang="en-US" sz="2400" dirty="0">
                    <a:solidFill>
                      <a:srgbClr val="FFFFFF"/>
                    </a:solidFill>
                    <a:latin typeface="+mj-lt"/>
                  </a:rPr>
                  <a:t> </a:t>
                </a:r>
                <a:r>
                  <a:rPr lang="cs-CZ" sz="2400" dirty="0">
                    <a:solidFill>
                      <a:srgbClr val="FFFFFF"/>
                    </a:solidFill>
                    <a:latin typeface="+mj-lt"/>
                  </a:rPr>
                  <a:t>Marx spatřoval </a:t>
                </a:r>
                <a:r>
                  <a:rPr lang="en-US" sz="2400" b="1" dirty="0">
                    <a:solidFill>
                      <a:srgbClr val="FFFFFF"/>
                    </a:solidFill>
                    <a:latin typeface="+mj-lt"/>
                  </a:rPr>
                  <a:t>v </a:t>
                </a:r>
                <a:r>
                  <a:rPr lang="en-US" sz="2400" b="1" dirty="0" err="1">
                    <a:solidFill>
                      <a:srgbClr val="FFFFFF"/>
                    </a:solidFill>
                    <a:latin typeface="+mj-lt"/>
                  </a:rPr>
                  <a:t>přírodě</a:t>
                </a:r>
                <a:r>
                  <a:rPr lang="en-US" sz="2400" dirty="0">
                    <a:solidFill>
                      <a:srgbClr val="FFFFFF"/>
                    </a:solidFill>
                    <a:latin typeface="+mj-lt"/>
                  </a:rPr>
                  <a:t>, </a:t>
                </a:r>
                <a14:m>
                  <m:oMath xmlns:m="http://schemas.openxmlformats.org/officeDocument/2006/math">
                    <m:r>
                      <a:rPr lang="en-US" sz="2400" i="1" smtClean="0">
                        <a:solidFill>
                          <a:srgbClr val="FFFFFF"/>
                        </a:solidFill>
                        <a:latin typeface="+mj-lt"/>
                        <a:ea typeface="Cambria Math" panose="02040503050406030204" pitchFamily="18" charset="0"/>
                      </a:rPr>
                      <m:t>→</m:t>
                    </m:r>
                  </m:oMath>
                </a14:m>
                <a:r>
                  <a:rPr lang="cs-CZ" sz="2400" dirty="0">
                    <a:solidFill>
                      <a:srgbClr val="FFFFFF"/>
                    </a:solidFill>
                    <a:latin typeface="+mj-lt"/>
                  </a:rPr>
                  <a:t> </a:t>
                </a:r>
                <a:r>
                  <a:rPr lang="en-US" sz="2400" dirty="0" err="1">
                    <a:solidFill>
                      <a:srgbClr val="FFFFFF"/>
                    </a:solidFill>
                    <a:latin typeface="+mj-lt"/>
                  </a:rPr>
                  <a:t>vrcholným</a:t>
                </a:r>
                <a:r>
                  <a:rPr lang="en-US" sz="2400" dirty="0">
                    <a:solidFill>
                      <a:srgbClr val="FFFFFF"/>
                    </a:solidFill>
                    <a:latin typeface="+mj-lt"/>
                  </a:rPr>
                  <a:t> </a:t>
                </a:r>
                <a:r>
                  <a:rPr lang="en-US" sz="2400" dirty="0" err="1">
                    <a:solidFill>
                      <a:srgbClr val="FFFFFF"/>
                    </a:solidFill>
                    <a:latin typeface="+mj-lt"/>
                  </a:rPr>
                  <a:t>výrazem</a:t>
                </a:r>
                <a:r>
                  <a:rPr lang="en-US" sz="2400" dirty="0">
                    <a:solidFill>
                      <a:srgbClr val="FFFFFF"/>
                    </a:solidFill>
                    <a:latin typeface="+mj-lt"/>
                  </a:rPr>
                  <a:t> </a:t>
                </a:r>
                <a:r>
                  <a:rPr lang="en-US" sz="2400" dirty="0" err="1">
                    <a:solidFill>
                      <a:srgbClr val="FFFFFF"/>
                    </a:solidFill>
                    <a:latin typeface="+mj-lt"/>
                  </a:rPr>
                  <a:t>tohoto</a:t>
                </a:r>
                <a:r>
                  <a:rPr lang="cs-CZ" sz="2400" dirty="0">
                    <a:solidFill>
                      <a:srgbClr val="FFFFFF"/>
                    </a:solidFill>
                    <a:latin typeface="+mj-lt"/>
                  </a:rPr>
                  <a:t> </a:t>
                </a:r>
                <a:r>
                  <a:rPr lang="en-US" sz="2400" dirty="0" err="1">
                    <a:solidFill>
                      <a:srgbClr val="FFFFFF"/>
                    </a:solidFill>
                    <a:latin typeface="+mj-lt"/>
                  </a:rPr>
                  <a:t>absolutna</a:t>
                </a:r>
                <a:r>
                  <a:rPr lang="en-US" sz="2400" dirty="0">
                    <a:solidFill>
                      <a:srgbClr val="FFFFFF"/>
                    </a:solidFill>
                    <a:latin typeface="+mj-lt"/>
                  </a:rPr>
                  <a:t> je </a:t>
                </a:r>
                <a:r>
                  <a:rPr lang="en-US" sz="2400" dirty="0" err="1">
                    <a:solidFill>
                      <a:srgbClr val="FFFFFF"/>
                    </a:solidFill>
                    <a:latin typeface="+mj-lt"/>
                  </a:rPr>
                  <a:t>právě</a:t>
                </a:r>
                <a:r>
                  <a:rPr lang="en-US" sz="2400" dirty="0">
                    <a:solidFill>
                      <a:srgbClr val="FFFFFF"/>
                    </a:solidFill>
                    <a:latin typeface="+mj-lt"/>
                  </a:rPr>
                  <a:t> </a:t>
                </a:r>
                <a:r>
                  <a:rPr lang="en-US" sz="2400" b="1" dirty="0" err="1">
                    <a:solidFill>
                      <a:srgbClr val="FFFFFF"/>
                    </a:solidFill>
                    <a:latin typeface="+mj-lt"/>
                  </a:rPr>
                  <a:t>člověk</a:t>
                </a:r>
                <a:r>
                  <a:rPr lang="en-US" sz="2400" b="1" dirty="0">
                    <a:solidFill>
                      <a:srgbClr val="FFFFFF"/>
                    </a:solidFill>
                    <a:latin typeface="+mj-lt"/>
                  </a:rPr>
                  <a:t> </a:t>
                </a:r>
                <a:endParaRPr lang="cs-CZ" sz="2400" b="1" dirty="0">
                  <a:solidFill>
                    <a:srgbClr val="FFFFFF"/>
                  </a:solidFill>
                  <a:latin typeface="+mj-lt"/>
                </a:endParaRPr>
              </a:p>
              <a:p>
                <a:r>
                  <a:rPr lang="cs-CZ" sz="2400" b="1" dirty="0">
                    <a:solidFill>
                      <a:srgbClr val="FFFFFF"/>
                    </a:solidFill>
                    <a:latin typeface="+mj-lt"/>
                  </a:rPr>
                  <a:t>„Příroda je tělem člověka a ten s ní musí zůstat spojen ustavičným procesem.“(Marx 1961: 45)</a:t>
                </a:r>
              </a:p>
              <a:p>
                <a:r>
                  <a:rPr lang="cs-CZ" sz="2400" dirty="0">
                    <a:solidFill>
                      <a:srgbClr val="FFFFFF"/>
                    </a:solidFill>
                    <a:latin typeface="+mj-lt"/>
                  </a:rPr>
                  <a:t>Vliv </a:t>
                </a:r>
              </a:p>
              <a:p>
                <a:pPr lvl="1"/>
                <a:r>
                  <a:rPr lang="cs-CZ" b="1" dirty="0">
                    <a:solidFill>
                      <a:srgbClr val="FFFFFF"/>
                    </a:solidFill>
                    <a:latin typeface="+mj-lt"/>
                  </a:rPr>
                  <a:t>Immanuela Kanta </a:t>
                </a:r>
                <a:r>
                  <a:rPr lang="cs-CZ" dirty="0">
                    <a:solidFill>
                      <a:srgbClr val="FFFFFF"/>
                    </a:solidFill>
                    <a:latin typeface="+mj-lt"/>
                  </a:rPr>
                  <a:t>a kategorického imperativu </a:t>
                </a:r>
                <a14:m>
                  <m:oMath xmlns:m="http://schemas.openxmlformats.org/officeDocument/2006/math">
                    <m:r>
                      <a:rPr lang="en-US" i="1" smtClean="0">
                        <a:solidFill>
                          <a:srgbClr val="FFFFFF"/>
                        </a:solidFill>
                        <a:latin typeface="+mj-lt"/>
                        <a:ea typeface="Cambria Math" panose="02040503050406030204" pitchFamily="18" charset="0"/>
                      </a:rPr>
                      <m:t>→</m:t>
                    </m:r>
                  </m:oMath>
                </a14:m>
                <a:r>
                  <a:rPr lang="cs-CZ" dirty="0">
                    <a:solidFill>
                      <a:srgbClr val="FFFFFF"/>
                    </a:solidFill>
                    <a:latin typeface="+mj-lt"/>
                  </a:rPr>
                  <a:t> lidské bytosti nesmí být pojímány jako prostředky, ale výhradně jako účely samy o sobě</a:t>
                </a:r>
              </a:p>
              <a:p>
                <a:pPr lvl="1"/>
                <a:r>
                  <a:rPr lang="cs-CZ" b="1" dirty="0">
                    <a:solidFill>
                      <a:srgbClr val="FFFFFF"/>
                    </a:solidFill>
                    <a:latin typeface="+mj-lt"/>
                  </a:rPr>
                  <a:t>G. F. </a:t>
                </a:r>
                <a:r>
                  <a:rPr lang="cs-CZ" b="1" dirty="0" err="1">
                    <a:solidFill>
                      <a:srgbClr val="FFFFFF"/>
                    </a:solidFill>
                    <a:latin typeface="+mj-lt"/>
                  </a:rPr>
                  <a:t>Hegela</a:t>
                </a:r>
                <a:r>
                  <a:rPr lang="cs-CZ" b="1" dirty="0">
                    <a:solidFill>
                      <a:srgbClr val="FFFFFF"/>
                    </a:solidFill>
                    <a:latin typeface="+mj-lt"/>
                  </a:rPr>
                  <a:t>, </a:t>
                </a:r>
                <a:r>
                  <a:rPr lang="cs-CZ" dirty="0">
                    <a:solidFill>
                      <a:srgbClr val="FFFFFF"/>
                    </a:solidFill>
                    <a:latin typeface="+mj-lt"/>
                  </a:rPr>
                  <a:t>který chápe člověka jako výtvor svých vlastních dějin a totalitu bytí. „Je to pouze a výhradně člověk, který dává sám sobě a své podstatě hodnotu (</a:t>
                </a:r>
                <a:r>
                  <a:rPr lang="cs-CZ" dirty="0" err="1">
                    <a:solidFill>
                      <a:srgbClr val="FFFFFF"/>
                    </a:solidFill>
                    <a:latin typeface="+mj-lt"/>
                  </a:rPr>
                  <a:t>Hegel</a:t>
                </a:r>
                <a:r>
                  <a:rPr lang="cs-CZ" dirty="0">
                    <a:solidFill>
                      <a:srgbClr val="FFFFFF"/>
                    </a:solidFill>
                    <a:latin typeface="+mj-lt"/>
                  </a:rPr>
                  <a:t> 1960: 13).“ Ztotožnění „já“ s duchem a bohem.</a:t>
                </a:r>
              </a:p>
              <a:p>
                <a:pPr lvl="1"/>
                <a:r>
                  <a:rPr lang="cs-CZ" b="1" dirty="0">
                    <a:solidFill>
                      <a:srgbClr val="FFFFFF"/>
                    </a:solidFill>
                    <a:latin typeface="+mj-lt"/>
                  </a:rPr>
                  <a:t>L. </a:t>
                </a:r>
                <a:r>
                  <a:rPr lang="en-US" b="1" dirty="0">
                    <a:solidFill>
                      <a:srgbClr val="FFFFFF"/>
                    </a:solidFill>
                    <a:latin typeface="+mj-lt"/>
                  </a:rPr>
                  <a:t>Feuerbach</a:t>
                </a:r>
                <a:r>
                  <a:rPr lang="cs-CZ" b="1" dirty="0">
                    <a:solidFill>
                      <a:srgbClr val="FFFFFF"/>
                    </a:solidFill>
                    <a:latin typeface="+mj-lt"/>
                  </a:rPr>
                  <a:t>a </a:t>
                </a:r>
                <a:r>
                  <a:rPr lang="cs-CZ" dirty="0">
                    <a:solidFill>
                      <a:srgbClr val="FFFFFF"/>
                    </a:solidFill>
                    <a:latin typeface="+mj-lt"/>
                  </a:rPr>
                  <a:t>– kritika Hegelovy teologické koncepce, bůh je výtvorem lidského rozumu. </a:t>
                </a:r>
              </a:p>
              <a:p>
                <a:r>
                  <a:rPr lang="cs-CZ" sz="2400" dirty="0">
                    <a:solidFill>
                      <a:srgbClr val="FFFFFF"/>
                    </a:solidFill>
                    <a:latin typeface="+mj-lt"/>
                  </a:rPr>
                  <a:t>Seberealizace individua je nejvyšším cílem Marxova komunismu – koncept pozitivní a kolektivní svobody – ústřední v Marxově teorii. </a:t>
                </a:r>
              </a:p>
              <a:p>
                <a:endParaRPr lang="en-US" dirty="0">
                  <a:solidFill>
                    <a:srgbClr val="FFFFFF"/>
                  </a:solidFill>
                </a:endParaRPr>
              </a:p>
            </p:txBody>
          </p:sp>
        </mc:Choice>
        <mc:Fallback>
          <p:sp>
            <p:nvSpPr>
              <p:cNvPr id="9" name="Content Placeholder 8">
                <a:extLst>
                  <a:ext uri="{FF2B5EF4-FFF2-40B4-BE49-F238E27FC236}">
                    <a16:creationId xmlns:a16="http://schemas.microsoft.com/office/drawing/2014/main" id="{95EEF673-0C07-1008-690B-96D5EE748AC9}"/>
                  </a:ext>
                </a:extLst>
              </p:cNvPr>
              <p:cNvSpPr>
                <a:spLocks noGrp="1" noRot="1" noChangeAspect="1" noMove="1" noResize="1" noEditPoints="1" noAdjustHandles="1" noChangeArrowheads="1" noChangeShapeType="1" noTextEdit="1"/>
              </p:cNvSpPr>
              <p:nvPr>
                <p:ph idx="1"/>
              </p:nvPr>
            </p:nvSpPr>
            <p:spPr>
              <a:xfrm>
                <a:off x="147146" y="1412240"/>
                <a:ext cx="11666482" cy="5156726"/>
              </a:xfrm>
              <a:blipFill>
                <a:blip r:embed="rId4"/>
                <a:stretch>
                  <a:fillRect l="-575" t="-3546"/>
                </a:stretch>
              </a:blipFill>
            </p:spPr>
            <p:txBody>
              <a:bodyPr/>
              <a:lstStyle/>
              <a:p>
                <a:r>
                  <a:rPr lang="cs-CZ">
                    <a:noFill/>
                  </a:rPr>
                  <a:t> </a:t>
                </a:r>
              </a:p>
            </p:txBody>
          </p:sp>
        </mc:Fallback>
      </mc:AlternateContent>
    </p:spTree>
    <p:extLst>
      <p:ext uri="{BB962C8B-B14F-4D97-AF65-F5344CB8AC3E}">
        <p14:creationId xmlns:p14="http://schemas.microsoft.com/office/powerpoint/2010/main" val="428814153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Nadpis 1">
            <a:extLst>
              <a:ext uri="{FF2B5EF4-FFF2-40B4-BE49-F238E27FC236}">
                <a16:creationId xmlns:a16="http://schemas.microsoft.com/office/drawing/2014/main" id="{A0C96365-0857-7A26-44A7-0A1E8E4196D7}"/>
              </a:ext>
            </a:extLst>
          </p:cNvPr>
          <p:cNvSpPr>
            <a:spLocks noGrp="1"/>
          </p:cNvSpPr>
          <p:nvPr>
            <p:ph type="title"/>
          </p:nvPr>
        </p:nvSpPr>
        <p:spPr>
          <a:xfrm>
            <a:off x="132080" y="559813"/>
            <a:ext cx="11439809" cy="760987"/>
          </a:xfrm>
        </p:spPr>
        <p:txBody>
          <a:bodyPr anchor="t">
            <a:normAutofit fontScale="90000"/>
          </a:bodyPr>
          <a:lstStyle/>
          <a:p>
            <a:pPr algn="ctr"/>
            <a:r>
              <a:rPr lang="cs-CZ" dirty="0">
                <a:solidFill>
                  <a:schemeClr val="tx2"/>
                </a:solidFill>
              </a:rPr>
              <a:t>Svoboda jako ústřední hodnota Marxova díla </a:t>
            </a:r>
          </a:p>
        </p:txBody>
      </p:sp>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mc:AlternateContent xmlns:mc="http://schemas.openxmlformats.org/markup-compatibility/2006">
        <mc:Choice xmlns:a14="http://schemas.microsoft.com/office/drawing/2010/main" Requires="a14">
          <p:sp>
            <p:nvSpPr>
              <p:cNvPr id="3" name="Zástupný obsah 2">
                <a:extLst>
                  <a:ext uri="{FF2B5EF4-FFF2-40B4-BE49-F238E27FC236}">
                    <a16:creationId xmlns:a16="http://schemas.microsoft.com/office/drawing/2014/main" id="{2F242B65-B6C3-BB3A-4E13-91BE6378240D}"/>
                  </a:ext>
                </a:extLst>
              </p:cNvPr>
              <p:cNvSpPr>
                <a:spLocks noGrp="1"/>
              </p:cNvSpPr>
              <p:nvPr>
                <p:ph idx="1"/>
              </p:nvPr>
            </p:nvSpPr>
            <p:spPr>
              <a:xfrm>
                <a:off x="1046480" y="1463040"/>
                <a:ext cx="10126799" cy="4650047"/>
              </a:xfrm>
            </p:spPr>
            <p:txBody>
              <a:bodyPr anchor="ctr">
                <a:normAutofit fontScale="92500" lnSpcReduction="20000"/>
              </a:bodyPr>
              <a:lstStyle/>
              <a:p>
                <a:r>
                  <a:rPr lang="cs-CZ" sz="1800" dirty="0">
                    <a:solidFill>
                      <a:schemeClr val="tx2"/>
                    </a:solidFill>
                  </a:rPr>
                  <a:t>„</a:t>
                </a:r>
                <a:r>
                  <a:rPr lang="cs-CZ" sz="1800" i="1" dirty="0">
                    <a:solidFill>
                      <a:schemeClr val="tx2"/>
                    </a:solidFill>
                    <a:latin typeface="+mj-lt"/>
                  </a:rPr>
                  <a:t>Marx svobodu miloval, Marx upřímně věřil v reálnou říši svobody, kde člověk poprvé ovládne sebe a svůj osud…“ </a:t>
                </a:r>
                <a:r>
                  <a:rPr lang="cs-CZ" sz="1800" dirty="0">
                    <a:solidFill>
                      <a:schemeClr val="tx2"/>
                    </a:solidFill>
                    <a:latin typeface="+mj-lt"/>
                  </a:rPr>
                  <a:t>(</a:t>
                </a:r>
                <a:r>
                  <a:rPr lang="cs-CZ" sz="1800" dirty="0" err="1">
                    <a:solidFill>
                      <a:schemeClr val="tx2"/>
                    </a:solidFill>
                    <a:latin typeface="+mj-lt"/>
                  </a:rPr>
                  <a:t>Popper</a:t>
                </a:r>
                <a:r>
                  <a:rPr lang="cs-CZ" sz="1800" dirty="0">
                    <a:solidFill>
                      <a:schemeClr val="tx2"/>
                    </a:solidFill>
                    <a:latin typeface="+mj-lt"/>
                  </a:rPr>
                  <a:t> 1994: 91).“</a:t>
                </a:r>
              </a:p>
              <a:p>
                <a:r>
                  <a:rPr lang="cs-CZ" sz="1800" dirty="0">
                    <a:solidFill>
                      <a:schemeClr val="tx2"/>
                    </a:solidFill>
                    <a:latin typeface="+mj-lt"/>
                  </a:rPr>
                  <a:t>Marx podmiňuje rozvoj osobní svobody člověka (a její plnou realizaci) produktivní činností, tedy prací. </a:t>
                </a:r>
              </a:p>
              <a:p>
                <a:r>
                  <a:rPr lang="cs-CZ" sz="1800" dirty="0">
                    <a:solidFill>
                      <a:schemeClr val="tx2"/>
                    </a:solidFill>
                    <a:latin typeface="+mj-lt"/>
                  </a:rPr>
                  <a:t>Lidská přirozenost tkví v tom, že je člověk svobodným a vědomým producentem </a:t>
                </a:r>
                <a14:m>
                  <m:oMath xmlns:m="http://schemas.openxmlformats.org/officeDocument/2006/math">
                    <m:r>
                      <a:rPr lang="cs-CZ" sz="1800" i="1" smtClean="0">
                        <a:solidFill>
                          <a:schemeClr val="tx2"/>
                        </a:solidFill>
                        <a:latin typeface="Cambria Math" panose="02040503050406030204" pitchFamily="18" charset="0"/>
                        <a:ea typeface="Cambria Math" panose="02040503050406030204" pitchFamily="18" charset="0"/>
                      </a:rPr>
                      <m:t>→</m:t>
                    </m:r>
                    <m:r>
                      <m:rPr>
                        <m:nor/>
                      </m:rPr>
                      <a:rPr lang="cs-CZ" sz="1800" b="0" i="0" smtClean="0">
                        <a:solidFill>
                          <a:schemeClr val="tx2"/>
                        </a:solidFill>
                        <a:latin typeface="+mj-lt"/>
                        <a:ea typeface="Cambria Math" panose="02040503050406030204" pitchFamily="18" charset="0"/>
                      </a:rPr>
                      <m:t>d</m:t>
                    </m:r>
                    <m:r>
                      <m:rPr>
                        <m:nor/>
                      </m:rPr>
                      <a:rPr lang="cs-CZ" sz="1800" dirty="0">
                        <a:solidFill>
                          <a:schemeClr val="tx2"/>
                        </a:solidFill>
                        <a:latin typeface="+mj-lt"/>
                      </a:rPr>
                      <m:t>ě</m:t>
                    </m:r>
                    <m:r>
                      <m:rPr>
                        <m:nor/>
                      </m:rPr>
                      <a:rPr lang="cs-CZ" sz="1800" dirty="0">
                        <a:solidFill>
                          <a:schemeClr val="tx2"/>
                        </a:solidFill>
                        <a:latin typeface="+mj-lt"/>
                      </a:rPr>
                      <m:t>lba</m:t>
                    </m:r>
                    <m:r>
                      <m:rPr>
                        <m:nor/>
                      </m:rPr>
                      <a:rPr lang="cs-CZ" sz="1800" dirty="0">
                        <a:solidFill>
                          <a:schemeClr val="tx2"/>
                        </a:solidFill>
                        <a:latin typeface="+mj-lt"/>
                      </a:rPr>
                      <m:t> </m:t>
                    </m:r>
                    <m:r>
                      <m:rPr>
                        <m:nor/>
                      </m:rPr>
                      <a:rPr lang="cs-CZ" sz="1800" dirty="0">
                        <a:solidFill>
                          <a:schemeClr val="tx2"/>
                        </a:solidFill>
                        <a:latin typeface="+mj-lt"/>
                      </a:rPr>
                      <m:t>pr</m:t>
                    </m:r>
                    <m:r>
                      <m:rPr>
                        <m:nor/>
                      </m:rPr>
                      <a:rPr lang="cs-CZ" sz="1800" dirty="0">
                        <a:solidFill>
                          <a:schemeClr val="tx2"/>
                        </a:solidFill>
                        <a:latin typeface="+mj-lt"/>
                      </a:rPr>
                      <m:t>á</m:t>
                    </m:r>
                    <m:r>
                      <m:rPr>
                        <m:nor/>
                      </m:rPr>
                      <a:rPr lang="cs-CZ" sz="1800" dirty="0">
                        <a:solidFill>
                          <a:schemeClr val="tx2"/>
                        </a:solidFill>
                        <a:latin typeface="+mj-lt"/>
                      </a:rPr>
                      <m:t>ce</m:t>
                    </m:r>
                    <m:r>
                      <m:rPr>
                        <m:nor/>
                      </m:rPr>
                      <a:rPr lang="cs-CZ" sz="1800" dirty="0">
                        <a:solidFill>
                          <a:schemeClr val="tx2"/>
                        </a:solidFill>
                        <a:latin typeface="+mj-lt"/>
                      </a:rPr>
                      <m:t> </m:t>
                    </m:r>
                    <m:r>
                      <m:rPr>
                        <m:nor/>
                      </m:rPr>
                      <a:rPr lang="cs-CZ" sz="1800" dirty="0">
                        <a:solidFill>
                          <a:schemeClr val="tx2"/>
                        </a:solidFill>
                        <a:latin typeface="+mj-lt"/>
                      </a:rPr>
                      <m:t>je</m:t>
                    </m:r>
                    <m:r>
                      <m:rPr>
                        <m:nor/>
                      </m:rPr>
                      <a:rPr lang="cs-CZ" sz="1800" dirty="0">
                        <a:solidFill>
                          <a:schemeClr val="tx2"/>
                        </a:solidFill>
                        <a:latin typeface="+mj-lt"/>
                      </a:rPr>
                      <m:t> </m:t>
                    </m:r>
                    <m:r>
                      <m:rPr>
                        <m:nor/>
                      </m:rPr>
                      <a:rPr lang="cs-CZ" sz="1800" dirty="0">
                        <a:solidFill>
                          <a:schemeClr val="tx2"/>
                        </a:solidFill>
                        <a:latin typeface="+mj-lt"/>
                      </a:rPr>
                      <m:t>nep</m:t>
                    </m:r>
                    <m:r>
                      <m:rPr>
                        <m:nor/>
                      </m:rPr>
                      <a:rPr lang="cs-CZ" sz="1800" dirty="0">
                        <a:solidFill>
                          <a:schemeClr val="tx2"/>
                        </a:solidFill>
                        <a:latin typeface="+mj-lt"/>
                      </a:rPr>
                      <m:t>ř</m:t>
                    </m:r>
                    <m:r>
                      <m:rPr>
                        <m:nor/>
                      </m:rPr>
                      <a:rPr lang="cs-CZ" sz="1800" dirty="0">
                        <a:solidFill>
                          <a:schemeClr val="tx2"/>
                        </a:solidFill>
                        <a:latin typeface="+mj-lt"/>
                      </a:rPr>
                      <m:t>irozen</m:t>
                    </m:r>
                    <m:r>
                      <m:rPr>
                        <m:nor/>
                      </m:rPr>
                      <a:rPr lang="cs-CZ" sz="1800" dirty="0">
                        <a:solidFill>
                          <a:schemeClr val="tx2"/>
                        </a:solidFill>
                        <a:latin typeface="+mj-lt"/>
                      </a:rPr>
                      <m:t>á, </m:t>
                    </m:r>
                    <m:r>
                      <m:rPr>
                        <m:nor/>
                      </m:rPr>
                      <a:rPr lang="cs-CZ" sz="1800" dirty="0">
                        <a:solidFill>
                          <a:schemeClr val="tx2"/>
                        </a:solidFill>
                        <a:latin typeface="+mj-lt"/>
                      </a:rPr>
                      <m:t>nehum</m:t>
                    </m:r>
                    <m:r>
                      <m:rPr>
                        <m:nor/>
                      </m:rPr>
                      <a:rPr lang="cs-CZ" sz="1800" dirty="0">
                        <a:solidFill>
                          <a:schemeClr val="tx2"/>
                        </a:solidFill>
                        <a:latin typeface="+mj-lt"/>
                      </a:rPr>
                      <m:t>á</m:t>
                    </m:r>
                    <m:r>
                      <m:rPr>
                        <m:nor/>
                      </m:rPr>
                      <a:rPr lang="cs-CZ" sz="1800" dirty="0">
                        <a:solidFill>
                          <a:schemeClr val="tx2"/>
                        </a:solidFill>
                        <a:latin typeface="+mj-lt"/>
                      </a:rPr>
                      <m:t>nn</m:t>
                    </m:r>
                    <m:r>
                      <m:rPr>
                        <m:nor/>
                      </m:rPr>
                      <a:rPr lang="cs-CZ" sz="1800" dirty="0">
                        <a:solidFill>
                          <a:schemeClr val="tx2"/>
                        </a:solidFill>
                        <a:latin typeface="+mj-lt"/>
                      </a:rPr>
                      <m:t>í </m:t>
                    </m:r>
                    <m:r>
                      <m:rPr>
                        <m:nor/>
                      </m:rPr>
                      <a:rPr lang="cs-CZ" sz="1800" dirty="0">
                        <a:solidFill>
                          <a:schemeClr val="tx2"/>
                        </a:solidFill>
                        <a:latin typeface="+mj-lt"/>
                      </a:rPr>
                      <m:t>a</m:t>
                    </m:r>
                    <m:r>
                      <m:rPr>
                        <m:nor/>
                      </m:rPr>
                      <a:rPr lang="cs-CZ" sz="1800" dirty="0">
                        <a:solidFill>
                          <a:schemeClr val="tx2"/>
                        </a:solidFill>
                        <a:latin typeface="+mj-lt"/>
                      </a:rPr>
                      <m:t> </m:t>
                    </m:r>
                    <m:r>
                      <m:rPr>
                        <m:nor/>
                      </m:rPr>
                      <a:rPr lang="cs-CZ" sz="1800" dirty="0">
                        <a:solidFill>
                          <a:schemeClr val="tx2"/>
                        </a:solidFill>
                        <a:latin typeface="+mj-lt"/>
                      </a:rPr>
                      <m:t>zabra</m:t>
                    </m:r>
                    <m:r>
                      <m:rPr>
                        <m:nor/>
                      </m:rPr>
                      <a:rPr lang="cs-CZ" sz="1800" dirty="0">
                        <a:solidFill>
                          <a:schemeClr val="tx2"/>
                        </a:solidFill>
                        <a:latin typeface="+mj-lt"/>
                      </a:rPr>
                      <m:t>ň</m:t>
                    </m:r>
                    <m:r>
                      <m:rPr>
                        <m:nor/>
                      </m:rPr>
                      <a:rPr lang="cs-CZ" sz="1800" dirty="0">
                        <a:solidFill>
                          <a:schemeClr val="tx2"/>
                        </a:solidFill>
                        <a:latin typeface="+mj-lt"/>
                      </a:rPr>
                      <m:t>uje</m:t>
                    </m:r>
                    <m:r>
                      <m:rPr>
                        <m:nor/>
                      </m:rPr>
                      <a:rPr lang="cs-CZ" sz="1800" dirty="0">
                        <a:solidFill>
                          <a:schemeClr val="tx2"/>
                        </a:solidFill>
                        <a:latin typeface="+mj-lt"/>
                      </a:rPr>
                      <m:t> </m:t>
                    </m:r>
                    <m:r>
                      <m:rPr>
                        <m:nor/>
                      </m:rPr>
                      <a:rPr lang="cs-CZ" sz="1800" dirty="0">
                        <a:solidFill>
                          <a:schemeClr val="tx2"/>
                        </a:solidFill>
                        <a:latin typeface="+mj-lt"/>
                      </a:rPr>
                      <m:t>individu</m:t>
                    </m:r>
                    <m:r>
                      <m:rPr>
                        <m:nor/>
                      </m:rPr>
                      <a:rPr lang="cs-CZ" sz="1800" dirty="0">
                        <a:solidFill>
                          <a:schemeClr val="tx2"/>
                        </a:solidFill>
                        <a:latin typeface="+mj-lt"/>
                      </a:rPr>
                      <m:t>í</m:t>
                    </m:r>
                    <m:r>
                      <m:rPr>
                        <m:nor/>
                      </m:rPr>
                      <a:rPr lang="cs-CZ" sz="1800" dirty="0">
                        <a:solidFill>
                          <a:schemeClr val="tx2"/>
                        </a:solidFill>
                        <a:latin typeface="+mj-lt"/>
                      </a:rPr>
                      <m:t>m</m:t>
                    </m:r>
                    <m:r>
                      <m:rPr>
                        <m:nor/>
                      </m:rPr>
                      <a:rPr lang="cs-CZ" sz="1800" dirty="0">
                        <a:solidFill>
                          <a:schemeClr val="tx2"/>
                        </a:solidFill>
                        <a:latin typeface="+mj-lt"/>
                      </a:rPr>
                      <m:t> </m:t>
                    </m:r>
                    <m:r>
                      <m:rPr>
                        <m:nor/>
                      </m:rPr>
                      <a:rPr lang="cs-CZ" sz="1800" dirty="0">
                        <a:solidFill>
                          <a:schemeClr val="tx2"/>
                        </a:solidFill>
                        <a:latin typeface="+mj-lt"/>
                      </a:rPr>
                      <m:t>v</m:t>
                    </m:r>
                    <m:r>
                      <m:rPr>
                        <m:nor/>
                      </m:rPr>
                      <a:rPr lang="cs-CZ" sz="1800" dirty="0">
                        <a:solidFill>
                          <a:schemeClr val="tx2"/>
                        </a:solidFill>
                        <a:latin typeface="+mj-lt"/>
                      </a:rPr>
                      <m:t> </m:t>
                    </m:r>
                    <m:r>
                      <m:rPr>
                        <m:nor/>
                      </m:rPr>
                      <a:rPr lang="cs-CZ" sz="1800" dirty="0">
                        <a:solidFill>
                          <a:schemeClr val="tx2"/>
                        </a:solidFill>
                        <a:latin typeface="+mj-lt"/>
                      </a:rPr>
                      <m:t>seberealizaci</m:t>
                    </m:r>
                  </m:oMath>
                </a14:m>
                <a:endParaRPr lang="cs-CZ" sz="1800" dirty="0">
                  <a:solidFill>
                    <a:schemeClr val="tx2"/>
                  </a:solidFill>
                  <a:latin typeface="+mj-lt"/>
                </a:endParaRPr>
              </a:p>
              <a:p>
                <a:r>
                  <a:rPr lang="cs-CZ" sz="1800" b="1" dirty="0">
                    <a:solidFill>
                      <a:schemeClr val="tx2"/>
                    </a:solidFill>
                    <a:latin typeface="+mj-lt"/>
                  </a:rPr>
                  <a:t>HOMO FABER </a:t>
                </a:r>
                <a14:m>
                  <m:oMath xmlns:m="http://schemas.openxmlformats.org/officeDocument/2006/math">
                    <m:r>
                      <a:rPr lang="cs-CZ" sz="1800" b="1" i="1" smtClean="0">
                        <a:solidFill>
                          <a:schemeClr val="tx2"/>
                        </a:solidFill>
                        <a:latin typeface="Cambria Math" panose="02040503050406030204" pitchFamily="18" charset="0"/>
                        <a:ea typeface="Cambria Math" panose="02040503050406030204" pitchFamily="18" charset="0"/>
                      </a:rPr>
                      <m:t>=</m:t>
                    </m:r>
                  </m:oMath>
                </a14:m>
                <a:r>
                  <a:rPr lang="cs-CZ" sz="1800" b="1" dirty="0">
                    <a:solidFill>
                      <a:schemeClr val="tx2"/>
                    </a:solidFill>
                    <a:latin typeface="+mj-lt"/>
                  </a:rPr>
                  <a:t> ČLOVĚK DĚLNÝ </a:t>
                </a:r>
                <a14:m>
                  <m:oMath xmlns:m="http://schemas.openxmlformats.org/officeDocument/2006/math">
                    <m:r>
                      <a:rPr lang="cs-CZ" sz="1800" i="1" smtClean="0">
                        <a:solidFill>
                          <a:schemeClr val="tx2"/>
                        </a:solidFill>
                        <a:latin typeface="Cambria Math" panose="02040503050406030204" pitchFamily="18" charset="0"/>
                        <a:ea typeface="Cambria Math" panose="02040503050406030204" pitchFamily="18" charset="0"/>
                      </a:rPr>
                      <m:t>→</m:t>
                    </m:r>
                  </m:oMath>
                </a14:m>
                <a:r>
                  <a:rPr lang="cs-CZ" sz="1800" dirty="0">
                    <a:solidFill>
                      <a:schemeClr val="tx2"/>
                    </a:solidFill>
                    <a:latin typeface="+mj-lt"/>
                  </a:rPr>
                  <a:t> člověk kontroluje svůj osud prostřednictvím své práce a kreativity, vytváří sám materiální podmínky pro své přežití,  práce je přímým vyjádřením jeho svobody a tím co jej odlišuje od zvířete. </a:t>
                </a:r>
              </a:p>
              <a:p>
                <a:r>
                  <a:rPr lang="cs-CZ" sz="1800" dirty="0">
                    <a:solidFill>
                      <a:schemeClr val="tx2"/>
                    </a:solidFill>
                    <a:latin typeface="+mj-lt"/>
                  </a:rPr>
                  <a:t>„</a:t>
                </a:r>
                <a:r>
                  <a:rPr lang="cs-CZ" sz="1800" i="1" dirty="0">
                    <a:solidFill>
                      <a:schemeClr val="tx2"/>
                    </a:solidFill>
                    <a:latin typeface="+mj-lt"/>
                  </a:rPr>
                  <a:t>Člověk je svobodným, vděčí-li za své jsoucno výhradně sobě samému, není-li závislý na vnějších silách v důsledku soukromého vlastnictví.“  </a:t>
                </a:r>
                <a:r>
                  <a:rPr lang="cs-CZ" sz="1800" dirty="0">
                    <a:solidFill>
                      <a:schemeClr val="tx2"/>
                    </a:solidFill>
                    <a:latin typeface="+mj-lt"/>
                  </a:rPr>
                  <a:t>(Marx 1961: 69).</a:t>
                </a:r>
              </a:p>
              <a:p>
                <a:r>
                  <a:rPr lang="cs-CZ" sz="1800" dirty="0">
                    <a:solidFill>
                      <a:schemeClr val="tx2"/>
                    </a:solidFill>
                    <a:latin typeface="+mj-lt"/>
                  </a:rPr>
                  <a:t>Ztráta kontroly nad produkty vlastní práce, a především nad okolnostmi svého rozhodování, je ztrátou svobody. </a:t>
                </a:r>
              </a:p>
              <a:p>
                <a:r>
                  <a:rPr lang="cs-CZ" sz="1800" dirty="0">
                    <a:solidFill>
                      <a:schemeClr val="tx2"/>
                    </a:solidFill>
                    <a:latin typeface="+mj-lt"/>
                  </a:rPr>
                  <a:t>Ale existuje v Marxově pojetí svobodná vůle a morální autonomie? Volí si lidé přechod ke komunismu vědomě?</a:t>
                </a:r>
              </a:p>
            </p:txBody>
          </p:sp>
        </mc:Choice>
        <mc:Fallback>
          <p:sp>
            <p:nvSpPr>
              <p:cNvPr id="3" name="Zástupný obsah 2">
                <a:extLst>
                  <a:ext uri="{FF2B5EF4-FFF2-40B4-BE49-F238E27FC236}">
                    <a16:creationId xmlns:a16="http://schemas.microsoft.com/office/drawing/2014/main" id="{2F242B65-B6C3-BB3A-4E13-91BE6378240D}"/>
                  </a:ext>
                </a:extLst>
              </p:cNvPr>
              <p:cNvSpPr>
                <a:spLocks noGrp="1" noRot="1" noChangeAspect="1" noMove="1" noResize="1" noEditPoints="1" noAdjustHandles="1" noChangeArrowheads="1" noChangeShapeType="1" noTextEdit="1"/>
              </p:cNvSpPr>
              <p:nvPr>
                <p:ph idx="1"/>
              </p:nvPr>
            </p:nvSpPr>
            <p:spPr>
              <a:xfrm>
                <a:off x="1046480" y="1463040"/>
                <a:ext cx="10126799" cy="4650047"/>
              </a:xfrm>
              <a:blipFill>
                <a:blip r:embed="rId4"/>
                <a:stretch>
                  <a:fillRect l="-301"/>
                </a:stretch>
              </a:blipFill>
            </p:spPr>
            <p:txBody>
              <a:bodyPr/>
              <a:lstStyle/>
              <a:p>
                <a:r>
                  <a:rPr lang="cs-CZ">
                    <a:noFill/>
                  </a:rPr>
                  <a:t> </a:t>
                </a:r>
              </a:p>
            </p:txBody>
          </p:sp>
        </mc:Fallback>
      </mc:AlternateContent>
    </p:spTree>
    <p:extLst>
      <p:ext uri="{BB962C8B-B14F-4D97-AF65-F5344CB8AC3E}">
        <p14:creationId xmlns:p14="http://schemas.microsoft.com/office/powerpoint/2010/main" val="392738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Nadpis 1">
            <a:extLst>
              <a:ext uri="{FF2B5EF4-FFF2-40B4-BE49-F238E27FC236}">
                <a16:creationId xmlns:a16="http://schemas.microsoft.com/office/drawing/2014/main" id="{B5EAD08D-776C-29F7-3C31-0938099952C6}"/>
              </a:ext>
            </a:extLst>
          </p:cNvPr>
          <p:cNvSpPr>
            <a:spLocks noGrp="1"/>
          </p:cNvSpPr>
          <p:nvPr>
            <p:ph type="title"/>
          </p:nvPr>
        </p:nvSpPr>
        <p:spPr>
          <a:xfrm>
            <a:off x="-3047" y="-1"/>
            <a:ext cx="6245351" cy="1483361"/>
          </a:xfrm>
        </p:spPr>
        <p:txBody>
          <a:bodyPr>
            <a:normAutofit/>
          </a:bodyPr>
          <a:lstStyle/>
          <a:p>
            <a:pPr algn="ctr"/>
            <a:r>
              <a:rPr lang="cs-CZ" dirty="0">
                <a:solidFill>
                  <a:schemeClr val="tx2"/>
                </a:solidFill>
              </a:rPr>
              <a:t>DIALEKTICKÝ MATERIALISMUS</a:t>
            </a:r>
          </a:p>
        </p:txBody>
      </p:sp>
      <mc:AlternateContent xmlns:mc="http://schemas.openxmlformats.org/markup-compatibility/2006">
        <mc:Choice xmlns:a14="http://schemas.microsoft.com/office/drawing/2010/main" Requires="a14">
          <p:sp>
            <p:nvSpPr>
              <p:cNvPr id="3" name="Zástupný obsah 2">
                <a:extLst>
                  <a:ext uri="{FF2B5EF4-FFF2-40B4-BE49-F238E27FC236}">
                    <a16:creationId xmlns:a16="http://schemas.microsoft.com/office/drawing/2014/main" id="{08EBE123-0649-A16D-8EF3-CA2DCA76AE96}"/>
                  </a:ext>
                </a:extLst>
              </p:cNvPr>
              <p:cNvSpPr>
                <a:spLocks noGrp="1"/>
              </p:cNvSpPr>
              <p:nvPr>
                <p:ph idx="1"/>
              </p:nvPr>
            </p:nvSpPr>
            <p:spPr>
              <a:xfrm>
                <a:off x="254000" y="1483360"/>
                <a:ext cx="6149421" cy="5100319"/>
              </a:xfrm>
            </p:spPr>
            <p:txBody>
              <a:bodyPr>
                <a:normAutofit/>
              </a:bodyPr>
              <a:lstStyle/>
              <a:p>
                <a:pPr>
                  <a:lnSpc>
                    <a:spcPct val="100000"/>
                  </a:lnSpc>
                </a:pPr>
                <a:r>
                  <a:rPr lang="cs-CZ" sz="1400" dirty="0">
                    <a:solidFill>
                      <a:schemeClr val="tx2"/>
                    </a:solidFill>
                  </a:rPr>
                  <a:t>Původní význam:  Rozhovoru či diskuse založená na </a:t>
                </a:r>
                <a:r>
                  <a:rPr lang="cs-CZ" sz="1400" dirty="0" err="1">
                    <a:solidFill>
                      <a:schemeClr val="tx2"/>
                    </a:solidFill>
                  </a:rPr>
                  <a:t>kontrafaktuálním</a:t>
                </a:r>
                <a:r>
                  <a:rPr lang="cs-CZ" sz="1400" dirty="0">
                    <a:solidFill>
                      <a:schemeClr val="tx2"/>
                    </a:solidFill>
                  </a:rPr>
                  <a:t> uvažování a argumentaci, kde se střídají tvrzení a námitky</a:t>
                </a:r>
              </a:p>
              <a:p>
                <a:pPr>
                  <a:lnSpc>
                    <a:spcPct val="100000"/>
                  </a:lnSpc>
                </a:pPr>
                <a:r>
                  <a:rPr lang="cs-CZ" sz="1400" dirty="0" err="1">
                    <a:solidFill>
                      <a:schemeClr val="tx2"/>
                    </a:solidFill>
                  </a:rPr>
                  <a:t>Aristotelés</a:t>
                </a:r>
                <a:r>
                  <a:rPr lang="cs-CZ" sz="1400" dirty="0">
                    <a:solidFill>
                      <a:schemeClr val="tx2"/>
                    </a:solidFill>
                  </a:rPr>
                  <a:t>, Platón, Tomáš Akvinský, Kant, </a:t>
                </a:r>
                <a:r>
                  <a:rPr lang="cs-CZ" sz="1400" dirty="0" err="1">
                    <a:solidFill>
                      <a:schemeClr val="tx2"/>
                    </a:solidFill>
                  </a:rPr>
                  <a:t>Fichte</a:t>
                </a:r>
                <a:r>
                  <a:rPr lang="cs-CZ" sz="1400" dirty="0">
                    <a:solidFill>
                      <a:schemeClr val="tx2"/>
                    </a:solidFill>
                  </a:rPr>
                  <a:t>, </a:t>
                </a:r>
                <a:r>
                  <a:rPr lang="cs-CZ" sz="1400" dirty="0" err="1">
                    <a:solidFill>
                      <a:schemeClr val="tx2"/>
                    </a:solidFill>
                  </a:rPr>
                  <a:t>Hegel</a:t>
                </a:r>
                <a:r>
                  <a:rPr lang="cs-CZ" sz="1400" dirty="0">
                    <a:solidFill>
                      <a:schemeClr val="tx2"/>
                    </a:solidFill>
                  </a:rPr>
                  <a:t> </a:t>
                </a:r>
              </a:p>
              <a:p>
                <a:pPr>
                  <a:lnSpc>
                    <a:spcPct val="100000"/>
                  </a:lnSpc>
                </a:pPr>
                <a:r>
                  <a:rPr lang="cs-CZ" sz="1400" dirty="0" err="1">
                    <a:solidFill>
                      <a:schemeClr val="tx2"/>
                    </a:solidFill>
                  </a:rPr>
                  <a:t>Hegel</a:t>
                </a:r>
                <a:r>
                  <a:rPr lang="cs-CZ" sz="1400" dirty="0">
                    <a:solidFill>
                      <a:schemeClr val="tx2"/>
                    </a:solidFill>
                  </a:rPr>
                  <a:t>: Idealistická dialektika (pojmů, idejí, poznání) – TEZE – ANTITEZE – SYNTÉZA</a:t>
                </a:r>
              </a:p>
              <a:p>
                <a:pPr>
                  <a:lnSpc>
                    <a:spcPct val="100000"/>
                  </a:lnSpc>
                </a:pPr>
                <a:r>
                  <a:rPr lang="cs-CZ" sz="1400" dirty="0">
                    <a:solidFill>
                      <a:schemeClr val="tx2"/>
                    </a:solidFill>
                  </a:rPr>
                  <a:t>K. Marx aplikace principu dialektiky  na jeho materialistické a deterministické pojetí světa (na reálné společenské procesy, které vychází z dějinnosti)</a:t>
                </a:r>
              </a:p>
              <a:p>
                <a:pPr>
                  <a:lnSpc>
                    <a:spcPct val="100000"/>
                  </a:lnSpc>
                </a:pPr>
                <a:r>
                  <a:rPr lang="cs-CZ" sz="1400" b="1" dirty="0">
                    <a:solidFill>
                      <a:schemeClr val="tx2"/>
                    </a:solidFill>
                  </a:rPr>
                  <a:t>MATERIÁLNÍ ZÁKLADNA A NADSTAVBA</a:t>
                </a:r>
              </a:p>
              <a:p>
                <a:pPr lvl="1">
                  <a:lnSpc>
                    <a:spcPct val="100000"/>
                  </a:lnSpc>
                </a:pPr>
                <a:r>
                  <a:rPr lang="cs-CZ" sz="1400" b="1" dirty="0">
                    <a:solidFill>
                      <a:schemeClr val="tx2"/>
                    </a:solidFill>
                  </a:rPr>
                  <a:t>Základna:</a:t>
                </a:r>
                <a:r>
                  <a:rPr lang="cs-CZ" sz="1400" dirty="0">
                    <a:solidFill>
                      <a:schemeClr val="tx2"/>
                    </a:solidFill>
                  </a:rPr>
                  <a:t> výrobní síly (půda, stroje a nástroje, továrny, suroviny) + výrobní vztahy (vlastnické poměry a z nich odvozená existence společenských tříd) </a:t>
                </a:r>
              </a:p>
              <a:p>
                <a:pPr lvl="1">
                  <a:lnSpc>
                    <a:spcPct val="100000"/>
                  </a:lnSpc>
                </a:pPr>
                <a:r>
                  <a:rPr lang="cs-CZ" sz="1400" b="1" dirty="0">
                    <a:solidFill>
                      <a:schemeClr val="tx2"/>
                    </a:solidFill>
                  </a:rPr>
                  <a:t>Nadstavba:</a:t>
                </a:r>
                <a:r>
                  <a:rPr lang="cs-CZ" sz="1400" dirty="0">
                    <a:solidFill>
                      <a:schemeClr val="tx2"/>
                    </a:solidFill>
                  </a:rPr>
                  <a:t> politické instituce (stát) + „společenské vědomí“ (zákony, kultura, morálka, estetické normy </a:t>
                </a:r>
                <a:r>
                  <a:rPr lang="cs-CZ" sz="1400" dirty="0" err="1">
                    <a:solidFill>
                      <a:schemeClr val="tx2"/>
                    </a:solidFill>
                  </a:rPr>
                  <a:t>etc</a:t>
                </a:r>
                <a:r>
                  <a:rPr lang="cs-CZ" sz="1400" dirty="0">
                    <a:solidFill>
                      <a:schemeClr val="tx2"/>
                    </a:solidFill>
                  </a:rPr>
                  <a:t>.) </a:t>
                </a:r>
              </a:p>
              <a:p>
                <a:pPr lvl="1">
                  <a:lnSpc>
                    <a:spcPct val="100000"/>
                  </a:lnSpc>
                </a:pPr>
                <a:r>
                  <a:rPr lang="cs-CZ" sz="1400" dirty="0">
                    <a:solidFill>
                      <a:schemeClr val="tx2"/>
                    </a:solidFill>
                  </a:rPr>
                  <a:t>Základna má </a:t>
                </a:r>
                <a:r>
                  <a:rPr lang="cs-CZ" sz="1400" b="1" dirty="0">
                    <a:solidFill>
                      <a:schemeClr val="tx2"/>
                    </a:solidFill>
                  </a:rPr>
                  <a:t>determinující </a:t>
                </a:r>
                <a:r>
                  <a:rPr lang="cs-CZ" sz="1400" dirty="0">
                    <a:solidFill>
                      <a:schemeClr val="tx2"/>
                    </a:solidFill>
                  </a:rPr>
                  <a:t>roli </a:t>
                </a:r>
              </a:p>
              <a:p>
                <a:pPr>
                  <a:lnSpc>
                    <a:spcPct val="100000"/>
                  </a:lnSpc>
                </a:pPr>
                <a:r>
                  <a:rPr lang="cs-CZ" sz="1400" dirty="0">
                    <a:solidFill>
                      <a:schemeClr val="tx2"/>
                    </a:solidFill>
                  </a:rPr>
                  <a:t>Aplikace na dějiny </a:t>
                </a:r>
                <a14:m>
                  <m:oMath xmlns:m="http://schemas.openxmlformats.org/officeDocument/2006/math">
                    <m:r>
                      <a:rPr lang="cs-CZ" sz="1400" i="1">
                        <a:solidFill>
                          <a:schemeClr val="tx2"/>
                        </a:solidFill>
                        <a:latin typeface="Cambria Math" panose="02040503050406030204" pitchFamily="18" charset="0"/>
                        <a:ea typeface="Cambria Math" panose="02040503050406030204" pitchFamily="18" charset="0"/>
                      </a:rPr>
                      <m:t>→</m:t>
                    </m:r>
                  </m:oMath>
                </a14:m>
                <a:r>
                  <a:rPr lang="cs-CZ" sz="1400" dirty="0">
                    <a:solidFill>
                      <a:schemeClr val="tx2"/>
                    </a:solidFill>
                  </a:rPr>
                  <a:t> </a:t>
                </a:r>
                <a:r>
                  <a:rPr lang="cs-CZ" sz="1400" b="1" dirty="0">
                    <a:solidFill>
                      <a:schemeClr val="tx2"/>
                    </a:solidFill>
                  </a:rPr>
                  <a:t>HISTORICKÝ MATERIALISMUS</a:t>
                </a:r>
              </a:p>
            </p:txBody>
          </p:sp>
        </mc:Choice>
        <mc:Fallback>
          <p:sp>
            <p:nvSpPr>
              <p:cNvPr id="3" name="Zástupný obsah 2">
                <a:extLst>
                  <a:ext uri="{FF2B5EF4-FFF2-40B4-BE49-F238E27FC236}">
                    <a16:creationId xmlns:a16="http://schemas.microsoft.com/office/drawing/2014/main" id="{08EBE123-0649-A16D-8EF3-CA2DCA76AE96}"/>
                  </a:ext>
                </a:extLst>
              </p:cNvPr>
              <p:cNvSpPr>
                <a:spLocks noGrp="1" noRot="1" noChangeAspect="1" noMove="1" noResize="1" noEditPoints="1" noAdjustHandles="1" noChangeArrowheads="1" noChangeShapeType="1" noTextEdit="1"/>
              </p:cNvSpPr>
              <p:nvPr>
                <p:ph idx="1"/>
              </p:nvPr>
            </p:nvSpPr>
            <p:spPr>
              <a:xfrm>
                <a:off x="254000" y="1483360"/>
                <a:ext cx="6149421" cy="5100319"/>
              </a:xfrm>
              <a:blipFill>
                <a:blip r:embed="rId2"/>
                <a:stretch>
                  <a:fillRect l="-198" t="-119" r="-298"/>
                </a:stretch>
              </a:blipFill>
            </p:spPr>
            <p:txBody>
              <a:bodyPr/>
              <a:lstStyle/>
              <a:p>
                <a:r>
                  <a:rPr lang="cs-CZ">
                    <a:noFill/>
                  </a:rPr>
                  <a:t> </a:t>
                </a:r>
              </a:p>
            </p:txBody>
          </p:sp>
        </mc:Fallback>
      </mc:AlternateContent>
      <p:sp>
        <p:nvSpPr>
          <p:cNvPr id="14" name="Rectangle 13">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352" y="0"/>
            <a:ext cx="594664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45352" y="0"/>
            <a:ext cx="5943600"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Obrázek 4" descr="Obsah obrázku osoba, pózování, staré, různé">
            <a:extLst>
              <a:ext uri="{FF2B5EF4-FFF2-40B4-BE49-F238E27FC236}">
                <a16:creationId xmlns:a16="http://schemas.microsoft.com/office/drawing/2014/main" id="{5CBF0A16-21B5-1E20-D633-E4E9AB8D1BB8}"/>
              </a:ext>
            </a:extLst>
          </p:cNvPr>
          <p:cNvPicPr>
            <a:picLocks noChangeAspect="1"/>
          </p:cNvPicPr>
          <p:nvPr/>
        </p:nvPicPr>
        <p:blipFill rotWithShape="1">
          <a:blip r:embed="rId4">
            <a:extLst>
              <a:ext uri="{28A0092B-C50C-407E-A947-70E740481C1C}">
                <a14:useLocalDpi xmlns:a14="http://schemas.microsoft.com/office/drawing/2010/main" val="0"/>
              </a:ext>
            </a:extLst>
          </a:blip>
          <a:srcRect r="3906" b="-1"/>
          <a:stretch/>
        </p:blipFill>
        <p:spPr>
          <a:xfrm>
            <a:off x="7009973" y="751840"/>
            <a:ext cx="4572427" cy="5532964"/>
          </a:xfrm>
          <a:prstGeom prst="rect">
            <a:avLst/>
          </a:prstGeom>
        </p:spPr>
      </p:pic>
    </p:spTree>
    <p:extLst>
      <p:ext uri="{BB962C8B-B14F-4D97-AF65-F5344CB8AC3E}">
        <p14:creationId xmlns:p14="http://schemas.microsoft.com/office/powerpoint/2010/main" val="389314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3" name="Rectangle 1052">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55" name="Rectangle 1054">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57" name="Rectangle 1056">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175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59" name="Rectangle 1058">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0"/>
            <a:ext cx="12191999" cy="2217528"/>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1B0EDBAF-7B38-6462-6C81-0DBEDB1C4EF6}"/>
              </a:ext>
            </a:extLst>
          </p:cNvPr>
          <p:cNvSpPr>
            <a:spLocks noGrp="1"/>
          </p:cNvSpPr>
          <p:nvPr>
            <p:ph type="title"/>
          </p:nvPr>
        </p:nvSpPr>
        <p:spPr>
          <a:xfrm>
            <a:off x="838200" y="381000"/>
            <a:ext cx="10003218" cy="1102360"/>
          </a:xfrm>
        </p:spPr>
        <p:txBody>
          <a:bodyPr>
            <a:normAutofit/>
          </a:bodyPr>
          <a:lstStyle/>
          <a:p>
            <a:pPr algn="ctr"/>
            <a:r>
              <a:rPr lang="cs-CZ" dirty="0"/>
              <a:t>Dějiny třídních bojů</a:t>
            </a:r>
          </a:p>
        </p:txBody>
      </p:sp>
      <mc:AlternateContent xmlns:mc="http://schemas.openxmlformats.org/markup-compatibility/2006">
        <mc:Choice xmlns:a14="http://schemas.microsoft.com/office/drawing/2010/main" Requires="a14">
          <p:sp>
            <p:nvSpPr>
              <p:cNvPr id="22" name="Zástupný obsah 2">
                <a:extLst>
                  <a:ext uri="{FF2B5EF4-FFF2-40B4-BE49-F238E27FC236}">
                    <a16:creationId xmlns:a16="http://schemas.microsoft.com/office/drawing/2014/main" id="{8F15EDB9-ECA7-DFD5-6B62-2790D677683B}"/>
                  </a:ext>
                </a:extLst>
              </p:cNvPr>
              <p:cNvSpPr>
                <a:spLocks noGrp="1"/>
              </p:cNvSpPr>
              <p:nvPr>
                <p:ph idx="1"/>
              </p:nvPr>
            </p:nvSpPr>
            <p:spPr>
              <a:xfrm>
                <a:off x="101600" y="1950720"/>
                <a:ext cx="7091680" cy="4775200"/>
              </a:xfrm>
            </p:spPr>
            <p:txBody>
              <a:bodyPr anchor="ctr">
                <a:normAutofit/>
              </a:bodyPr>
              <a:lstStyle/>
              <a:p>
                <a:r>
                  <a:rPr lang="cs-CZ" sz="2000" dirty="0">
                    <a:solidFill>
                      <a:schemeClr val="tx2"/>
                    </a:solidFill>
                  </a:rPr>
                  <a:t>„</a:t>
                </a:r>
                <a:r>
                  <a:rPr lang="cs-CZ" sz="2000" i="1" dirty="0">
                    <a:solidFill>
                      <a:schemeClr val="tx2"/>
                    </a:solidFill>
                  </a:rPr>
                  <a:t>Dějiny všech dosavadních společností jsou dějinami třídních bojů</a:t>
                </a:r>
                <a:r>
                  <a:rPr lang="cs-CZ" sz="2000" dirty="0">
                    <a:solidFill>
                      <a:schemeClr val="tx2"/>
                    </a:solidFill>
                  </a:rPr>
                  <a:t>“ (Manifest, I.) </a:t>
                </a:r>
              </a:p>
              <a:p>
                <a:r>
                  <a:rPr lang="cs-CZ" sz="2000" dirty="0">
                    <a:solidFill>
                      <a:schemeClr val="tx2"/>
                    </a:solidFill>
                  </a:rPr>
                  <a:t>Prvobytně pospolná společnost – otrokářská společnost – feudalismus – kapitalismus – socialismus/komunismus </a:t>
                </a:r>
              </a:p>
              <a:p>
                <a:r>
                  <a:rPr lang="cs-CZ" sz="2000" dirty="0">
                    <a:solidFill>
                      <a:schemeClr val="tx2"/>
                    </a:solidFill>
                  </a:rPr>
                  <a:t>Buržoazie jako dříve „nanejvýš revoluční třída“ </a:t>
                </a:r>
              </a:p>
              <a:p>
                <a:r>
                  <a:rPr lang="cs-CZ" sz="2000" dirty="0">
                    <a:solidFill>
                      <a:schemeClr val="tx2"/>
                    </a:solidFill>
                  </a:rPr>
                  <a:t>Kapitalismus: buržoazie vs. proletariát </a:t>
                </a:r>
                <a14:m>
                  <m:oMath xmlns:m="http://schemas.openxmlformats.org/officeDocument/2006/math">
                    <m:r>
                      <a:rPr lang="cs-CZ" sz="2000" i="1" smtClean="0">
                        <a:solidFill>
                          <a:schemeClr val="tx2"/>
                        </a:solidFill>
                        <a:latin typeface="Cambria Math" panose="02040503050406030204" pitchFamily="18" charset="0"/>
                        <a:ea typeface="Cambria Math" panose="02040503050406030204" pitchFamily="18" charset="0"/>
                      </a:rPr>
                      <m:t>→</m:t>
                    </m:r>
                  </m:oMath>
                </a14:m>
                <a:r>
                  <a:rPr lang="cs-CZ" sz="2000" dirty="0">
                    <a:solidFill>
                      <a:schemeClr val="tx2"/>
                    </a:solidFill>
                  </a:rPr>
                  <a:t> nutně antagonistické zájmy buržoazie a proletariátu</a:t>
                </a:r>
              </a:p>
              <a:p>
                <a:r>
                  <a:rPr lang="cs-CZ" sz="2000" dirty="0">
                    <a:solidFill>
                      <a:schemeClr val="tx2"/>
                    </a:solidFill>
                  </a:rPr>
                  <a:t>Moderní doba: vyhrocení antagonismu + prostředky k jeho překonání </a:t>
                </a:r>
                <a14:m>
                  <m:oMath xmlns:m="http://schemas.openxmlformats.org/officeDocument/2006/math">
                    <m:r>
                      <a:rPr lang="cs-CZ" sz="2000" i="1" smtClean="0">
                        <a:solidFill>
                          <a:schemeClr val="tx2"/>
                        </a:solidFill>
                        <a:latin typeface="Cambria Math" panose="02040503050406030204" pitchFamily="18" charset="0"/>
                        <a:ea typeface="Cambria Math" panose="02040503050406030204" pitchFamily="18" charset="0"/>
                      </a:rPr>
                      <m:t>→</m:t>
                    </m:r>
                  </m:oMath>
                </a14:m>
                <a:r>
                  <a:rPr lang="cs-CZ" sz="2000" dirty="0">
                    <a:solidFill>
                      <a:schemeClr val="tx2"/>
                    </a:solidFill>
                  </a:rPr>
                  <a:t> </a:t>
                </a:r>
                <a:r>
                  <a:rPr lang="cs-CZ" sz="2000" b="1" dirty="0">
                    <a:solidFill>
                      <a:schemeClr val="tx2"/>
                    </a:solidFill>
                  </a:rPr>
                  <a:t>nevyhnutelné revoluční vyústění třídního boje</a:t>
                </a:r>
              </a:p>
            </p:txBody>
          </p:sp>
        </mc:Choice>
        <mc:Fallback>
          <p:sp>
            <p:nvSpPr>
              <p:cNvPr id="22" name="Zástupný obsah 2">
                <a:extLst>
                  <a:ext uri="{FF2B5EF4-FFF2-40B4-BE49-F238E27FC236}">
                    <a16:creationId xmlns:a16="http://schemas.microsoft.com/office/drawing/2014/main" id="{8F15EDB9-ECA7-DFD5-6B62-2790D677683B}"/>
                  </a:ext>
                </a:extLst>
              </p:cNvPr>
              <p:cNvSpPr>
                <a:spLocks noGrp="1" noRot="1" noChangeAspect="1" noMove="1" noResize="1" noEditPoints="1" noAdjustHandles="1" noChangeArrowheads="1" noChangeShapeType="1" noTextEdit="1"/>
              </p:cNvSpPr>
              <p:nvPr>
                <p:ph idx="1"/>
              </p:nvPr>
            </p:nvSpPr>
            <p:spPr>
              <a:xfrm>
                <a:off x="101600" y="1950720"/>
                <a:ext cx="7091680" cy="4775200"/>
              </a:xfrm>
              <a:blipFill>
                <a:blip r:embed="rId3"/>
                <a:stretch>
                  <a:fillRect l="-774"/>
                </a:stretch>
              </a:blipFill>
            </p:spPr>
            <p:txBody>
              <a:bodyPr/>
              <a:lstStyle/>
              <a:p>
                <a:r>
                  <a:rPr lang="cs-CZ">
                    <a:noFill/>
                  </a:rPr>
                  <a:t> </a:t>
                </a:r>
              </a:p>
            </p:txBody>
          </p:sp>
        </mc:Fallback>
      </mc:AlternateContent>
      <p:pic>
        <p:nvPicPr>
          <p:cNvPr id="1026" name="Picture 2">
            <a:extLst>
              <a:ext uri="{FF2B5EF4-FFF2-40B4-BE49-F238E27FC236}">
                <a16:creationId xmlns:a16="http://schemas.microsoft.com/office/drawing/2014/main" id="{99E51CFB-D269-0E55-94B2-3DA3728BD9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09" b="2"/>
          <a:stretch/>
        </p:blipFill>
        <p:spPr bwMode="auto">
          <a:xfrm>
            <a:off x="7278120" y="2217529"/>
            <a:ext cx="4913879" cy="408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20020"/>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otalTime>1349</TotalTime>
  <Words>2189</Words>
  <Application>Microsoft Office PowerPoint</Application>
  <PresentationFormat>Širokoúhlá obrazovka</PresentationFormat>
  <Paragraphs>163</Paragraphs>
  <Slides>21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21</vt:i4>
      </vt:variant>
    </vt:vector>
  </HeadingPairs>
  <TitlesOfParts>
    <vt:vector size="27" baseType="lpstr">
      <vt:lpstr>Arial</vt:lpstr>
      <vt:lpstr>Avenir Next LT Pro</vt:lpstr>
      <vt:lpstr>AvenirNext LT Pro Medium</vt:lpstr>
      <vt:lpstr>Aviner</vt:lpstr>
      <vt:lpstr>Cambria Math</vt:lpstr>
      <vt:lpstr>BlockprintVTI</vt:lpstr>
      <vt:lpstr>KARL MARX </vt:lpstr>
      <vt:lpstr>  OSNOVA PŘEDNÁŠKY </vt:lpstr>
      <vt:lpstr>UTOPICKÝ SOCIALISMUS</vt:lpstr>
      <vt:lpstr>     KARL MARX  (1818 – 1884)</vt:lpstr>
      <vt:lpstr>Ideové vlivy a filosofické pozadí Marxova díla  </vt:lpstr>
      <vt:lpstr>Humanismus a individualismus v díle K. Marxe</vt:lpstr>
      <vt:lpstr>Svoboda jako ústřední hodnota Marxova díla </vt:lpstr>
      <vt:lpstr>DIALEKTICKÝ MATERIALISMUS</vt:lpstr>
      <vt:lpstr>Dějiny třídních bojů</vt:lpstr>
      <vt:lpstr>KRITIKA KAPITALISMU</vt:lpstr>
      <vt:lpstr>ZVĚCNĚNÍ A ODCIZENÍ </vt:lpstr>
      <vt:lpstr>KRITIKA LIDSKÝCH PRÁV </vt:lpstr>
      <vt:lpstr>Socialismus  a komunismus </vt:lpstr>
      <vt:lpstr>Marxova ekonomická teorie </vt:lpstr>
      <vt:lpstr>VYKOŘISŤOVÁNÍ A NADHODNOTA</vt:lpstr>
      <vt:lpstr>Antisemitismus v díle Karla Marxe</vt:lpstr>
      <vt:lpstr>Antislavismus </vt:lpstr>
      <vt:lpstr>Antikomunismus a kritika Marxismu  </vt:lpstr>
      <vt:lpstr> </vt:lpstr>
      <vt:lpstr> Otázky na závěr   </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KARL MARX </dc:title>
  <dc:creator>Křepelová Tereza</dc:creator>
  <cp:lastModifiedBy>Křepelová Tereza</cp:lastModifiedBy>
  <cp:revision>7</cp:revision>
  <dcterms:created xsi:type="dcterms:W3CDTF">2022-12-07T11:21:09Z</dcterms:created>
  <dcterms:modified xsi:type="dcterms:W3CDTF">2022-12-08T09:50:39Z</dcterms:modified>
</cp:coreProperties>
</file>