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3" r:id="rId15"/>
    <p:sldId id="274" r:id="rId16"/>
    <p:sldId id="275" r:id="rId17"/>
    <p:sldId id="276" r:id="rId18"/>
    <p:sldId id="277" r:id="rId19"/>
    <p:sldId id="279" r:id="rId20"/>
    <p:sldId id="280" r:id="rId21"/>
    <p:sldId id="281" r:id="rId22"/>
    <p:sldId id="282" r:id="rId23"/>
    <p:sldId id="285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D4878AC3-6F31-4F35-B528-BA03E73AA244}"/>
  </pc:docChgLst>
  <pc:docChgLst>
    <pc:chgData name="Peter Spáč" userId="2e8d26cd-55d7-4d78-8227-1866407259d9" providerId="ADAL" clId="{25CB3094-A602-4B5B-BB56-776747959134}"/>
    <pc:docChg chg="delSld">
      <pc:chgData name="Peter Spáč" userId="2e8d26cd-55d7-4d78-8227-1866407259d9" providerId="ADAL" clId="{25CB3094-A602-4B5B-BB56-776747959134}" dt="2022-11-02T09:35:13.844" v="14" actId="2696"/>
      <pc:docMkLst>
        <pc:docMk/>
      </pc:docMkLst>
      <pc:sldChg chg="del">
        <pc:chgData name="Peter Spáč" userId="2e8d26cd-55d7-4d78-8227-1866407259d9" providerId="ADAL" clId="{25CB3094-A602-4B5B-BB56-776747959134}" dt="2022-11-02T09:34:23.908" v="0" actId="2696"/>
        <pc:sldMkLst>
          <pc:docMk/>
          <pc:sldMk cId="229421286" sldId="267"/>
        </pc:sldMkLst>
      </pc:sldChg>
      <pc:sldChg chg="del">
        <pc:chgData name="Peter Spáč" userId="2e8d26cd-55d7-4d78-8227-1866407259d9" providerId="ADAL" clId="{25CB3094-A602-4B5B-BB56-776747959134}" dt="2022-11-02T09:34:33.364" v="2" actId="2696"/>
        <pc:sldMkLst>
          <pc:docMk/>
          <pc:sldMk cId="3722565853" sldId="271"/>
        </pc:sldMkLst>
      </pc:sldChg>
      <pc:sldChg chg="del">
        <pc:chgData name="Peter Spáč" userId="2e8d26cd-55d7-4d78-8227-1866407259d9" providerId="ADAL" clId="{25CB3094-A602-4B5B-BB56-776747959134}" dt="2022-11-02T09:34:36.003" v="4" actId="2696"/>
        <pc:sldMkLst>
          <pc:docMk/>
          <pc:sldMk cId="4211893495" sldId="272"/>
        </pc:sldMkLst>
      </pc:sldChg>
      <pc:sldChg chg="del">
        <pc:chgData name="Peter Spáč" userId="2e8d26cd-55d7-4d78-8227-1866407259d9" providerId="ADAL" clId="{25CB3094-A602-4B5B-BB56-776747959134}" dt="2022-11-02T09:34:41.260" v="5" actId="2696"/>
        <pc:sldMkLst>
          <pc:docMk/>
          <pc:sldMk cId="876812379" sldId="278"/>
        </pc:sldMkLst>
      </pc:sldChg>
      <pc:sldChg chg="del">
        <pc:chgData name="Peter Spáč" userId="2e8d26cd-55d7-4d78-8227-1866407259d9" providerId="ADAL" clId="{25CB3094-A602-4B5B-BB56-776747959134}" dt="2022-11-02T09:34:45.912" v="6" actId="2696"/>
        <pc:sldMkLst>
          <pc:docMk/>
          <pc:sldMk cId="3258171487" sldId="283"/>
        </pc:sldMkLst>
      </pc:sldChg>
      <pc:sldChg chg="del">
        <pc:chgData name="Peter Spáč" userId="2e8d26cd-55d7-4d78-8227-1866407259d9" providerId="ADAL" clId="{25CB3094-A602-4B5B-BB56-776747959134}" dt="2022-11-02T09:34:46.645" v="7" actId="2696"/>
        <pc:sldMkLst>
          <pc:docMk/>
          <pc:sldMk cId="2018105435" sldId="284"/>
        </pc:sldMkLst>
      </pc:sldChg>
      <pc:sldChg chg="del">
        <pc:chgData name="Peter Spáč" userId="2e8d26cd-55d7-4d78-8227-1866407259d9" providerId="ADAL" clId="{25CB3094-A602-4B5B-BB56-776747959134}" dt="2022-11-02T09:35:06.939" v="8" actId="2696"/>
        <pc:sldMkLst>
          <pc:docMk/>
          <pc:sldMk cId="1173101625" sldId="286"/>
        </pc:sldMkLst>
      </pc:sldChg>
      <pc:sldChg chg="del">
        <pc:chgData name="Peter Spáč" userId="2e8d26cd-55d7-4d78-8227-1866407259d9" providerId="ADAL" clId="{25CB3094-A602-4B5B-BB56-776747959134}" dt="2022-11-02T09:35:07.663" v="9" actId="2696"/>
        <pc:sldMkLst>
          <pc:docMk/>
          <pc:sldMk cId="3351561739" sldId="287"/>
        </pc:sldMkLst>
      </pc:sldChg>
      <pc:sldChg chg="del">
        <pc:chgData name="Peter Spáč" userId="2e8d26cd-55d7-4d78-8227-1866407259d9" providerId="ADAL" clId="{25CB3094-A602-4B5B-BB56-776747959134}" dt="2022-11-02T09:35:08.465" v="10" actId="2696"/>
        <pc:sldMkLst>
          <pc:docMk/>
          <pc:sldMk cId="2719241946" sldId="288"/>
        </pc:sldMkLst>
      </pc:sldChg>
      <pc:sldChg chg="del">
        <pc:chgData name="Peter Spáč" userId="2e8d26cd-55d7-4d78-8227-1866407259d9" providerId="ADAL" clId="{25CB3094-A602-4B5B-BB56-776747959134}" dt="2022-11-02T09:35:11.327" v="11" actId="2696"/>
        <pc:sldMkLst>
          <pc:docMk/>
          <pc:sldMk cId="2726227082" sldId="289"/>
        </pc:sldMkLst>
      </pc:sldChg>
      <pc:sldChg chg="del">
        <pc:chgData name="Peter Spáč" userId="2e8d26cd-55d7-4d78-8227-1866407259d9" providerId="ADAL" clId="{25CB3094-A602-4B5B-BB56-776747959134}" dt="2022-11-02T09:35:11.860" v="12" actId="2696"/>
        <pc:sldMkLst>
          <pc:docMk/>
          <pc:sldMk cId="624118877" sldId="290"/>
        </pc:sldMkLst>
      </pc:sldChg>
      <pc:sldChg chg="del">
        <pc:chgData name="Peter Spáč" userId="2e8d26cd-55d7-4d78-8227-1866407259d9" providerId="ADAL" clId="{25CB3094-A602-4B5B-BB56-776747959134}" dt="2022-11-02T09:35:12.330" v="13" actId="2696"/>
        <pc:sldMkLst>
          <pc:docMk/>
          <pc:sldMk cId="2432326165" sldId="291"/>
        </pc:sldMkLst>
      </pc:sldChg>
      <pc:sldChg chg="del">
        <pc:chgData name="Peter Spáč" userId="2e8d26cd-55d7-4d78-8227-1866407259d9" providerId="ADAL" clId="{25CB3094-A602-4B5B-BB56-776747959134}" dt="2022-11-02T09:35:13.844" v="14" actId="2696"/>
        <pc:sldMkLst>
          <pc:docMk/>
          <pc:sldMk cId="3255264076" sldId="292"/>
        </pc:sldMkLst>
      </pc:sldChg>
      <pc:sldChg chg="del">
        <pc:chgData name="Peter Spáč" userId="2e8d26cd-55d7-4d78-8227-1866407259d9" providerId="ADAL" clId="{25CB3094-A602-4B5B-BB56-776747959134}" dt="2022-11-02T09:34:34.028" v="3" actId="2696"/>
        <pc:sldMkLst>
          <pc:docMk/>
          <pc:sldMk cId="3049424169" sldId="293"/>
        </pc:sldMkLst>
      </pc:sldChg>
      <pc:sldChg chg="del">
        <pc:chgData name="Peter Spáč" userId="2e8d26cd-55d7-4d78-8227-1866407259d9" providerId="ADAL" clId="{25CB3094-A602-4B5B-BB56-776747959134}" dt="2022-11-02T09:34:32.678" v="1" actId="2696"/>
        <pc:sldMkLst>
          <pc:docMk/>
          <pc:sldMk cId="2915851808" sldId="294"/>
        </pc:sldMkLst>
      </pc:sldChg>
    </pc:docChg>
  </pc:docChgLst>
  <pc:docChgLst>
    <pc:chgData name="Peter Spáč" userId="2e8d26cd-55d7-4d78-8227-1866407259d9" providerId="ADAL" clId="{39A05AE5-1560-4926-9DAD-D83DEBCA82DC}"/>
    <pc:docChg chg="custSel addSld modSld">
      <pc:chgData name="Peter Spáč" userId="2e8d26cd-55d7-4d78-8227-1866407259d9" providerId="ADAL" clId="{39A05AE5-1560-4926-9DAD-D83DEBCA82DC}" dt="2022-10-31T13:03:08.949" v="34" actId="6549"/>
      <pc:docMkLst>
        <pc:docMk/>
      </pc:docMkLst>
      <pc:sldChg chg="modSp">
        <pc:chgData name="Peter Spáč" userId="2e8d26cd-55d7-4d78-8227-1866407259d9" providerId="ADAL" clId="{39A05AE5-1560-4926-9DAD-D83DEBCA82DC}" dt="2022-10-31T12:39:22.337" v="2" actId="20577"/>
        <pc:sldMkLst>
          <pc:docMk/>
          <pc:sldMk cId="334433368" sldId="256"/>
        </pc:sldMkLst>
        <pc:spChg chg="mod">
          <ac:chgData name="Peter Spáč" userId="2e8d26cd-55d7-4d78-8227-1866407259d9" providerId="ADAL" clId="{39A05AE5-1560-4926-9DAD-D83DEBCA82DC}" dt="2022-10-31T12:39:22.337" v="2" actId="20577"/>
          <ac:spMkLst>
            <pc:docMk/>
            <pc:sldMk cId="334433368" sldId="256"/>
            <ac:spMk id="3" creationId="{EF910413-8674-4EE1-8A0E-36B97632C28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C380E3-7598-4E42-A644-AC015CFEA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88E34F-9EE7-40EA-B1B7-0E99BBDAB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2E213D-A32E-4A0C-9D0F-B2AD01724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965BC6-A192-457D-9EDD-1B061FFB0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642B94-87F5-4C17-AB63-2661E72C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74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EF8EAA-9FE3-4871-8D23-797C281C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01F503F-C126-494F-A663-12224DEE9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4D494A-5DFF-49E8-B583-26EEA7380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86E332-BDE9-479F-8645-14D980B40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38F9F1-B113-4C14-913A-2F350BD69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58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F5FFD31-49E4-4EDC-B1E2-B079AEA7D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7CC6FC5-90E3-4579-8F6A-021ED73E1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150900-1526-40B6-AC4B-88F98CB36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5C0EBC-6AEE-491C-8E42-3C26C8DDB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883045-8BFF-43A9-AA63-13A32ABA5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41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B9971A-E08D-4DF3-AE93-F75EC6F0E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A89C3F-0F9C-47A9-AD1C-D19BF8394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850AEB-5D8B-45DD-B2BE-DAEAE94E9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7CF994-E473-4A06-AB13-40E4223DC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1D72BA-2870-40E6-8000-6054F1D84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74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21775-FF13-4744-A977-6D51322D0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033A496-229B-4690-B65E-AA3DECDE6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724167-F2DE-4F53-98B6-9BF64EFD0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9E5AFC-8118-438B-97BE-22DE0744E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E0E836-8568-49A6-B125-719CEE7B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43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3CBAB9-85D0-46E9-A117-117CB0995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2FCBE7-06F9-4F9A-B97A-ACBC957E2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A4EC324-3CF3-4FD6-A131-DB0AF5AD4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6233CD3-5CFA-4AB6-A1EE-B8AE0F209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268CD3C-5E53-4A05-BC22-8FE3F0B99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D1BED8-869B-41AF-AAC6-F2D9971B3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62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DA8E72-FC1A-43F9-A67A-CEE283A36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0047AC2-829F-420D-994D-BC77CB757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AA86B41-3378-44FD-95DB-FA59195F3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1FCAB6F-51A5-4784-A4A1-DD6E4AF7C5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4FC9AD5-74DE-48D2-8A44-77344030A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BDAB2EE-E438-4FCA-9596-7193200B8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52598CD-26CA-4276-A20B-04A3373BF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FAE4EB7-1FE1-4014-AFB2-836FFAC0D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63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67D50-C5BB-48FF-A5FC-6022B5AD5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936E893-E1F3-490B-834E-D5BADC2C8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6D6145C-9C2A-40CA-8F02-262335816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070A353-DD8B-42D4-B5E5-03F31DF53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14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74990F7-F62F-46FF-ADC2-C3BF911E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DFCE73C-0AD3-4CCB-99E4-AD36F0D32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BAED8B-BB13-477D-AF90-F1C4450E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50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7EAA5-5E24-41DF-B613-5DB662891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7C7BD-B0F5-45C1-A2C7-6D2D0C960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B7B8E12-02B1-44FC-AC50-A17B8BE18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5EC7E0-F4EF-4BD2-A6A8-7C27F485A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462BF8-661F-4E3E-80F7-BBA483FB2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5F4E412-0963-490B-A1A7-957595F7E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59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175432-D7E5-48CA-9691-13D8FD5F3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9888B9F-540D-478A-87AD-6DFC3B9B9B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8C24D70-11A2-4E1C-AE9A-E4DB09549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040A944-6CD1-452C-AA11-A9D2CDD40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D907D5B-FE41-4AE9-B000-18F46E72F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1DC1FC-C4B9-4399-A342-B4FB9B5E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40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CFAED19-9D85-4C2E-B17B-7D568ADDC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A3AA17C-232A-4492-B873-D01645D7B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30004C-D51A-42A7-B790-3E0D5F526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D8CDD-0D97-4E03-96F2-58BE3EFF7D58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6D2650-9AE9-433B-AEE5-0B71BF2DE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BCA09A-1D7B-4625-8B81-AEDD744AE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09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9BD58A-6861-47F7-B9BA-8B22ABB466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Hranice volebních obvodů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F910413-8674-4EE1-8A0E-36B97632C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cs-CZ" dirty="0"/>
              <a:t>POLb1108</a:t>
            </a:r>
          </a:p>
          <a:p>
            <a:r>
              <a:rPr lang="cs-CZ" dirty="0"/>
              <a:t>31.10.2022</a:t>
            </a:r>
          </a:p>
        </p:txBody>
      </p:sp>
    </p:spTree>
    <p:extLst>
      <p:ext uri="{BB962C8B-B14F-4D97-AF65-F5344CB8AC3E}">
        <p14:creationId xmlns:p14="http://schemas.microsoft.com/office/powerpoint/2010/main" val="334433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451A4C-5F62-4F6B-8AD1-DEEDEB2BA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dirty="0" err="1"/>
              <a:t>Gerrymandering</a:t>
            </a:r>
            <a:r>
              <a:rPr lang="sk-SK" altLang="en-US" dirty="0"/>
              <a:t> - </a:t>
            </a:r>
            <a:r>
              <a:rPr lang="sk-SK" altLang="en-US" dirty="0" err="1"/>
              <a:t>příklad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637F678-1B11-4B07-A22D-70FBB8B94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353100"/>
            <a:ext cx="4362088" cy="4101554"/>
          </a:xfrm>
          <a:prstGeom prst="rect">
            <a:avLst/>
          </a:prstGeom>
        </p:spPr>
      </p:pic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AC1BF56B-2F4B-4FC0-9578-C2E85162A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Současná situace…</a:t>
            </a:r>
          </a:p>
        </p:txBody>
      </p:sp>
    </p:spTree>
    <p:extLst>
      <p:ext uri="{BB962C8B-B14F-4D97-AF65-F5344CB8AC3E}">
        <p14:creationId xmlns:p14="http://schemas.microsoft.com/office/powerpoint/2010/main" val="3740997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E39C2B-FF06-45B5-925F-4F1C91F2C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dirty="0" err="1"/>
              <a:t>Gerrymandering</a:t>
            </a:r>
            <a:r>
              <a:rPr lang="sk-SK" altLang="en-US" dirty="0"/>
              <a:t> - </a:t>
            </a:r>
            <a:r>
              <a:rPr lang="cs-CZ" altLang="en-US" dirty="0"/>
              <a:t>příklad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EE0FE0-DDF5-42F2-B376-17DEB29DD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..a po úpravě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D5293EA-06BC-42D4-8124-4FF45A3B1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330" y="2319870"/>
            <a:ext cx="4270886" cy="399203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AA9FE8D-487B-42E9-9EC8-C081CFB26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562" y="4579815"/>
            <a:ext cx="634227" cy="56287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511C5C4-17D4-4447-B4EC-29A2ADBE9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959" y="3203696"/>
            <a:ext cx="521489" cy="56287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EB0B0FE-E2F0-4035-86E5-42266B2AC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448" y="3308897"/>
            <a:ext cx="304843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04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BE8DDF-6BE6-403A-95CE-ABA64AA89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Gerrymandering</a:t>
            </a:r>
            <a:r>
              <a:rPr lang="cs-CZ" dirty="0"/>
              <a:t> - příklad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C0A552-8CF6-49A5-9D4F-1592E4E17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z="2400" b="1" dirty="0"/>
              <a:t>Důsledky úpravy:</a:t>
            </a:r>
          </a:p>
          <a:p>
            <a:pPr lvl="1"/>
            <a:endParaRPr lang="cs-CZ" altLang="en-US" sz="2200" dirty="0"/>
          </a:p>
          <a:p>
            <a:pPr lvl="1"/>
            <a:r>
              <a:rPr lang="cs-CZ" altLang="en-US" sz="2200" dirty="0"/>
              <a:t>Obvody jsou nadále rovnoměrně zalidněny (20 obyv.)</a:t>
            </a:r>
          </a:p>
          <a:p>
            <a:pPr lvl="1"/>
            <a:r>
              <a:rPr lang="cs-CZ" altLang="en-US" sz="2200" dirty="0"/>
              <a:t>Vznikly 2 městské obvody, kde žije 40 městských voličů</a:t>
            </a:r>
          </a:p>
          <a:p>
            <a:pPr lvl="1"/>
            <a:r>
              <a:rPr lang="cs-CZ" altLang="en-US" sz="2200" dirty="0"/>
              <a:t>Vznikly 3 obvody s početní převahou </a:t>
            </a:r>
            <a:r>
              <a:rPr lang="cs-CZ" altLang="en-US" sz="2200" dirty="0" err="1"/>
              <a:t>venk</a:t>
            </a:r>
            <a:r>
              <a:rPr lang="cs-CZ" altLang="en-US" sz="2200" dirty="0"/>
              <a:t>. voličů</a:t>
            </a:r>
          </a:p>
          <a:p>
            <a:pPr marL="393700" lvl="1" indent="0">
              <a:buNone/>
            </a:pPr>
            <a:endParaRPr lang="cs-CZ" altLang="en-US" dirty="0"/>
          </a:p>
          <a:p>
            <a:r>
              <a:rPr lang="cs-CZ" altLang="en-US" sz="2400" b="1" dirty="0"/>
              <a:t>Výsledek:</a:t>
            </a:r>
          </a:p>
          <a:p>
            <a:pPr lvl="1"/>
            <a:r>
              <a:rPr lang="cs-CZ" altLang="en-US" sz="2200" dirty="0"/>
              <a:t>Strana A </a:t>
            </a:r>
            <a:r>
              <a:rPr lang="cs-CZ" altLang="en-US" sz="2200" u="sng" dirty="0"/>
              <a:t>zbytečně výrazně</a:t>
            </a:r>
            <a:r>
              <a:rPr lang="cs-CZ" altLang="en-US" sz="2200" dirty="0"/>
              <a:t> vyhraje ve 2 městských obvodech a prohraje ve 3 zbývajících</a:t>
            </a:r>
          </a:p>
          <a:p>
            <a:pPr lvl="1"/>
            <a:r>
              <a:rPr lang="cs-CZ" altLang="en-US" sz="2200" dirty="0"/>
              <a:t>Poměr mandátů A:B se z 5:0 mění na 2:3 (navzdory tomu, že strana B má celkově méně voličů než strana A)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702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BC7325-D2F1-4C1F-875A-0E9C2988E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2954"/>
            <a:ext cx="10515600" cy="5794009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Před úpravou			      Po úpravě</a:t>
            </a:r>
          </a:p>
        </p:txBody>
      </p:sp>
      <p:graphicFrame>
        <p:nvGraphicFramePr>
          <p:cNvPr id="4" name="Zástupný symbol obsahu 9">
            <a:extLst>
              <a:ext uri="{FF2B5EF4-FFF2-40B4-BE49-F238E27FC236}">
                <a16:creationId xmlns:a16="http://schemas.microsoft.com/office/drawing/2014/main" id="{6FFCE541-C28C-420B-A71F-50DBB738F0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037487"/>
              </p:ext>
            </p:extLst>
          </p:nvPr>
        </p:nvGraphicFramePr>
        <p:xfrm>
          <a:off x="2249485" y="1058985"/>
          <a:ext cx="7693029" cy="3200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5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1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8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12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Obvod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Vítěz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800" b="1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Obvod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Vítěz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Zástupný symbol obsahu 9">
            <a:extLst>
              <a:ext uri="{FF2B5EF4-FFF2-40B4-BE49-F238E27FC236}">
                <a16:creationId xmlns:a16="http://schemas.microsoft.com/office/drawing/2014/main" id="{7BD3A58F-5E9D-49E6-9D94-DD91981B3D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710334"/>
              </p:ext>
            </p:extLst>
          </p:nvPr>
        </p:nvGraphicFramePr>
        <p:xfrm>
          <a:off x="2249485" y="4800600"/>
          <a:ext cx="7693029" cy="1600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1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07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88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Strana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Voliči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Křesla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Vítěz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800" b="1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Strana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Voliči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Křesla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Vítěz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77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.pjmedia.com/zombie/files/2010/11/nc12.jpg">
            <a:extLst>
              <a:ext uri="{FF2B5EF4-FFF2-40B4-BE49-F238E27FC236}">
                <a16:creationId xmlns:a16="http://schemas.microsoft.com/office/drawing/2014/main" id="{312F2199-1848-4FBA-B37E-761E0269D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38593"/>
            <a:ext cx="6172200" cy="658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791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.pjmedia.com/zombie/files/2010/11/fl20.jpg">
            <a:extLst>
              <a:ext uri="{FF2B5EF4-FFF2-40B4-BE49-F238E27FC236}">
                <a16:creationId xmlns:a16="http://schemas.microsoft.com/office/drawing/2014/main" id="{23214D4C-2F81-4778-91FF-2415F8036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6838"/>
            <a:ext cx="5486400" cy="626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429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pjmedia.com/zombie/files/2010/11/pa12.jpg">
            <a:extLst>
              <a:ext uri="{FF2B5EF4-FFF2-40B4-BE49-F238E27FC236}">
                <a16:creationId xmlns:a16="http://schemas.microsoft.com/office/drawing/2014/main" id="{7073565B-ADD2-483A-8CBC-C63B73042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095" y="538162"/>
            <a:ext cx="7341810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688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818F2CA-DF11-43CB-886E-5A6146CE7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2" y="476250"/>
            <a:ext cx="70389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122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pjmedia.com/zombie/files/2010/11/il17.jpg">
            <a:extLst>
              <a:ext uri="{FF2B5EF4-FFF2-40B4-BE49-F238E27FC236}">
                <a16:creationId xmlns:a16="http://schemas.microsoft.com/office/drawing/2014/main" id="{EAA3BFFF-F772-404A-9438-54AF4A424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7" y="212342"/>
            <a:ext cx="4962525" cy="664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941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pjmedia.com/zombie/files/2010/11/fl22.jpg">
            <a:extLst>
              <a:ext uri="{FF2B5EF4-FFF2-40B4-BE49-F238E27FC236}">
                <a16:creationId xmlns:a16="http://schemas.microsoft.com/office/drawing/2014/main" id="{2A8B5ACC-51E3-4347-AB15-E08FF212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003" y="170303"/>
            <a:ext cx="4099993" cy="651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232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127842-F5DC-47BB-A6F0-0555A165C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obvody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DE6D1B-783D-49E1-8DB5-54D31E372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Jeden z klíčových parametrů volebních systémů</a:t>
            </a:r>
          </a:p>
          <a:p>
            <a:endParaRPr lang="cs-CZ" dirty="0"/>
          </a:p>
          <a:p>
            <a:r>
              <a:rPr lang="cs-CZ" dirty="0"/>
              <a:t>Nevyhnutelné dělení na více obvodů v některých systémech (většinové, jeden přenosný hlas)</a:t>
            </a:r>
          </a:p>
          <a:p>
            <a:endParaRPr lang="cs-CZ" dirty="0"/>
          </a:p>
          <a:p>
            <a:r>
              <a:rPr lang="cs-CZ" dirty="0"/>
              <a:t>Listinné poměrné systémy:</a:t>
            </a:r>
          </a:p>
          <a:p>
            <a:pPr lvl="1"/>
            <a:r>
              <a:rPr lang="cs-CZ" dirty="0"/>
              <a:t>Volební obvody jako volba</a:t>
            </a:r>
          </a:p>
          <a:p>
            <a:pPr lvl="1"/>
            <a:r>
              <a:rPr lang="cs-CZ" dirty="0"/>
              <a:t>1 celostátní obvod vs. více obvodů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9635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pjmedia.com/zombie/files/2010/11/az02.jpg">
            <a:extLst>
              <a:ext uri="{FF2B5EF4-FFF2-40B4-BE49-F238E27FC236}">
                <a16:creationId xmlns:a16="http://schemas.microsoft.com/office/drawing/2014/main" id="{DD924F2B-8FC5-4EEE-ACDA-9782389A1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7" y="514349"/>
            <a:ext cx="5838825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695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ajamasmed.hs.llnwd.net/e1/zombie/user-content/28/files/2010/11/md03.jpg">
            <a:extLst>
              <a:ext uri="{FF2B5EF4-FFF2-40B4-BE49-F238E27FC236}">
                <a16:creationId xmlns:a16="http://schemas.microsoft.com/office/drawing/2014/main" id="{9F0DD21C-4878-4CFB-A56C-3423D3550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7" y="514349"/>
            <a:ext cx="4238625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516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pjmedia.com/zombie/files/2010/11/il04.jpg">
            <a:extLst>
              <a:ext uri="{FF2B5EF4-FFF2-40B4-BE49-F238E27FC236}">
                <a16:creationId xmlns:a16="http://schemas.microsoft.com/office/drawing/2014/main" id="{2907D232-01F2-4607-ABB6-8DF89DAB0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658" y="438149"/>
            <a:ext cx="6890684" cy="598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822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CC3B28B-7C23-4EE3-B321-EBECE7539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6365"/>
            <a:ext cx="4464496" cy="68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749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9F8C3-13CC-4579-B6F4-BE2B41B67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obvody (Lebeda 2008: 65)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1869038-8835-4771-8625-0F0D1FF11B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857" y="1825625"/>
            <a:ext cx="6262286" cy="4351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630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4A0611-4693-42BF-B3B0-A7A63406B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obvody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4BBD91-A31F-4F9E-88A4-BF735208C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Numerické i </a:t>
            </a:r>
            <a:r>
              <a:rPr lang="cs-CZ" b="1" dirty="0"/>
              <a:t>geografické</a:t>
            </a:r>
            <a:r>
              <a:rPr lang="cs-CZ" dirty="0"/>
              <a:t> aspekty</a:t>
            </a:r>
          </a:p>
          <a:p>
            <a:endParaRPr lang="cs-CZ" dirty="0"/>
          </a:p>
          <a:p>
            <a:r>
              <a:rPr lang="cs-CZ" dirty="0"/>
              <a:t>Vymezení hranic obvodů:</a:t>
            </a:r>
          </a:p>
          <a:p>
            <a:pPr lvl="1"/>
            <a:r>
              <a:rPr lang="cs-CZ" dirty="0"/>
              <a:t>Obvody nemusí respektovat přirozené hranice</a:t>
            </a:r>
          </a:p>
          <a:p>
            <a:pPr lvl="1"/>
            <a:r>
              <a:rPr lang="cs-CZ" dirty="0"/>
              <a:t>Volba hranic má často politické pozadí</a:t>
            </a:r>
          </a:p>
          <a:p>
            <a:endParaRPr lang="cs-CZ" dirty="0"/>
          </a:p>
          <a:p>
            <a:r>
              <a:rPr lang="cs-CZ" dirty="0" err="1"/>
              <a:t>Elbridge</a:t>
            </a:r>
            <a:r>
              <a:rPr lang="cs-CZ" dirty="0"/>
              <a:t> </a:t>
            </a:r>
            <a:r>
              <a:rPr lang="cs-CZ" dirty="0" err="1"/>
              <a:t>Gerry</a:t>
            </a:r>
            <a:r>
              <a:rPr lang="cs-CZ" dirty="0"/>
              <a:t> (1744-1814):</a:t>
            </a:r>
          </a:p>
          <a:p>
            <a:pPr lvl="1"/>
            <a:r>
              <a:rPr lang="cs-CZ" dirty="0"/>
              <a:t>Guvernér Massachusetts</a:t>
            </a:r>
          </a:p>
          <a:p>
            <a:pPr lvl="1"/>
            <a:r>
              <a:rPr lang="cs-CZ" dirty="0"/>
              <a:t>Pojem </a:t>
            </a:r>
            <a:r>
              <a:rPr lang="cs-CZ" dirty="0" err="1"/>
              <a:t>Gerrymandering</a:t>
            </a:r>
            <a:r>
              <a:rPr lang="cs-CZ" dirty="0"/>
              <a:t> (https://www.youtube.com/</a:t>
            </a:r>
            <a:r>
              <a:rPr lang="cs-CZ" dirty="0" err="1"/>
              <a:t>watch?v</a:t>
            </a:r>
            <a:r>
              <a:rPr lang="cs-CZ" dirty="0"/>
              <a:t>=Rp0Qz19nlG4)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5026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80F8BB-DF84-4C83-9492-701FFDBB7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Gerrymandering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8E9C13-4329-43EF-8A4A-C720A1352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Taktický přístup při vymezení hranic obvodů</a:t>
            </a:r>
          </a:p>
          <a:p>
            <a:endParaRPr lang="cs-CZ" dirty="0"/>
          </a:p>
          <a:p>
            <a:r>
              <a:rPr lang="cs-CZ" dirty="0"/>
              <a:t>Cíle:</a:t>
            </a:r>
          </a:p>
          <a:p>
            <a:pPr lvl="1"/>
            <a:r>
              <a:rPr lang="cs-CZ" dirty="0"/>
              <a:t>Vhodně rozdělit elektorát do uzavřených jednotek (obvodů)</a:t>
            </a:r>
          </a:p>
          <a:p>
            <a:pPr lvl="1"/>
            <a:r>
              <a:rPr lang="cs-CZ" dirty="0"/>
              <a:t>Vázat voličstvo rivalů do nadbytečně velkých koncentrací</a:t>
            </a:r>
          </a:p>
          <a:p>
            <a:pPr lvl="1"/>
            <a:r>
              <a:rPr lang="cs-CZ" dirty="0"/>
              <a:t>Soupeřův potenciál se vyčerpá menším počtem zbytečně vysokých výher</a:t>
            </a:r>
          </a:p>
          <a:p>
            <a:endParaRPr lang="cs-CZ" dirty="0"/>
          </a:p>
          <a:p>
            <a:r>
              <a:rPr lang="cs-CZ" dirty="0"/>
              <a:t>Z geografického hlediska mohou vznikat absurdní územní jednotky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89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thumb/9/96/The_Gerry-Mander_Edit.png/800px-The_Gerry-Mander_Edit.png">
            <a:extLst>
              <a:ext uri="{FF2B5EF4-FFF2-40B4-BE49-F238E27FC236}">
                <a16:creationId xmlns:a16="http://schemas.microsoft.com/office/drawing/2014/main" id="{4EBCE601-A73B-49C3-AAAE-93DBF85ADD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5292" y="219074"/>
            <a:ext cx="6455508" cy="6762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5404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44521-AF72-4D68-A8DD-C675FBE6C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Gerrymandering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2E7D40-DEBF-4618-A823-643BFD77D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Klíčové body:</a:t>
            </a:r>
          </a:p>
          <a:p>
            <a:pPr lvl="1"/>
            <a:endParaRPr lang="cs-CZ" dirty="0"/>
          </a:p>
          <a:p>
            <a:pPr lvl="1"/>
            <a:r>
              <a:rPr lang="cs-CZ" dirty="0" err="1"/>
              <a:t>Gerrymandering</a:t>
            </a:r>
            <a:r>
              <a:rPr lang="cs-CZ" dirty="0"/>
              <a:t> je plně legální proces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Nedochází k porušení rovnosti volebního práva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Etické aspekty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Politická hra na naivitu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086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451A4C-5F62-4F6B-8AD1-DEEDEB2BA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dirty="0" err="1"/>
              <a:t>Gerrymandering</a:t>
            </a:r>
            <a:r>
              <a:rPr lang="sk-SK" altLang="en-US" dirty="0"/>
              <a:t> - </a:t>
            </a:r>
            <a:r>
              <a:rPr lang="sk-SK" altLang="en-US" dirty="0" err="1"/>
              <a:t>příklad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637F678-1B11-4B07-A22D-70FBB8B94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353100"/>
            <a:ext cx="4362088" cy="410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08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DFB916-1226-4283-B7F9-F8BA3D74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dirty="0" err="1"/>
              <a:t>Gerrymandering</a:t>
            </a:r>
            <a:r>
              <a:rPr lang="sk-SK" altLang="en-US" dirty="0"/>
              <a:t> - </a:t>
            </a:r>
            <a:r>
              <a:rPr lang="sk-SK" altLang="en-US" dirty="0" err="1"/>
              <a:t>příklad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9FE9BD-986F-4675-AB72-DAA949980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(Velmi zjednodušená) modelová situace:</a:t>
            </a:r>
          </a:p>
          <a:p>
            <a:pPr algn="just"/>
            <a:endParaRPr lang="cs-CZ" dirty="0"/>
          </a:p>
          <a:p>
            <a:pPr lvl="1" algn="just"/>
            <a:r>
              <a:rPr lang="cs-CZ" dirty="0"/>
              <a:t>Náš parlament má 5 poslanců, využíváme většinový volební systém s relativní většinou a jednomandátovými obvody (náš „stát“ se tedy dělí do 5 obvodů, v každém se volí 1 poslanec)</a:t>
            </a:r>
          </a:p>
          <a:p>
            <a:pPr algn="just"/>
            <a:endParaRPr lang="cs-CZ" dirty="0"/>
          </a:p>
          <a:p>
            <a:pPr lvl="1" algn="just"/>
            <a:r>
              <a:rPr lang="cs-CZ" dirty="0"/>
              <a:t>Území státu tvoří město (60 obyvatel) obklopené venkovskou oblastí (40 obyvatel)</a:t>
            </a:r>
          </a:p>
          <a:p>
            <a:pPr algn="just"/>
            <a:endParaRPr lang="cs-CZ" dirty="0"/>
          </a:p>
          <a:p>
            <a:pPr lvl="1" algn="just"/>
            <a:r>
              <a:rPr lang="cs-CZ" dirty="0"/>
              <a:t>Městští obyvatelé preferují politickou stranu A, venkovští stranu B </a:t>
            </a:r>
          </a:p>
          <a:p>
            <a:pPr algn="just"/>
            <a:endParaRPr lang="cs-CZ" dirty="0"/>
          </a:p>
          <a:p>
            <a:pPr lvl="1" algn="just"/>
            <a:r>
              <a:rPr lang="cs-CZ" dirty="0"/>
              <a:t>V současnosti jsou obvody rovnoměrně rozloženy tak, že v každém je zahrnuta 1/5 obyvatelů města i venkova (v přepočtu 12 obyvatelů z města a 8 z venkova), v každém je tedy 20 obyvatelů</a:t>
            </a:r>
          </a:p>
          <a:p>
            <a:pPr algn="just"/>
            <a:endParaRPr lang="cs-CZ" dirty="0"/>
          </a:p>
          <a:p>
            <a:pPr lvl="1" algn="just"/>
            <a:r>
              <a:rPr lang="cs-CZ" dirty="0"/>
              <a:t>Výsledek – strana A vítězí ve všech obvodech a poměr mandátů A:B je 5:0 </a:t>
            </a:r>
          </a:p>
        </p:txBody>
      </p:sp>
    </p:spTree>
    <p:extLst>
      <p:ext uri="{BB962C8B-B14F-4D97-AF65-F5344CB8AC3E}">
        <p14:creationId xmlns:p14="http://schemas.microsoft.com/office/powerpoint/2010/main" val="5845214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449</Words>
  <Application>Microsoft Office PowerPoint</Application>
  <PresentationFormat>Širokoúhlá obrazovka</PresentationFormat>
  <Paragraphs>137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Motiv Office</vt:lpstr>
      <vt:lpstr>Hranice volebních obvodů</vt:lpstr>
      <vt:lpstr>Volební obvody</vt:lpstr>
      <vt:lpstr>Volební obvody (Lebeda 2008: 65)</vt:lpstr>
      <vt:lpstr>Volební obvody</vt:lpstr>
      <vt:lpstr>Gerrymandering</vt:lpstr>
      <vt:lpstr>Prezentace aplikace PowerPoint</vt:lpstr>
      <vt:lpstr>Gerrymandering</vt:lpstr>
      <vt:lpstr>Gerrymandering - příklad</vt:lpstr>
      <vt:lpstr>Gerrymandering - příklad</vt:lpstr>
      <vt:lpstr>Gerrymandering - příklad</vt:lpstr>
      <vt:lpstr>Gerrymandering - příklad</vt:lpstr>
      <vt:lpstr>Gerrymandering - příklad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Hranice volebních obvodů</dc:title>
  <dc:creator>Peter Spáč</dc:creator>
  <cp:lastModifiedBy>Peter Spáč</cp:lastModifiedBy>
  <cp:revision>1</cp:revision>
  <dcterms:created xsi:type="dcterms:W3CDTF">2021-10-25T11:34:20Z</dcterms:created>
  <dcterms:modified xsi:type="dcterms:W3CDTF">2022-11-02T09:35:19Z</dcterms:modified>
</cp:coreProperties>
</file>