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4" r:id="rId12"/>
    <p:sldId id="285" r:id="rId13"/>
    <p:sldId id="286" r:id="rId14"/>
    <p:sldId id="283" r:id="rId15"/>
    <p:sldId id="287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44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3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96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89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2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86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16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64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29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60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36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A7E9-1B92-4043-B473-B7E5B96B50D7}" type="datetimeFigureOut">
              <a:rPr lang="sk-SK" smtClean="0"/>
              <a:t>26. 9. 2022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1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Volební paradoxy 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POLb1108 Mýty a fakta voleb</a:t>
            </a:r>
            <a:endParaRPr lang="sk-SK" dirty="0"/>
          </a:p>
          <a:p>
            <a:r>
              <a:rPr lang="sk-SK" dirty="0"/>
              <a:t>Daniel Kerekes</a:t>
            </a:r>
          </a:p>
        </p:txBody>
      </p:sp>
    </p:spTree>
    <p:extLst>
      <p:ext uri="{BB962C8B-B14F-4D97-AF65-F5344CB8AC3E}">
        <p14:creationId xmlns:p14="http://schemas.microsoft.com/office/powerpoint/2010/main" val="331001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F8D38-4CD4-4F49-8EE6-A91CB6E2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Lexmann</a:t>
            </a:r>
            <a:r>
              <a:rPr lang="sk-SK" dirty="0"/>
              <a:t> paradox</a:t>
            </a:r>
            <a:endParaRPr lang="en-GB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FAED21E-CA8C-44F2-B245-215D47427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§ 220a</a:t>
            </a:r>
            <a:endParaRPr lang="sk-SK" dirty="0"/>
          </a:p>
          <a:p>
            <a:pPr marL="0" indent="0">
              <a:buNone/>
            </a:pP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Opatrenie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v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súvislosti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s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odchodom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Spojeného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kráľovstva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Veľkej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Británie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a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Severného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Írska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z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Európskej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únie</a:t>
            </a:r>
            <a:endParaRPr lang="sk-SK" sz="16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(1)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 Ak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Spojené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kráľovstvo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Veľkej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Británie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Severného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Írska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bude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začiatku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volebného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obdobia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2019 – 2024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členským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štátom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Európskej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únie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neujme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funkcie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základe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výsledku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volieb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Európskeho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parlamentu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2019,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až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kým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vystúpenie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Spojeného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kráľovstva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Veľkej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Británie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Severného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Írska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z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Európskej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únie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nadobudne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právnu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účinnosť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zvolený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kandidát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politickej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strany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alebo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koalície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ktorá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vykázala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najmenší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zostatok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delenia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Pri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rovnakom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zostatku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delenia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neujme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funkcie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zvolený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kandidát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politickej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strany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alebo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koalície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ktorá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získala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menší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počet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hlasov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 Ak je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počet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platných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hlasov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rovnaký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rozhodne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žreb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6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7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13D15B74-5DE3-47D0-851A-671DDC2B8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656720"/>
              </p:ext>
            </p:extLst>
          </p:nvPr>
        </p:nvGraphicFramePr>
        <p:xfrm>
          <a:off x="628650" y="631767"/>
          <a:ext cx="7783829" cy="517051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474470">
                  <a:extLst>
                    <a:ext uri="{9D8B030D-6E8A-4147-A177-3AD203B41FA5}">
                      <a16:colId xmlns:a16="http://schemas.microsoft.com/office/drawing/2014/main" val="15692881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55829945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625337855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072838410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735728511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1766791246"/>
                    </a:ext>
                  </a:extLst>
                </a:gridCol>
                <a:gridCol w="1020830">
                  <a:extLst>
                    <a:ext uri="{9D8B030D-6E8A-4147-A177-3AD203B41FA5}">
                      <a16:colId xmlns:a16="http://schemas.microsoft.com/office/drawing/2014/main" val="1773948790"/>
                    </a:ext>
                  </a:extLst>
                </a:gridCol>
              </a:tblGrid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Strana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err="1">
                          <a:effectLst/>
                        </a:rPr>
                        <a:t>hlasy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zvyšok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2. scr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3.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Total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282945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PS+Spolu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198255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0.162048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76584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Smer-SD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154998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0.253936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95866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ĽSNS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118992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0.498048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42405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KDH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95588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0.006718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651350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SaS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94839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0.990994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72009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OĽaNO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51834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0.088172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697878"/>
                  </a:ext>
                </a:extLst>
              </a:tr>
            </a:tbl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A2D73FAF-428C-4CB9-8673-F528DC68FCB7}"/>
              </a:ext>
            </a:extLst>
          </p:cNvPr>
          <p:cNvSpPr/>
          <p:nvPr/>
        </p:nvSpPr>
        <p:spPr>
          <a:xfrm>
            <a:off x="660912" y="6120926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</a:t>
            </a:r>
            <a:r>
              <a:rPr lang="sk-SK" sz="2400" dirty="0">
                <a:solidFill>
                  <a:srgbClr val="181818"/>
                </a:solidFill>
                <a:latin typeface="Lumin Serif"/>
              </a:rPr>
              <a:t>34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951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13D15B74-5DE3-47D0-851A-671DDC2B8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631767"/>
          <a:ext cx="7783829" cy="517051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474470">
                  <a:extLst>
                    <a:ext uri="{9D8B030D-6E8A-4147-A177-3AD203B41FA5}">
                      <a16:colId xmlns:a16="http://schemas.microsoft.com/office/drawing/2014/main" val="15692881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55829945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625337855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072838410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735728511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1766791246"/>
                    </a:ext>
                  </a:extLst>
                </a:gridCol>
                <a:gridCol w="1020830">
                  <a:extLst>
                    <a:ext uri="{9D8B030D-6E8A-4147-A177-3AD203B41FA5}">
                      <a16:colId xmlns:a16="http://schemas.microsoft.com/office/drawing/2014/main" val="1773948790"/>
                    </a:ext>
                  </a:extLst>
                </a:gridCol>
              </a:tblGrid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Strana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err="1">
                          <a:effectLst/>
                        </a:rPr>
                        <a:t>hlasy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zvyšok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2. scr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3.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Total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282945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PS+Spolu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198255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0.162048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76584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Smer-SD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154998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0.253936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95866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ĽSNS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118992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0.498048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42405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KDH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95588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0.006718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651350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SaS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94839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0.990994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72009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OĽaNO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51834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0.088172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697878"/>
                  </a:ext>
                </a:extLst>
              </a:tr>
            </a:tbl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A2D73FAF-428C-4CB9-8673-F528DC68FCB7}"/>
              </a:ext>
            </a:extLst>
          </p:cNvPr>
          <p:cNvSpPr/>
          <p:nvPr/>
        </p:nvSpPr>
        <p:spPr>
          <a:xfrm>
            <a:off x="660912" y="6120926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</a:t>
            </a:r>
            <a:r>
              <a:rPr lang="sk-SK" sz="2400" dirty="0">
                <a:solidFill>
                  <a:srgbClr val="181818"/>
                </a:solidFill>
                <a:latin typeface="Lumin Serif"/>
              </a:rPr>
              <a:t>34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710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13D15B74-5DE3-47D0-851A-671DDC2B8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27571"/>
              </p:ext>
            </p:extLst>
          </p:nvPr>
        </p:nvGraphicFramePr>
        <p:xfrm>
          <a:off x="628650" y="631767"/>
          <a:ext cx="7783829" cy="517051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474470">
                  <a:extLst>
                    <a:ext uri="{9D8B030D-6E8A-4147-A177-3AD203B41FA5}">
                      <a16:colId xmlns:a16="http://schemas.microsoft.com/office/drawing/2014/main" val="15692881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55829945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625337855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072838410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735728511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1766791246"/>
                    </a:ext>
                  </a:extLst>
                </a:gridCol>
                <a:gridCol w="1020830">
                  <a:extLst>
                    <a:ext uri="{9D8B030D-6E8A-4147-A177-3AD203B41FA5}">
                      <a16:colId xmlns:a16="http://schemas.microsoft.com/office/drawing/2014/main" val="1773948790"/>
                    </a:ext>
                  </a:extLst>
                </a:gridCol>
              </a:tblGrid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Strana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err="1">
                          <a:effectLst/>
                        </a:rPr>
                        <a:t>hlasy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zvyšok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2. scr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3.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Total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282945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PS+Spolu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198255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0.162048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76584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Smer-SD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154998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0.253936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95866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ĽSNS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118992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0.498048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42405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KDH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95588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0.006718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651350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SaS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94839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0.990994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72009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OĽaNO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51834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0.088172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697878"/>
                  </a:ext>
                </a:extLst>
              </a:tr>
            </a:tbl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A2D73FAF-428C-4CB9-8673-F528DC68FCB7}"/>
              </a:ext>
            </a:extLst>
          </p:cNvPr>
          <p:cNvSpPr/>
          <p:nvPr/>
        </p:nvSpPr>
        <p:spPr>
          <a:xfrm>
            <a:off x="660912" y="6120926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</a:t>
            </a:r>
            <a:r>
              <a:rPr lang="sk-SK" sz="2400" dirty="0">
                <a:solidFill>
                  <a:srgbClr val="181818"/>
                </a:solidFill>
                <a:latin typeface="Lumin Serif"/>
              </a:rPr>
              <a:t>34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087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D4255D0-A7FE-45A0-9590-2336EFFDC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951954"/>
              </p:ext>
            </p:extLst>
          </p:nvPr>
        </p:nvGraphicFramePr>
        <p:xfrm>
          <a:off x="534611" y="1253330"/>
          <a:ext cx="8074777" cy="4351340"/>
        </p:xfrm>
        <a:graphic>
          <a:graphicData uri="http://schemas.openxmlformats.org/drawingml/2006/table">
            <a:tbl>
              <a:tblPr/>
              <a:tblGrid>
                <a:gridCol w="1221840">
                  <a:extLst>
                    <a:ext uri="{9D8B030D-6E8A-4147-A177-3AD203B41FA5}">
                      <a16:colId xmlns:a16="http://schemas.microsoft.com/office/drawing/2014/main" val="2875462814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297462666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373872612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1456765280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51952648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71837678"/>
                    </a:ext>
                  </a:extLst>
                </a:gridCol>
                <a:gridCol w="1186427">
                  <a:extLst>
                    <a:ext uri="{9D8B030D-6E8A-4147-A177-3AD203B41FA5}">
                      <a16:colId xmlns:a16="http://schemas.microsoft.com/office/drawing/2014/main" val="329682531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strana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hlasy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1. skr.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zvyšok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2.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3.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mandáty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47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PS+Spolu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198255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0.16423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5030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Smer-SD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154998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0.25564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50945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ĽSNS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118992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0.49936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2577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KDH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dirty="0">
                          <a:solidFill>
                            <a:srgbClr val="FF0000"/>
                          </a:solidFill>
                          <a:effectLst/>
                        </a:rPr>
                        <a:t>95588</a:t>
                      </a:r>
                      <a:r>
                        <a:rPr lang="sk-SK" sz="1600" b="0" dirty="0">
                          <a:solidFill>
                            <a:srgbClr val="FF0000"/>
                          </a:solidFill>
                          <a:effectLst/>
                        </a:rPr>
                        <a:t> - 314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0.99998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20945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SaS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94839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0.99204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472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OĽaNO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51834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0.08874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27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D4255D0-A7FE-45A0-9590-2336EFFDC8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4611" y="1253330"/>
          <a:ext cx="8074777" cy="4351340"/>
        </p:xfrm>
        <a:graphic>
          <a:graphicData uri="http://schemas.openxmlformats.org/drawingml/2006/table">
            <a:tbl>
              <a:tblPr/>
              <a:tblGrid>
                <a:gridCol w="1221840">
                  <a:extLst>
                    <a:ext uri="{9D8B030D-6E8A-4147-A177-3AD203B41FA5}">
                      <a16:colId xmlns:a16="http://schemas.microsoft.com/office/drawing/2014/main" val="2875462814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297462666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373872612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1456765280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51952648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71837678"/>
                    </a:ext>
                  </a:extLst>
                </a:gridCol>
                <a:gridCol w="1186427">
                  <a:extLst>
                    <a:ext uri="{9D8B030D-6E8A-4147-A177-3AD203B41FA5}">
                      <a16:colId xmlns:a16="http://schemas.microsoft.com/office/drawing/2014/main" val="329682531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strana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hlasy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1. skr.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zvyšok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2.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3.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mandáty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47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PS+Spolu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198255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0.16423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5030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Smer-SD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154998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0.25564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50945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ĽSNS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118992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0.49936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2577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KDH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dirty="0">
                          <a:solidFill>
                            <a:srgbClr val="FF0000"/>
                          </a:solidFill>
                          <a:effectLst/>
                        </a:rPr>
                        <a:t>95588</a:t>
                      </a:r>
                      <a:r>
                        <a:rPr lang="sk-SK" sz="1600" b="0" dirty="0">
                          <a:solidFill>
                            <a:srgbClr val="FF0000"/>
                          </a:solidFill>
                          <a:effectLst/>
                        </a:rPr>
                        <a:t> - 314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0.99998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20945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SaS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94839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0.99204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472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OĽaNO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51834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0.08874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-1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276275"/>
                  </a:ext>
                </a:extLst>
              </a:tr>
            </a:tbl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D479110D-CFC3-45EF-AE2F-D763B879DAFB}"/>
              </a:ext>
            </a:extLst>
          </p:cNvPr>
          <p:cNvSpPr/>
          <p:nvPr/>
        </p:nvSpPr>
        <p:spPr>
          <a:xfrm>
            <a:off x="660912" y="5704901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47 609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682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Kritéria/axiómy posudzovania volebných procedúr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Základné (</a:t>
            </a:r>
            <a:r>
              <a:rPr lang="sk-SK" dirty="0" err="1"/>
              <a:t>Young</a:t>
            </a:r>
            <a:r>
              <a:rPr lang="sk-SK" dirty="0"/>
              <a:t> (1994), </a:t>
            </a:r>
            <a:r>
              <a:rPr lang="sk-SK" dirty="0" err="1"/>
              <a:t>Kubiak</a:t>
            </a:r>
            <a:r>
              <a:rPr lang="sk-SK" dirty="0"/>
              <a:t> (2009))</a:t>
            </a:r>
          </a:p>
          <a:p>
            <a:pPr lvl="1"/>
            <a:r>
              <a:rPr lang="sk-SK" dirty="0"/>
              <a:t>Kritérium exaktnosti</a:t>
            </a:r>
          </a:p>
          <a:p>
            <a:pPr lvl="1"/>
            <a:r>
              <a:rPr lang="sk-SK" dirty="0"/>
              <a:t>Kritérium anonymity</a:t>
            </a:r>
          </a:p>
          <a:p>
            <a:pPr lvl="1"/>
            <a:r>
              <a:rPr lang="sk-SK" dirty="0"/>
              <a:t>Kritérium rovnosti</a:t>
            </a:r>
          </a:p>
          <a:p>
            <a:pPr lvl="1"/>
            <a:r>
              <a:rPr lang="sk-SK" dirty="0"/>
              <a:t>Kritérium homogénnosti</a:t>
            </a:r>
          </a:p>
          <a:p>
            <a:pPr lvl="1"/>
            <a:r>
              <a:rPr lang="sk-SK" dirty="0"/>
              <a:t>Kritérium </a:t>
            </a:r>
            <a:r>
              <a:rPr lang="sk-SK" dirty="0" err="1"/>
              <a:t>superadditivity</a:t>
            </a:r>
            <a:endParaRPr lang="sk-SK" dirty="0"/>
          </a:p>
          <a:p>
            <a:pPr lvl="1"/>
            <a:r>
              <a:rPr lang="sk-SK" dirty="0"/>
              <a:t>Kritérium konzistentnosti</a:t>
            </a:r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77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Kritéria posudzovania volebných procedúr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Balinsky</a:t>
            </a:r>
            <a:r>
              <a:rPr lang="sk-SK" dirty="0"/>
              <a:t> – </a:t>
            </a:r>
            <a:r>
              <a:rPr lang="sk-SK" dirty="0" err="1"/>
              <a:t>Young</a:t>
            </a:r>
            <a:r>
              <a:rPr lang="sk-SK" dirty="0"/>
              <a:t>: teorém nemožnosti</a:t>
            </a:r>
          </a:p>
          <a:p>
            <a:pPr lvl="1"/>
            <a:r>
              <a:rPr lang="sk-SK" dirty="0"/>
              <a:t>Kritérium monotónnosti mandátov</a:t>
            </a:r>
          </a:p>
          <a:p>
            <a:pPr lvl="1"/>
            <a:r>
              <a:rPr lang="sk-SK" dirty="0"/>
              <a:t>Kritérium monotónnosti hlasov</a:t>
            </a:r>
          </a:p>
          <a:p>
            <a:pPr lvl="1"/>
            <a:r>
              <a:rPr lang="sk-SK" dirty="0"/>
              <a:t>Kritérium dodržiavania kvóty</a:t>
            </a:r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39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560569D-AA8A-48B4-BBBD-B483BD76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9" y="2251221"/>
            <a:ext cx="7620000" cy="3810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DC0D7A7-774E-4820-89DD-6041DD61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63" y="1027907"/>
            <a:ext cx="5490462" cy="16997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8A2E863-D7AB-308B-61A7-BD049A3B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0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3461212" cy="4351338"/>
          </a:xfrm>
        </p:spPr>
        <p:txBody>
          <a:bodyPr/>
          <a:lstStyle/>
          <a:p>
            <a:r>
              <a:rPr lang="sk-SK" dirty="0"/>
              <a:t>Opakovanie</a:t>
            </a:r>
          </a:p>
          <a:p>
            <a:r>
              <a:rPr lang="sk-SK" dirty="0"/>
              <a:t>Ďalšie volebné paradoxy</a:t>
            </a:r>
          </a:p>
          <a:p>
            <a:r>
              <a:rPr lang="sk-SK" dirty="0"/>
              <a:t>Skupinové cvičenie</a:t>
            </a:r>
          </a:p>
          <a:p>
            <a:r>
              <a:rPr lang="sk-SK" dirty="0"/>
              <a:t>Kritéria posudzovania volebných procedúr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3675F12-0A1B-4A4D-90D6-7526A41E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735" y="1027907"/>
            <a:ext cx="476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58" b="31992"/>
          <a:stretch/>
        </p:blipFill>
        <p:spPr>
          <a:xfrm>
            <a:off x="-1523980" y="11"/>
            <a:ext cx="12191980" cy="685798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Opakovanie</a:t>
            </a:r>
          </a:p>
        </p:txBody>
      </p:sp>
    </p:spTree>
    <p:extLst>
      <p:ext uri="{BB962C8B-B14F-4D97-AF65-F5344CB8AC3E}">
        <p14:creationId xmlns:p14="http://schemas.microsoft.com/office/powerpoint/2010/main" val="307827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Paradox prerozdelenia neexistujúcich mandátov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95206"/>
              </p:ext>
            </p:extLst>
          </p:nvPr>
        </p:nvGraphicFramePr>
        <p:xfrm>
          <a:off x="1867437" y="1561899"/>
          <a:ext cx="5409126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445">
                  <a:extLst>
                    <a:ext uri="{9D8B030D-6E8A-4147-A177-3AD203B41FA5}">
                      <a16:colId xmlns:a16="http://schemas.microsoft.com/office/drawing/2014/main" val="587625915"/>
                    </a:ext>
                  </a:extLst>
                </a:gridCol>
                <a:gridCol w="1193797">
                  <a:extLst>
                    <a:ext uri="{9D8B030D-6E8A-4147-A177-3AD203B41FA5}">
                      <a16:colId xmlns:a16="http://schemas.microsoft.com/office/drawing/2014/main" val="843297508"/>
                    </a:ext>
                  </a:extLst>
                </a:gridCol>
                <a:gridCol w="1072884">
                  <a:extLst>
                    <a:ext uri="{9D8B030D-6E8A-4147-A177-3AD203B41FA5}">
                      <a16:colId xmlns:a16="http://schemas.microsoft.com/office/drawing/2014/main" val="2406365641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Platné hlasy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Mandáty?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4075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Hlavní město Praha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96483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09327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5155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8571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5677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15686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Liberecký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4969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Královéhradecký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3142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2222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7116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13243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57638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499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2804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88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84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901522" y="1242880"/>
            <a:ext cx="73023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48</a:t>
            </a:r>
          </a:p>
          <a:p>
            <a:pPr algn="l"/>
            <a:r>
              <a:rPr lang="en-GB" sz="18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GB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počtu</a:t>
            </a:r>
            <a:r>
              <a:rPr lang="en-GB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poslanců</a:t>
            </a:r>
            <a:r>
              <a:rPr lang="en-GB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volených</a:t>
            </a:r>
            <a:r>
              <a:rPr lang="en-GB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GB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krajích</a:t>
            </a:r>
            <a:endParaRPr lang="en-GB" sz="1800" b="1" i="0" dirty="0">
              <a:solidFill>
                <a:srgbClr val="08A8F8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základě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výsledků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hlasování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převzatých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okrsků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zvláštních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okrsků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pověřených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obecních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podle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§ 43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zjistí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Český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statistický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celkový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hlasů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byly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všech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odevzdány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všechny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politické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politická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hnutí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koalice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vydělí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počtem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poslanců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podle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§ 24.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vypočtené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GB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zaokrouhlené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jednotky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republikovým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Republikovým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dělí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celkový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hlasů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odevzdaných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každém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vypočtené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počtem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připadají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jednotlivým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krajům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Nebyly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-li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rozděleny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všechny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připadnou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zbylé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postupně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krajům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vykazují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největší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zbytek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dělení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rovnosti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zbytků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rozhoduje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15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Paradox prerozdelenia neexistujúcich mandátov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04437"/>
              </p:ext>
            </p:extLst>
          </p:nvPr>
        </p:nvGraphicFramePr>
        <p:xfrm>
          <a:off x="1867437" y="1561899"/>
          <a:ext cx="4336242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777">
                  <a:extLst>
                    <a:ext uri="{9D8B030D-6E8A-4147-A177-3AD203B41FA5}">
                      <a16:colId xmlns:a16="http://schemas.microsoft.com/office/drawing/2014/main" val="587625915"/>
                    </a:ext>
                  </a:extLst>
                </a:gridCol>
                <a:gridCol w="1335465">
                  <a:extLst>
                    <a:ext uri="{9D8B030D-6E8A-4147-A177-3AD203B41FA5}">
                      <a16:colId xmlns:a16="http://schemas.microsoft.com/office/drawing/2014/main" val="843297508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Platné</a:t>
                      </a:r>
                      <a:r>
                        <a:rPr lang="sk-SK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hlasy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4075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Hlavní město Praha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96483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09327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5155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8571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5677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15686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Liberecký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4969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Královéhradecký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3142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2222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7116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13243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57638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499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2804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299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888894"/>
                  </a:ext>
                </a:extLst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38263"/>
              </p:ext>
            </p:extLst>
          </p:nvPr>
        </p:nvGraphicFramePr>
        <p:xfrm>
          <a:off x="6203679" y="1561899"/>
          <a:ext cx="1072884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4">
                  <a:extLst>
                    <a:ext uri="{9D8B030D-6E8A-4147-A177-3AD203B41FA5}">
                      <a16:colId xmlns:a16="http://schemas.microsoft.com/office/drawing/2014/main" val="452345668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Mandáty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75417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30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9977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30311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358383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80239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33905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76228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2417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669146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621333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249849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83429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11577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58763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32375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299</a:t>
                      </a:r>
                      <a:endParaRPr lang="sk-SK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2660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3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Paradox neprerozdelenia</a:t>
            </a:r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924533"/>
              </p:ext>
            </p:extLst>
          </p:nvPr>
        </p:nvGraphicFramePr>
        <p:xfrm>
          <a:off x="1848118" y="1828800"/>
          <a:ext cx="5447764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9864">
                  <a:extLst>
                    <a:ext uri="{9D8B030D-6E8A-4147-A177-3AD203B41FA5}">
                      <a16:colId xmlns:a16="http://schemas.microsoft.com/office/drawing/2014/main" val="2757178462"/>
                    </a:ext>
                  </a:extLst>
                </a:gridCol>
                <a:gridCol w="1347900">
                  <a:extLst>
                    <a:ext uri="{9D8B030D-6E8A-4147-A177-3AD203B41FA5}">
                      <a16:colId xmlns:a16="http://schemas.microsoft.com/office/drawing/2014/main" val="1579594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účasť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307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Hlavní </a:t>
                      </a:r>
                      <a:r>
                        <a:rPr lang="sk-SK" sz="1800" u="none" strike="noStrike" dirty="0" err="1">
                          <a:effectLst/>
                        </a:rPr>
                        <a:t>město</a:t>
                      </a:r>
                      <a:r>
                        <a:rPr lang="sk-SK" sz="1800" u="none" strike="noStrike" dirty="0">
                          <a:effectLst/>
                        </a:rPr>
                        <a:t> Praha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253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458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26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611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546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8850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Liberecký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330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Královéhradecký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939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040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713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828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927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881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292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98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747941"/>
                  </a:ext>
                </a:extLst>
              </a:tr>
            </a:tbl>
          </a:graphicData>
        </a:graphic>
      </p:graphicFrame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52612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3B6F5E9-12E0-423B-833C-04DDDF58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26DF9-B464-4627-92E0-F87CED3A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767D75-8AEB-42D5-A9FA-EA411957B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Británia mala vystúpiť z EÚ</a:t>
            </a:r>
          </a:p>
          <a:p>
            <a:r>
              <a:rPr lang="sk-SK" dirty="0"/>
              <a:t>Britské kreslá v EP sa prerozdelia medzi ostatné krajiny</a:t>
            </a:r>
          </a:p>
          <a:p>
            <a:r>
              <a:rPr lang="sk-SK" dirty="0"/>
              <a:t>Štát X bude mať v EP namiesto 13 kresiel 14</a:t>
            </a:r>
          </a:p>
          <a:p>
            <a:r>
              <a:rPr lang="sk-SK" dirty="0"/>
              <a:t>EÚ žiada štát X, aby poslali 14 poslancov do EP</a:t>
            </a:r>
          </a:p>
          <a:p>
            <a:r>
              <a:rPr lang="sk-SK" dirty="0"/>
              <a:t>Štát X vypíše voľby do EP na 14 mandátov</a:t>
            </a:r>
          </a:p>
          <a:p>
            <a:r>
              <a:rPr lang="sk-SK" dirty="0"/>
              <a:t>EÚ oznámi štátu X, že Británia z EÚ asi neodíde, tak nech pošle len 13 poslancov a jedného náhradníka, ak by Británia náhodou odišla</a:t>
            </a:r>
          </a:p>
          <a:p>
            <a:r>
              <a:rPr lang="sk-SK" dirty="0"/>
              <a:t>Štát X používa </a:t>
            </a:r>
            <a:r>
              <a:rPr lang="sk-SK" dirty="0" err="1"/>
              <a:t>Hagenbach-Bischoffovu</a:t>
            </a:r>
            <a:r>
              <a:rPr lang="sk-SK" dirty="0"/>
              <a:t> kvótu + najväčší zvyšok</a:t>
            </a:r>
          </a:p>
          <a:p>
            <a:r>
              <a:rPr lang="sk-SK" dirty="0"/>
              <a:t>Predstavte si, že ste volebná komisia/ministerstvo vnútra štátu X a musíte túto situáciu vyriešiť. Ako by ste postupovali?</a:t>
            </a:r>
          </a:p>
        </p:txBody>
      </p:sp>
    </p:spTree>
    <p:extLst>
      <p:ext uri="{BB962C8B-B14F-4D97-AF65-F5344CB8AC3E}">
        <p14:creationId xmlns:p14="http://schemas.microsoft.com/office/powerpoint/2010/main" val="16186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813</Words>
  <Application>Microsoft Office PowerPoint</Application>
  <PresentationFormat>On-screen Show (4:3)</PresentationFormat>
  <Paragraphs>336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Lumin Serif</vt:lpstr>
      <vt:lpstr>Motív balíka Office</vt:lpstr>
      <vt:lpstr>Volební paradoxy II.</vt:lpstr>
      <vt:lpstr>Obsah</vt:lpstr>
      <vt:lpstr>Opakovanie</vt:lpstr>
      <vt:lpstr>Paradox prerozdelenia neexistujúcich mandátov</vt:lpstr>
      <vt:lpstr>PowerPoint Presentation</vt:lpstr>
      <vt:lpstr>Paradox prerozdelenia neexistujúcich mandátov</vt:lpstr>
      <vt:lpstr>Paradox neprerozdelenia</vt:lpstr>
      <vt:lpstr>PowerPoint Presentation</vt:lpstr>
      <vt:lpstr>Situácia</vt:lpstr>
      <vt:lpstr>Lexmann paradox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Kritéria/axiómy posudzovania volebných procedúr</vt:lpstr>
      <vt:lpstr>Kritéria posudzovania volebných procedúr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paradoxy II.</dc:title>
  <dc:creator>Daniel Kerekes</dc:creator>
  <cp:lastModifiedBy>Daniel Kerekeš | FMV EU v Bratislave</cp:lastModifiedBy>
  <cp:revision>11</cp:revision>
  <dcterms:created xsi:type="dcterms:W3CDTF">2019-09-30T13:00:18Z</dcterms:created>
  <dcterms:modified xsi:type="dcterms:W3CDTF">2022-09-26T11:21:03Z</dcterms:modified>
</cp:coreProperties>
</file>