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8" r:id="rId7"/>
    <p:sldId id="262" r:id="rId8"/>
    <p:sldId id="263" r:id="rId9"/>
    <p:sldId id="264" r:id="rId10"/>
    <p:sldId id="270" r:id="rId11"/>
    <p:sldId id="265" r:id="rId12"/>
    <p:sldId id="271" r:id="rId13"/>
    <p:sldId id="266" r:id="rId14"/>
    <p:sldId id="267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35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98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06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28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99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44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65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66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28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8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46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C90A6-E478-40EC-BB36-3F3E24366B4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CE88-DB8D-4B16-B774-C14C47CEB3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5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ink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4327" y="1122363"/>
            <a:ext cx="10760364" cy="2387600"/>
          </a:xfrm>
        </p:spPr>
        <p:txBody>
          <a:bodyPr>
            <a:normAutofit/>
          </a:bodyPr>
          <a:lstStyle/>
          <a:p>
            <a:r>
              <a:rPr lang="cs-CZ" dirty="0"/>
              <a:t>Francouzská politika a politické strany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Mgr. Michal Pink, Ph.D. </a:t>
            </a:r>
          </a:p>
          <a:p>
            <a:r>
              <a:rPr lang="cs-CZ" dirty="0">
                <a:hlinkClick r:id="rId2"/>
              </a:rPr>
              <a:t>pink@fss.muni.cz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607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727" y="69562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IV. Republika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218" y="1117402"/>
            <a:ext cx="7619999" cy="568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84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346" y="136598"/>
            <a:ext cx="3244273" cy="1325563"/>
          </a:xfrm>
        </p:spPr>
        <p:txBody>
          <a:bodyPr/>
          <a:lstStyle/>
          <a:p>
            <a:r>
              <a:rPr lang="cs-CZ" dirty="0"/>
              <a:t>V. Republika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818" y="1321234"/>
            <a:ext cx="11212946" cy="4941021"/>
          </a:xfrm>
        </p:spPr>
        <p:txBody>
          <a:bodyPr/>
          <a:lstStyle/>
          <a:p>
            <a:pPr lvl="0"/>
            <a:r>
              <a:rPr lang="cs-CZ" dirty="0" err="1"/>
              <a:t>semiprezidentský</a:t>
            </a:r>
            <a:r>
              <a:rPr lang="cs-CZ" dirty="0"/>
              <a:t> systém, velice pružný a ve své podstatě flexibilní</a:t>
            </a:r>
          </a:p>
          <a:p>
            <a:pPr lvl="0"/>
            <a:r>
              <a:rPr lang="cs-CZ" dirty="0"/>
              <a:t>přímo volený prezident 7, 5 let, prezident volený jinak než parlamentem  </a:t>
            </a:r>
          </a:p>
          <a:p>
            <a:pPr lvl="0"/>
            <a:r>
              <a:rPr lang="cs-CZ" dirty="0"/>
              <a:t>pravomoci prezidenta mají nárazový charakter, zákazy, mimořádné situace, nejedná se tedy o vševládnoucího prezidenta   </a:t>
            </a:r>
          </a:p>
          <a:p>
            <a:pPr lvl="0"/>
            <a:r>
              <a:rPr lang="cs-CZ" dirty="0"/>
              <a:t>přímo volený parlament (5 let), a jemu „odpovědná“ vláda s premiérem a jeho pravomocemi </a:t>
            </a:r>
          </a:p>
          <a:p>
            <a:pPr lvl="0"/>
            <a:r>
              <a:rPr lang="cs-CZ" dirty="0"/>
              <a:t>jedná se o střídání prezidentské a parlamentní fáze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7527" y="3626151"/>
            <a:ext cx="3336055" cy="315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9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3254" y="0"/>
            <a:ext cx="5996709" cy="887125"/>
          </a:xfrm>
        </p:spPr>
        <p:txBody>
          <a:bodyPr/>
          <a:lstStyle/>
          <a:p>
            <a:pPr algn="ctr"/>
            <a:r>
              <a:rPr lang="cs-CZ" dirty="0"/>
              <a:t>V. Republika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906" y="774798"/>
            <a:ext cx="8466697" cy="598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11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799" y="267855"/>
            <a:ext cx="11554692" cy="1182254"/>
          </a:xfrm>
        </p:spPr>
        <p:txBody>
          <a:bodyPr/>
          <a:lstStyle/>
          <a:p>
            <a:r>
              <a:rPr lang="cs-CZ" dirty="0"/>
              <a:t>V. Republika po 1965 – </a:t>
            </a:r>
            <a:r>
              <a:rPr lang="cs-CZ" dirty="0" err="1"/>
              <a:t>semiprezidencialismus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2581" y="1607127"/>
            <a:ext cx="11406909" cy="4405746"/>
          </a:xfrm>
        </p:spPr>
        <p:txBody>
          <a:bodyPr/>
          <a:lstStyle/>
          <a:p>
            <a:pPr lvl="0"/>
            <a:r>
              <a:rPr lang="cs-CZ" b="1" dirty="0"/>
              <a:t>hlava státu je volena všelidovou volbou, přímo </a:t>
            </a:r>
          </a:p>
          <a:p>
            <a:pPr lvl="0"/>
            <a:r>
              <a:rPr lang="cs-CZ" b="1" dirty="0"/>
              <a:t>hlava sátu sdílí exekutivní moc s premiérem, duální autorita </a:t>
            </a:r>
            <a:endParaRPr lang="cs-CZ" dirty="0"/>
          </a:p>
          <a:p>
            <a:pPr lvl="0"/>
            <a:r>
              <a:rPr lang="cs-CZ" b="1" dirty="0"/>
              <a:t>prezident je nezávislý na parlamentu, není však oprávněn vládnout sám či přímo, jeho vůle musí být tlumočena vládou a procházet přes její rozhodnutí </a:t>
            </a:r>
            <a:endParaRPr lang="cs-CZ" dirty="0"/>
          </a:p>
          <a:p>
            <a:pPr lvl="0"/>
            <a:r>
              <a:rPr lang="cs-CZ" b="1" dirty="0"/>
              <a:t>premiér a vláda představují instituce nezávislé na prezidentovi a jsou závislé na parlamentu </a:t>
            </a:r>
            <a:endParaRPr lang="cs-CZ" dirty="0"/>
          </a:p>
          <a:p>
            <a:pPr lvl="0"/>
            <a:r>
              <a:rPr lang="cs-CZ" b="1" dirty="0"/>
              <a:t>duální struktura autority </a:t>
            </a:r>
            <a:r>
              <a:rPr lang="cs-CZ" b="1" dirty="0" err="1"/>
              <a:t>poloprezidentského</a:t>
            </a:r>
            <a:r>
              <a:rPr lang="cs-CZ" b="1" dirty="0"/>
              <a:t> systému umožňuje různé vyvažování a přesunování mocenské převahy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419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1782" y="0"/>
            <a:ext cx="11591636" cy="960582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Podoba režimu ve Francii dle O. </a:t>
            </a:r>
            <a:r>
              <a:rPr lang="cs-CZ" b="1" dirty="0" err="1"/>
              <a:t>Duhamela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218" y="840509"/>
            <a:ext cx="11674764" cy="3657600"/>
          </a:xfrm>
        </p:spPr>
        <p:txBody>
          <a:bodyPr/>
          <a:lstStyle/>
          <a:p>
            <a:pPr lvl="0"/>
            <a:r>
              <a:rPr lang="cs-CZ" b="1" dirty="0" err="1"/>
              <a:t>Plebiscitární</a:t>
            </a:r>
            <a:r>
              <a:rPr lang="cs-CZ" b="1" dirty="0"/>
              <a:t> </a:t>
            </a:r>
            <a:r>
              <a:rPr lang="cs-CZ" b="1" dirty="0" err="1"/>
              <a:t>prezidencialismus</a:t>
            </a:r>
            <a:r>
              <a:rPr lang="cs-CZ" b="1" dirty="0"/>
              <a:t> </a:t>
            </a:r>
            <a:r>
              <a:rPr lang="cs-CZ" dirty="0"/>
              <a:t>1958 – 1962:  Referendum slouží jako nástroj obcházení parlamentu a vládne se přímo </a:t>
            </a:r>
          </a:p>
          <a:p>
            <a:pPr lvl="0"/>
            <a:r>
              <a:rPr lang="cs-CZ" b="1" dirty="0"/>
              <a:t>Absolutní </a:t>
            </a:r>
            <a:r>
              <a:rPr lang="cs-CZ" b="1" dirty="0" err="1"/>
              <a:t>prezidencialismus</a:t>
            </a:r>
            <a:r>
              <a:rPr lang="cs-CZ" b="1" dirty="0"/>
              <a:t> </a:t>
            </a:r>
            <a:r>
              <a:rPr lang="cs-CZ" dirty="0"/>
              <a:t>62 – 74, 81 – 86, 02 – 06, 06 – 22: </a:t>
            </a:r>
          </a:p>
          <a:p>
            <a:pPr lvl="0"/>
            <a:r>
              <a:rPr lang="cs-CZ" dirty="0" err="1"/>
              <a:t>Prez</a:t>
            </a:r>
            <a:r>
              <a:rPr lang="cs-CZ" dirty="0"/>
              <a:t>. – Vláda – AN  </a:t>
            </a:r>
          </a:p>
          <a:p>
            <a:pPr lvl="0"/>
            <a:r>
              <a:rPr lang="cs-CZ" b="1" dirty="0"/>
              <a:t>Racionalizovaný prezident </a:t>
            </a:r>
            <a:r>
              <a:rPr lang="cs-CZ" dirty="0"/>
              <a:t>1974 – 1981, 1988 – 93, 1995 – 97, 2022:  </a:t>
            </a:r>
          </a:p>
          <a:p>
            <a:pPr lvl="0"/>
            <a:r>
              <a:rPr lang="cs-CZ" dirty="0" err="1"/>
              <a:t>Prez</a:t>
            </a:r>
            <a:r>
              <a:rPr lang="cs-CZ" dirty="0"/>
              <a:t>.- vláda /AN  </a:t>
            </a:r>
          </a:p>
          <a:p>
            <a:pPr lvl="0"/>
            <a:r>
              <a:rPr lang="cs-CZ" b="1" dirty="0"/>
              <a:t>Kohabitace - neutralizovaný </a:t>
            </a:r>
            <a:r>
              <a:rPr lang="cs-CZ" b="1" dirty="0" err="1"/>
              <a:t>prezidencialismus</a:t>
            </a:r>
            <a:r>
              <a:rPr lang="cs-CZ" b="1" dirty="0"/>
              <a:t> </a:t>
            </a:r>
            <a:r>
              <a:rPr lang="cs-CZ" dirty="0"/>
              <a:t>1986 – 1988, 93 – 95, 97 – 02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40" y="4285673"/>
            <a:ext cx="4597977" cy="245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544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80484"/>
          </a:xfrm>
        </p:spPr>
        <p:txBody>
          <a:bodyPr/>
          <a:lstStyle/>
          <a:p>
            <a:r>
              <a:rPr lang="cs-CZ" dirty="0"/>
              <a:t>Moderní Francie 1871 – 1958? 1981?2002? 2020</a:t>
            </a:r>
          </a:p>
          <a:p>
            <a:r>
              <a:rPr lang="cs-CZ" dirty="0"/>
              <a:t>Různé politické režimy s různou mírnou úspěšnosti </a:t>
            </a:r>
          </a:p>
          <a:p>
            <a:r>
              <a:rPr lang="cs-CZ" dirty="0"/>
              <a:t>Do roku 1958 – parlamentní režim, minimální role exekutivy, stabilita? </a:t>
            </a:r>
          </a:p>
          <a:p>
            <a:r>
              <a:rPr lang="cs-CZ" dirty="0"/>
              <a:t>1958 – V. republika a posílení role prezidenta </a:t>
            </a:r>
          </a:p>
          <a:p>
            <a:r>
              <a:rPr lang="cs-CZ" dirty="0"/>
              <a:t>Flexibilní, </a:t>
            </a:r>
            <a:r>
              <a:rPr lang="cs-CZ" dirty="0" err="1"/>
              <a:t>poloprezidentský</a:t>
            </a:r>
            <a:r>
              <a:rPr lang="cs-CZ" dirty="0"/>
              <a:t> režim, důležitá role vedení Francie </a:t>
            </a:r>
          </a:p>
          <a:p>
            <a:r>
              <a:rPr lang="cs-CZ" dirty="0"/>
              <a:t>Nutno interpretovat režim na pozadí vládnoucího prezidenta a vlády </a:t>
            </a:r>
          </a:p>
        </p:txBody>
      </p:sp>
    </p:spTree>
    <p:extLst>
      <p:ext uri="{BB962C8B-B14F-4D97-AF65-F5344CB8AC3E}">
        <p14:creationId xmlns:p14="http://schemas.microsoft.com/office/powerpoint/2010/main" val="57233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Republika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5709" y="1468582"/>
            <a:ext cx="11120582" cy="51908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vzniká na konci „nepříjemné války“, podepsáno je jen příměří  </a:t>
            </a:r>
          </a:p>
          <a:p>
            <a:r>
              <a:rPr lang="cs-CZ" dirty="0"/>
              <a:t>pro dohodu se hledá nová legitimita z voleb, únor 1871, tradice VFBR</a:t>
            </a:r>
          </a:p>
          <a:p>
            <a:pPr lvl="0"/>
            <a:r>
              <a:rPr lang="cs-CZ" dirty="0"/>
              <a:t>5 základních rodin, směrů: </a:t>
            </a:r>
          </a:p>
          <a:p>
            <a:pPr lvl="0"/>
            <a:r>
              <a:rPr lang="cs-CZ" dirty="0"/>
              <a:t>pravice zastánci hraběte de </a:t>
            </a:r>
            <a:r>
              <a:rPr lang="cs-CZ" dirty="0" err="1"/>
              <a:t>Chambord</a:t>
            </a:r>
            <a:r>
              <a:rPr lang="cs-CZ" dirty="0"/>
              <a:t>, legitimisté a lehká jízda po jejich pravici, zastánci Karla X. – zastánci monarchie, starých pořádků, nejednotní  </a:t>
            </a:r>
          </a:p>
          <a:p>
            <a:pPr lvl="0"/>
            <a:r>
              <a:rPr lang="cs-CZ" dirty="0"/>
              <a:t>další proud na pravici, spíše do středu představují </a:t>
            </a:r>
            <a:r>
              <a:rPr lang="cs-CZ" dirty="0" err="1"/>
              <a:t>Orleánisté</a:t>
            </a:r>
            <a:r>
              <a:rPr lang="cs-CZ" dirty="0"/>
              <a:t>, zastánci Ludvíka Filipa – rovněž spíše pro monarchii, ale s jinou představou </a:t>
            </a:r>
          </a:p>
          <a:p>
            <a:pPr lvl="0"/>
            <a:r>
              <a:rPr lang="cs-CZ" dirty="0"/>
              <a:t>levý střed parlamentní monarchisté, konzervativní republika </a:t>
            </a:r>
          </a:p>
          <a:p>
            <a:pPr lvl="0"/>
            <a:r>
              <a:rPr lang="cs-CZ"/>
              <a:t>Republikánská </a:t>
            </a:r>
            <a:r>
              <a:rPr lang="cs-CZ" dirty="0"/>
              <a:t>levice: </a:t>
            </a:r>
            <a:r>
              <a:rPr lang="cs-CZ" dirty="0" err="1"/>
              <a:t>Jules</a:t>
            </a:r>
            <a:r>
              <a:rPr lang="cs-CZ" dirty="0"/>
              <a:t> Ferry, </a:t>
            </a:r>
            <a:r>
              <a:rPr lang="cs-CZ" dirty="0" err="1"/>
              <a:t>Jules</a:t>
            </a:r>
            <a:r>
              <a:rPr lang="cs-CZ" dirty="0"/>
              <a:t> </a:t>
            </a:r>
            <a:r>
              <a:rPr lang="cs-CZ" dirty="0" err="1"/>
              <a:t>Gréve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Republikánská unie: León </a:t>
            </a:r>
            <a:r>
              <a:rPr lang="cs-CZ" dirty="0" err="1"/>
              <a:t>Gambetta</a:t>
            </a:r>
            <a:r>
              <a:rPr lang="cs-CZ" dirty="0"/>
              <a:t>, Louis </a:t>
            </a:r>
            <a:r>
              <a:rPr lang="cs-CZ" dirty="0" err="1"/>
              <a:t>Blanc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418" y="5328111"/>
            <a:ext cx="2914072" cy="152988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8" y="53110"/>
            <a:ext cx="1574552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9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272" y="84426"/>
            <a:ext cx="10515600" cy="1325563"/>
          </a:xfrm>
        </p:spPr>
        <p:txBody>
          <a:bodyPr/>
          <a:lstStyle/>
          <a:p>
            <a:r>
              <a:rPr lang="cs-CZ" dirty="0"/>
              <a:t>Pařížská komuna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976" y="1295400"/>
            <a:ext cx="11715460" cy="5243947"/>
          </a:xfrm>
        </p:spPr>
        <p:txBody>
          <a:bodyPr/>
          <a:lstStyle/>
          <a:p>
            <a:r>
              <a:rPr lang="cs-CZ" dirty="0"/>
              <a:t>Souběžně během jara 1871 v Paříži existuje tzv. „</a:t>
            </a:r>
            <a:r>
              <a:rPr lang="cs-CZ" b="1" dirty="0"/>
              <a:t>Pařížská komuna“</a:t>
            </a:r>
            <a:r>
              <a:rPr lang="cs-CZ" dirty="0"/>
              <a:t>  </a:t>
            </a:r>
          </a:p>
          <a:p>
            <a:r>
              <a:rPr lang="cs-CZ" dirty="0"/>
              <a:t>Národní garda nahradí policii a armádu,</a:t>
            </a:r>
          </a:p>
          <a:p>
            <a:r>
              <a:rPr lang="cs-CZ" dirty="0"/>
              <a:t>Odstranění stávajícího státního systému, </a:t>
            </a:r>
          </a:p>
          <a:p>
            <a:r>
              <a:rPr lang="cs-CZ" dirty="0"/>
              <a:t>Zavedení nových orgánů moci, nová ekonomika – družstevnictví </a:t>
            </a:r>
          </a:p>
          <a:p>
            <a:r>
              <a:rPr lang="cs-CZ" dirty="0"/>
              <a:t>Zavedení volených a sesaditelných úředníků, referendum </a:t>
            </a:r>
          </a:p>
          <a:p>
            <a:r>
              <a:rPr lang="cs-CZ" dirty="0"/>
              <a:t>Zavedení sociálních opatření ve prospěch pracujících – znárodnění</a:t>
            </a:r>
          </a:p>
          <a:p>
            <a:r>
              <a:rPr lang="cs-CZ" dirty="0"/>
              <a:t>Bezplatné vyučování, Řešení bytové politiky - redistribuce  </a:t>
            </a:r>
          </a:p>
          <a:p>
            <a:r>
              <a:rPr lang="cs-CZ" dirty="0"/>
              <a:t>Spoluúčast dělníků při vedení podniku </a:t>
            </a:r>
          </a:p>
          <a:p>
            <a:r>
              <a:rPr lang="cs-CZ" dirty="0"/>
              <a:t>Vyhlášení rovnoprávnosti žen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105" y="4333875"/>
            <a:ext cx="3279295" cy="245947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651" y="2039024"/>
            <a:ext cx="2419350" cy="174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9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Republika – ustavení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745" y="1856508"/>
            <a:ext cx="11443855" cy="481214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trojice zákonů: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„zákon </a:t>
            </a:r>
            <a:r>
              <a:rPr lang="cs-CZ" dirty="0" err="1"/>
              <a:t>Rivet</a:t>
            </a:r>
            <a:r>
              <a:rPr lang="cs-CZ" dirty="0"/>
              <a:t>“: upřesnil a omezil pravomoci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prozatímního prezidenta, především podřízenost Národnímu shromáždění  </a:t>
            </a:r>
          </a:p>
          <a:p>
            <a:r>
              <a:rPr lang="cs-CZ" dirty="0"/>
              <a:t>„zákon třiceti“ neboli zákon „de </a:t>
            </a:r>
            <a:r>
              <a:rPr lang="cs-CZ" dirty="0" err="1"/>
              <a:t>Broglie</a:t>
            </a:r>
            <a:r>
              <a:rPr lang="cs-CZ" dirty="0"/>
              <a:t>“ vzniká jako reakce na porušení BDX dohody o neutralitě režimu, především prohloubení odpovědnosti vůči NS, interpelace atd. </a:t>
            </a:r>
          </a:p>
          <a:p>
            <a:r>
              <a:rPr lang="cs-CZ" dirty="0"/>
              <a:t>„zákon o sedmiletém období“, který uvedl do funkce Patrice Mac-</a:t>
            </a:r>
            <a:r>
              <a:rPr lang="cs-CZ" dirty="0" err="1"/>
              <a:t>Mahóna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81" y="0"/>
            <a:ext cx="2110193" cy="321421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946" y="83632"/>
            <a:ext cx="2362108" cy="313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04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6309" y="0"/>
            <a:ext cx="10515600" cy="1325563"/>
          </a:xfrm>
        </p:spPr>
        <p:txBody>
          <a:bodyPr/>
          <a:lstStyle/>
          <a:p>
            <a:r>
              <a:rPr lang="cs-CZ" dirty="0"/>
              <a:t>III. Republiky – jaký režim?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6309" y="1126836"/>
            <a:ext cx="11593946" cy="554181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 konci května 1871 se začíná s definitivním ustavováním nového systému: </a:t>
            </a:r>
          </a:p>
          <a:p>
            <a:pPr lvl="0"/>
            <a:r>
              <a:rPr lang="cs-CZ" dirty="0"/>
              <a:t>1875 dodatek „</a:t>
            </a:r>
            <a:r>
              <a:rPr lang="cs-CZ" dirty="0" err="1"/>
              <a:t>Wallon</a:t>
            </a:r>
            <a:r>
              <a:rPr lang="cs-CZ" dirty="0"/>
              <a:t>“, prezidenta volí poslanci a senátoři 353 Pro/352 Proti </a:t>
            </a:r>
          </a:p>
          <a:p>
            <a:pPr lvl="0"/>
            <a:r>
              <a:rPr lang="cs-CZ" b="1" dirty="0"/>
              <a:t>1879 - ústava „</a:t>
            </a:r>
            <a:r>
              <a:rPr lang="cs-CZ" b="1" dirty="0" err="1"/>
              <a:t>Grévy</a:t>
            </a:r>
            <a:r>
              <a:rPr lang="cs-CZ" b="1" dirty="0"/>
              <a:t>“, </a:t>
            </a:r>
            <a:r>
              <a:rPr lang="cs-CZ" dirty="0"/>
              <a:t>Upřímně oddaný zákonu parlamentního režimu nikdy nepůjdu do souboje s národní vůlí reprezentovanou jejími ústavními orgány - konec všech monarchistických nadějí</a:t>
            </a:r>
          </a:p>
          <a:p>
            <a:pPr lvl="0"/>
            <a:r>
              <a:rPr lang="cs-CZ" dirty="0"/>
              <a:t>1875 - 1940, pouze tři návrhy na změnu ústavy </a:t>
            </a:r>
          </a:p>
          <a:p>
            <a:pPr lvl="0"/>
            <a:r>
              <a:rPr lang="cs-CZ" dirty="0"/>
              <a:t>Režim nic moc, vládní nestabilita „chatrná politická morálka“ (korupce, financování Panamského kanálu, aféra </a:t>
            </a:r>
            <a:r>
              <a:rPr lang="cs-CZ" dirty="0" err="1"/>
              <a:t>Stavisky</a:t>
            </a:r>
            <a:r>
              <a:rPr lang="cs-CZ" dirty="0"/>
              <a:t> - Viktor Kožený židovského původu ve Francii), slabé prezidentské pravomoci, silné otřesy a pokusy o převrat (skoro úspěšné)</a:t>
            </a:r>
          </a:p>
          <a:p>
            <a:pPr lvl="0"/>
            <a:r>
              <a:rPr lang="cs-CZ" dirty="0"/>
              <a:t>Jasné dělení společnosti - Dreyfusova Aféra (referát) </a:t>
            </a:r>
          </a:p>
          <a:p>
            <a:pPr lvl="0"/>
            <a:r>
              <a:rPr lang="cs-CZ" dirty="0"/>
              <a:t>Období velkého světového rozmachu Francie, koloniální říše, nabírá na důležitosti i po roce 1918 (Libanon, Sýrie)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46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Republika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3" y="1411097"/>
            <a:ext cx="11587113" cy="508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8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21240"/>
            <a:ext cx="1764145" cy="961015"/>
          </a:xfrm>
        </p:spPr>
        <p:txBody>
          <a:bodyPr/>
          <a:lstStyle/>
          <a:p>
            <a:r>
              <a:rPr lang="cs-CZ" b="1" dirty="0"/>
              <a:t>Vichy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217" y="1182255"/>
            <a:ext cx="11296073" cy="5394036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Základ - Philippe </a:t>
            </a:r>
            <a:r>
              <a:rPr lang="cs-CZ" dirty="0" err="1"/>
              <a:t>Pétain</a:t>
            </a:r>
            <a:r>
              <a:rPr lang="cs-CZ" dirty="0"/>
              <a:t>, hrdina Velké války od </a:t>
            </a:r>
            <a:r>
              <a:rPr lang="cs-CZ" dirty="0" err="1"/>
              <a:t>Verdunu</a:t>
            </a:r>
            <a:r>
              <a:rPr lang="cs-CZ" dirty="0"/>
              <a:t>, 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Negace III. Republiky, depolitizace, zásadní změny v 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každodenním životě, zachováno po celou dobu režimu  </a:t>
            </a:r>
          </a:p>
          <a:p>
            <a:pPr lvl="0"/>
            <a:r>
              <a:rPr lang="cs-CZ" dirty="0"/>
              <a:t>První změnou byl nový název státu, ze kterého se vytratil výraz „republika“, i když republikánské zřízení bylo podle ústavy zachováno. Francie nebyla nadále republikou, ale </a:t>
            </a:r>
            <a:r>
              <a:rPr lang="cs-CZ" b="1" dirty="0"/>
              <a:t>Francouzským státem - </a:t>
            </a:r>
            <a:r>
              <a:rPr lang="cs-CZ" b="1" dirty="0" err="1"/>
              <a:t>État</a:t>
            </a:r>
            <a:r>
              <a:rPr lang="cs-CZ" b="1" dirty="0"/>
              <a:t> </a:t>
            </a:r>
            <a:r>
              <a:rPr lang="cs-CZ" b="1" dirty="0" err="1"/>
              <a:t>Français</a:t>
            </a:r>
            <a:r>
              <a:rPr lang="cs-CZ" dirty="0"/>
              <a:t>, s novou symbolikou</a:t>
            </a:r>
          </a:p>
          <a:p>
            <a:pPr lvl="0"/>
            <a:r>
              <a:rPr lang="cs-CZ" b="1" dirty="0"/>
              <a:t>(</a:t>
            </a:r>
            <a:r>
              <a:rPr lang="cs-CZ" b="1" dirty="0" err="1"/>
              <a:t>francisque</a:t>
            </a:r>
            <a:r>
              <a:rPr lang="cs-CZ" b="1" dirty="0"/>
              <a:t> - franská sekera) </a:t>
            </a:r>
            <a:r>
              <a:rPr lang="cs-CZ" dirty="0"/>
              <a:t>a novým heslem </a:t>
            </a:r>
            <a:r>
              <a:rPr lang="cs-CZ" b="1" dirty="0"/>
              <a:t>(</a:t>
            </a:r>
            <a:r>
              <a:rPr lang="cs-CZ" b="1" dirty="0" err="1"/>
              <a:t>Travail</a:t>
            </a:r>
            <a:r>
              <a:rPr lang="cs-CZ" b="1" dirty="0"/>
              <a:t>, </a:t>
            </a:r>
            <a:r>
              <a:rPr lang="cs-CZ" b="1" dirty="0" err="1"/>
              <a:t>famille</a:t>
            </a:r>
            <a:r>
              <a:rPr lang="cs-CZ" b="1" dirty="0"/>
              <a:t>, </a:t>
            </a:r>
            <a:r>
              <a:rPr lang="cs-CZ" b="1" dirty="0" err="1"/>
              <a:t>patrie</a:t>
            </a:r>
            <a:r>
              <a:rPr lang="cs-CZ" b="1" dirty="0"/>
              <a:t> - Práce, rodina, vlast</a:t>
            </a:r>
            <a:r>
              <a:rPr lang="cs-CZ" dirty="0"/>
              <a:t>), které nahradilo tradiční triádu zavedenou francouzskou revolucí. </a:t>
            </a:r>
          </a:p>
          <a:p>
            <a:pPr lvl="0"/>
            <a:r>
              <a:rPr lang="cs-CZ" dirty="0"/>
              <a:t>Politické strany byly zrušeny, ale nebyla ustanovena jedna jediná všemocná politická strana, jak by napovídala teorie totalitních režimů. </a:t>
            </a:r>
          </a:p>
          <a:p>
            <a:pPr lvl="0"/>
            <a:r>
              <a:rPr lang="cs-CZ" dirty="0"/>
              <a:t>Byl to politický systém bez politických stran a hlava státu (maršál </a:t>
            </a:r>
            <a:r>
              <a:rPr lang="cs-CZ" dirty="0" err="1"/>
              <a:t>Pétain</a:t>
            </a:r>
            <a:r>
              <a:rPr lang="cs-CZ" dirty="0"/>
              <a:t>) soustředila ve svých rukou veškerou moc.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062" y="0"/>
            <a:ext cx="3049192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496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2654" y="166255"/>
            <a:ext cx="10153073" cy="1136506"/>
          </a:xfrm>
        </p:spPr>
        <p:txBody>
          <a:bodyPr>
            <a:normAutofit/>
          </a:bodyPr>
          <a:lstStyle/>
          <a:p>
            <a:r>
              <a:rPr lang="cs-CZ" dirty="0"/>
              <a:t>Olivier </a:t>
            </a:r>
            <a:r>
              <a:rPr lang="cs-CZ" dirty="0" err="1"/>
              <a:t>Duhamel</a:t>
            </a:r>
            <a:r>
              <a:rPr lang="cs-CZ" dirty="0"/>
              <a:t> </a:t>
            </a:r>
            <a:r>
              <a:rPr lang="cs-CZ" b="1" dirty="0"/>
              <a:t>– Vichy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545" y="1302761"/>
            <a:ext cx="11443855" cy="570807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b="1" dirty="0"/>
              <a:t>1) První fáze</a:t>
            </a:r>
            <a:r>
              <a:rPr lang="cs-CZ" dirty="0"/>
              <a:t> začíná zánikem třetí republiky 10. července 1940,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       </a:t>
            </a:r>
            <a:r>
              <a:rPr lang="cs-CZ" dirty="0" err="1"/>
              <a:t>Pétain</a:t>
            </a:r>
            <a:r>
              <a:rPr lang="cs-CZ" dirty="0"/>
              <a:t> legálně obdržel veškerou moc do svých rukou, a </a:t>
            </a:r>
            <a:r>
              <a:rPr lang="cs-CZ" b="1" dirty="0"/>
              <a:t>končí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      odvoláním předsedy vlády Pierra </a:t>
            </a:r>
            <a:r>
              <a:rPr lang="cs-CZ" b="1" dirty="0" err="1"/>
              <a:t>Lavala</a:t>
            </a:r>
            <a:r>
              <a:rPr lang="cs-CZ" b="1" dirty="0"/>
              <a:t> v</a:t>
            </a:r>
            <a:r>
              <a:rPr lang="cs-CZ" dirty="0"/>
              <a:t> </a:t>
            </a:r>
            <a:r>
              <a:rPr lang="cs-CZ" b="1" dirty="0"/>
              <a:t>polovině prosince 1940</a:t>
            </a:r>
            <a:r>
              <a:rPr lang="cs-CZ" dirty="0"/>
              <a:t>. </a:t>
            </a:r>
          </a:p>
          <a:p>
            <a:r>
              <a:rPr lang="cs-CZ" b="1" dirty="0"/>
              <a:t>2) Druhá fáze je obdobím, kdy vládne společně s </a:t>
            </a:r>
            <a:r>
              <a:rPr lang="cs-CZ" b="1" dirty="0" err="1"/>
              <a:t>Pétainem</a:t>
            </a:r>
            <a:r>
              <a:rPr lang="cs-CZ" b="1" dirty="0"/>
              <a:t> ministerský předseda admirál </a:t>
            </a:r>
            <a:r>
              <a:rPr lang="cs-CZ" b="1" dirty="0" err="1"/>
              <a:t>Darlan</a:t>
            </a:r>
            <a:r>
              <a:rPr lang="cs-CZ" dirty="0"/>
              <a:t>. Dochází k hlavnímu rozvoji režimu, nové orgány zastupující zájmy,  korporativní instituce a zájmové svazy, je jmenována Národní rada (</a:t>
            </a:r>
            <a:r>
              <a:rPr lang="cs-CZ" dirty="0" err="1"/>
              <a:t>Conseil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) jako náhražka zákonodárného sboru. Většina Francouzů, včetně vlády věří ve vítězství německé armády, aktivně se přibližují „Říši“.</a:t>
            </a:r>
          </a:p>
          <a:p>
            <a:r>
              <a:rPr lang="cs-CZ" b="1" dirty="0"/>
              <a:t>Francie byla přesvědčena, že s ní bude Německo jednat po vítězné válce jako s rovným partnerem a společně se aktivně chopí role „stavebního inženýra“ nového (minimálně) evropského zřízení. </a:t>
            </a:r>
            <a:endParaRPr lang="cs-CZ" dirty="0"/>
          </a:p>
          <a:p>
            <a:r>
              <a:rPr lang="cs-CZ" b="1" dirty="0"/>
              <a:t>3) Počátek třetího období spadá do přelomu jara a léta 1942, kdy se moci spolu s </a:t>
            </a:r>
            <a:r>
              <a:rPr lang="cs-CZ" b="1" dirty="0" err="1"/>
              <a:t>Pétainem</a:t>
            </a:r>
            <a:r>
              <a:rPr lang="cs-CZ" b="1" dirty="0"/>
              <a:t> opět ujímá </a:t>
            </a:r>
            <a:r>
              <a:rPr lang="cs-CZ" b="1" dirty="0" err="1"/>
              <a:t>Laval</a:t>
            </a:r>
            <a:r>
              <a:rPr lang="cs-CZ" b="1" dirty="0"/>
              <a:t> a obsazuje post ministerského předsedy</a:t>
            </a:r>
            <a:r>
              <a:rPr lang="cs-CZ" dirty="0"/>
              <a:t>. V průběhu této etapy došlo k okupaci celého území Francie a ke slovu se postupně dostaly donucovací prostředky bezpečnostních, </a:t>
            </a:r>
            <a:r>
              <a:rPr lang="cs-CZ" dirty="0" err="1"/>
              <a:t>paramilitárních</a:t>
            </a:r>
            <a:r>
              <a:rPr lang="cs-CZ" dirty="0"/>
              <a:t> jednotek, které se snažily násilím vnutit to, co nedokázala </a:t>
            </a:r>
            <a:r>
              <a:rPr lang="cs-CZ" b="1" dirty="0"/>
              <a:t>Národní revoluce</a:t>
            </a:r>
            <a:r>
              <a:rPr lang="cs-CZ" dirty="0"/>
              <a:t>.</a:t>
            </a:r>
          </a:p>
          <a:p>
            <a:r>
              <a:rPr lang="cs-CZ" dirty="0"/>
              <a:t>Konec třetí vývojové fáze režimu je shodný s jeho pádem v srpnu 1944.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82" y="86446"/>
            <a:ext cx="2625436" cy="245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2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691" y="115310"/>
            <a:ext cx="10515600" cy="1325563"/>
          </a:xfrm>
        </p:spPr>
        <p:txBody>
          <a:bodyPr/>
          <a:lstStyle/>
          <a:p>
            <a:r>
              <a:rPr lang="cs-CZ" b="1" dirty="0"/>
              <a:t>IV. Republika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308" y="1662544"/>
            <a:ext cx="11508510" cy="503381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vznik za společensky problematických </a:t>
            </a:r>
          </a:p>
          <a:p>
            <a:pPr marL="0" lvl="0" indent="0">
              <a:buNone/>
            </a:pPr>
            <a:r>
              <a:rPr lang="cs-CZ" dirty="0"/>
              <a:t>   okolností (vláda zrádců, nelegitimní od </a:t>
            </a:r>
          </a:p>
          <a:p>
            <a:pPr marL="0" lvl="0" indent="0">
              <a:buNone/>
            </a:pPr>
            <a:r>
              <a:rPr lang="cs-CZ" dirty="0"/>
              <a:t>   podepsání příměří apod.) </a:t>
            </a:r>
          </a:p>
          <a:p>
            <a:pPr lvl="0"/>
            <a:r>
              <a:rPr lang="cs-CZ" dirty="0"/>
              <a:t>legitimita skrze referendum, dvě otázky, obě ANO </a:t>
            </a:r>
          </a:p>
          <a:p>
            <a:pPr lvl="0"/>
            <a:r>
              <a:rPr lang="cs-CZ" dirty="0"/>
              <a:t>nové volby, včetně žen, které se poprvé dostaly k hlasovacím urnám</a:t>
            </a:r>
          </a:p>
          <a:p>
            <a:pPr lvl="0"/>
            <a:r>
              <a:rPr lang="cs-CZ" dirty="0"/>
              <a:t>„Matrix“ stranického systému, parlamentarismus nade vše! Problém s komunistickou stranou a nespokojeností de </a:t>
            </a:r>
            <a:r>
              <a:rPr lang="cs-CZ" dirty="0" err="1"/>
              <a:t>Gaulla</a:t>
            </a:r>
            <a:r>
              <a:rPr lang="cs-CZ" dirty="0"/>
              <a:t>  </a:t>
            </a:r>
          </a:p>
          <a:p>
            <a:pPr lvl="0"/>
            <a:r>
              <a:rPr lang="cs-CZ" dirty="0"/>
              <a:t>Nyní je toto období vnímáno s despektem, ale položila základy moderní společnosti a evropské integrace</a:t>
            </a:r>
          </a:p>
          <a:p>
            <a:pPr lvl="0"/>
            <a:r>
              <a:rPr lang="cs-CZ" dirty="0"/>
              <a:t>Problém rozpadu režimu, dekolonizace (Indočína, Alžírská válka atd.)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036" y="43092"/>
            <a:ext cx="4636654" cy="324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479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1154</Words>
  <Application>Microsoft Office PowerPoint</Application>
  <PresentationFormat>Širokoúhlá obrazovka</PresentationFormat>
  <Paragraphs>91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Francouzská politika a politické strany</vt:lpstr>
      <vt:lpstr>III. Republika </vt:lpstr>
      <vt:lpstr>Pařížská komuna </vt:lpstr>
      <vt:lpstr>III. Republika – ustavení </vt:lpstr>
      <vt:lpstr>III. Republiky – jaký režim? </vt:lpstr>
      <vt:lpstr>III. Republika </vt:lpstr>
      <vt:lpstr>Vichy</vt:lpstr>
      <vt:lpstr>Olivier Duhamel – Vichy </vt:lpstr>
      <vt:lpstr>IV. Republika</vt:lpstr>
      <vt:lpstr>IV. Republika </vt:lpstr>
      <vt:lpstr>V. Republika </vt:lpstr>
      <vt:lpstr>V. Republika </vt:lpstr>
      <vt:lpstr>V. Republika po 1965 – semiprezidencialismus </vt:lpstr>
      <vt:lpstr>Podoba režimu ve Francii dle O. Duhamela</vt:lpstr>
      <vt:lpstr>Závěrem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Francouzská politika a politické strany</dc:title>
  <dc:creator>Pink</dc:creator>
  <cp:lastModifiedBy>Michal Pink</cp:lastModifiedBy>
  <cp:revision>25</cp:revision>
  <dcterms:created xsi:type="dcterms:W3CDTF">2020-10-07T11:21:55Z</dcterms:created>
  <dcterms:modified xsi:type="dcterms:W3CDTF">2022-09-13T08:35:31Z</dcterms:modified>
</cp:coreProperties>
</file>