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5" r:id="rId17"/>
    <p:sldId id="273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123" d="100"/>
          <a:sy n="123" d="100"/>
        </p:scale>
        <p:origin x="108" y="18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96504829-97A8-0C4A-80EE-4326F3B8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B34EDCF-2F50-6D46-80EF-64A38D013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3528B9-C12B-BC4F-AF93-D9895556F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90D2AF3-9D7F-614C-BFDA-1610205D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076177D2-E0A9-DB4F-9BE6-71A1D66C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D12A9152-FA59-9745-A59D-D50FB6F18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98DFDC9-AC84-AB44-B9E6-08C20AB26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CF56576F-AF41-3849-BD6B-FA3394CC1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0B77763-CB1F-AC44-ACDB-7C064A26D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CD4E5D6-29D8-8A49-B4AC-98EC5D460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0859298-EE15-7744-AB43-3DB4F7409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46E247F-6353-7D48-AB74-30C474494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commons/7/7c/Front_populaire-chambre_des_d%C3%A9put%C3%A9s.svg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Komunistická strana Francie 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dirty="0"/>
              <a:t>Francouzská politika a politické strany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21AB9A2-520F-416E-B1DA-79333F40D5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51CB954-E1C1-4E54-807C-0BADC02B35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A70FDC6-40E0-4C2B-99EE-31A6BD5C7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1980 – 1990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374EB4-8027-4F94-9E05-E3250713B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21575"/>
            <a:ext cx="10753200" cy="350894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/>
              <a:t>1981 – prezidentské volby,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/>
              <a:t>G.M. 15,5% a druhé kolo podpora F.M.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/>
              <a:t>Předčasné volby 1981 do AN – první ministři ve vládě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/>
              <a:t>Doprava, </a:t>
            </a:r>
            <a:r>
              <a:rPr lang="cs-CZ" altLang="cs-CZ" sz="2800" dirty="0"/>
              <a:t>zdravotnictví, veřejné služby, práce a soc. věcí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/>
              <a:t>Neshody nad sovětskou zahraniční politikou – </a:t>
            </a:r>
            <a:r>
              <a:rPr lang="cs-CZ" sz="2800" dirty="0">
                <a:effectLst/>
              </a:rPr>
              <a:t>Afghánistán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/>
              <a:t>odchod z vlády, 1984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/>
              <a:t>1986, nový volební systém nezajistil lepší podmínky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/>
              <a:t>prezidentské volby 1988 nejednotnost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/>
              <a:t>potvrzují další „ústup ze slávy“ (cca 7%)  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0A9CAF4-1DD7-4A3F-AAD2-0C3064B59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250" y="92550"/>
            <a:ext cx="5301299" cy="265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10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6CEA19-D8CF-4A63-8404-93424FD165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A113CA-5995-4D21-A8EF-861391DEB7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F25EE56-FD3E-400E-9FAD-BCD2AF6C5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2925"/>
            <a:ext cx="3909150" cy="628651"/>
          </a:xfrm>
        </p:spPr>
        <p:txBody>
          <a:bodyPr/>
          <a:lstStyle/>
          <a:p>
            <a:r>
              <a:rPr lang="cs-CZ" dirty="0"/>
              <a:t>1990 – 2022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625554-A11E-4E59-BF0B-2A9B90446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438275"/>
            <a:ext cx="10807200" cy="4393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/>
              <a:t>1994, proměna stranické symboliky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/>
              <a:t>Robert </a:t>
            </a:r>
            <a:r>
              <a:rPr lang="cs-CZ" altLang="cs-CZ" sz="2800" dirty="0" err="1"/>
              <a:t>Hue</a:t>
            </a:r>
            <a:r>
              <a:rPr lang="cs-CZ" altLang="cs-CZ" sz="2800" dirty="0"/>
              <a:t>, nový předseda a 1997, vstup do vlády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/>
              <a:t>Doprava, mládež a </a:t>
            </a:r>
            <a:r>
              <a:rPr lang="cs-CZ" altLang="cs-CZ" dirty="0"/>
              <a:t>sport,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/>
              <a:t>státní sekretář – turismus, památky a kultura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/>
              <a:t>Pronájem stranické centrály,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/>
              <a:t>festival 100 let </a:t>
            </a:r>
            <a:r>
              <a:rPr lang="fr-FR" altLang="cs-CZ" sz="2800" dirty="0"/>
              <a:t>L'Humanité, </a:t>
            </a:r>
            <a:r>
              <a:rPr lang="cs-CZ" altLang="cs-CZ" sz="2800" dirty="0"/>
              <a:t>deník založený </a:t>
            </a:r>
            <a:r>
              <a:rPr lang="fr-FR" altLang="cs-CZ" sz="2800" dirty="0"/>
              <a:t>1904</a:t>
            </a:r>
            <a:r>
              <a:rPr lang="cs-CZ" altLang="cs-CZ" sz="2800" dirty="0"/>
              <a:t>,</a:t>
            </a:r>
            <a:r>
              <a:rPr lang="fr-FR" altLang="cs-CZ" sz="2800" dirty="0"/>
              <a:t> Jean Jaurès</a:t>
            </a: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2002 - Robert </a:t>
            </a:r>
            <a:r>
              <a:rPr lang="cs-CZ" altLang="cs-CZ" dirty="0" err="1"/>
              <a:t>Hue</a:t>
            </a:r>
            <a:r>
              <a:rPr lang="cs-CZ" altLang="cs-CZ" dirty="0"/>
              <a:t> 3,37%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/>
              <a:t>2007 - </a:t>
            </a:r>
            <a:r>
              <a:rPr lang="cs-CZ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Marie-George </a:t>
            </a:r>
            <a:r>
              <a:rPr lang="cs-CZ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Buffet</a:t>
            </a:r>
            <a:r>
              <a:rPr lang="cs-CZ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– 1,93% </a:t>
            </a:r>
            <a:endParaRPr lang="cs-CZ" altLang="cs-CZ" sz="2800" dirty="0"/>
          </a:p>
          <a:p>
            <a:r>
              <a:rPr lang="cs-CZ" dirty="0"/>
              <a:t>2012 - J.L. </a:t>
            </a:r>
            <a:r>
              <a:rPr lang="cs-CZ" dirty="0" err="1"/>
              <a:t>Mélenchon</a:t>
            </a:r>
            <a:r>
              <a:rPr lang="cs-CZ" dirty="0"/>
              <a:t>: Front de </a:t>
            </a:r>
            <a:r>
              <a:rPr lang="cs-CZ" dirty="0" err="1"/>
              <a:t>Gauche</a:t>
            </a:r>
            <a:r>
              <a:rPr lang="cs-CZ" dirty="0"/>
              <a:t> – 11,1% </a:t>
            </a:r>
          </a:p>
          <a:p>
            <a:r>
              <a:rPr lang="cs-CZ" dirty="0"/>
              <a:t>2017 - J.L. </a:t>
            </a:r>
            <a:r>
              <a:rPr lang="cs-CZ" dirty="0" err="1"/>
              <a:t>Mélenchon</a:t>
            </a:r>
            <a:r>
              <a:rPr lang="cs-CZ" dirty="0"/>
              <a:t>: LFI -  19,6% </a:t>
            </a:r>
          </a:p>
          <a:p>
            <a:r>
              <a:rPr lang="cs-CZ" dirty="0"/>
              <a:t>2022 – J.L. </a:t>
            </a:r>
            <a:r>
              <a:rPr lang="cs-CZ" dirty="0" err="1"/>
              <a:t>Mélenchon</a:t>
            </a:r>
            <a:r>
              <a:rPr lang="cs-CZ" dirty="0"/>
              <a:t>: 21,95%, F. </a:t>
            </a:r>
            <a:r>
              <a:rPr lang="cs-CZ" dirty="0" err="1"/>
              <a:t>Roussel</a:t>
            </a:r>
            <a:r>
              <a:rPr lang="cs-CZ" dirty="0"/>
              <a:t> 2,28%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5088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C44520B-0478-494F-83C9-957F353798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ABED09-BD91-45FE-BDF5-FDB9A893D3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C4DDCA-FF79-4571-BB17-9CAFCAE75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Jean Luc </a:t>
            </a:r>
            <a:r>
              <a:rPr lang="cs-CZ" dirty="0" err="1"/>
              <a:t>Mélenchon</a:t>
            </a:r>
            <a:r>
              <a:rPr lang="cs-CZ" dirty="0"/>
              <a:t> 2017 Lille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7E4FFCF-426E-49C8-B7F5-F3461F357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733669"/>
            <a:ext cx="4659346" cy="349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3">
            <a:extLst>
              <a:ext uri="{FF2B5EF4-FFF2-40B4-BE49-F238E27FC236}">
                <a16:creationId xmlns:a16="http://schemas.microsoft.com/office/drawing/2014/main" id="{0DF84C1D-293D-4127-ABA2-1926AA75DA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1" y="1681221"/>
            <a:ext cx="4783138" cy="358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845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106C9D-0764-4662-A95C-6FFBE13EA8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FBE5A1-FA1D-4B72-9326-5E6D642FEB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DB732B-AED5-4B5C-88A8-B06AED44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78000"/>
            <a:ext cx="10753200" cy="451576"/>
          </a:xfrm>
        </p:spPr>
        <p:txBody>
          <a:bodyPr/>
          <a:lstStyle/>
          <a:p>
            <a:r>
              <a:rPr lang="cs-CZ" dirty="0"/>
              <a:t>Lille 2017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0F6F1E2-15D7-4A34-8DC6-64CA56CB7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139552"/>
            <a:ext cx="10753200" cy="4139998"/>
          </a:xfrm>
        </p:spPr>
        <p:txBody>
          <a:bodyPr/>
          <a:lstStyle/>
          <a:p>
            <a:r>
              <a:rPr lang="cs-CZ" dirty="0"/>
              <a:t>https://www.youtube.com/watch?v=ifEhkqG3Vzw</a:t>
            </a:r>
          </a:p>
          <a:p>
            <a:endParaRPr lang="cs-CZ" dirty="0"/>
          </a:p>
        </p:txBody>
      </p:sp>
      <p:pic>
        <p:nvPicPr>
          <p:cNvPr id="6" name="Obrázek 2">
            <a:extLst>
              <a:ext uri="{FF2B5EF4-FFF2-40B4-BE49-F238E27FC236}">
                <a16:creationId xmlns:a16="http://schemas.microsoft.com/office/drawing/2014/main" id="{1A69F33C-7E2F-4496-93E0-D250A95A9F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666956"/>
            <a:ext cx="3610800" cy="481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36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6D2A8F7-BCC5-446E-A97A-29980405C0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33E214-77D4-4187-B953-A229F04829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23CC23-D7FB-44C3-A1B9-2550CB90B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PCF – zisky ve volbách do AN </a:t>
            </a:r>
          </a:p>
        </p:txBody>
      </p:sp>
      <p:graphicFrame>
        <p:nvGraphicFramePr>
          <p:cNvPr id="5" name="Group 139">
            <a:extLst>
              <a:ext uri="{FF2B5EF4-FFF2-40B4-BE49-F238E27FC236}">
                <a16:creationId xmlns:a16="http://schemas.microsoft.com/office/drawing/2014/main" id="{C9E4BFE2-4F9E-44AB-BEBF-30880C07DA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978619"/>
              </p:ext>
            </p:extLst>
          </p:nvPr>
        </p:nvGraphicFramePr>
        <p:xfrm>
          <a:off x="2428875" y="1466850"/>
          <a:ext cx="8229600" cy="518160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308863393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2820920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9472908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698919330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1946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5430593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28,30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182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8009981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1951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5056605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26,40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779325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1956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5514403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25,60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104130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1968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4434832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20,00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426200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1978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5870402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20,50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554570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1986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2739925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9,80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186086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1993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2331339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9,30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5945271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1997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2523405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9,92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0854750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2002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1216178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4,82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2631372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2007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1115719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4,92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76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777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86DA20-C2EE-4DA7-AAF7-A011AEF75A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A36E9C-CD5C-435E-BAA4-1C93AA9FD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E7CC1A-058D-4311-9CD9-E89C134C0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NUPES – 2022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B2CAD04-F204-4B8F-9106-D85EAD9CC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2088002"/>
            <a:ext cx="11263650" cy="4139998"/>
          </a:xfrm>
        </p:spPr>
        <p:txBody>
          <a:bodyPr/>
          <a:lstStyle/>
          <a:p>
            <a:pPr>
              <a:defRPr/>
            </a:pPr>
            <a:r>
              <a:rPr lang="cs-CZ" dirty="0"/>
              <a:t>Značka pro volby do AN 2022 </a:t>
            </a:r>
          </a:p>
          <a:p>
            <a:pPr>
              <a:defRPr/>
            </a:pPr>
            <a:r>
              <a:rPr lang="cs-CZ" dirty="0"/>
              <a:t>Různorodá koalice podporující radikálnější levicové myšlenky </a:t>
            </a:r>
          </a:p>
          <a:p>
            <a:pPr>
              <a:defRPr/>
            </a:pPr>
            <a:r>
              <a:rPr lang="cs-CZ" dirty="0">
                <a:effectLst/>
              </a:rPr>
              <a:t>SMIC – 1500 EUR, d</a:t>
            </a:r>
            <a:r>
              <a:rPr lang="cs-CZ" dirty="0"/>
              <a:t>ůchodový věk 60 let </a:t>
            </a:r>
            <a:r>
              <a:rPr lang="cs-CZ" dirty="0">
                <a:effectLst/>
              </a:rPr>
              <a:t> </a:t>
            </a:r>
          </a:p>
          <a:p>
            <a:pPr>
              <a:defRPr/>
            </a:pPr>
            <a:r>
              <a:rPr lang="cs-CZ" dirty="0"/>
              <a:t>Státní regulace/</a:t>
            </a:r>
            <a:r>
              <a:rPr lang="cs-CZ" dirty="0" err="1"/>
              <a:t>zastropování</a:t>
            </a:r>
            <a:r>
              <a:rPr lang="cs-CZ" dirty="0"/>
              <a:t> </a:t>
            </a:r>
            <a:r>
              <a:rPr lang="cs-CZ"/>
              <a:t>cen zboží </a:t>
            </a:r>
            <a:r>
              <a:rPr lang="cs-CZ" dirty="0"/>
              <a:t>denní potřeby </a:t>
            </a:r>
          </a:p>
          <a:p>
            <a:pPr>
              <a:defRPr/>
            </a:pPr>
            <a:r>
              <a:rPr lang="cs-CZ" dirty="0">
                <a:effectLst/>
              </a:rPr>
              <a:t>Zavedení VI. Republiky (vztah prezidenta/premiéra, volební systém) </a:t>
            </a:r>
          </a:p>
          <a:p>
            <a:pPr>
              <a:defRPr/>
            </a:pPr>
            <a:r>
              <a:rPr lang="cs-CZ" dirty="0">
                <a:effectLst/>
              </a:rPr>
              <a:t>Příspěvek na „osamostatnění se“ pro mládež </a:t>
            </a:r>
          </a:p>
          <a:p>
            <a:pPr>
              <a:defRPr/>
            </a:pPr>
            <a:r>
              <a:rPr lang="cs-CZ" dirty="0"/>
              <a:t>Sdílení bohatství a fiskální spravedlnost </a:t>
            </a:r>
            <a:endParaRPr lang="fr-F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CAE16EF-0188-4CE6-9FA3-EF1AFEA71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099" y="147927"/>
            <a:ext cx="6462214" cy="216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62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16AF36-FA2F-461C-8787-7FFB944331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70A1E9-B1F5-4058-9210-CB78133888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B93310F5-036A-4D09-8E9D-20762486A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571420"/>
              </p:ext>
            </p:extLst>
          </p:nvPr>
        </p:nvGraphicFramePr>
        <p:xfrm>
          <a:off x="1117566" y="119271"/>
          <a:ext cx="9676330" cy="5878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5104">
                  <a:extLst>
                    <a:ext uri="{9D8B030D-6E8A-4147-A177-3AD203B41FA5}">
                      <a16:colId xmlns:a16="http://schemas.microsoft.com/office/drawing/2014/main" val="1196183452"/>
                    </a:ext>
                  </a:extLst>
                </a:gridCol>
                <a:gridCol w="308234">
                  <a:extLst>
                    <a:ext uri="{9D8B030D-6E8A-4147-A177-3AD203B41FA5}">
                      <a16:colId xmlns:a16="http://schemas.microsoft.com/office/drawing/2014/main" val="2658402655"/>
                    </a:ext>
                  </a:extLst>
                </a:gridCol>
                <a:gridCol w="2870582">
                  <a:extLst>
                    <a:ext uri="{9D8B030D-6E8A-4147-A177-3AD203B41FA5}">
                      <a16:colId xmlns:a16="http://schemas.microsoft.com/office/drawing/2014/main" val="1777996330"/>
                    </a:ext>
                  </a:extLst>
                </a:gridCol>
                <a:gridCol w="300001">
                  <a:extLst>
                    <a:ext uri="{9D8B030D-6E8A-4147-A177-3AD203B41FA5}">
                      <a16:colId xmlns:a16="http://schemas.microsoft.com/office/drawing/2014/main" val="3097916193"/>
                    </a:ext>
                  </a:extLst>
                </a:gridCol>
                <a:gridCol w="2872409">
                  <a:extLst>
                    <a:ext uri="{9D8B030D-6E8A-4147-A177-3AD203B41FA5}">
                      <a16:colId xmlns:a16="http://schemas.microsoft.com/office/drawing/2014/main" val="3144310371"/>
                    </a:ext>
                  </a:extLst>
                </a:gridCol>
              </a:tblGrid>
              <a:tr h="19744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Strana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Hodnoty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gridSpan="2"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Hodnoty </a:t>
                      </a:r>
                      <a:endParaRPr lang="cs-CZ" dirty="0"/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Pozice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Pozice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extLst>
                  <a:ext uri="{0D108BD9-81ED-4DB2-BD59-A6C34878D82A}">
                    <a16:rowId xmlns:a16="http://schemas.microsoft.com/office/drawing/2014/main" val="1821360921"/>
                  </a:ext>
                </a:extLst>
              </a:tr>
              <a:tr h="197444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La France </a:t>
                      </a:r>
                      <a:r>
                        <a:rPr lang="cs-CZ" sz="1400" dirty="0" err="1">
                          <a:effectLst/>
                        </a:rPr>
                        <a:t>Insoumise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extLst>
                  <a:ext uri="{0D108BD9-81ED-4DB2-BD59-A6C34878D82A}">
                    <a16:rowId xmlns:a16="http://schemas.microsoft.com/office/drawing/2014/main" val="3727142859"/>
                  </a:ext>
                </a:extLst>
              </a:tr>
              <a:tr h="197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La France </a:t>
                      </a:r>
                      <a:r>
                        <a:rPr lang="cs-CZ" sz="1400" dirty="0" err="1">
                          <a:effectLst/>
                        </a:rPr>
                        <a:t>insoumise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Ekoenviro/socialismus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Extrémní a radikální levice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extLst>
                  <a:ext uri="{0D108BD9-81ED-4DB2-BD59-A6C34878D82A}">
                    <a16:rowId xmlns:a16="http://schemas.microsoft.com/office/drawing/2014/main" val="3044386423"/>
                  </a:ext>
                </a:extLst>
              </a:tr>
              <a:tr h="197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 err="1">
                          <a:effectLst/>
                        </a:rPr>
                        <a:t>Parti</a:t>
                      </a:r>
                      <a:r>
                        <a:rPr lang="cs-CZ" sz="1400" dirty="0">
                          <a:effectLst/>
                        </a:rPr>
                        <a:t> de </a:t>
                      </a:r>
                      <a:r>
                        <a:rPr lang="cs-CZ" sz="1400" dirty="0" err="1">
                          <a:effectLst/>
                        </a:rPr>
                        <a:t>gauche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 err="1">
                          <a:effectLst/>
                        </a:rPr>
                        <a:t>Ekoenviro</a:t>
                      </a:r>
                      <a:r>
                        <a:rPr lang="cs-CZ" sz="1400" dirty="0">
                          <a:effectLst/>
                        </a:rPr>
                        <a:t>/socialismus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Extrémní a radikální levice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extLst>
                  <a:ext uri="{0D108BD9-81ED-4DB2-BD59-A6C34878D82A}">
                    <a16:rowId xmlns:a16="http://schemas.microsoft.com/office/drawing/2014/main" val="1154666791"/>
                  </a:ext>
                </a:extLst>
              </a:tr>
              <a:tr h="197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Společně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 err="1">
                          <a:effectLst/>
                        </a:rPr>
                        <a:t>Ekosocialismus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Radikální levice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extLst>
                  <a:ext uri="{0D108BD9-81ED-4DB2-BD59-A6C34878D82A}">
                    <a16:rowId xmlns:a16="http://schemas.microsoft.com/office/drawing/2014/main" val="600944371"/>
                  </a:ext>
                </a:extLst>
              </a:tr>
              <a:tr h="197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Odpor a rovnost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Regionalisté, </a:t>
                      </a:r>
                      <a:r>
                        <a:rPr lang="cs-CZ" sz="1400" dirty="0" err="1">
                          <a:effectLst/>
                        </a:rPr>
                        <a:t>socdem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Radikální levice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extLst>
                  <a:ext uri="{0D108BD9-81ED-4DB2-BD59-A6C34878D82A}">
                    <a16:rowId xmlns:a16="http://schemas.microsoft.com/office/drawing/2014/main" val="3747648074"/>
                  </a:ext>
                </a:extLst>
              </a:tr>
              <a:tr h="3698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Nezávislá strana pracujících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Komunismus, marxismus,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Krajní levice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extLst>
                  <a:ext uri="{0D108BD9-81ED-4DB2-BD59-A6C34878D82A}">
                    <a16:rowId xmlns:a16="http://schemas.microsoft.com/office/drawing/2014/main" val="756750772"/>
                  </a:ext>
                </a:extLst>
              </a:tr>
              <a:tr h="3698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Ekologická revoluce - život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 err="1">
                          <a:effectLst/>
                        </a:rPr>
                        <a:t>Ekosocialismus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Radikální levice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extLst>
                  <a:ext uri="{0D108BD9-81ED-4DB2-BD59-A6C34878D82A}">
                    <a16:rowId xmlns:a16="http://schemas.microsoft.com/office/drawing/2014/main" val="1865634277"/>
                  </a:ext>
                </a:extLst>
              </a:tr>
              <a:tr h="3698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Sociálnědemokratická levice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 err="1">
                          <a:effectLst/>
                        </a:rPr>
                        <a:t>Ekosocialismus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Levice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extLst>
                  <a:ext uri="{0D108BD9-81ED-4DB2-BD59-A6C34878D82A}">
                    <a16:rowId xmlns:a16="http://schemas.microsoft.com/office/drawing/2014/main" val="811673217"/>
                  </a:ext>
                </a:extLst>
              </a:tr>
              <a:tr h="197444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Ekologové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extLst>
                  <a:ext uri="{0D108BD9-81ED-4DB2-BD59-A6C34878D82A}">
                    <a16:rowId xmlns:a16="http://schemas.microsoft.com/office/drawing/2014/main" val="876662894"/>
                  </a:ext>
                </a:extLst>
              </a:tr>
              <a:tr h="2156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Zelení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Enviro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Radikální levice a levý střed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extLst>
                  <a:ext uri="{0D108BD9-81ED-4DB2-BD59-A6C34878D82A}">
                    <a16:rowId xmlns:a16="http://schemas.microsoft.com/office/drawing/2014/main" val="3256465299"/>
                  </a:ext>
                </a:extLst>
              </a:tr>
              <a:tr h="197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Generace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Socdem a enviro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Levice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extLst>
                  <a:ext uri="{0D108BD9-81ED-4DB2-BD59-A6C34878D82A}">
                    <a16:rowId xmlns:a16="http://schemas.microsoft.com/office/drawing/2014/main" val="1506700162"/>
                  </a:ext>
                </a:extLst>
              </a:tr>
              <a:tr h="197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Ekologická generace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Enviro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Levice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extLst>
                  <a:ext uri="{0D108BD9-81ED-4DB2-BD59-A6C34878D82A}">
                    <a16:rowId xmlns:a16="http://schemas.microsoft.com/office/drawing/2014/main" val="1250962016"/>
                  </a:ext>
                </a:extLst>
              </a:tr>
              <a:tr h="197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Nový demokraté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Soc.dem a enviro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Levice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extLst>
                  <a:ext uri="{0D108BD9-81ED-4DB2-BD59-A6C34878D82A}">
                    <a16:rowId xmlns:a16="http://schemas.microsoft.com/office/drawing/2014/main" val="578771051"/>
                  </a:ext>
                </a:extLst>
              </a:tr>
              <a:tr h="197444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Demokratická levice a republikáni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extLst>
                  <a:ext uri="{0D108BD9-81ED-4DB2-BD59-A6C34878D82A}">
                    <a16:rowId xmlns:a16="http://schemas.microsoft.com/office/drawing/2014/main" val="2552210978"/>
                  </a:ext>
                </a:extLst>
              </a:tr>
              <a:tr h="197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PCF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Komunismus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Radikální levice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extLst>
                  <a:ext uri="{0D108BD9-81ED-4DB2-BD59-A6C34878D82A}">
                    <a16:rowId xmlns:a16="http://schemas.microsoft.com/office/drawing/2014/main" val="436566278"/>
                  </a:ext>
                </a:extLst>
              </a:tr>
              <a:tr h="197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Péyi-A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Iredentismus  (Mart.)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Levice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extLst>
                  <a:ext uri="{0D108BD9-81ED-4DB2-BD59-A6C34878D82A}">
                    <a16:rowId xmlns:a16="http://schemas.microsoft.com/office/drawing/2014/main" val="504550119"/>
                  </a:ext>
                </a:extLst>
              </a:tr>
              <a:tr h="197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Pour La Réunion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Soc.dem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Levice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extLst>
                  <a:ext uri="{0D108BD9-81ED-4DB2-BD59-A6C34878D82A}">
                    <a16:rowId xmlns:a16="http://schemas.microsoft.com/office/drawing/2014/main" val="3128615253"/>
                  </a:ext>
                </a:extLst>
              </a:tr>
              <a:tr h="197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Tavini huraatira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Iredentismus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Levice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extLst>
                  <a:ext uri="{0D108BD9-81ED-4DB2-BD59-A6C34878D82A}">
                    <a16:rowId xmlns:a16="http://schemas.microsoft.com/office/drawing/2014/main" val="1219814014"/>
                  </a:ext>
                </a:extLst>
              </a:tr>
              <a:tr h="197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Pokrok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Soc.dem.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Levice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extLst>
                  <a:ext uri="{0D108BD9-81ED-4DB2-BD59-A6C34878D82A}">
                    <a16:rowId xmlns:a16="http://schemas.microsoft.com/office/drawing/2014/main" val="2964517335"/>
                  </a:ext>
                </a:extLst>
              </a:tr>
              <a:tr h="197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Dekolonizační hnutí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Marxismus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Extrémní levice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extLst>
                  <a:ext uri="{0D108BD9-81ED-4DB2-BD59-A6C34878D82A}">
                    <a16:rowId xmlns:a16="http://schemas.microsoft.com/office/drawing/2014/main" val="1532550255"/>
                  </a:ext>
                </a:extLst>
              </a:tr>
              <a:tr h="197444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Socialismus a partneři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extLst>
                  <a:ext uri="{0D108BD9-81ED-4DB2-BD59-A6C34878D82A}">
                    <a16:rowId xmlns:a16="http://schemas.microsoft.com/office/drawing/2014/main" val="1506039902"/>
                  </a:ext>
                </a:extLst>
              </a:tr>
              <a:tr h="197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Parti Socialiste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Soc.dem.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Levice, střed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extLst>
                  <a:ext uri="{0D108BD9-81ED-4DB2-BD59-A6C34878D82A}">
                    <a16:rowId xmlns:a16="http://schemas.microsoft.com/office/drawing/2014/main" val="1704474358"/>
                  </a:ext>
                </a:extLst>
              </a:tr>
              <a:tr h="197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Progresivistická strana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Postmarximus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Levice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extLst>
                  <a:ext uri="{0D108BD9-81ED-4DB2-BD59-A6C34878D82A}">
                    <a16:rowId xmlns:a16="http://schemas.microsoft.com/office/drawing/2014/main" val="743403485"/>
                  </a:ext>
                </a:extLst>
              </a:tr>
              <a:tr h="197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Progresivisté Martiniku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Soc. dem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Levice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78" marR="58378" marT="0" marB="0"/>
                </a:tc>
                <a:extLst>
                  <a:ext uri="{0D108BD9-81ED-4DB2-BD59-A6C34878D82A}">
                    <a16:rowId xmlns:a16="http://schemas.microsoft.com/office/drawing/2014/main" val="636665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04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4F4F09B-D243-4278-9AC9-4E2824BA96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1E0608-4E71-4672-99E6-9356536C87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194DE0E-3B05-4144-B8AC-4F1C20D5E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Závěrem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DE8FF6E-3924-465C-ACDE-3FDA48F1F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Komunistická strana – strana jasné orientace a hodnot </a:t>
            </a:r>
          </a:p>
          <a:p>
            <a:r>
              <a:rPr lang="cs-CZ" dirty="0"/>
              <a:t>Nejlepší roky cca okolo 1950 </a:t>
            </a:r>
          </a:p>
          <a:p>
            <a:r>
              <a:rPr lang="cs-CZ" dirty="0"/>
              <a:t>Minimum času u moci, velice krátké období </a:t>
            </a:r>
          </a:p>
          <a:p>
            <a:r>
              <a:rPr lang="cs-CZ" dirty="0"/>
              <a:t>Neumí s vládnoucí rolí pracovat</a:t>
            </a:r>
          </a:p>
          <a:p>
            <a:r>
              <a:rPr lang="cs-CZ" dirty="0"/>
              <a:t>Nutná spolupráce s PS  </a:t>
            </a:r>
          </a:p>
          <a:p>
            <a:r>
              <a:rPr lang="cs-CZ" dirty="0"/>
              <a:t>Několik transformací po roce 2012</a:t>
            </a:r>
          </a:p>
          <a:p>
            <a:r>
              <a:rPr lang="cs-CZ" dirty="0"/>
              <a:t>Nyní zastoupení v rámci nové koalice NUPES </a:t>
            </a:r>
          </a:p>
          <a:p>
            <a:r>
              <a:rPr lang="cs-CZ" dirty="0"/>
              <a:t>Budoucnost? </a:t>
            </a:r>
          </a:p>
        </p:txBody>
      </p:sp>
    </p:spTree>
    <p:extLst>
      <p:ext uri="{BB962C8B-B14F-4D97-AF65-F5344CB8AC3E}">
        <p14:creationId xmlns:p14="http://schemas.microsoft.com/office/powerpoint/2010/main" val="2022076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0C6142-AE76-48D3-8107-E67F701ACD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D2707E5-A332-4566-920E-0383D38E49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617862-967B-4810-B78A-8FBBAD103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Komunistická strana Francie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422B40A-80A2-4445-9BC5-A0919B997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92002"/>
            <a:ext cx="11457702" cy="4267096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altLang="cs-CZ" dirty="0"/>
              <a:t>je těžké zaujmout neutrální postoj (pro/proti) 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dirty="0"/>
              <a:t>strana pevného jádra, vzorných voličů, dobře organizovaní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dirty="0"/>
              <a:t>strana masová (800 000 členů v roce 1946) 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dirty="0"/>
              <a:t>problém vztahu k Moskvě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dirty="0"/>
              <a:t>uznávají dlouho revoluci jako metodu k dosažení cíle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dirty="0"/>
              <a:t>studená válka ve Francii je promítnutá do konfrontace PCF a ostatní 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dirty="0"/>
              <a:t>podpora Sovětské politiky ve střední Evropě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dirty="0"/>
              <a:t>neprošly destalinizací jako jiné strany 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dirty="0"/>
              <a:t>po celou dobu jsou „stalinskou protirežimní stranou“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149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3E1217-4B07-47BE-B71B-11A1E42218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4043FC-D5C6-4C0D-9CFC-B2F94A4B31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F3B4E6-FE89-4DE7-AADD-281814A9F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1920 - 2012</a:t>
            </a:r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612D08C3-CF34-4F86-9FE4-85B0B4D53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397533"/>
            <a:ext cx="10562522" cy="434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154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88475E-D92D-45CC-BBD4-11DEF8585E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9027BC2-7CA2-4EE6-811A-7BFA08DD2D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5DC683B-23A9-4E67-AFDE-359575950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65688"/>
            <a:ext cx="10753200" cy="605888"/>
          </a:xfrm>
        </p:spPr>
        <p:txBody>
          <a:bodyPr/>
          <a:lstStyle/>
          <a:p>
            <a:r>
              <a:rPr lang="cs-CZ" dirty="0"/>
              <a:t>Front </a:t>
            </a:r>
            <a:r>
              <a:rPr lang="cs-CZ" dirty="0" err="1"/>
              <a:t>populaire</a:t>
            </a:r>
            <a:r>
              <a:rPr lang="cs-CZ" dirty="0"/>
              <a:t> </a:t>
            </a:r>
          </a:p>
        </p:txBody>
      </p:sp>
      <p:pic>
        <p:nvPicPr>
          <p:cNvPr id="5" name="Picture 5" descr="Image:Front populaire-chambre des députés.svg">
            <a:hlinkClick r:id="rId2"/>
            <a:extLst>
              <a:ext uri="{FF2B5EF4-FFF2-40B4-BE49-F238E27FC236}">
                <a16:creationId xmlns:a16="http://schemas.microsoft.com/office/drawing/2014/main" id="{906F1892-AB74-45CD-8993-F65EF0F04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80" y="1105137"/>
            <a:ext cx="7573088" cy="528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352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90D4BB8-C0D1-4E5A-BB63-6BF7E77CEE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76EC6A-6802-40A1-A6AD-126515FA26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6EBA13-4AA4-4065-A7A9-C2C974D4E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1940 – 1947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C809EEC-887B-4DA4-AA40-6246B1509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9" y="1692002"/>
            <a:ext cx="11279471" cy="413999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altLang="cs-CZ" dirty="0"/>
              <a:t>Za Vichy se o nich hovoří jako o straně 75 000 zastřelených, ale skutečnost je nižší číslo </a:t>
            </a:r>
          </a:p>
          <a:p>
            <a:pPr>
              <a:lnSpc>
                <a:spcPct val="80000"/>
              </a:lnSpc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dirty="0"/>
              <a:t>po roce 1944 se už neprojevuje jen jako strana „Sovětského svazu“, ale jako strana, která se snaží bránit zájmy nemajetných a chudých </a:t>
            </a:r>
          </a:p>
          <a:p>
            <a:pPr>
              <a:lnSpc>
                <a:spcPct val="80000"/>
              </a:lnSpc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dirty="0"/>
              <a:t>komunisté požadují vznik parlamentu o jedné komoře, kterému by patřila veškerá moc, v referendu to neprojde a dále oslabuje </a:t>
            </a:r>
          </a:p>
          <a:p>
            <a:pPr>
              <a:lnSpc>
                <a:spcPct val="80000"/>
              </a:lnSpc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dirty="0"/>
              <a:t>1947, nedobrovolný odchod z vlády do opozice a zde zůstávají až do roku 1981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1789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146AC3-936B-4A80-98FD-4BA91BF5AF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9BFCCA-B437-4D11-8F36-666396BFFA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1651A3-5B57-4ECE-9E5B-83A6D98D8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PCF 1920 – 1940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B2A49E7-F049-4C78-8732-4D795073F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359001"/>
            <a:ext cx="11542942" cy="413999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altLang="cs-CZ" dirty="0"/>
              <a:t>Vznik 1920, odštěpení od SFIO a jako reakce na VŘSR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dirty="0"/>
              <a:t>Postupně plní požadavky III. Internacionály, strana „Sovětského typu“ </a:t>
            </a:r>
          </a:p>
          <a:p>
            <a:pPr marL="72000" indent="0">
              <a:lnSpc>
                <a:spcPct val="80000"/>
              </a:lnSpc>
              <a:buNone/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dirty="0"/>
              <a:t>Rok 1924 – první volby, SFIC (Francouzská sekce komunistické internacionály) 9,5% a 26 poslanců (SFIO – 104)</a:t>
            </a:r>
          </a:p>
          <a:p>
            <a:pPr marL="72000" indent="0">
              <a:lnSpc>
                <a:spcPct val="80000"/>
              </a:lnSpc>
              <a:buNone/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dirty="0"/>
              <a:t>1928, volby 11,3% a 12 poslanců, bolševizace strany, třídní boj apod.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dirty="0"/>
              <a:t>1932, 8,4% a 11 poslanců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dirty="0"/>
              <a:t>1936, 15,2% hlasů a 72 poslanců</a:t>
            </a:r>
          </a:p>
          <a:p>
            <a:pPr marL="72000" indent="0">
              <a:lnSpc>
                <a:spcPct val="80000"/>
              </a:lnSpc>
              <a:buNone/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dirty="0"/>
              <a:t>Dohoda, že z levicových stran zůstane do druhého kola voleb jen ten, kdo získá v prvním kole nejvíce hlasů a ostatní ho v tom podporují </a:t>
            </a:r>
          </a:p>
          <a:p>
            <a:pPr marL="72000" indent="0">
              <a:lnSpc>
                <a:spcPct val="80000"/>
              </a:lnSpc>
              <a:buNone/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dirty="0"/>
              <a:t>PCF se nakonec vládní role neúčastní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0020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CBD769D-5B4A-48A0-9BBC-92AB65FF6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41F96B-79DC-44C8-BD6C-9F0F20BCCE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9189C19-C559-4A7B-8565-7B092FB0E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78845"/>
            <a:ext cx="10826237" cy="730314"/>
          </a:xfrm>
        </p:spPr>
        <p:txBody>
          <a:bodyPr/>
          <a:lstStyle/>
          <a:p>
            <a:r>
              <a:rPr lang="cs-CZ" altLang="cs-CZ" dirty="0"/>
              <a:t>PCF dle </a:t>
            </a:r>
            <a:r>
              <a:rPr lang="cs-CZ" altLang="cs-CZ" dirty="0" err="1"/>
              <a:t>Perottina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7BDBA3A-8EB5-4764-B493-1102775B4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altLang="cs-CZ" dirty="0"/>
              <a:t>Po roce 1946 a dále jsou opoziční stranou s dobrými výsledky, 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dirty="0"/>
              <a:t>jsou vnímáni jako  strana „Východu“ 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dirty="0"/>
              <a:t>protože tam neproběhla krize 30. let, nepotřebují pomoc USA</a:t>
            </a:r>
          </a:p>
          <a:p>
            <a:pPr>
              <a:lnSpc>
                <a:spcPct val="90000"/>
              </a:lnSpc>
              <a:defRPr/>
            </a:pPr>
            <a:endParaRPr lang="cs-CZ" altLang="cs-CZ" dirty="0"/>
          </a:p>
          <a:p>
            <a:pPr>
              <a:lnSpc>
                <a:spcPct val="90000"/>
              </a:lnSpc>
              <a:defRPr/>
            </a:pPr>
            <a:r>
              <a:rPr lang="cs-CZ" altLang="cs-CZ" dirty="0"/>
              <a:t>dobrá spolupráce s odbory 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dirty="0"/>
              <a:t>neustále těží z odboje let 1940 - 1944 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dirty="0"/>
              <a:t>kritizují vládní dekolonizační politiku </a:t>
            </a:r>
          </a:p>
          <a:p>
            <a:pPr>
              <a:lnSpc>
                <a:spcPct val="90000"/>
              </a:lnSpc>
              <a:defRPr/>
            </a:pPr>
            <a:endParaRPr lang="cs-CZ" altLang="cs-CZ" dirty="0"/>
          </a:p>
          <a:p>
            <a:pPr>
              <a:lnSpc>
                <a:spcPct val="90000"/>
              </a:lnSpc>
              <a:defRPr/>
            </a:pPr>
            <a:r>
              <a:rPr lang="cs-CZ" altLang="cs-CZ" dirty="0"/>
              <a:t>souhlasí s intervencí do centra Uher (1956)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dirty="0"/>
              <a:t>kritizují „monarchistickou“ ústavu, zastánci „NE“ v roce 1958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8502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011A181-4546-4536-B0FC-EBBE8308E1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56AB05-9E3F-4C9B-BBFA-503A811245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733F77-2867-4B0F-BCA5-BB4539292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PCF do roku 1968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8B8F213-0296-4BEA-9628-314D6269F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Kritika V. republiky a „nového systému“ </a:t>
            </a:r>
          </a:p>
          <a:p>
            <a:pPr eaLnBrk="1" hangingPunct="1">
              <a:defRPr/>
            </a:pPr>
            <a:r>
              <a:rPr lang="cs-CZ" altLang="cs-CZ" dirty="0"/>
              <a:t>Spolupráce v rámci voleb, především prezidentských voleb 1965 </a:t>
            </a:r>
          </a:p>
          <a:p>
            <a:pPr eaLnBrk="1" hangingPunct="1">
              <a:defRPr/>
            </a:pPr>
            <a:r>
              <a:rPr lang="cs-CZ" altLang="cs-CZ" dirty="0"/>
              <a:t>1964, umřel Maurice </a:t>
            </a:r>
            <a:r>
              <a:rPr lang="cs-CZ" altLang="cs-CZ" dirty="0" err="1"/>
              <a:t>Thorez</a:t>
            </a:r>
            <a:r>
              <a:rPr lang="cs-CZ" altLang="cs-CZ" dirty="0"/>
              <a:t>, </a:t>
            </a:r>
          </a:p>
          <a:p>
            <a:pPr eaLnBrk="1" hangingPunct="1">
              <a:defRPr/>
            </a:pPr>
            <a:r>
              <a:rPr lang="cs-CZ" altLang="cs-CZ" dirty="0"/>
              <a:t>nástupcem se stal </a:t>
            </a:r>
            <a:r>
              <a:rPr lang="cs-CZ" altLang="cs-CZ" dirty="0" err="1"/>
              <a:t>Waldeck</a:t>
            </a:r>
            <a:r>
              <a:rPr lang="cs-CZ" altLang="cs-CZ" dirty="0"/>
              <a:t>-Rochet</a:t>
            </a:r>
          </a:p>
          <a:p>
            <a:pPr eaLnBrk="1" hangingPunct="1">
              <a:defRPr/>
            </a:pPr>
            <a:r>
              <a:rPr lang="cs-CZ" altLang="cs-CZ" dirty="0"/>
              <a:t>absolvent studií v Moskvě, ale umírněnější, </a:t>
            </a:r>
          </a:p>
          <a:p>
            <a:pPr eaLnBrk="1" hangingPunct="1">
              <a:defRPr/>
            </a:pPr>
            <a:r>
              <a:rPr lang="cs-CZ" altLang="cs-CZ" dirty="0"/>
              <a:t>stejná ideologie a východiska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6344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E4AD3C-6A7E-4B36-A374-90E08A8FCA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82E0B9-D8C8-4183-9BF3-EFE142F060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4793D9-A424-4DB5-9908-BC67ECF7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1968 – 1969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C955644-C057-451C-92EE-A49E734B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/>
              <a:t>1968, nový tajemník Georges </a:t>
            </a:r>
            <a:r>
              <a:rPr lang="cs-CZ" altLang="cs-CZ" sz="2800" dirty="0" err="1"/>
              <a:t>Marchaise</a:t>
            </a:r>
            <a:r>
              <a:rPr lang="cs-CZ" altLang="cs-CZ" sz="2800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/>
              <a:t>„počátek marginalizace“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/>
              <a:t>první člověk, který se připojil až 1947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/>
              <a:t>nebyl na „studijním pobytu“ v Moskvě 40 - 44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p</a:t>
            </a:r>
            <a:r>
              <a:rPr lang="cs-CZ" altLang="cs-CZ" sz="2800" dirty="0"/>
              <a:t>odpora osobních známých předchozího předsedy M. 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/>
              <a:t>trochu polidštění a první náznak „</a:t>
            </a:r>
            <a:r>
              <a:rPr lang="cs-CZ" altLang="cs-CZ" sz="2800" dirty="0" err="1"/>
              <a:t>odstalinštění</a:t>
            </a:r>
            <a:r>
              <a:rPr lang="cs-CZ" altLang="cs-CZ" sz="2800" dirty="0"/>
              <a:t>“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/>
              <a:t>podpora sovětské zahraniční politiky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Sovětský svaz prospívá globálnímu dobru </a:t>
            </a: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/>
              <a:t>1969 – </a:t>
            </a:r>
            <a:r>
              <a:rPr lang="cs-CZ" altLang="cs-CZ" sz="2800" dirty="0" err="1"/>
              <a:t>Prez</a:t>
            </a:r>
            <a:r>
              <a:rPr lang="cs-CZ" altLang="cs-CZ" sz="2800" dirty="0"/>
              <a:t>. volby, </a:t>
            </a:r>
            <a:r>
              <a:rPr lang="cs-CZ" altLang="cs-CZ" sz="2800" b="1" dirty="0"/>
              <a:t>Jacques Duclos – 21,5%</a:t>
            </a:r>
            <a:endParaRPr lang="cs-CZ" alt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646616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cz-v11.potx" id="{1A432768-ED11-4D80-BB7B-F2DE57BF66BD}" vid="{70834B49-2483-4B2E-9811-25D90AF3623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muni-fss-prezentace-16-9-cz-v11</Template>
  <TotalTime>586</TotalTime>
  <Words>1011</Words>
  <Application>Microsoft Office PowerPoint</Application>
  <PresentationFormat>Širokoúhlá obrazovka</PresentationFormat>
  <Paragraphs>249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Tahoma</vt:lpstr>
      <vt:lpstr>Wingdings</vt:lpstr>
      <vt:lpstr>Prezentace_MU_CZ</vt:lpstr>
      <vt:lpstr>Komunistická strana Francie </vt:lpstr>
      <vt:lpstr>Komunistická strana Francie </vt:lpstr>
      <vt:lpstr>1920 - 2012</vt:lpstr>
      <vt:lpstr>Front populaire </vt:lpstr>
      <vt:lpstr>1940 – 1947 </vt:lpstr>
      <vt:lpstr>PCF 1920 – 1940 </vt:lpstr>
      <vt:lpstr>PCF dle Perottina</vt:lpstr>
      <vt:lpstr>PCF do roku 1968</vt:lpstr>
      <vt:lpstr>1968 – 1969 </vt:lpstr>
      <vt:lpstr>1980 – 1990 </vt:lpstr>
      <vt:lpstr>1990 – 2022 </vt:lpstr>
      <vt:lpstr>Jean Luc Mélenchon 2017 Lille </vt:lpstr>
      <vt:lpstr>Lille 2017 </vt:lpstr>
      <vt:lpstr>PCF – zisky ve volbách do AN </vt:lpstr>
      <vt:lpstr>NUPES – 2022 </vt:lpstr>
      <vt:lpstr>Prezentace aplikace PowerPoint</vt:lpstr>
      <vt:lpstr>Závěrem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Komunistická strana Francie</dc:title>
  <dc:creator>Michal Pink</dc:creator>
  <cp:lastModifiedBy>Ucitel</cp:lastModifiedBy>
  <cp:revision>14</cp:revision>
  <cp:lastPrinted>1601-01-01T00:00:00Z</cp:lastPrinted>
  <dcterms:created xsi:type="dcterms:W3CDTF">2022-11-01T11:56:39Z</dcterms:created>
  <dcterms:modified xsi:type="dcterms:W3CDTF">2022-11-08T06:57:56Z</dcterms:modified>
</cp:coreProperties>
</file>