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8" r:id="rId3"/>
    <p:sldId id="259" r:id="rId4"/>
    <p:sldId id="260" r:id="rId5"/>
    <p:sldId id="261" r:id="rId6"/>
    <p:sldId id="262" r:id="rId7"/>
    <p:sldId id="263" r:id="rId8"/>
    <p:sldId id="264" r:id="rId9"/>
    <p:sldId id="275" r:id="rId10"/>
    <p:sldId id="265" r:id="rId11"/>
    <p:sldId id="276" r:id="rId12"/>
    <p:sldId id="304" r:id="rId13"/>
    <p:sldId id="273" r:id="rId14"/>
    <p:sldId id="277" r:id="rId15"/>
    <p:sldId id="271" r:id="rId16"/>
    <p:sldId id="272" r:id="rId17"/>
    <p:sldId id="270" r:id="rId18"/>
    <p:sldId id="278" r:id="rId19"/>
    <p:sldId id="280" r:id="rId20"/>
    <p:sldId id="305" r:id="rId21"/>
    <p:sldId id="306" r:id="rId22"/>
    <p:sldId id="307" r:id="rId23"/>
    <p:sldId id="297" r:id="rId24"/>
    <p:sldId id="279" r:id="rId25"/>
    <p:sldId id="295" r:id="rId26"/>
    <p:sldId id="296" r:id="rId27"/>
    <p:sldId id="290" r:id="rId28"/>
    <p:sldId id="286" r:id="rId29"/>
    <p:sldId id="287" r:id="rId30"/>
    <p:sldId id="299" r:id="rId31"/>
    <p:sldId id="281" r:id="rId32"/>
    <p:sldId id="288" r:id="rId33"/>
    <p:sldId id="285" r:id="rId34"/>
    <p:sldId id="294" r:id="rId35"/>
    <p:sldId id="283" r:id="rId36"/>
    <p:sldId id="282" r:id="rId37"/>
    <p:sldId id="298" r:id="rId38"/>
    <p:sldId id="308" r:id="rId39"/>
    <p:sldId id="274" r:id="rId40"/>
    <p:sldId id="309" r:id="rId41"/>
    <p:sldId id="310" r:id="rId42"/>
    <p:sldId id="311" r:id="rId43"/>
    <p:sldId id="312" r:id="rId4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F14E2-358C-4202-A7D7-EA73380AA4E0}" type="datetimeFigureOut">
              <a:rPr lang="cs-CZ" smtClean="0"/>
              <a:t>22.09.2022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36CC09-742B-49BD-90FD-9E3454550C6F}" type="slidenum">
              <a:rPr lang="cs-CZ" smtClean="0"/>
              <a:t>‹#›</a:t>
            </a:fld>
            <a:endParaRPr lang="cs-CZ"/>
          </a:p>
        </p:txBody>
      </p:sp>
    </p:spTree>
    <p:extLst>
      <p:ext uri="{BB962C8B-B14F-4D97-AF65-F5344CB8AC3E}">
        <p14:creationId xmlns:p14="http://schemas.microsoft.com/office/powerpoint/2010/main" val="172529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err="1"/>
              <a:t>Otatné</a:t>
            </a:r>
            <a:r>
              <a:rPr lang="sk-SK" dirty="0"/>
              <a:t> príklady </a:t>
            </a:r>
            <a:r>
              <a:rPr lang="sk-SK" dirty="0" err="1"/>
              <a:t>arg.faulov</a:t>
            </a:r>
            <a:r>
              <a:rPr lang="sk-SK" dirty="0"/>
              <a:t>:</a:t>
            </a:r>
          </a:p>
          <a:p>
            <a:endParaRPr lang="sk-SK" dirty="0"/>
          </a:p>
          <a:p>
            <a:r>
              <a:rPr lang="sk-SK" dirty="0"/>
              <a:t>1.11 “Žiadny pravý Škót“</a:t>
            </a:r>
          </a:p>
          <a:p>
            <a:r>
              <a:rPr lang="sk-SK" dirty="0"/>
              <a:t>Ad hoc záchrana</a:t>
            </a:r>
          </a:p>
          <a:p>
            <a:r>
              <a:rPr lang="sk-SK" dirty="0"/>
              <a:t>Nastáva v momente reakcie rečníka na oponentove argumenty</a:t>
            </a:r>
          </a:p>
          <a:p>
            <a:r>
              <a:rPr lang="sk-SK" dirty="0"/>
              <a:t>Rečník pozmení pôvodné tvrdenie tak, aby sa protiargument nedal uplatniť</a:t>
            </a:r>
          </a:p>
          <a:p>
            <a:endParaRPr lang="sk-SK" dirty="0"/>
          </a:p>
          <a:p>
            <a:r>
              <a:rPr lang="sk-SK" i="1" dirty="0"/>
              <a:t>Žiadny (pravý) Škót by nemohol </a:t>
            </a:r>
          </a:p>
          <a:p>
            <a:pPr marL="0" indent="0">
              <a:buNone/>
            </a:pPr>
            <a:r>
              <a:rPr lang="sk-SK" i="1" dirty="0"/>
              <a:t>byť masovým vrahom.</a:t>
            </a:r>
          </a:p>
          <a:p>
            <a:pPr marL="0" indent="0">
              <a:buNone/>
            </a:pPr>
            <a:endParaRPr lang="sk-SK" i="1" dirty="0"/>
          </a:p>
          <a:p>
            <a:pPr marL="0" indent="0">
              <a:buNone/>
            </a:pPr>
            <a:r>
              <a:rPr lang="sk-SK" dirty="0"/>
              <a:t>1.12 </a:t>
            </a:r>
            <a:r>
              <a:rPr lang="sk-SK" dirty="0" err="1"/>
              <a:t>Úhybný</a:t>
            </a:r>
            <a:r>
              <a:rPr lang="sk-SK" dirty="0"/>
              <a:t> manéver – </a:t>
            </a:r>
            <a:r>
              <a:rPr lang="sk-SK" dirty="0" err="1"/>
              <a:t>Whatabautismus</a:t>
            </a:r>
            <a:endParaRPr lang="sk-SK" dirty="0"/>
          </a:p>
          <a:p>
            <a:r>
              <a:rPr lang="sk-SK" dirty="0"/>
              <a:t>Odvedenie pozornosti k nesúvisiacej téme v reakcii na argument. </a:t>
            </a:r>
          </a:p>
          <a:p>
            <a:endParaRPr lang="sk-SK" dirty="0"/>
          </a:p>
          <a:p>
            <a:endParaRPr lang="sk-SK" dirty="0"/>
          </a:p>
          <a:p>
            <a:r>
              <a:rPr lang="sk-SK" i="1" dirty="0"/>
              <a:t>Priemerný plat v SSSR </a:t>
            </a:r>
            <a:r>
              <a:rPr lang="sk-SK" i="1" dirty="0" err="1"/>
              <a:t>vs</a:t>
            </a:r>
            <a:r>
              <a:rPr lang="sk-SK" i="1" dirty="0"/>
              <a:t>. A vy zasa bijete černochov</a:t>
            </a:r>
          </a:p>
          <a:p>
            <a:r>
              <a:rPr lang="sk-SK" i="1" dirty="0"/>
              <a:t>A ty si minulý týždeň zabudla vyniesť smeti</a:t>
            </a:r>
          </a:p>
          <a:p>
            <a:endParaRPr lang="sk-SK" i="1" dirty="0"/>
          </a:p>
          <a:p>
            <a:r>
              <a:rPr lang="sk-SK" dirty="0"/>
              <a:t>1.13 Omyl hazardného hráča</a:t>
            </a:r>
          </a:p>
          <a:p>
            <a:r>
              <a:rPr lang="sk-SK" dirty="0"/>
              <a:t>Predpoklad, že minulé náhodné výsledky nejak ovplyvňujú budúce náhodné výsledky</a:t>
            </a:r>
          </a:p>
          <a:p>
            <a:endParaRPr lang="sk-SK" dirty="0"/>
          </a:p>
          <a:p>
            <a:r>
              <a:rPr lang="sk-SK" i="1" dirty="0"/>
              <a:t>Stojím si v tomto za </a:t>
            </a:r>
            <a:r>
              <a:rPr lang="sk-SK" i="1" dirty="0" err="1"/>
              <a:t>Hillary</a:t>
            </a:r>
            <a:r>
              <a:rPr lang="sk-SK" i="1" dirty="0"/>
              <a:t>. Nemôže mať predsa vždy nepravdu.</a:t>
            </a:r>
          </a:p>
          <a:p>
            <a:r>
              <a:rPr lang="sk-SK" i="1" dirty="0"/>
              <a:t>Dlho som nič nevyhral na automatoch, dnes sa mi to podarí.</a:t>
            </a:r>
          </a:p>
          <a:p>
            <a:endParaRPr lang="sk-SK" i="1" dirty="0"/>
          </a:p>
          <a:p>
            <a:r>
              <a:rPr lang="sk-SK" dirty="0"/>
              <a:t>1.14 </a:t>
            </a:r>
            <a:r>
              <a:rPr lang="sk-SK" dirty="0" err="1"/>
              <a:t>Thatcherovej</a:t>
            </a:r>
            <a:r>
              <a:rPr lang="sk-SK" dirty="0"/>
              <a:t> chyba</a:t>
            </a:r>
            <a:endParaRPr lang="sk-SK" i="1" dirty="0"/>
          </a:p>
          <a:p>
            <a:r>
              <a:rPr lang="sk-SK" dirty="0"/>
              <a:t>Chybné, pretože dôkazy sú irelevantné -&gt; bez ohľadu na výsledok je chyba prisudzovaná určitej skupine, osobe</a:t>
            </a:r>
          </a:p>
          <a:p>
            <a:endParaRPr lang="sk-SK" dirty="0"/>
          </a:p>
          <a:p>
            <a:r>
              <a:rPr lang="sk-SK" i="1" dirty="0"/>
              <a:t>Politika vyskúšaná na východnom Slovensku </a:t>
            </a:r>
            <a:r>
              <a:rPr lang="sk-SK" i="1" dirty="0" err="1"/>
              <a:t>vs</a:t>
            </a:r>
            <a:r>
              <a:rPr lang="sk-SK" i="1" dirty="0"/>
              <a:t>. Politika vyskúšaná v Bratislave</a:t>
            </a:r>
          </a:p>
          <a:p>
            <a:r>
              <a:rPr lang="sk-SK" i="1" dirty="0"/>
              <a:t>Hlasovanie v parlamente</a:t>
            </a:r>
          </a:p>
          <a:p>
            <a:endParaRPr lang="sk-SK" dirty="0"/>
          </a:p>
          <a:p>
            <a:pPr marL="0" indent="0">
              <a:buNone/>
            </a:pPr>
            <a:r>
              <a:rPr lang="sk-SK" dirty="0"/>
              <a:t>1.15 Zahltenie slovami (</a:t>
            </a:r>
            <a:r>
              <a:rPr lang="sk-SK" dirty="0" err="1"/>
              <a:t>Gish</a:t>
            </a:r>
            <a:r>
              <a:rPr lang="sk-SK" dirty="0"/>
              <a:t> </a:t>
            </a:r>
            <a:r>
              <a:rPr lang="sk-SK" dirty="0" err="1"/>
              <a:t>gallop</a:t>
            </a:r>
            <a:r>
              <a:rPr lang="sk-SK" dirty="0"/>
              <a:t>)</a:t>
            </a:r>
          </a:p>
          <a:p>
            <a:r>
              <a:rPr lang="sk-SK" dirty="0"/>
              <a:t>Slovný duel -&gt; toľko informácií, že oponent nemá možnosť a schopnosť všetky rozobrať</a:t>
            </a:r>
          </a:p>
        </p:txBody>
      </p:sp>
      <p:sp>
        <p:nvSpPr>
          <p:cNvPr id="4" name="Zástupný objekt pre číslo snímky 3"/>
          <p:cNvSpPr>
            <a:spLocks noGrp="1"/>
          </p:cNvSpPr>
          <p:nvPr>
            <p:ph type="sldNum" sz="quarter" idx="5"/>
          </p:nvPr>
        </p:nvSpPr>
        <p:spPr/>
        <p:txBody>
          <a:bodyPr/>
          <a:lstStyle/>
          <a:p>
            <a:fld id="{A036CC09-742B-49BD-90FD-9E3454550C6F}" type="slidenum">
              <a:rPr lang="cs-CZ" smtClean="0"/>
              <a:t>36</a:t>
            </a:fld>
            <a:endParaRPr lang="cs-CZ"/>
          </a:p>
        </p:txBody>
      </p:sp>
    </p:spTree>
    <p:extLst>
      <p:ext uri="{BB962C8B-B14F-4D97-AF65-F5344CB8AC3E}">
        <p14:creationId xmlns:p14="http://schemas.microsoft.com/office/powerpoint/2010/main" val="3792613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1B3CA0-FF03-4C0E-9959-F1D11551529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87701EC5-740C-4662-90EC-BA5421160C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4F657B5C-B9AB-44D7-B300-93A32B42838D}"/>
              </a:ext>
            </a:extLst>
          </p:cNvPr>
          <p:cNvSpPr>
            <a:spLocks noGrp="1"/>
          </p:cNvSpPr>
          <p:nvPr>
            <p:ph type="dt" sz="half" idx="10"/>
          </p:nvPr>
        </p:nvSpPr>
        <p:spPr/>
        <p:txBody>
          <a:bodyPr/>
          <a:lstStyle/>
          <a:p>
            <a:fld id="{DFDF2360-3B6B-4CC8-A3C3-A7AD1D225E01}" type="datetimeFigureOut">
              <a:rPr lang="cs-CZ" smtClean="0"/>
              <a:t>22.09.2022</a:t>
            </a:fld>
            <a:endParaRPr lang="cs-CZ"/>
          </a:p>
        </p:txBody>
      </p:sp>
      <p:sp>
        <p:nvSpPr>
          <p:cNvPr id="5" name="Zástupný symbol pro zápatí 4">
            <a:extLst>
              <a:ext uri="{FF2B5EF4-FFF2-40B4-BE49-F238E27FC236}">
                <a16:creationId xmlns:a16="http://schemas.microsoft.com/office/drawing/2014/main" id="{7859C515-9CF3-4119-9CCA-2513934B972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CCDAC68-28A8-4580-A7EF-649B53072857}"/>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286755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3A2AC7-463A-49B8-9C3B-C76D981F3D32}"/>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0A0A9A7-9D0F-485B-A825-C167B01B8FE8}"/>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554D70B-489B-44E2-B4E4-8689BF5B7806}"/>
              </a:ext>
            </a:extLst>
          </p:cNvPr>
          <p:cNvSpPr>
            <a:spLocks noGrp="1"/>
          </p:cNvSpPr>
          <p:nvPr>
            <p:ph type="dt" sz="half" idx="10"/>
          </p:nvPr>
        </p:nvSpPr>
        <p:spPr/>
        <p:txBody>
          <a:bodyPr/>
          <a:lstStyle/>
          <a:p>
            <a:fld id="{DFDF2360-3B6B-4CC8-A3C3-A7AD1D225E01}" type="datetimeFigureOut">
              <a:rPr lang="cs-CZ" smtClean="0"/>
              <a:t>22.09.2022</a:t>
            </a:fld>
            <a:endParaRPr lang="cs-CZ"/>
          </a:p>
        </p:txBody>
      </p:sp>
      <p:sp>
        <p:nvSpPr>
          <p:cNvPr id="5" name="Zástupný symbol pro zápatí 4">
            <a:extLst>
              <a:ext uri="{FF2B5EF4-FFF2-40B4-BE49-F238E27FC236}">
                <a16:creationId xmlns:a16="http://schemas.microsoft.com/office/drawing/2014/main" id="{02D59590-12AE-43C3-8231-E9F234BBCAC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8B0E3F3-339A-4E48-8869-2D5F3D719B7B}"/>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149087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E50C39B-7758-4B5B-89E8-2C7867E25810}"/>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B75F315D-E822-461F-8C1E-7D99A30B9623}"/>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7E9CBAC-3879-4D82-AEB1-F2F967A2845D}"/>
              </a:ext>
            </a:extLst>
          </p:cNvPr>
          <p:cNvSpPr>
            <a:spLocks noGrp="1"/>
          </p:cNvSpPr>
          <p:nvPr>
            <p:ph type="dt" sz="half" idx="10"/>
          </p:nvPr>
        </p:nvSpPr>
        <p:spPr/>
        <p:txBody>
          <a:bodyPr/>
          <a:lstStyle/>
          <a:p>
            <a:fld id="{DFDF2360-3B6B-4CC8-A3C3-A7AD1D225E01}" type="datetimeFigureOut">
              <a:rPr lang="cs-CZ" smtClean="0"/>
              <a:t>22.09.2022</a:t>
            </a:fld>
            <a:endParaRPr lang="cs-CZ"/>
          </a:p>
        </p:txBody>
      </p:sp>
      <p:sp>
        <p:nvSpPr>
          <p:cNvPr id="5" name="Zástupný symbol pro zápatí 4">
            <a:extLst>
              <a:ext uri="{FF2B5EF4-FFF2-40B4-BE49-F238E27FC236}">
                <a16:creationId xmlns:a16="http://schemas.microsoft.com/office/drawing/2014/main" id="{A7BBE68D-26CA-4CFB-A54A-7F9A4BB9784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8ABA86B-4369-4FBD-A868-5D4D2B604BC8}"/>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102318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9AB288-4862-4420-9BAD-5D242C702EE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7713757-26DD-498E-ADB5-962A74A0D9FD}"/>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FE63655-2399-4F3E-B21E-0712C408110A}"/>
              </a:ext>
            </a:extLst>
          </p:cNvPr>
          <p:cNvSpPr>
            <a:spLocks noGrp="1"/>
          </p:cNvSpPr>
          <p:nvPr>
            <p:ph type="dt" sz="half" idx="10"/>
          </p:nvPr>
        </p:nvSpPr>
        <p:spPr/>
        <p:txBody>
          <a:bodyPr/>
          <a:lstStyle/>
          <a:p>
            <a:fld id="{DFDF2360-3B6B-4CC8-A3C3-A7AD1D225E01}" type="datetimeFigureOut">
              <a:rPr lang="cs-CZ" smtClean="0"/>
              <a:t>22.09.2022</a:t>
            </a:fld>
            <a:endParaRPr lang="cs-CZ"/>
          </a:p>
        </p:txBody>
      </p:sp>
      <p:sp>
        <p:nvSpPr>
          <p:cNvPr id="5" name="Zástupný symbol pro zápatí 4">
            <a:extLst>
              <a:ext uri="{FF2B5EF4-FFF2-40B4-BE49-F238E27FC236}">
                <a16:creationId xmlns:a16="http://schemas.microsoft.com/office/drawing/2014/main" id="{5F316887-1FCC-4B44-8734-1AD7706B1A2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523F6AA-53BA-455E-80BA-4E5882F6CEDC}"/>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1282354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804A04-939C-4651-BEB3-07CD9F688271}"/>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D8F4EB45-43F7-4051-9D69-3BA4818025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0F83B49-75CE-4DB3-83CA-71D86A466EC9}"/>
              </a:ext>
            </a:extLst>
          </p:cNvPr>
          <p:cNvSpPr>
            <a:spLocks noGrp="1"/>
          </p:cNvSpPr>
          <p:nvPr>
            <p:ph type="dt" sz="half" idx="10"/>
          </p:nvPr>
        </p:nvSpPr>
        <p:spPr/>
        <p:txBody>
          <a:bodyPr/>
          <a:lstStyle/>
          <a:p>
            <a:fld id="{DFDF2360-3B6B-4CC8-A3C3-A7AD1D225E01}" type="datetimeFigureOut">
              <a:rPr lang="cs-CZ" smtClean="0"/>
              <a:t>22.09.2022</a:t>
            </a:fld>
            <a:endParaRPr lang="cs-CZ"/>
          </a:p>
        </p:txBody>
      </p:sp>
      <p:sp>
        <p:nvSpPr>
          <p:cNvPr id="5" name="Zástupný symbol pro zápatí 4">
            <a:extLst>
              <a:ext uri="{FF2B5EF4-FFF2-40B4-BE49-F238E27FC236}">
                <a16:creationId xmlns:a16="http://schemas.microsoft.com/office/drawing/2014/main" id="{02AF50CB-E34A-4A8B-A49D-4E1C08DC722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416A8FA-82CB-477D-B56B-9E31D2E5CAE7}"/>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3764548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AE53B2-FBBA-4297-8329-DE24B9DC86B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85DA00F-A98F-48F3-A2EC-4705F961DEBA}"/>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4CBE1F37-7096-43FA-B5A7-85D09DD0AFE8}"/>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4853BA82-F928-43EC-99D4-225F7E2E56FA}"/>
              </a:ext>
            </a:extLst>
          </p:cNvPr>
          <p:cNvSpPr>
            <a:spLocks noGrp="1"/>
          </p:cNvSpPr>
          <p:nvPr>
            <p:ph type="dt" sz="half" idx="10"/>
          </p:nvPr>
        </p:nvSpPr>
        <p:spPr/>
        <p:txBody>
          <a:bodyPr/>
          <a:lstStyle/>
          <a:p>
            <a:fld id="{DFDF2360-3B6B-4CC8-A3C3-A7AD1D225E01}" type="datetimeFigureOut">
              <a:rPr lang="cs-CZ" smtClean="0"/>
              <a:t>22.09.2022</a:t>
            </a:fld>
            <a:endParaRPr lang="cs-CZ"/>
          </a:p>
        </p:txBody>
      </p:sp>
      <p:sp>
        <p:nvSpPr>
          <p:cNvPr id="6" name="Zástupný symbol pro zápatí 5">
            <a:extLst>
              <a:ext uri="{FF2B5EF4-FFF2-40B4-BE49-F238E27FC236}">
                <a16:creationId xmlns:a16="http://schemas.microsoft.com/office/drawing/2014/main" id="{A899CD88-4C11-4CDB-8761-E42BCD7898A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BE4536E-58CC-4898-BEEC-22FDAB961100}"/>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378941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3059B1-92E1-4988-856A-D5A3C3B9DFF6}"/>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C57985D1-B6CC-4576-86BE-B578FCC1E1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5EC59AA8-6F04-4D97-A014-E21E2A0AF181}"/>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71FB8F3-8E09-4299-B173-875CC2CC2E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6CCBB1D9-5AFF-4A18-A795-9FF9A9372B01}"/>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95A812A6-516B-4FE2-A6DE-6BE2A5CD43E0}"/>
              </a:ext>
            </a:extLst>
          </p:cNvPr>
          <p:cNvSpPr>
            <a:spLocks noGrp="1"/>
          </p:cNvSpPr>
          <p:nvPr>
            <p:ph type="dt" sz="half" idx="10"/>
          </p:nvPr>
        </p:nvSpPr>
        <p:spPr/>
        <p:txBody>
          <a:bodyPr/>
          <a:lstStyle/>
          <a:p>
            <a:fld id="{DFDF2360-3B6B-4CC8-A3C3-A7AD1D225E01}" type="datetimeFigureOut">
              <a:rPr lang="cs-CZ" smtClean="0"/>
              <a:t>22.09.2022</a:t>
            </a:fld>
            <a:endParaRPr lang="cs-CZ"/>
          </a:p>
        </p:txBody>
      </p:sp>
      <p:sp>
        <p:nvSpPr>
          <p:cNvPr id="8" name="Zástupný symbol pro zápatí 7">
            <a:extLst>
              <a:ext uri="{FF2B5EF4-FFF2-40B4-BE49-F238E27FC236}">
                <a16:creationId xmlns:a16="http://schemas.microsoft.com/office/drawing/2014/main" id="{94717B6E-B32A-4B1B-BADA-C2F3A54BC80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483C2B1-D02B-4B88-AD15-B3E894250EB4}"/>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360473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F0E537-78B5-44FB-BE79-E1F2724D7A5C}"/>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147E6F00-E613-467B-96EA-E6F5C0255753}"/>
              </a:ext>
            </a:extLst>
          </p:cNvPr>
          <p:cNvSpPr>
            <a:spLocks noGrp="1"/>
          </p:cNvSpPr>
          <p:nvPr>
            <p:ph type="dt" sz="half" idx="10"/>
          </p:nvPr>
        </p:nvSpPr>
        <p:spPr/>
        <p:txBody>
          <a:bodyPr/>
          <a:lstStyle/>
          <a:p>
            <a:fld id="{DFDF2360-3B6B-4CC8-A3C3-A7AD1D225E01}" type="datetimeFigureOut">
              <a:rPr lang="cs-CZ" smtClean="0"/>
              <a:t>22.09.2022</a:t>
            </a:fld>
            <a:endParaRPr lang="cs-CZ"/>
          </a:p>
        </p:txBody>
      </p:sp>
      <p:sp>
        <p:nvSpPr>
          <p:cNvPr id="4" name="Zástupný symbol pro zápatí 3">
            <a:extLst>
              <a:ext uri="{FF2B5EF4-FFF2-40B4-BE49-F238E27FC236}">
                <a16:creationId xmlns:a16="http://schemas.microsoft.com/office/drawing/2014/main" id="{4ECB05D2-D923-456B-BB0F-C607D16E3D65}"/>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2356D26F-2935-45C0-82C1-4FAABCD2D042}"/>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315036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3B18F3A-E0EF-4E53-92D0-99BD92C68DE4}"/>
              </a:ext>
            </a:extLst>
          </p:cNvPr>
          <p:cNvSpPr>
            <a:spLocks noGrp="1"/>
          </p:cNvSpPr>
          <p:nvPr>
            <p:ph type="dt" sz="half" idx="10"/>
          </p:nvPr>
        </p:nvSpPr>
        <p:spPr/>
        <p:txBody>
          <a:bodyPr/>
          <a:lstStyle/>
          <a:p>
            <a:fld id="{DFDF2360-3B6B-4CC8-A3C3-A7AD1D225E01}" type="datetimeFigureOut">
              <a:rPr lang="cs-CZ" smtClean="0"/>
              <a:t>22.09.2022</a:t>
            </a:fld>
            <a:endParaRPr lang="cs-CZ"/>
          </a:p>
        </p:txBody>
      </p:sp>
      <p:sp>
        <p:nvSpPr>
          <p:cNvPr id="3" name="Zástupný symbol pro zápatí 2">
            <a:extLst>
              <a:ext uri="{FF2B5EF4-FFF2-40B4-BE49-F238E27FC236}">
                <a16:creationId xmlns:a16="http://schemas.microsoft.com/office/drawing/2014/main" id="{E65B0064-9DEB-48D9-8672-285757CD7422}"/>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BC83F0D-8B7A-458B-940A-DAAA298BF727}"/>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2959694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E7AA4B-C7D8-4286-8E79-3DC594DE722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FC136EC3-BBF6-4F78-B337-B4DC57259D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16B107B3-2AB2-4B56-9D47-B794D6F303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E8685B2-7A73-4600-8ECD-9B995CE06590}"/>
              </a:ext>
            </a:extLst>
          </p:cNvPr>
          <p:cNvSpPr>
            <a:spLocks noGrp="1"/>
          </p:cNvSpPr>
          <p:nvPr>
            <p:ph type="dt" sz="half" idx="10"/>
          </p:nvPr>
        </p:nvSpPr>
        <p:spPr/>
        <p:txBody>
          <a:bodyPr/>
          <a:lstStyle/>
          <a:p>
            <a:fld id="{DFDF2360-3B6B-4CC8-A3C3-A7AD1D225E01}" type="datetimeFigureOut">
              <a:rPr lang="cs-CZ" smtClean="0"/>
              <a:t>22.09.2022</a:t>
            </a:fld>
            <a:endParaRPr lang="cs-CZ"/>
          </a:p>
        </p:txBody>
      </p:sp>
      <p:sp>
        <p:nvSpPr>
          <p:cNvPr id="6" name="Zástupný symbol pro zápatí 5">
            <a:extLst>
              <a:ext uri="{FF2B5EF4-FFF2-40B4-BE49-F238E27FC236}">
                <a16:creationId xmlns:a16="http://schemas.microsoft.com/office/drawing/2014/main" id="{C6143FA2-4DEB-4BBA-9C63-77AD7446905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6F8D486-732C-484C-99BD-5169C2045B88}"/>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1457988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2FD108-66C4-49FE-A803-CEA7D4C64FB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1C22B90A-077C-486E-943F-9A133958D1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C0F289AD-AC01-4823-B2C6-07B652A512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F417885-677B-44E4-A415-789794F435AE}"/>
              </a:ext>
            </a:extLst>
          </p:cNvPr>
          <p:cNvSpPr>
            <a:spLocks noGrp="1"/>
          </p:cNvSpPr>
          <p:nvPr>
            <p:ph type="dt" sz="half" idx="10"/>
          </p:nvPr>
        </p:nvSpPr>
        <p:spPr/>
        <p:txBody>
          <a:bodyPr/>
          <a:lstStyle/>
          <a:p>
            <a:fld id="{DFDF2360-3B6B-4CC8-A3C3-A7AD1D225E01}" type="datetimeFigureOut">
              <a:rPr lang="cs-CZ" smtClean="0"/>
              <a:t>22.09.2022</a:t>
            </a:fld>
            <a:endParaRPr lang="cs-CZ"/>
          </a:p>
        </p:txBody>
      </p:sp>
      <p:sp>
        <p:nvSpPr>
          <p:cNvPr id="6" name="Zástupný symbol pro zápatí 5">
            <a:extLst>
              <a:ext uri="{FF2B5EF4-FFF2-40B4-BE49-F238E27FC236}">
                <a16:creationId xmlns:a16="http://schemas.microsoft.com/office/drawing/2014/main" id="{019B4F07-91DE-4271-9B92-AE0C183FCB8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E1BCE48-A74D-478D-BC67-B6F585CA3995}"/>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663245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485330B-D56E-441D-AB66-53E224D070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64F87C3D-62FD-4B34-A348-5EEF39B520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BACF98C-DFB3-41CB-A67E-F65D952842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F2360-3B6B-4CC8-A3C3-A7AD1D225E01}" type="datetimeFigureOut">
              <a:rPr lang="cs-CZ" smtClean="0"/>
              <a:t>22.09.2022</a:t>
            </a:fld>
            <a:endParaRPr lang="cs-CZ"/>
          </a:p>
        </p:txBody>
      </p:sp>
      <p:sp>
        <p:nvSpPr>
          <p:cNvPr id="5" name="Zástupný symbol pro zápatí 4">
            <a:extLst>
              <a:ext uri="{FF2B5EF4-FFF2-40B4-BE49-F238E27FC236}">
                <a16:creationId xmlns:a16="http://schemas.microsoft.com/office/drawing/2014/main" id="{AD9C454A-8A16-4422-9240-B272C5CF29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EBEDD9C9-9988-4855-A0F1-58D30B180E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86A38-B832-4030-8D62-993ED0539FE4}" type="slidenum">
              <a:rPr lang="cs-CZ" smtClean="0"/>
              <a:t>‹#›</a:t>
            </a:fld>
            <a:endParaRPr lang="cs-CZ"/>
          </a:p>
        </p:txBody>
      </p:sp>
    </p:spTree>
    <p:extLst>
      <p:ext uri="{BB962C8B-B14F-4D97-AF65-F5344CB8AC3E}">
        <p14:creationId xmlns:p14="http://schemas.microsoft.com/office/powerpoint/2010/main" val="2208847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E78511-DFF6-4713-81DD-78D6115E73DF}"/>
              </a:ext>
            </a:extLst>
          </p:cNvPr>
          <p:cNvSpPr>
            <a:spLocks noGrp="1"/>
          </p:cNvSpPr>
          <p:nvPr>
            <p:ph type="ctrTitle"/>
          </p:nvPr>
        </p:nvSpPr>
        <p:spPr>
          <a:xfrm>
            <a:off x="1062135" y="1122363"/>
            <a:ext cx="10067731" cy="2059376"/>
          </a:xfrm>
        </p:spPr>
        <p:txBody>
          <a:bodyPr/>
          <a:lstStyle/>
          <a:p>
            <a:r>
              <a:rPr lang="cs-CZ" dirty="0"/>
              <a:t>POLb1143 Základy argumentace</a:t>
            </a:r>
          </a:p>
        </p:txBody>
      </p:sp>
      <p:sp>
        <p:nvSpPr>
          <p:cNvPr id="3" name="Podnadpis 2">
            <a:extLst>
              <a:ext uri="{FF2B5EF4-FFF2-40B4-BE49-F238E27FC236}">
                <a16:creationId xmlns:a16="http://schemas.microsoft.com/office/drawing/2014/main" id="{34EBB465-FB4B-442A-830E-F4FB6AC989C4}"/>
              </a:ext>
            </a:extLst>
          </p:cNvPr>
          <p:cNvSpPr>
            <a:spLocks noGrp="1"/>
          </p:cNvSpPr>
          <p:nvPr>
            <p:ph type="subTitle" idx="1"/>
          </p:nvPr>
        </p:nvSpPr>
        <p:spPr/>
        <p:txBody>
          <a:bodyPr>
            <a:normAutofit/>
          </a:bodyPr>
          <a:lstStyle/>
          <a:p>
            <a:r>
              <a:rPr lang="cs-CZ" sz="3600" dirty="0"/>
              <a:t>1. Jak argumentovat (a jak ne)</a:t>
            </a:r>
          </a:p>
        </p:txBody>
      </p:sp>
      <p:pic>
        <p:nvPicPr>
          <p:cNvPr id="5" name="Obrázek 4">
            <a:extLst>
              <a:ext uri="{FF2B5EF4-FFF2-40B4-BE49-F238E27FC236}">
                <a16:creationId xmlns:a16="http://schemas.microsoft.com/office/drawing/2014/main" id="{3A372511-D432-4792-9687-C90C443D6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3315" y="5662048"/>
            <a:ext cx="1277115" cy="982982"/>
          </a:xfrm>
          <a:prstGeom prst="rect">
            <a:avLst/>
          </a:prstGeom>
        </p:spPr>
      </p:pic>
      <p:sp>
        <p:nvSpPr>
          <p:cNvPr id="6" name="TextovéPole 5">
            <a:extLst>
              <a:ext uri="{FF2B5EF4-FFF2-40B4-BE49-F238E27FC236}">
                <a16:creationId xmlns:a16="http://schemas.microsoft.com/office/drawing/2014/main" id="{6CB55974-F122-4D11-8D3A-2F4FC16B7105}"/>
              </a:ext>
            </a:extLst>
          </p:cNvPr>
          <p:cNvSpPr txBox="1"/>
          <p:nvPr/>
        </p:nvSpPr>
        <p:spPr>
          <a:xfrm>
            <a:off x="363892" y="5998699"/>
            <a:ext cx="2845837" cy="646331"/>
          </a:xfrm>
          <a:prstGeom prst="rect">
            <a:avLst/>
          </a:prstGeom>
          <a:noFill/>
        </p:spPr>
        <p:txBody>
          <a:bodyPr wrap="square" rtlCol="0">
            <a:spAutoFit/>
          </a:bodyPr>
          <a:lstStyle/>
          <a:p>
            <a:r>
              <a:rPr lang="cs-CZ" dirty="0"/>
              <a:t>22. září 2022</a:t>
            </a:r>
          </a:p>
          <a:p>
            <a:r>
              <a:rPr lang="cs-CZ" dirty="0"/>
              <a:t>Fakulta sociálních studií, MU</a:t>
            </a:r>
          </a:p>
        </p:txBody>
      </p:sp>
    </p:spTree>
    <p:extLst>
      <p:ext uri="{BB962C8B-B14F-4D97-AF65-F5344CB8AC3E}">
        <p14:creationId xmlns:p14="http://schemas.microsoft.com/office/powerpoint/2010/main" val="1109141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E95FD7-87E4-442F-98D6-09E724CE0CCF}"/>
              </a:ext>
            </a:extLst>
          </p:cNvPr>
          <p:cNvSpPr>
            <a:spLocks noGrp="1"/>
          </p:cNvSpPr>
          <p:nvPr>
            <p:ph type="title"/>
          </p:nvPr>
        </p:nvSpPr>
        <p:spPr/>
        <p:txBody>
          <a:bodyPr/>
          <a:lstStyle/>
          <a:p>
            <a:r>
              <a:rPr lang="cs-CZ" dirty="0"/>
              <a:t>Argumentační linie – důkaz</a:t>
            </a:r>
          </a:p>
        </p:txBody>
      </p:sp>
      <p:sp>
        <p:nvSpPr>
          <p:cNvPr id="3" name="Zástupný obsah 2">
            <a:extLst>
              <a:ext uri="{FF2B5EF4-FFF2-40B4-BE49-F238E27FC236}">
                <a16:creationId xmlns:a16="http://schemas.microsoft.com/office/drawing/2014/main" id="{90BFD816-B031-4D9D-AD2B-5F8B6B4A8FDD}"/>
              </a:ext>
            </a:extLst>
          </p:cNvPr>
          <p:cNvSpPr>
            <a:spLocks noGrp="1"/>
          </p:cNvSpPr>
          <p:nvPr>
            <p:ph idx="1"/>
          </p:nvPr>
        </p:nvSpPr>
        <p:spPr/>
        <p:txBody>
          <a:bodyPr>
            <a:normAutofit fontScale="92500" lnSpcReduction="10000"/>
          </a:bodyPr>
          <a:lstStyle/>
          <a:p>
            <a:r>
              <a:rPr lang="cs-CZ" dirty="0"/>
              <a:t>Dokazuje platnost našeho vysvětlení (skutečně to takto v realitě je)</a:t>
            </a:r>
          </a:p>
          <a:p>
            <a:r>
              <a:rPr lang="cs-CZ" dirty="0"/>
              <a:t>Důraz na empirii (vs. vysvětlení, které je převážně teoretické)</a:t>
            </a:r>
          </a:p>
          <a:p>
            <a:r>
              <a:rPr lang="cs-CZ" dirty="0"/>
              <a:t>Relativně málo textu, ale časově náročné připravit</a:t>
            </a:r>
          </a:p>
          <a:p>
            <a:r>
              <a:rPr lang="cs-CZ" dirty="0"/>
              <a:t>Příklady důkazů:</a:t>
            </a:r>
          </a:p>
          <a:p>
            <a:pPr lvl="1" fontAlgn="base"/>
            <a:r>
              <a:rPr lang="cs-CZ" b="0" i="0" dirty="0">
                <a:effectLst/>
              </a:rPr>
              <a:t>Statistiky, včetně průzkumů</a:t>
            </a:r>
          </a:p>
          <a:p>
            <a:pPr lvl="1" fontAlgn="base"/>
            <a:r>
              <a:rPr lang="cs-CZ" b="0" i="0" dirty="0">
                <a:effectLst/>
              </a:rPr>
              <a:t>Vědecké studie a výzkumy</a:t>
            </a:r>
          </a:p>
          <a:p>
            <a:pPr lvl="1" fontAlgn="base"/>
            <a:r>
              <a:rPr lang="cs-CZ" b="0" i="0" dirty="0">
                <a:effectLst/>
              </a:rPr>
              <a:t>Názory odborníků v daném oboru</a:t>
            </a:r>
          </a:p>
          <a:p>
            <a:pPr lvl="1" fontAlgn="base"/>
            <a:r>
              <a:rPr lang="cs-CZ" b="0" i="0" dirty="0">
                <a:effectLst/>
              </a:rPr>
              <a:t>Příklady z praxe (pozor na to, jak příklady vybíráme)</a:t>
            </a:r>
          </a:p>
          <a:p>
            <a:pPr lvl="1" fontAlgn="base"/>
            <a:r>
              <a:rPr lang="cs-CZ" b="0" i="0" dirty="0">
                <a:effectLst/>
              </a:rPr>
              <a:t>Paralely, analogie, komparace (pozor na to, s čím porovnáváme!)</a:t>
            </a:r>
          </a:p>
          <a:p>
            <a:pPr lvl="1"/>
            <a:r>
              <a:rPr lang="cs-CZ" dirty="0"/>
              <a:t>Demonstrace, experiment</a:t>
            </a:r>
          </a:p>
          <a:p>
            <a:r>
              <a:rPr lang="cs-CZ" dirty="0"/>
              <a:t>Pokud nemám důkaz, nahradím ho nepopiratelným vysvětlením</a:t>
            </a:r>
          </a:p>
        </p:txBody>
      </p:sp>
    </p:spTree>
    <p:extLst>
      <p:ext uri="{BB962C8B-B14F-4D97-AF65-F5344CB8AC3E}">
        <p14:creationId xmlns:p14="http://schemas.microsoft.com/office/powerpoint/2010/main" val="1547530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0C1C7F-090C-497F-8E57-9FECF1E84DC3}"/>
              </a:ext>
            </a:extLst>
          </p:cNvPr>
          <p:cNvSpPr>
            <a:spLocks noGrp="1"/>
          </p:cNvSpPr>
          <p:nvPr>
            <p:ph type="title"/>
          </p:nvPr>
        </p:nvSpPr>
        <p:spPr/>
        <p:txBody>
          <a:bodyPr/>
          <a:lstStyle/>
          <a:p>
            <a:r>
              <a:rPr lang="cs-CZ" dirty="0"/>
              <a:t>Argumentační linie – důkaz</a:t>
            </a:r>
          </a:p>
        </p:txBody>
      </p:sp>
      <p:sp>
        <p:nvSpPr>
          <p:cNvPr id="3" name="Zástupný obsah 2">
            <a:extLst>
              <a:ext uri="{FF2B5EF4-FFF2-40B4-BE49-F238E27FC236}">
                <a16:creationId xmlns:a16="http://schemas.microsoft.com/office/drawing/2014/main" id="{4B3C0110-9495-4834-BD6F-4C593DE15C59}"/>
              </a:ext>
            </a:extLst>
          </p:cNvPr>
          <p:cNvSpPr>
            <a:spLocks noGrp="1"/>
          </p:cNvSpPr>
          <p:nvPr>
            <p:ph idx="1"/>
          </p:nvPr>
        </p:nvSpPr>
        <p:spPr/>
        <p:txBody>
          <a:bodyPr/>
          <a:lstStyle/>
          <a:p>
            <a:r>
              <a:rPr lang="cs-CZ" dirty="0"/>
              <a:t>Statistiky o průměrných příjmech učitelů vysokých škol v porovnání s výší platů vysokoškoláků v různých oborech v soukromé sféře</a:t>
            </a:r>
          </a:p>
          <a:p>
            <a:r>
              <a:rPr lang="cs-CZ" dirty="0"/>
              <a:t>Statistiky či studie o vybavení českých univerzit moderními technologiemi. Ideálně porovnat s vybavením, které mají k dispozici např. americké nebo britské univerzity, na kterých se platí školné</a:t>
            </a:r>
          </a:p>
          <a:p>
            <a:r>
              <a:rPr lang="cs-CZ" dirty="0"/>
              <a:t>Žebříčky kvality vysokých škol v různých státech, které pravidelně vyhrávají americké a britské univerzity, na kterých se platí školné (Debatovani.cz – začínáme debatovat, r. n.)</a:t>
            </a:r>
          </a:p>
        </p:txBody>
      </p:sp>
    </p:spTree>
    <p:extLst>
      <p:ext uri="{BB962C8B-B14F-4D97-AF65-F5344CB8AC3E}">
        <p14:creationId xmlns:p14="http://schemas.microsoft.com/office/powerpoint/2010/main" val="3846934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FF3C73-BDE8-DAE4-A9CE-D40FFDE0FDA4}"/>
              </a:ext>
            </a:extLst>
          </p:cNvPr>
          <p:cNvSpPr>
            <a:spLocks noGrp="1"/>
          </p:cNvSpPr>
          <p:nvPr>
            <p:ph type="title"/>
          </p:nvPr>
        </p:nvSpPr>
        <p:spPr/>
        <p:txBody>
          <a:bodyPr/>
          <a:lstStyle/>
          <a:p>
            <a:r>
              <a:rPr lang="cs-CZ" dirty="0"/>
              <a:t>Druhá strana debaty</a:t>
            </a:r>
          </a:p>
        </p:txBody>
      </p:sp>
      <p:sp>
        <p:nvSpPr>
          <p:cNvPr id="3" name="Zástupný obsah 2">
            <a:extLst>
              <a:ext uri="{FF2B5EF4-FFF2-40B4-BE49-F238E27FC236}">
                <a16:creationId xmlns:a16="http://schemas.microsoft.com/office/drawing/2014/main" id="{084F5C37-AE49-7F75-CFC7-9FC9A3033206}"/>
              </a:ext>
            </a:extLst>
          </p:cNvPr>
          <p:cNvSpPr>
            <a:spLocks noGrp="1"/>
          </p:cNvSpPr>
          <p:nvPr>
            <p:ph idx="1"/>
          </p:nvPr>
        </p:nvSpPr>
        <p:spPr/>
        <p:txBody>
          <a:bodyPr/>
          <a:lstStyle/>
          <a:p>
            <a:pPr marL="0" indent="0" algn="ctr">
              <a:buNone/>
            </a:pPr>
            <a:r>
              <a:rPr lang="cs-CZ" dirty="0"/>
              <a:t>Vyvrácení argumentů první strany</a:t>
            </a:r>
          </a:p>
          <a:p>
            <a:pPr marL="0" indent="0" algn="ctr">
              <a:buNone/>
            </a:pPr>
            <a:endParaRPr lang="cs-CZ" dirty="0"/>
          </a:p>
          <a:p>
            <a:pPr marL="0" indent="0" algn="ctr">
              <a:buNone/>
            </a:pPr>
            <a:r>
              <a:rPr lang="cs-CZ" dirty="0"/>
              <a:t>VS</a:t>
            </a:r>
          </a:p>
          <a:p>
            <a:pPr marL="0" indent="0" algn="ctr">
              <a:buNone/>
            </a:pPr>
            <a:endParaRPr lang="cs-CZ" dirty="0"/>
          </a:p>
          <a:p>
            <a:pPr marL="0" indent="0" algn="ctr">
              <a:buNone/>
            </a:pPr>
            <a:r>
              <a:rPr lang="cs-CZ" dirty="0"/>
              <a:t>Vlastní argumentace podporující jiný názor</a:t>
            </a:r>
          </a:p>
        </p:txBody>
      </p:sp>
    </p:spTree>
    <p:extLst>
      <p:ext uri="{BB962C8B-B14F-4D97-AF65-F5344CB8AC3E}">
        <p14:creationId xmlns:p14="http://schemas.microsoft.com/office/powerpoint/2010/main" val="358566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FF26D2-E366-42D3-8BC7-261D72CCED52}"/>
              </a:ext>
            </a:extLst>
          </p:cNvPr>
          <p:cNvSpPr>
            <a:spLocks noGrp="1"/>
          </p:cNvSpPr>
          <p:nvPr>
            <p:ph type="title"/>
          </p:nvPr>
        </p:nvSpPr>
        <p:spPr/>
        <p:txBody>
          <a:bodyPr/>
          <a:lstStyle/>
          <a:p>
            <a:r>
              <a:rPr lang="cs-CZ" dirty="0" err="1"/>
              <a:t>Protiargumentace</a:t>
            </a:r>
            <a:r>
              <a:rPr lang="cs-CZ" dirty="0"/>
              <a:t> (</a:t>
            </a:r>
            <a:r>
              <a:rPr lang="cs-CZ" dirty="0" err="1"/>
              <a:t>refutace</a:t>
            </a:r>
            <a:r>
              <a:rPr lang="cs-CZ" dirty="0"/>
              <a:t> = vyvracení)</a:t>
            </a:r>
          </a:p>
        </p:txBody>
      </p:sp>
      <p:sp>
        <p:nvSpPr>
          <p:cNvPr id="3" name="Zástupný obsah 2">
            <a:extLst>
              <a:ext uri="{FF2B5EF4-FFF2-40B4-BE49-F238E27FC236}">
                <a16:creationId xmlns:a16="http://schemas.microsoft.com/office/drawing/2014/main" id="{69622E20-2B2A-4E4E-AFA5-F84F930FFEED}"/>
              </a:ext>
            </a:extLst>
          </p:cNvPr>
          <p:cNvSpPr>
            <a:spLocks noGrp="1"/>
          </p:cNvSpPr>
          <p:nvPr>
            <p:ph idx="1"/>
          </p:nvPr>
        </p:nvSpPr>
        <p:spPr/>
        <p:txBody>
          <a:bodyPr/>
          <a:lstStyle/>
          <a:p>
            <a:r>
              <a:rPr lang="cs-CZ" dirty="0"/>
              <a:t>Situace, kdy reagujeme na původní sdělení (argument) někoho jiného</a:t>
            </a:r>
          </a:p>
          <a:p>
            <a:r>
              <a:rPr lang="cs-CZ" dirty="0"/>
              <a:t>Identifikace toho, na co reagujeme</a:t>
            </a:r>
          </a:p>
          <a:p>
            <a:r>
              <a:rPr lang="cs-CZ" dirty="0"/>
              <a:t>Tvrzení nějak odkazuje na původní argument/text/sdělení</a:t>
            </a:r>
          </a:p>
          <a:p>
            <a:pPr lvl="1"/>
            <a:r>
              <a:rPr lang="cs-CZ" dirty="0"/>
              <a:t>Souhlasím/nesouhlasím s autorem, protože …</a:t>
            </a:r>
          </a:p>
          <a:p>
            <a:pPr lvl="1"/>
            <a:r>
              <a:rPr lang="cs-CZ" dirty="0"/>
              <a:t>Autor se zde plete, protože… </a:t>
            </a:r>
          </a:p>
          <a:p>
            <a:pPr lvl="1"/>
            <a:r>
              <a:rPr lang="cs-CZ" dirty="0"/>
              <a:t>Autor měl místo této metody A využít metodu B, protože…</a:t>
            </a:r>
          </a:p>
          <a:p>
            <a:pPr lvl="1"/>
            <a:r>
              <a:rPr lang="cs-CZ" dirty="0"/>
              <a:t>Já si na rozdíl od autora nemyslím, že…</a:t>
            </a:r>
          </a:p>
          <a:p>
            <a:r>
              <a:rPr lang="cs-CZ" dirty="0"/>
              <a:t>Další postup je stejný jako v případě argumentace</a:t>
            </a:r>
          </a:p>
          <a:p>
            <a:endParaRPr lang="cs-CZ" dirty="0"/>
          </a:p>
        </p:txBody>
      </p:sp>
    </p:spTree>
    <p:extLst>
      <p:ext uri="{BB962C8B-B14F-4D97-AF65-F5344CB8AC3E}">
        <p14:creationId xmlns:p14="http://schemas.microsoft.com/office/powerpoint/2010/main" val="4076188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517336-CB3C-49CD-8716-C1F5F1389F86}"/>
              </a:ext>
            </a:extLst>
          </p:cNvPr>
          <p:cNvSpPr>
            <a:spLocks noGrp="1"/>
          </p:cNvSpPr>
          <p:nvPr>
            <p:ph type="title"/>
          </p:nvPr>
        </p:nvSpPr>
        <p:spPr/>
        <p:txBody>
          <a:bodyPr/>
          <a:lstStyle/>
          <a:p>
            <a:r>
              <a:rPr lang="cs-CZ" dirty="0"/>
              <a:t>Příklad </a:t>
            </a:r>
            <a:r>
              <a:rPr lang="cs-CZ" dirty="0" err="1"/>
              <a:t>protiargumentace</a:t>
            </a:r>
            <a:endParaRPr lang="cs-CZ" dirty="0"/>
          </a:p>
        </p:txBody>
      </p:sp>
      <p:sp>
        <p:nvSpPr>
          <p:cNvPr id="3" name="Zástupný obsah 2">
            <a:extLst>
              <a:ext uri="{FF2B5EF4-FFF2-40B4-BE49-F238E27FC236}">
                <a16:creationId xmlns:a16="http://schemas.microsoft.com/office/drawing/2014/main" id="{E8EB9FD3-DCC1-478B-96F3-21F19EE0C268}"/>
              </a:ext>
            </a:extLst>
          </p:cNvPr>
          <p:cNvSpPr>
            <a:spLocks noGrp="1"/>
          </p:cNvSpPr>
          <p:nvPr>
            <p:ph idx="1"/>
          </p:nvPr>
        </p:nvSpPr>
        <p:spPr/>
        <p:txBody>
          <a:bodyPr>
            <a:normAutofit fontScale="92500" lnSpcReduction="10000"/>
          </a:bodyPr>
          <a:lstStyle/>
          <a:p>
            <a:r>
              <a:rPr lang="cs-CZ" dirty="0"/>
              <a:t>Text o tom, že bychom měli jíst tučná jídla</a:t>
            </a:r>
          </a:p>
          <a:p>
            <a:r>
              <a:rPr lang="cs-CZ" dirty="0"/>
              <a:t>Identifikace části textu, na kterou reaguji: „</a:t>
            </a:r>
            <a:r>
              <a:rPr lang="cs-CZ" i="1" dirty="0"/>
              <a:t>Autor píše, že bychom měli jíst tučná jídla…“</a:t>
            </a:r>
          </a:p>
          <a:p>
            <a:r>
              <a:rPr lang="cs-CZ" dirty="0"/>
              <a:t>Tvrzení: „</a:t>
            </a:r>
            <a:r>
              <a:rPr lang="cs-CZ" i="1" dirty="0"/>
              <a:t>…avšak podle mě bychom tučná jídla jíst neměli.“</a:t>
            </a:r>
          </a:p>
          <a:p>
            <a:r>
              <a:rPr lang="cs-CZ" dirty="0"/>
              <a:t>Vysvětlení: „</a:t>
            </a:r>
            <a:r>
              <a:rPr lang="cs-CZ" i="1" dirty="0"/>
              <a:t>Neměli bychom jíst tučná jídla, protože nejsou zdravá“. </a:t>
            </a:r>
            <a:r>
              <a:rPr lang="cs-CZ" dirty="0"/>
              <a:t>Proč? </a:t>
            </a:r>
            <a:r>
              <a:rPr lang="cs-CZ" i="1" dirty="0"/>
              <a:t>„Protože v těle vytváří množství cholesterolu.“ </a:t>
            </a:r>
            <a:r>
              <a:rPr lang="cs-CZ" dirty="0"/>
              <a:t>Proč je to špatně? </a:t>
            </a:r>
            <a:r>
              <a:rPr lang="cs-CZ" i="1" dirty="0"/>
              <a:t>„Protože vysoká hladina cholesterolu ucpává cévy, které zajišťují oběh krve.“ </a:t>
            </a:r>
            <a:r>
              <a:rPr lang="cs-CZ" dirty="0"/>
              <a:t>Proč je to špatně? </a:t>
            </a:r>
            <a:r>
              <a:rPr lang="cs-CZ" i="1" dirty="0"/>
              <a:t>„Protože narušení krevního oběhu vede ke zdravotním komplikacím, např. infarktu.“</a:t>
            </a:r>
          </a:p>
          <a:p>
            <a:r>
              <a:rPr lang="cs-CZ" dirty="0"/>
              <a:t>Důkaz: Výzkum, studie o stravování lidí, odborné články o škodlivosti cholesterolu, statistiky …</a:t>
            </a:r>
          </a:p>
        </p:txBody>
      </p:sp>
    </p:spTree>
    <p:extLst>
      <p:ext uri="{BB962C8B-B14F-4D97-AF65-F5344CB8AC3E}">
        <p14:creationId xmlns:p14="http://schemas.microsoft.com/office/powerpoint/2010/main" val="3738743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C1C636-5949-4E21-99BE-D09F65DCFFD1}"/>
              </a:ext>
            </a:extLst>
          </p:cNvPr>
          <p:cNvSpPr>
            <a:spLocks noGrp="1"/>
          </p:cNvSpPr>
          <p:nvPr>
            <p:ph type="title"/>
          </p:nvPr>
        </p:nvSpPr>
        <p:spPr/>
        <p:txBody>
          <a:bodyPr/>
          <a:lstStyle/>
          <a:p>
            <a:r>
              <a:rPr lang="cs-CZ" dirty="0"/>
              <a:t>Argumentace vs. argument</a:t>
            </a:r>
          </a:p>
        </p:txBody>
      </p:sp>
      <p:sp>
        <p:nvSpPr>
          <p:cNvPr id="3" name="Zástupný obsah 2">
            <a:extLst>
              <a:ext uri="{FF2B5EF4-FFF2-40B4-BE49-F238E27FC236}">
                <a16:creationId xmlns:a16="http://schemas.microsoft.com/office/drawing/2014/main" id="{9F329645-82DD-4125-8218-83DC06DE1349}"/>
              </a:ext>
            </a:extLst>
          </p:cNvPr>
          <p:cNvSpPr>
            <a:spLocks noGrp="1"/>
          </p:cNvSpPr>
          <p:nvPr>
            <p:ph idx="1"/>
          </p:nvPr>
        </p:nvSpPr>
        <p:spPr/>
        <p:txBody>
          <a:bodyPr/>
          <a:lstStyle/>
          <a:p>
            <a:r>
              <a:rPr lang="cs-CZ" dirty="0"/>
              <a:t>Argumentace se skládá z vícero dílčích argumentů</a:t>
            </a:r>
          </a:p>
          <a:p>
            <a:endParaRPr lang="cs-CZ" dirty="0"/>
          </a:p>
          <a:p>
            <a:r>
              <a:rPr lang="cs-CZ" dirty="0"/>
              <a:t>PŘEHLEDNOST a SROZUMITELNOST!</a:t>
            </a:r>
          </a:p>
          <a:p>
            <a:endParaRPr lang="cs-CZ" dirty="0"/>
          </a:p>
          <a:p>
            <a:r>
              <a:rPr lang="cs-CZ" dirty="0"/>
              <a:t>Kolik argumentů mít v jedné argumentaci (domácí přípravě, eseji,…)?</a:t>
            </a:r>
          </a:p>
          <a:p>
            <a:r>
              <a:rPr lang="cs-CZ" dirty="0"/>
              <a:t>Záleží na rozsahu/času, důležité ale je:</a:t>
            </a:r>
          </a:p>
          <a:p>
            <a:pPr marL="914400" lvl="1" indent="-457200">
              <a:buFont typeface="+mj-lt"/>
              <a:buAutoNum type="arabicParenR"/>
            </a:pPr>
            <a:r>
              <a:rPr lang="cs-CZ" dirty="0"/>
              <a:t>Dostatečně vysvětlit argumenty</a:t>
            </a:r>
          </a:p>
          <a:p>
            <a:pPr marL="914400" lvl="1" indent="-457200">
              <a:buFont typeface="+mj-lt"/>
              <a:buAutoNum type="arabicParenR"/>
            </a:pPr>
            <a:r>
              <a:rPr lang="cs-CZ" dirty="0"/>
              <a:t>Dobře argumentaci strukturovat</a:t>
            </a:r>
          </a:p>
          <a:p>
            <a:endParaRPr lang="cs-CZ" dirty="0"/>
          </a:p>
        </p:txBody>
      </p:sp>
    </p:spTree>
    <p:extLst>
      <p:ext uri="{BB962C8B-B14F-4D97-AF65-F5344CB8AC3E}">
        <p14:creationId xmlns:p14="http://schemas.microsoft.com/office/powerpoint/2010/main" val="3618585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B922C4-141A-4103-878B-B9ED8D831703}"/>
              </a:ext>
            </a:extLst>
          </p:cNvPr>
          <p:cNvSpPr>
            <a:spLocks noGrp="1"/>
          </p:cNvSpPr>
          <p:nvPr>
            <p:ph type="title"/>
          </p:nvPr>
        </p:nvSpPr>
        <p:spPr>
          <a:xfrm>
            <a:off x="838200" y="365125"/>
            <a:ext cx="10657114" cy="1325563"/>
          </a:xfrm>
        </p:spPr>
        <p:txBody>
          <a:bodyPr/>
          <a:lstStyle/>
          <a:p>
            <a:r>
              <a:rPr lang="cs-CZ" dirty="0"/>
              <a:t>O čem argumentovat v písemných přípravách?</a:t>
            </a:r>
          </a:p>
        </p:txBody>
      </p:sp>
      <p:sp>
        <p:nvSpPr>
          <p:cNvPr id="3" name="Zástupný obsah 2">
            <a:extLst>
              <a:ext uri="{FF2B5EF4-FFF2-40B4-BE49-F238E27FC236}">
                <a16:creationId xmlns:a16="http://schemas.microsoft.com/office/drawing/2014/main" id="{DA795521-2D63-4EF6-B8C6-16F4582EA793}"/>
              </a:ext>
            </a:extLst>
          </p:cNvPr>
          <p:cNvSpPr>
            <a:spLocks noGrp="1"/>
          </p:cNvSpPr>
          <p:nvPr>
            <p:ph idx="1"/>
          </p:nvPr>
        </p:nvSpPr>
        <p:spPr/>
        <p:txBody>
          <a:bodyPr/>
          <a:lstStyle/>
          <a:p>
            <a:r>
              <a:rPr lang="cs-CZ" dirty="0"/>
              <a:t>V podstatě </a:t>
            </a:r>
            <a:r>
              <a:rPr lang="cs-CZ" dirty="0" err="1"/>
              <a:t>protiargumentace</a:t>
            </a:r>
            <a:endParaRPr lang="cs-CZ" dirty="0"/>
          </a:p>
          <a:p>
            <a:r>
              <a:rPr lang="cs-CZ" dirty="0"/>
              <a:t>Důležitá je označení toho, na co reagujete</a:t>
            </a:r>
          </a:p>
          <a:p>
            <a:endParaRPr lang="cs-CZ" dirty="0"/>
          </a:p>
          <a:p>
            <a:r>
              <a:rPr lang="cs-CZ" dirty="0"/>
              <a:t>Může jít o:</a:t>
            </a:r>
          </a:p>
          <a:p>
            <a:pPr marL="914400" lvl="1" indent="-457200">
              <a:buFont typeface="+mj-lt"/>
              <a:buAutoNum type="arabicParenR"/>
            </a:pPr>
            <a:r>
              <a:rPr lang="cs-CZ" dirty="0"/>
              <a:t>Celkové vyznění textu</a:t>
            </a:r>
          </a:p>
          <a:p>
            <a:pPr marL="914400" lvl="1" indent="-457200">
              <a:buFont typeface="+mj-lt"/>
              <a:buAutoNum type="arabicParenR"/>
            </a:pPr>
            <a:r>
              <a:rPr lang="cs-CZ" dirty="0"/>
              <a:t>Partikulární věc (autorova východiska, teorie, metody, závěry, autorovy argumenty, vysvětlení…)</a:t>
            </a:r>
          </a:p>
          <a:p>
            <a:endParaRPr lang="cs-CZ" dirty="0"/>
          </a:p>
        </p:txBody>
      </p:sp>
    </p:spTree>
    <p:extLst>
      <p:ext uri="{BB962C8B-B14F-4D97-AF65-F5344CB8AC3E}">
        <p14:creationId xmlns:p14="http://schemas.microsoft.com/office/powerpoint/2010/main" val="1309413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D33BAB-8B6B-4199-847D-BFCDBD77DF7B}"/>
              </a:ext>
            </a:extLst>
          </p:cNvPr>
          <p:cNvSpPr>
            <a:spLocks noGrp="1"/>
          </p:cNvSpPr>
          <p:nvPr>
            <p:ph type="title"/>
          </p:nvPr>
        </p:nvSpPr>
        <p:spPr>
          <a:xfrm>
            <a:off x="838199" y="365125"/>
            <a:ext cx="10787743" cy="1325563"/>
          </a:xfrm>
        </p:spPr>
        <p:txBody>
          <a:bodyPr/>
          <a:lstStyle/>
          <a:p>
            <a:r>
              <a:rPr lang="cs-CZ" dirty="0"/>
              <a:t>Závěr: problémy s argumentací v reálném světě</a:t>
            </a:r>
          </a:p>
        </p:txBody>
      </p:sp>
      <p:sp>
        <p:nvSpPr>
          <p:cNvPr id="3" name="Zástupný obsah 2">
            <a:extLst>
              <a:ext uri="{FF2B5EF4-FFF2-40B4-BE49-F238E27FC236}">
                <a16:creationId xmlns:a16="http://schemas.microsoft.com/office/drawing/2014/main" id="{3EFE2F14-7B5E-40C0-8E2F-F5C417979BE3}"/>
              </a:ext>
            </a:extLst>
          </p:cNvPr>
          <p:cNvSpPr>
            <a:spLocks noGrp="1"/>
          </p:cNvSpPr>
          <p:nvPr>
            <p:ph idx="1"/>
          </p:nvPr>
        </p:nvSpPr>
        <p:spPr/>
        <p:txBody>
          <a:bodyPr>
            <a:normAutofit/>
          </a:bodyPr>
          <a:lstStyle/>
          <a:p>
            <a:r>
              <a:rPr lang="cs-CZ" dirty="0"/>
              <a:t>To předchozí byl určitý zlatý standard (umělé prostředí) vs. reálný svět, kde je:</a:t>
            </a:r>
          </a:p>
          <a:p>
            <a:pPr lvl="1"/>
            <a:r>
              <a:rPr lang="cs-CZ" dirty="0"/>
              <a:t>Nedostatek čas</a:t>
            </a:r>
          </a:p>
          <a:p>
            <a:pPr lvl="1"/>
            <a:r>
              <a:rPr lang="cs-CZ" dirty="0"/>
              <a:t>Nedostatek prostoru</a:t>
            </a:r>
          </a:p>
          <a:p>
            <a:r>
              <a:rPr lang="cs-CZ" dirty="0"/>
              <a:t>Vybrat si, o čem budu mluvit/psát…</a:t>
            </a:r>
          </a:p>
          <a:p>
            <a:r>
              <a:rPr lang="cs-CZ" dirty="0"/>
              <a:t>Nemám po ruce informace</a:t>
            </a:r>
          </a:p>
          <a:p>
            <a:r>
              <a:rPr lang="cs-CZ" dirty="0"/>
              <a:t>Mám příliš informací</a:t>
            </a:r>
          </a:p>
        </p:txBody>
      </p:sp>
    </p:spTree>
    <p:extLst>
      <p:ext uri="{BB962C8B-B14F-4D97-AF65-F5344CB8AC3E}">
        <p14:creationId xmlns:p14="http://schemas.microsoft.com/office/powerpoint/2010/main" val="3916193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E95FD7-87E4-442F-98D6-09E724CE0CCF}"/>
              </a:ext>
            </a:extLst>
          </p:cNvPr>
          <p:cNvSpPr>
            <a:spLocks noGrp="1"/>
          </p:cNvSpPr>
          <p:nvPr>
            <p:ph type="title"/>
          </p:nvPr>
        </p:nvSpPr>
        <p:spPr>
          <a:xfrm>
            <a:off x="819347" y="0"/>
            <a:ext cx="10515600" cy="1325563"/>
          </a:xfrm>
        </p:spPr>
        <p:txBody>
          <a:bodyPr/>
          <a:lstStyle/>
          <a:p>
            <a:pPr algn="ctr"/>
            <a:r>
              <a:rPr lang="cs-CZ" dirty="0"/>
              <a:t>Nejčastější chyby při písemných příprav</a:t>
            </a:r>
          </a:p>
        </p:txBody>
      </p:sp>
      <p:sp>
        <p:nvSpPr>
          <p:cNvPr id="3" name="Zástupný obsah 2">
            <a:extLst>
              <a:ext uri="{FF2B5EF4-FFF2-40B4-BE49-F238E27FC236}">
                <a16:creationId xmlns:a16="http://schemas.microsoft.com/office/drawing/2014/main" id="{90BFD816-B031-4D9D-AD2B-5F8B6B4A8FDD}"/>
              </a:ext>
            </a:extLst>
          </p:cNvPr>
          <p:cNvSpPr>
            <a:spLocks noGrp="1"/>
          </p:cNvSpPr>
          <p:nvPr>
            <p:ph idx="1"/>
          </p:nvPr>
        </p:nvSpPr>
        <p:spPr>
          <a:xfrm>
            <a:off x="150829" y="1395166"/>
            <a:ext cx="11906053" cy="5279011"/>
          </a:xfrm>
        </p:spPr>
        <p:txBody>
          <a:bodyPr/>
          <a:lstStyle/>
          <a:p>
            <a:r>
              <a:rPr lang="cs-CZ" dirty="0"/>
              <a:t>Rozsah práce – minimální problémy – důležité si uvědomit, že poznámky pod čarou se počítají do celkového rozsahu, nepočítá se seznam literatury</a:t>
            </a:r>
          </a:p>
          <a:p>
            <a:endParaRPr lang="cs-CZ" dirty="0"/>
          </a:p>
          <a:p>
            <a:r>
              <a:rPr lang="cs-CZ" dirty="0"/>
              <a:t>Struktura a podoba textu – chybí zarovnání textu, dvojité řádkování, odsazení odstavce. Drobnějším nedostatkem je přílišné množství odstavců nebo využívání strohých vět. Případně zbytečně dlouhé věty. </a:t>
            </a:r>
          </a:p>
          <a:p>
            <a:endParaRPr lang="cs-CZ" dirty="0"/>
          </a:p>
          <a:p>
            <a:r>
              <a:rPr lang="cs-CZ" dirty="0"/>
              <a:t>Citace – výjimečně zcela chybí, častěji nejsou dle Chicago </a:t>
            </a:r>
            <a:r>
              <a:rPr lang="cs-CZ" dirty="0" err="1"/>
              <a:t>Manual</a:t>
            </a:r>
            <a:r>
              <a:rPr lang="cs-CZ" dirty="0"/>
              <a:t> od Style</a:t>
            </a:r>
          </a:p>
        </p:txBody>
      </p:sp>
    </p:spTree>
    <p:extLst>
      <p:ext uri="{BB962C8B-B14F-4D97-AF65-F5344CB8AC3E}">
        <p14:creationId xmlns:p14="http://schemas.microsoft.com/office/powerpoint/2010/main" val="2390629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8E79E4-2B8E-4CC3-B81D-6A683FAAABFF}"/>
              </a:ext>
            </a:extLst>
          </p:cNvPr>
          <p:cNvSpPr>
            <a:spLocks noGrp="1"/>
          </p:cNvSpPr>
          <p:nvPr>
            <p:ph type="title"/>
          </p:nvPr>
        </p:nvSpPr>
        <p:spPr>
          <a:xfrm>
            <a:off x="828774" y="129455"/>
            <a:ext cx="10515600" cy="1325563"/>
          </a:xfrm>
        </p:spPr>
        <p:txBody>
          <a:bodyPr/>
          <a:lstStyle/>
          <a:p>
            <a:pPr algn="ctr"/>
            <a:r>
              <a:rPr lang="cs-CZ" dirty="0"/>
              <a:t>Problémy v argumentaci</a:t>
            </a:r>
          </a:p>
        </p:txBody>
      </p:sp>
      <p:sp>
        <p:nvSpPr>
          <p:cNvPr id="3" name="Zástupný obsah 2">
            <a:extLst>
              <a:ext uri="{FF2B5EF4-FFF2-40B4-BE49-F238E27FC236}">
                <a16:creationId xmlns:a16="http://schemas.microsoft.com/office/drawing/2014/main" id="{ADD6CB1C-6C53-4334-9690-ACE603D59549}"/>
              </a:ext>
            </a:extLst>
          </p:cNvPr>
          <p:cNvSpPr>
            <a:spLocks noGrp="1"/>
          </p:cNvSpPr>
          <p:nvPr>
            <p:ph idx="1"/>
          </p:nvPr>
        </p:nvSpPr>
        <p:spPr>
          <a:xfrm>
            <a:off x="329938" y="1470581"/>
            <a:ext cx="11726944" cy="5203596"/>
          </a:xfrm>
        </p:spPr>
        <p:txBody>
          <a:bodyPr>
            <a:normAutofit lnSpcReduction="10000"/>
          </a:bodyPr>
          <a:lstStyle/>
          <a:p>
            <a:pPr marL="514350" indent="-514350">
              <a:buAutoNum type="arabicParenR"/>
            </a:pPr>
            <a:r>
              <a:rPr lang="cs-CZ" dirty="0"/>
              <a:t>Snaha zahrnout co nejvíce témat:</a:t>
            </a:r>
          </a:p>
          <a:p>
            <a:pPr marL="0" indent="0">
              <a:buNone/>
            </a:pPr>
            <a:r>
              <a:rPr lang="cs-CZ" sz="2400" dirty="0"/>
              <a:t>a) problém s dostatečnou argumentací – </a:t>
            </a:r>
            <a:r>
              <a:rPr lang="cs-CZ" sz="2400" i="1" dirty="0"/>
              <a:t>povrchnost argumentace</a:t>
            </a:r>
          </a:p>
          <a:p>
            <a:pPr marL="0" indent="0">
              <a:buNone/>
            </a:pPr>
            <a:r>
              <a:rPr lang="cs-CZ" sz="2400" dirty="0"/>
              <a:t>b) povrchní či chybějící uvedení do problematiky – </a:t>
            </a:r>
            <a:r>
              <a:rPr lang="cs-CZ" sz="2400" i="1" dirty="0"/>
              <a:t>čtenář neví, na co přesně autor reaguje</a:t>
            </a:r>
          </a:p>
          <a:p>
            <a:pPr marL="0" indent="0">
              <a:buNone/>
            </a:pPr>
            <a:r>
              <a:rPr lang="cs-CZ" sz="2400" dirty="0"/>
              <a:t>c) ztráta ucelenosti samotného textu – </a:t>
            </a:r>
            <a:r>
              <a:rPr lang="cs-CZ" sz="2400" i="1" dirty="0"/>
              <a:t>přebíhání od tématu k tématu</a:t>
            </a:r>
          </a:p>
          <a:p>
            <a:pPr marL="0" indent="0">
              <a:buNone/>
            </a:pPr>
            <a:r>
              <a:rPr lang="cs-CZ" sz="2400" dirty="0"/>
              <a:t>d) vložení krátké věty/odstavce, který nezapadá do celkového textu </a:t>
            </a:r>
          </a:p>
          <a:p>
            <a:pPr marL="0" indent="0">
              <a:buNone/>
            </a:pPr>
            <a:endParaRPr lang="cs-CZ" sz="2400" dirty="0"/>
          </a:p>
          <a:p>
            <a:pPr marL="0" indent="0">
              <a:buNone/>
            </a:pPr>
            <a:r>
              <a:rPr lang="cs-CZ" dirty="0"/>
              <a:t>2) Dobrá argumentace nepodpořená důkazem:</a:t>
            </a:r>
          </a:p>
          <a:p>
            <a:pPr marL="0" indent="0">
              <a:buNone/>
            </a:pPr>
            <a:r>
              <a:rPr lang="cs-CZ" sz="2400" dirty="0"/>
              <a:t>a) argument lze dobře vyvrátit – </a:t>
            </a:r>
            <a:r>
              <a:rPr lang="cs-CZ" sz="2400" i="1" u="sng" dirty="0"/>
              <a:t>Pro hnutí ANO je jedinou možností vytvořit vládu s SPD</a:t>
            </a:r>
            <a:endParaRPr lang="cs-CZ" sz="2400" dirty="0"/>
          </a:p>
          <a:p>
            <a:pPr marL="0" indent="0">
              <a:buNone/>
            </a:pPr>
            <a:r>
              <a:rPr lang="cs-CZ" sz="2400" dirty="0"/>
              <a:t>b) podpoření důkazem, který není vhodný  </a:t>
            </a:r>
          </a:p>
          <a:p>
            <a:pPr marL="0" indent="0">
              <a:buNone/>
            </a:pPr>
            <a:r>
              <a:rPr lang="cs-CZ" sz="2400" dirty="0"/>
              <a:t>c) použití důkazu bez citace – </a:t>
            </a:r>
            <a:r>
              <a:rPr lang="cs-CZ" sz="2400" i="1" dirty="0"/>
              <a:t>sousloví řada vědců, dle důkazů</a:t>
            </a:r>
          </a:p>
          <a:p>
            <a:pPr marL="0" indent="0">
              <a:buNone/>
            </a:pPr>
            <a:r>
              <a:rPr lang="cs-CZ" sz="2400" dirty="0"/>
              <a:t>d) argumentace, která otevírá množství otázek – </a:t>
            </a:r>
            <a:r>
              <a:rPr lang="cs-CZ" sz="2400" i="1" dirty="0"/>
              <a:t>použijete takový argument, který nesouvisí/nenavazuje na původní tvrzení a berete jej jako vysvětlující</a:t>
            </a:r>
            <a:endParaRPr lang="cs-CZ" sz="2400" dirty="0"/>
          </a:p>
        </p:txBody>
      </p:sp>
    </p:spTree>
    <p:extLst>
      <p:ext uri="{BB962C8B-B14F-4D97-AF65-F5344CB8AC3E}">
        <p14:creationId xmlns:p14="http://schemas.microsoft.com/office/powerpoint/2010/main" val="3524216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205D35-057A-4B1E-B863-4AC8A328122C}"/>
              </a:ext>
            </a:extLst>
          </p:cNvPr>
          <p:cNvSpPr>
            <a:spLocks noGrp="1"/>
          </p:cNvSpPr>
          <p:nvPr>
            <p:ph type="title"/>
          </p:nvPr>
        </p:nvSpPr>
        <p:spPr/>
        <p:txBody>
          <a:bodyPr/>
          <a:lstStyle/>
          <a:p>
            <a:r>
              <a:rPr lang="cs-CZ" dirty="0"/>
              <a:t>Obsah přednášky</a:t>
            </a:r>
          </a:p>
        </p:txBody>
      </p:sp>
      <p:sp>
        <p:nvSpPr>
          <p:cNvPr id="3" name="Zástupný obsah 2">
            <a:extLst>
              <a:ext uri="{FF2B5EF4-FFF2-40B4-BE49-F238E27FC236}">
                <a16:creationId xmlns:a16="http://schemas.microsoft.com/office/drawing/2014/main" id="{9B83DC16-F201-4157-91EA-3E72649B5592}"/>
              </a:ext>
            </a:extLst>
          </p:cNvPr>
          <p:cNvSpPr>
            <a:spLocks noGrp="1"/>
          </p:cNvSpPr>
          <p:nvPr>
            <p:ph idx="1"/>
          </p:nvPr>
        </p:nvSpPr>
        <p:spPr/>
        <p:txBody>
          <a:bodyPr/>
          <a:lstStyle/>
          <a:p>
            <a:r>
              <a:rPr lang="cs-CZ" dirty="0"/>
              <a:t>Jak argumentovat</a:t>
            </a:r>
          </a:p>
          <a:p>
            <a:pPr lvl="1"/>
            <a:r>
              <a:rPr lang="cs-CZ" dirty="0"/>
              <a:t>Definice konceptů</a:t>
            </a:r>
          </a:p>
          <a:p>
            <a:pPr lvl="1"/>
            <a:r>
              <a:rPr lang="cs-CZ" dirty="0"/>
              <a:t>Argumentační linie</a:t>
            </a:r>
          </a:p>
          <a:p>
            <a:pPr lvl="1"/>
            <a:r>
              <a:rPr lang="cs-CZ" dirty="0" err="1"/>
              <a:t>Protiargumenatce</a:t>
            </a:r>
            <a:endParaRPr lang="cs-CZ" dirty="0"/>
          </a:p>
          <a:p>
            <a:r>
              <a:rPr lang="cs-CZ" dirty="0"/>
              <a:t>Nejčastější chyby v písemných přípravách</a:t>
            </a:r>
          </a:p>
          <a:p>
            <a:r>
              <a:rPr lang="cs-CZ" dirty="0"/>
              <a:t>Argumentační fauly</a:t>
            </a:r>
          </a:p>
        </p:txBody>
      </p:sp>
      <p:pic>
        <p:nvPicPr>
          <p:cNvPr id="4" name="Obrázek 3">
            <a:extLst>
              <a:ext uri="{FF2B5EF4-FFF2-40B4-BE49-F238E27FC236}">
                <a16:creationId xmlns:a16="http://schemas.microsoft.com/office/drawing/2014/main" id="{2F921040-ACDB-4B9D-B706-C09A6FDE3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3315" y="5662048"/>
            <a:ext cx="1277115" cy="982982"/>
          </a:xfrm>
          <a:prstGeom prst="rect">
            <a:avLst/>
          </a:prstGeom>
        </p:spPr>
      </p:pic>
    </p:spTree>
    <p:extLst>
      <p:ext uri="{BB962C8B-B14F-4D97-AF65-F5344CB8AC3E}">
        <p14:creationId xmlns:p14="http://schemas.microsoft.com/office/powerpoint/2010/main" val="4108434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6E2079-65A2-264C-A74E-7B6A45B23626}"/>
              </a:ext>
            </a:extLst>
          </p:cNvPr>
          <p:cNvSpPr>
            <a:spLocks noGrp="1"/>
          </p:cNvSpPr>
          <p:nvPr>
            <p:ph type="title"/>
          </p:nvPr>
        </p:nvSpPr>
        <p:spPr>
          <a:xfrm>
            <a:off x="838200" y="2766218"/>
            <a:ext cx="10515600" cy="1325563"/>
          </a:xfrm>
        </p:spPr>
        <p:txBody>
          <a:bodyPr/>
          <a:lstStyle/>
          <a:p>
            <a:pPr algn="ctr"/>
            <a:r>
              <a:rPr lang="sk-SK" dirty="0"/>
              <a:t>Argumentačné fauly</a:t>
            </a:r>
          </a:p>
        </p:txBody>
      </p:sp>
    </p:spTree>
    <p:extLst>
      <p:ext uri="{BB962C8B-B14F-4D97-AF65-F5344CB8AC3E}">
        <p14:creationId xmlns:p14="http://schemas.microsoft.com/office/powerpoint/2010/main" val="1147936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Argumentačné fauly/chyby</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sk-SK" dirty="0" err="1"/>
              <a:t>Rôzne</a:t>
            </a:r>
            <a:r>
              <a:rPr lang="sk-SK" dirty="0"/>
              <a:t> typy zlej, neférovej, nerelevantnej </a:t>
            </a:r>
            <a:r>
              <a:rPr lang="sk-SK" dirty="0" err="1"/>
              <a:t>argumentácie</a:t>
            </a:r>
            <a:endParaRPr lang="sk-SK" dirty="0"/>
          </a:p>
          <a:p>
            <a:r>
              <a:rPr lang="sk-SK" dirty="0"/>
              <a:t>Málo spoločné s logikou a racionálnym myslením</a:t>
            </a:r>
          </a:p>
          <a:p>
            <a:r>
              <a:rPr lang="sk-SK" dirty="0"/>
              <a:t>Na čo je dobré poznať AF?</a:t>
            </a:r>
          </a:p>
          <a:p>
            <a:pPr marL="514350" indent="-514350">
              <a:buAutoNum type="arabicParenR"/>
            </a:pPr>
            <a:r>
              <a:rPr lang="sk-SK" dirty="0"/>
              <a:t>Aby ste ich sami nepoužívali</a:t>
            </a:r>
          </a:p>
          <a:p>
            <a:pPr marL="514350" indent="-514350">
              <a:buAutoNum type="arabicParenR"/>
            </a:pPr>
            <a:r>
              <a:rPr lang="sk-SK" dirty="0"/>
              <a:t>Aby ste ich vedeli identifikovať u iných a upozorniť ich na to</a:t>
            </a:r>
          </a:p>
          <a:p>
            <a:pPr marL="0" indent="0">
              <a:buNone/>
            </a:pPr>
            <a:endParaRPr lang="sk-SK" dirty="0"/>
          </a:p>
          <a:p>
            <a:pPr marL="0" indent="0" algn="ctr">
              <a:buNone/>
            </a:pPr>
            <a:r>
              <a:rPr lang="sk-SK" dirty="0"/>
              <a:t>„V rukách zlých osôb ide skôr o zbraň hromadného ničenia“</a:t>
            </a:r>
          </a:p>
        </p:txBody>
      </p:sp>
    </p:spTree>
    <p:extLst>
      <p:ext uri="{BB962C8B-B14F-4D97-AF65-F5344CB8AC3E}">
        <p14:creationId xmlns:p14="http://schemas.microsoft.com/office/powerpoint/2010/main" val="439029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Argumentačné fauly/chyby</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normAutofit/>
          </a:bodyPr>
          <a:lstStyle/>
          <a:p>
            <a:r>
              <a:rPr lang="sk-SK" dirty="0"/>
              <a:t>1. Irelevantná argumentácia (neformálne chyby)</a:t>
            </a:r>
          </a:p>
          <a:p>
            <a:pPr>
              <a:buFontTx/>
              <a:buChar char="-"/>
            </a:pPr>
            <a:r>
              <a:rPr lang="sk-SK" dirty="0"/>
              <a:t>Často vo vnútri vysvetlení a dôkazov</a:t>
            </a:r>
          </a:p>
          <a:p>
            <a:pPr marL="0" indent="0">
              <a:buNone/>
            </a:pPr>
            <a:r>
              <a:rPr lang="sk-SK" b="1" dirty="0"/>
              <a:t>ALE</a:t>
            </a:r>
            <a:r>
              <a:rPr lang="sk-SK" dirty="0"/>
              <a:t> nepodporujú ich celkovú relevanciu, faktická zásadnosť je minimálna</a:t>
            </a:r>
          </a:p>
          <a:p>
            <a:pPr marL="0" indent="0">
              <a:buNone/>
            </a:pPr>
            <a:endParaRPr lang="sk-SK" dirty="0"/>
          </a:p>
          <a:p>
            <a:r>
              <a:rPr lang="sk-SK" dirty="0"/>
              <a:t>2. Logické (formálne) chyby</a:t>
            </a:r>
          </a:p>
          <a:p>
            <a:pPr>
              <a:buFontTx/>
              <a:buChar char="-"/>
            </a:pPr>
            <a:r>
              <a:rPr lang="sk-SK" dirty="0"/>
              <a:t>Chyba je v štruktúre samotnej logiky</a:t>
            </a:r>
          </a:p>
          <a:p>
            <a:pPr>
              <a:buFontTx/>
              <a:buChar char="-"/>
            </a:pPr>
            <a:r>
              <a:rPr lang="sk-SK" dirty="0"/>
              <a:t>Dostaneme sa od A k B argumentačným reťazcom, ktorý je chybný </a:t>
            </a:r>
          </a:p>
          <a:p>
            <a:endParaRPr lang="sk-SK" dirty="0"/>
          </a:p>
          <a:p>
            <a:pPr marL="0" indent="0">
              <a:buNone/>
            </a:pPr>
            <a:endParaRPr lang="sk-SK" dirty="0"/>
          </a:p>
        </p:txBody>
      </p:sp>
    </p:spTree>
    <p:extLst>
      <p:ext uri="{BB962C8B-B14F-4D97-AF65-F5344CB8AC3E}">
        <p14:creationId xmlns:p14="http://schemas.microsoft.com/office/powerpoint/2010/main" val="596418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39BCAA-B35A-A8FA-5911-4BD9F6DAEC83}"/>
              </a:ext>
            </a:extLst>
          </p:cNvPr>
          <p:cNvSpPr>
            <a:spLocks noGrp="1"/>
          </p:cNvSpPr>
          <p:nvPr>
            <p:ph type="title"/>
          </p:nvPr>
        </p:nvSpPr>
        <p:spPr>
          <a:xfrm>
            <a:off x="838200" y="2766218"/>
            <a:ext cx="10515600" cy="1325563"/>
          </a:xfrm>
        </p:spPr>
        <p:txBody>
          <a:bodyPr/>
          <a:lstStyle/>
          <a:p>
            <a:pPr algn="ctr"/>
            <a:r>
              <a:rPr lang="sk-SK" dirty="0"/>
              <a:t>Irelevantná argumentácia (neformálne chyby)</a:t>
            </a:r>
          </a:p>
        </p:txBody>
      </p:sp>
    </p:spTree>
    <p:extLst>
      <p:ext uri="{BB962C8B-B14F-4D97-AF65-F5344CB8AC3E}">
        <p14:creationId xmlns:p14="http://schemas.microsoft.com/office/powerpoint/2010/main" val="2304792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1.1 Falošné dilema</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a:xfrm>
            <a:off x="838200" y="2181224"/>
            <a:ext cx="10515600" cy="4351338"/>
          </a:xfrm>
        </p:spPr>
        <p:txBody>
          <a:bodyPr/>
          <a:lstStyle/>
          <a:p>
            <a:r>
              <a:rPr lang="sk-SK" dirty="0"/>
              <a:t>Vyvolávanie pocitu, že existujú len dve možné riešenia (aj keď ich existuje viac)</a:t>
            </a:r>
          </a:p>
          <a:p>
            <a:r>
              <a:rPr lang="sk-SK" dirty="0"/>
              <a:t>Chyba vtedy, ak sú </a:t>
            </a:r>
            <a:r>
              <a:rPr lang="sk-SK" b="1" dirty="0"/>
              <a:t>zdanlivo </a:t>
            </a:r>
            <a:r>
              <a:rPr lang="sk-SK" dirty="0"/>
              <a:t>len dve riešenia </a:t>
            </a:r>
          </a:p>
          <a:p>
            <a:r>
              <a:rPr lang="sk-SK" dirty="0"/>
              <a:t>Niekedy existujú len dve riešenia (OJ </a:t>
            </a:r>
            <a:r>
              <a:rPr lang="sk-SK" dirty="0" err="1"/>
              <a:t>Simpson</a:t>
            </a:r>
            <a:r>
              <a:rPr lang="sk-SK" dirty="0"/>
              <a:t> </a:t>
            </a:r>
            <a:r>
              <a:rPr lang="sk-SK" dirty="0" err="1"/>
              <a:t>case</a:t>
            </a:r>
            <a:r>
              <a:rPr lang="sk-SK" dirty="0"/>
              <a:t>)</a:t>
            </a:r>
            <a:endParaRPr lang="sk-SK" b="1" dirty="0"/>
          </a:p>
          <a:p>
            <a:r>
              <a:rPr lang="sk-SK" dirty="0"/>
              <a:t>„buď, alebo...“ argumenty</a:t>
            </a:r>
          </a:p>
          <a:p>
            <a:endParaRPr lang="sk-SK" dirty="0"/>
          </a:p>
          <a:p>
            <a:r>
              <a:rPr lang="sk-SK" i="1" dirty="0"/>
              <a:t>Buď si s nami, alebo si proti nám</a:t>
            </a:r>
          </a:p>
          <a:p>
            <a:r>
              <a:rPr lang="sk-SK" i="1" dirty="0"/>
              <a:t>Voľte ma, lebo inak sa môžete rozlúčiť s nižšími daňami</a:t>
            </a:r>
          </a:p>
          <a:p>
            <a:endParaRPr lang="sk-SK" i="1" dirty="0"/>
          </a:p>
        </p:txBody>
      </p:sp>
      <p:pic>
        <p:nvPicPr>
          <p:cNvPr id="5124" name="Picture 4" descr="The Fallacy of the False Dilemma">
            <a:extLst>
              <a:ext uri="{FF2B5EF4-FFF2-40B4-BE49-F238E27FC236}">
                <a16:creationId xmlns:a16="http://schemas.microsoft.com/office/drawing/2014/main" id="{F5F3D3F8-2AE6-9B43-A584-7D22C57D4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0839" y="172930"/>
            <a:ext cx="2675398" cy="173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602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1.2 Klzký svah</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a:xfrm>
            <a:off x="638175" y="1445741"/>
            <a:ext cx="10515600" cy="5047133"/>
          </a:xfrm>
        </p:spPr>
        <p:txBody>
          <a:bodyPr>
            <a:normAutofit lnSpcReduction="10000"/>
          </a:bodyPr>
          <a:lstStyle/>
          <a:p>
            <a:r>
              <a:rPr lang="sk-SK" dirty="0"/>
              <a:t>Predpoklad, že malá zmena na</a:t>
            </a:r>
          </a:p>
          <a:p>
            <a:pPr marL="0" indent="0">
              <a:buNone/>
            </a:pPr>
            <a:r>
              <a:rPr lang="sk-SK" dirty="0"/>
              <a:t>začiatku bezpochyby spustí lavínu </a:t>
            </a:r>
          </a:p>
          <a:p>
            <a:pPr marL="0" indent="0">
              <a:buNone/>
            </a:pPr>
            <a:r>
              <a:rPr lang="sk-SK" dirty="0"/>
              <a:t>súvisiacich nežiadúcich dôsledkov</a:t>
            </a:r>
          </a:p>
          <a:p>
            <a:r>
              <a:rPr lang="sk-SK" dirty="0"/>
              <a:t>Teoreticky možné, no málo </a:t>
            </a:r>
          </a:p>
          <a:p>
            <a:pPr marL="0" indent="0">
              <a:buNone/>
            </a:pPr>
            <a:r>
              <a:rPr lang="sk-SK" dirty="0"/>
              <a:t>pravdepodobné dôsledky javov</a:t>
            </a:r>
          </a:p>
          <a:p>
            <a:r>
              <a:rPr lang="sk-SK" dirty="0"/>
              <a:t>Strach a emócie</a:t>
            </a:r>
          </a:p>
          <a:p>
            <a:endParaRPr lang="sk-SK" i="1" dirty="0"/>
          </a:p>
          <a:p>
            <a:r>
              <a:rPr lang="sk-SK" i="1" dirty="0" err="1"/>
              <a:t>Dekriminalizácia</a:t>
            </a:r>
            <a:r>
              <a:rPr lang="sk-SK" i="1" dirty="0"/>
              <a:t> marihuany -&gt; drogy zadarmo</a:t>
            </a:r>
          </a:p>
          <a:p>
            <a:r>
              <a:rPr lang="sk-SK" i="1" dirty="0"/>
              <a:t>Legalizácia prostitúcie je nežiadúca, pretože by spôsobila viac rozvodov, čím by došlo k rozpadu rodiny, čo by rezultovalo v koniec civilizácie ako takej</a:t>
            </a:r>
          </a:p>
        </p:txBody>
      </p:sp>
      <p:pic>
        <p:nvPicPr>
          <p:cNvPr id="6146" name="Picture 2" descr="Slippery Slope Fallacy Examples in Real Life, in Commercials and in  Politics - Better Cognitions">
            <a:extLst>
              <a:ext uri="{FF2B5EF4-FFF2-40B4-BE49-F238E27FC236}">
                <a16:creationId xmlns:a16="http://schemas.microsoft.com/office/drawing/2014/main" id="{8B863F0C-F35C-D043-9A7C-65F2EC3946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365125"/>
            <a:ext cx="5267325" cy="351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501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jekt pre obsah 4">
            <a:extLst>
              <a:ext uri="{FF2B5EF4-FFF2-40B4-BE49-F238E27FC236}">
                <a16:creationId xmlns:a16="http://schemas.microsoft.com/office/drawing/2014/main" id="{B55A9238-2616-190B-67D9-15247B4303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0313" y="1252800"/>
            <a:ext cx="9211374" cy="4352400"/>
          </a:xfrm>
        </p:spPr>
      </p:pic>
    </p:spTree>
    <p:extLst>
      <p:ext uri="{BB962C8B-B14F-4D97-AF65-F5344CB8AC3E}">
        <p14:creationId xmlns:p14="http://schemas.microsoft.com/office/powerpoint/2010/main" val="948010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1.3 Potvrdzovacia slepota</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sk-SK" dirty="0"/>
              <a:t>Väčšia pozornosť dôkazom podporujúcim naše názory/závery, nevšímanie si dôkazov, ktoré nám odporujú</a:t>
            </a:r>
          </a:p>
          <a:p>
            <a:endParaRPr lang="sk-SK" i="1" dirty="0"/>
          </a:p>
          <a:p>
            <a:r>
              <a:rPr lang="sk-SK" i="1" dirty="0"/>
              <a:t>Sociálne médiá</a:t>
            </a:r>
          </a:p>
          <a:p>
            <a:r>
              <a:rPr lang="sk-SK" i="1" dirty="0" err="1"/>
              <a:t>Fake</a:t>
            </a:r>
            <a:r>
              <a:rPr lang="sk-SK" i="1" dirty="0"/>
              <a:t> </a:t>
            </a:r>
            <a:r>
              <a:rPr lang="sk-SK" i="1" dirty="0" err="1"/>
              <a:t>news</a:t>
            </a:r>
            <a:endParaRPr lang="sk-SK" i="1" dirty="0"/>
          </a:p>
          <a:p>
            <a:r>
              <a:rPr lang="sk-SK" i="1" dirty="0"/>
              <a:t>Akadémia</a:t>
            </a:r>
          </a:p>
          <a:p>
            <a:endParaRPr lang="sk-SK" i="1" dirty="0"/>
          </a:p>
        </p:txBody>
      </p:sp>
      <p:pic>
        <p:nvPicPr>
          <p:cNvPr id="16386" name="Picture 2" descr="The confirmation bias in UX research — DAY 97 | by Roberto Pesce | Human  Friendly">
            <a:extLst>
              <a:ext uri="{FF2B5EF4-FFF2-40B4-BE49-F238E27FC236}">
                <a16:creationId xmlns:a16="http://schemas.microsoft.com/office/drawing/2014/main" id="{9F10F154-6B39-324C-B5DA-A636EE9AE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2075" y="2813050"/>
            <a:ext cx="6067425" cy="404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970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1.4 Unáhlené závery</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sk-SK" dirty="0"/>
              <a:t>Často výsledok snahy o </a:t>
            </a:r>
            <a:r>
              <a:rPr lang="sk-SK" dirty="0" err="1"/>
              <a:t>prílis</a:t>
            </a:r>
            <a:r>
              <a:rPr lang="sk-SK" dirty="0"/>
              <a:t>̌ </a:t>
            </a:r>
            <a:r>
              <a:rPr lang="sk-SK" dirty="0" err="1"/>
              <a:t>rýchle</a:t>
            </a:r>
            <a:r>
              <a:rPr lang="sk-SK" dirty="0"/>
              <a:t> </a:t>
            </a:r>
            <a:r>
              <a:rPr lang="sk-SK" dirty="0" err="1"/>
              <a:t>vytváranie</a:t>
            </a:r>
            <a:r>
              <a:rPr lang="sk-SK" dirty="0"/>
              <a:t> pravidiel bez </a:t>
            </a:r>
            <a:r>
              <a:rPr lang="sk-SK" dirty="0" err="1"/>
              <a:t>dostatočnej</a:t>
            </a:r>
            <a:r>
              <a:rPr lang="sk-SK" dirty="0"/>
              <a:t> </a:t>
            </a:r>
            <a:r>
              <a:rPr lang="sk-SK" dirty="0" err="1"/>
              <a:t>všeobecnej</a:t>
            </a:r>
            <a:r>
              <a:rPr lang="sk-SK" dirty="0"/>
              <a:t> znalosti</a:t>
            </a:r>
          </a:p>
          <a:p>
            <a:r>
              <a:rPr lang="sk-SK" dirty="0"/>
              <a:t>Málo prípadov =&gt; aplikujem na celú skupinu</a:t>
            </a:r>
          </a:p>
          <a:p>
            <a:r>
              <a:rPr lang="sk-SK" dirty="0"/>
              <a:t>Tradičné </a:t>
            </a:r>
            <a:r>
              <a:rPr lang="sk-SK" dirty="0" err="1"/>
              <a:t>vs</a:t>
            </a:r>
            <a:r>
              <a:rPr lang="sk-SK" dirty="0"/>
              <a:t>. Reprezentatívne vzorky</a:t>
            </a:r>
          </a:p>
          <a:p>
            <a:endParaRPr lang="sk-SK" dirty="0"/>
          </a:p>
          <a:p>
            <a:r>
              <a:rPr lang="sk-SK" i="1" dirty="0"/>
              <a:t>Experimenty na študentoch</a:t>
            </a:r>
          </a:p>
          <a:p>
            <a:r>
              <a:rPr lang="sk-SK" i="1" dirty="0"/>
              <a:t>Predavačka v Tatrách</a:t>
            </a:r>
          </a:p>
          <a:p>
            <a:endParaRPr lang="sk-SK" i="1" dirty="0"/>
          </a:p>
        </p:txBody>
      </p:sp>
    </p:spTree>
    <p:extLst>
      <p:ext uri="{BB962C8B-B14F-4D97-AF65-F5344CB8AC3E}">
        <p14:creationId xmlns:p14="http://schemas.microsoft.com/office/powerpoint/2010/main" val="2542697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1.5 Hra na emócie</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a:xfrm>
            <a:off x="838200" y="1825625"/>
            <a:ext cx="10515600" cy="4667250"/>
          </a:xfrm>
        </p:spPr>
        <p:txBody>
          <a:bodyPr>
            <a:normAutofit/>
          </a:bodyPr>
          <a:lstStyle/>
          <a:p>
            <a:r>
              <a:rPr lang="sk-SK" dirty="0"/>
              <a:t>Neželané – posunutie rozhodovania a presvedčovania čitateľa/rozhodcu do inej roviny (kde nedominuje logika a kvalita vysvetľovania) -&gt; súcit s obžalovaným </a:t>
            </a:r>
            <a:r>
              <a:rPr lang="sk-SK" dirty="0" err="1"/>
              <a:t>vs</a:t>
            </a:r>
            <a:r>
              <a:rPr lang="sk-SK" dirty="0"/>
              <a:t>. porotca</a:t>
            </a:r>
          </a:p>
          <a:p>
            <a:r>
              <a:rPr lang="sk-SK" dirty="0"/>
              <a:t>Stále jedna z najčastejšie využívaných techník, ako sa vyhnúť argumentácii</a:t>
            </a:r>
          </a:p>
          <a:p>
            <a:r>
              <a:rPr lang="sk-SK" dirty="0"/>
              <a:t>Zastrašovanie, lichotenie, zosmiešňovanie (argumentu protivníka), argument prírodou</a:t>
            </a:r>
          </a:p>
          <a:p>
            <a:endParaRPr lang="sk-SK" dirty="0"/>
          </a:p>
          <a:p>
            <a:r>
              <a:rPr lang="sk-SK" i="1" dirty="0"/>
              <a:t>Tí, čo sú za nukleárne zbrane by si mali naštudovať, ako sa vplyvom </a:t>
            </a:r>
            <a:r>
              <a:rPr lang="sk-SK" i="1" dirty="0" err="1"/>
              <a:t>radioaktivity</a:t>
            </a:r>
            <a:r>
              <a:rPr lang="sk-SK" i="1" dirty="0"/>
              <a:t> ľuďom rozpúšťajú očné bielka (aj na dlhé vzdialenosti)</a:t>
            </a:r>
          </a:p>
        </p:txBody>
      </p:sp>
    </p:spTree>
    <p:extLst>
      <p:ext uri="{BB962C8B-B14F-4D97-AF65-F5344CB8AC3E}">
        <p14:creationId xmlns:p14="http://schemas.microsoft.com/office/powerpoint/2010/main" val="3153814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4E1DF4-2733-4A2C-AA3F-A8EBE902577C}"/>
              </a:ext>
            </a:extLst>
          </p:cNvPr>
          <p:cNvSpPr>
            <a:spLocks noGrp="1"/>
          </p:cNvSpPr>
          <p:nvPr>
            <p:ph type="title"/>
          </p:nvPr>
        </p:nvSpPr>
        <p:spPr/>
        <p:txBody>
          <a:bodyPr/>
          <a:lstStyle/>
          <a:p>
            <a:r>
              <a:rPr lang="cs-CZ" dirty="0"/>
              <a:t>Co je to argumentace?</a:t>
            </a:r>
          </a:p>
        </p:txBody>
      </p:sp>
      <p:sp>
        <p:nvSpPr>
          <p:cNvPr id="3" name="Zástupný obsah 2">
            <a:extLst>
              <a:ext uri="{FF2B5EF4-FFF2-40B4-BE49-F238E27FC236}">
                <a16:creationId xmlns:a16="http://schemas.microsoft.com/office/drawing/2014/main" id="{B9D12636-DB5C-42CF-BFD4-4D685B2E3442}"/>
              </a:ext>
            </a:extLst>
          </p:cNvPr>
          <p:cNvSpPr>
            <a:spLocks noGrp="1"/>
          </p:cNvSpPr>
          <p:nvPr>
            <p:ph idx="1"/>
          </p:nvPr>
        </p:nvSpPr>
        <p:spPr/>
        <p:txBody>
          <a:bodyPr/>
          <a:lstStyle/>
          <a:p>
            <a:endParaRPr lang="cs-CZ" dirty="0"/>
          </a:p>
        </p:txBody>
      </p:sp>
    </p:spTree>
    <p:extLst>
      <p:ext uri="{BB962C8B-B14F-4D97-AF65-F5344CB8AC3E}">
        <p14:creationId xmlns:p14="http://schemas.microsoft.com/office/powerpoint/2010/main" val="235750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a:extLst>
              <a:ext uri="{FF2B5EF4-FFF2-40B4-BE49-F238E27FC236}">
                <a16:creationId xmlns:a16="http://schemas.microsoft.com/office/drawing/2014/main" id="{C550CA01-75E9-0A04-26CA-99AF5AEE8A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27" y="480095"/>
            <a:ext cx="9958946" cy="5595490"/>
          </a:xfrm>
          <a:prstGeom prst="rect">
            <a:avLst/>
          </a:prstGeom>
        </p:spPr>
      </p:pic>
    </p:spTree>
    <p:extLst>
      <p:ext uri="{BB962C8B-B14F-4D97-AF65-F5344CB8AC3E}">
        <p14:creationId xmlns:p14="http://schemas.microsoft.com/office/powerpoint/2010/main" val="3978491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1.6 Argument väčšiny</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normAutofit/>
          </a:bodyPr>
          <a:lstStyle/>
          <a:p>
            <a:endParaRPr lang="sk-SK" dirty="0"/>
          </a:p>
          <a:p>
            <a:endParaRPr lang="sk-SK" dirty="0"/>
          </a:p>
          <a:p>
            <a:r>
              <a:rPr lang="sk-SK" dirty="0" err="1"/>
              <a:t>Väčšinovost</a:t>
            </a:r>
            <a:r>
              <a:rPr lang="sk-SK" dirty="0"/>
              <a:t>̌ </a:t>
            </a:r>
            <a:r>
              <a:rPr lang="sk-SK" dirty="0" err="1"/>
              <a:t>určitého</a:t>
            </a:r>
            <a:r>
              <a:rPr lang="sk-SK" dirty="0"/>
              <a:t> </a:t>
            </a:r>
            <a:r>
              <a:rPr lang="sk-SK" dirty="0" err="1"/>
              <a:t>názoru</a:t>
            </a:r>
            <a:r>
              <a:rPr lang="sk-SK" dirty="0"/>
              <a:t> ≠ </a:t>
            </a:r>
            <a:r>
              <a:rPr lang="sk-SK" dirty="0" err="1"/>
              <a:t>správnost</a:t>
            </a:r>
            <a:r>
              <a:rPr lang="sk-SK" dirty="0"/>
              <a:t>̌ názoru (otroctvo)</a:t>
            </a:r>
          </a:p>
          <a:p>
            <a:r>
              <a:rPr lang="sk-SK" dirty="0"/>
              <a:t>PREČO? predsudky, emócie, dojmy</a:t>
            </a:r>
          </a:p>
          <a:p>
            <a:r>
              <a:rPr lang="sk-SK" dirty="0"/>
              <a:t>Skôr reálne dopady akcie -&gt; posun k lepšiemu/k horšiemu </a:t>
            </a:r>
          </a:p>
          <a:p>
            <a:pPr marL="0" indent="0">
              <a:buNone/>
            </a:pPr>
            <a:endParaRPr lang="sk-SK" dirty="0"/>
          </a:p>
          <a:p>
            <a:r>
              <a:rPr lang="sk-SK" i="1" dirty="0"/>
              <a:t>Trest smrti je správny, veď ho podporuje 76 % obyvateľstva</a:t>
            </a:r>
          </a:p>
          <a:p>
            <a:r>
              <a:rPr lang="sk-SK" i="1" dirty="0"/>
              <a:t>Všetci predsa chceme byť bohatí!</a:t>
            </a:r>
          </a:p>
          <a:p>
            <a:endParaRPr lang="sk-SK" i="1" dirty="0"/>
          </a:p>
        </p:txBody>
      </p:sp>
      <p:pic>
        <p:nvPicPr>
          <p:cNvPr id="7174" name="Picture 6" descr="Bandwagon Effect - Biases &amp;amp; Heuristics | The Decision Lab">
            <a:extLst>
              <a:ext uri="{FF2B5EF4-FFF2-40B4-BE49-F238E27FC236}">
                <a16:creationId xmlns:a16="http://schemas.microsoft.com/office/drawing/2014/main" id="{4DC78314-0517-7940-AD2A-C96271989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101" y="171450"/>
            <a:ext cx="3646487" cy="2546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207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1.7 Osobný útok</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a:xfrm>
            <a:off x="516082" y="1875199"/>
            <a:ext cx="7620000" cy="4351338"/>
          </a:xfrm>
        </p:spPr>
        <p:txBody>
          <a:bodyPr/>
          <a:lstStyle/>
          <a:p>
            <a:r>
              <a:rPr lang="sk-SK" i="1" dirty="0" err="1"/>
              <a:t>Argumentum</a:t>
            </a:r>
            <a:r>
              <a:rPr lang="sk-SK" i="1" dirty="0"/>
              <a:t> ad </a:t>
            </a:r>
            <a:r>
              <a:rPr lang="sk-SK" i="1" dirty="0" err="1"/>
              <a:t>hominem</a:t>
            </a:r>
            <a:endParaRPr lang="sk-SK" i="1" dirty="0"/>
          </a:p>
          <a:p>
            <a:r>
              <a:rPr lang="sk-SK" dirty="0"/>
              <a:t>Zľahčovanie argumentu oponenta poukázaním na jeho osobnostné vlastnosti, môže byť útok na dôstojnosť, jeho počínanie v minulosti, spoločenskú pozíciu,...</a:t>
            </a:r>
          </a:p>
          <a:p>
            <a:r>
              <a:rPr lang="sk-SK" dirty="0"/>
              <a:t>Dôležitý je cieľ „útočníka“</a:t>
            </a:r>
          </a:p>
          <a:p>
            <a:endParaRPr lang="sk-SK" dirty="0"/>
          </a:p>
          <a:p>
            <a:r>
              <a:rPr lang="sk-SK" i="1" dirty="0"/>
              <a:t>Politici za vyššie dane = komunisti</a:t>
            </a:r>
          </a:p>
          <a:p>
            <a:r>
              <a:rPr lang="sk-SK" i="1" dirty="0"/>
              <a:t>Vek, vierovyznanie,...</a:t>
            </a:r>
          </a:p>
          <a:p>
            <a:endParaRPr lang="sk-SK" dirty="0"/>
          </a:p>
        </p:txBody>
      </p:sp>
      <p:pic>
        <p:nvPicPr>
          <p:cNvPr id="7" name="Obrázok 6" descr="Obrázok, na ktorom je text&#10;&#10;Automaticky generovaný popis">
            <a:extLst>
              <a:ext uri="{FF2B5EF4-FFF2-40B4-BE49-F238E27FC236}">
                <a16:creationId xmlns:a16="http://schemas.microsoft.com/office/drawing/2014/main" id="{B6707094-6024-1043-AC7E-C93BC1BB6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6918" y="425018"/>
            <a:ext cx="3429000" cy="6096000"/>
          </a:xfrm>
          <a:prstGeom prst="rect">
            <a:avLst/>
          </a:prstGeom>
        </p:spPr>
      </p:pic>
    </p:spTree>
    <p:extLst>
      <p:ext uri="{BB962C8B-B14F-4D97-AF65-F5344CB8AC3E}">
        <p14:creationId xmlns:p14="http://schemas.microsoft.com/office/powerpoint/2010/main" val="423562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1.8 Falošná autorita</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sk-SK" dirty="0"/>
              <a:t>Citovanie vyjadrenia odborníka na danú oblasť -&gt; umocnenie pocitu, že to musí byť pravda</a:t>
            </a:r>
          </a:p>
          <a:p>
            <a:r>
              <a:rPr lang="sk-SK" dirty="0"/>
              <a:t>Kto sú tí odborníci? </a:t>
            </a:r>
          </a:p>
          <a:p>
            <a:endParaRPr lang="sk-SK" dirty="0"/>
          </a:p>
          <a:p>
            <a:r>
              <a:rPr lang="sk-SK" i="1" dirty="0"/>
              <a:t>Nie príliš známy politológ</a:t>
            </a:r>
          </a:p>
          <a:p>
            <a:r>
              <a:rPr lang="sk-SK" i="1" dirty="0"/>
              <a:t>Ekonóm -&gt; Covid19 ako biologická zbraň</a:t>
            </a:r>
          </a:p>
          <a:p>
            <a:r>
              <a:rPr lang="sk-SK" i="1" dirty="0"/>
              <a:t>Politické kampane a </a:t>
            </a:r>
            <a:r>
              <a:rPr lang="sk-SK" i="1" dirty="0" err="1"/>
              <a:t>endorsement</a:t>
            </a:r>
            <a:r>
              <a:rPr lang="sk-SK" i="1" dirty="0"/>
              <a:t> </a:t>
            </a:r>
          </a:p>
          <a:p>
            <a:endParaRPr lang="sk-SK" i="1" dirty="0"/>
          </a:p>
        </p:txBody>
      </p:sp>
      <p:pic>
        <p:nvPicPr>
          <p:cNvPr id="11266" name="Picture 2" descr="Chuck norris approves (no pepsi) - Imgur">
            <a:extLst>
              <a:ext uri="{FF2B5EF4-FFF2-40B4-BE49-F238E27FC236}">
                <a16:creationId xmlns:a16="http://schemas.microsoft.com/office/drawing/2014/main" id="{2636609F-CD2C-E949-A55D-365F20734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0" y="3071813"/>
            <a:ext cx="48895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780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jekt pre obsah 4" descr="Obrázok, na ktorom je text&#10;&#10;Automaticky generovaný popis">
            <a:extLst>
              <a:ext uri="{FF2B5EF4-FFF2-40B4-BE49-F238E27FC236}">
                <a16:creationId xmlns:a16="http://schemas.microsoft.com/office/drawing/2014/main" id="{2BD35620-28A2-A049-A9F7-0BD3F5B710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2595" y="163600"/>
            <a:ext cx="7566810" cy="6530800"/>
          </a:xfrm>
        </p:spPr>
      </p:pic>
    </p:spTree>
    <p:extLst>
      <p:ext uri="{BB962C8B-B14F-4D97-AF65-F5344CB8AC3E}">
        <p14:creationId xmlns:p14="http://schemas.microsoft.com/office/powerpoint/2010/main" val="4131533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1.9 Zavádzajúca otázka</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sk-SK" dirty="0"/>
              <a:t>Často nie rečnícka otázka ale otázka smerujúca na oponenta s cieľom doviesť ho k nevýhodnej odpovedi</a:t>
            </a:r>
          </a:p>
          <a:p>
            <a:r>
              <a:rPr lang="sk-SK" dirty="0"/>
              <a:t>Akokoľvek odpovieme, javí sa, že súhlasíme s navrhnutým bodom</a:t>
            </a:r>
          </a:p>
          <a:p>
            <a:endParaRPr lang="sk-SK" dirty="0"/>
          </a:p>
          <a:p>
            <a:r>
              <a:rPr lang="sk-SK" i="1" dirty="0"/>
              <a:t>Ešte stále obťažujete mladé dievčatá?</a:t>
            </a:r>
          </a:p>
        </p:txBody>
      </p:sp>
    </p:spTree>
    <p:extLst>
      <p:ext uri="{BB962C8B-B14F-4D97-AF65-F5344CB8AC3E}">
        <p14:creationId xmlns:p14="http://schemas.microsoft.com/office/powerpoint/2010/main" val="3120182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a:xfrm>
            <a:off x="838200" y="153152"/>
            <a:ext cx="10515600" cy="1325563"/>
          </a:xfrm>
        </p:spPr>
        <p:txBody>
          <a:bodyPr/>
          <a:lstStyle/>
          <a:p>
            <a:r>
              <a:rPr lang="sk-SK" dirty="0"/>
              <a:t>1.10 Slamený panák</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a:xfrm>
            <a:off x="838200" y="1253331"/>
            <a:ext cx="10515600" cy="5018882"/>
          </a:xfrm>
        </p:spPr>
        <p:txBody>
          <a:bodyPr/>
          <a:lstStyle/>
          <a:p>
            <a:r>
              <a:rPr lang="sk-SK" dirty="0"/>
              <a:t>Podsunutý argument, </a:t>
            </a:r>
            <a:r>
              <a:rPr lang="sk-SK" dirty="0" err="1"/>
              <a:t>straw</a:t>
            </a:r>
            <a:r>
              <a:rPr lang="sk-SK" dirty="0"/>
              <a:t> man</a:t>
            </a:r>
          </a:p>
          <a:p>
            <a:r>
              <a:rPr lang="sk-SK" dirty="0"/>
              <a:t>1. krok – prekrútim súperove argumenty aby vyzerali nezmyselne či absurdne, často privediem do </a:t>
            </a:r>
            <a:r>
              <a:rPr lang="sk-SK" b="1" dirty="0"/>
              <a:t>extrému</a:t>
            </a:r>
          </a:p>
          <a:p>
            <a:r>
              <a:rPr lang="sk-SK" dirty="0"/>
              <a:t>2. – napádam prekrútené argumenty (ľahšie)</a:t>
            </a:r>
          </a:p>
          <a:p>
            <a:r>
              <a:rPr lang="sk-SK" dirty="0"/>
              <a:t>Prečo problém? Prekrútenie zveličenia, nie podstaty argumentu</a:t>
            </a:r>
          </a:p>
          <a:p>
            <a:pPr marL="0" indent="0">
              <a:buNone/>
            </a:pPr>
            <a:endParaRPr lang="sk-SK" dirty="0"/>
          </a:p>
          <a:p>
            <a:r>
              <a:rPr lang="sk-SK" i="1" dirty="0"/>
              <a:t>Ako by sme mohli voliť stranu, kde jeden z predstaviteľov zastáva názory podobné </a:t>
            </a:r>
            <a:r>
              <a:rPr lang="sk-SK" i="1" dirty="0" err="1"/>
              <a:t>Sovietskému</a:t>
            </a:r>
            <a:r>
              <a:rPr lang="sk-SK" i="1" dirty="0"/>
              <a:t> zväzu?</a:t>
            </a:r>
          </a:p>
          <a:p>
            <a:r>
              <a:rPr lang="sk-SK" i="1" dirty="0" err="1"/>
              <a:t>Dekriminalizácia</a:t>
            </a:r>
            <a:r>
              <a:rPr lang="sk-SK" i="1" dirty="0"/>
              <a:t> marihuany</a:t>
            </a:r>
          </a:p>
          <a:p>
            <a:pPr marL="0" indent="0">
              <a:buNone/>
            </a:pPr>
            <a:endParaRPr lang="sk-SK" dirty="0"/>
          </a:p>
        </p:txBody>
      </p:sp>
      <p:pic>
        <p:nvPicPr>
          <p:cNvPr id="8194" name="Picture 2" descr="The &amp;#39;Straw Man&amp;#39; Fallacy = An &amp;#39;Aunt Sally&amp;#39; | Marie-Thérèse O&amp;#39;Loughlin  Goldenbridgeinmate39">
            <a:extLst>
              <a:ext uri="{FF2B5EF4-FFF2-40B4-BE49-F238E27FC236}">
                <a16:creationId xmlns:a16="http://schemas.microsoft.com/office/drawing/2014/main" id="{2108C35C-2B18-5B44-9C7C-C1269104C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549" y="4973556"/>
            <a:ext cx="6055451" cy="1884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311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39BCAA-B35A-A8FA-5911-4BD9F6DAEC83}"/>
              </a:ext>
            </a:extLst>
          </p:cNvPr>
          <p:cNvSpPr>
            <a:spLocks noGrp="1"/>
          </p:cNvSpPr>
          <p:nvPr>
            <p:ph type="title"/>
          </p:nvPr>
        </p:nvSpPr>
        <p:spPr>
          <a:xfrm>
            <a:off x="838200" y="2766218"/>
            <a:ext cx="10515600" cy="1325563"/>
          </a:xfrm>
        </p:spPr>
        <p:txBody>
          <a:bodyPr/>
          <a:lstStyle/>
          <a:p>
            <a:pPr algn="ctr"/>
            <a:r>
              <a:rPr lang="sk-SK" dirty="0"/>
              <a:t>Logické (formálne) chyby</a:t>
            </a:r>
          </a:p>
        </p:txBody>
      </p:sp>
    </p:spTree>
    <p:extLst>
      <p:ext uri="{BB962C8B-B14F-4D97-AF65-F5344CB8AC3E}">
        <p14:creationId xmlns:p14="http://schemas.microsoft.com/office/powerpoint/2010/main" val="889740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2.1 Korelácia ≠ Kauzalita</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sk-SK" dirty="0"/>
              <a:t>Dve veci (premenné) majú rovnaké tendencie -&gt; my z toho vyvodzujeme spojitosť </a:t>
            </a:r>
          </a:p>
        </p:txBody>
      </p:sp>
      <p:pic>
        <p:nvPicPr>
          <p:cNvPr id="1026" name="Picture 2" descr="Correlation Does Not Equal Causation And Why You Should Care | Insights  Association">
            <a:extLst>
              <a:ext uri="{FF2B5EF4-FFF2-40B4-BE49-F238E27FC236}">
                <a16:creationId xmlns:a16="http://schemas.microsoft.com/office/drawing/2014/main" id="{00607C6C-CD91-7041-BBDA-9BBA112D17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51200"/>
            <a:ext cx="9144000" cy="36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318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difference between Correlation and Causalty.">
            <a:extLst>
              <a:ext uri="{FF2B5EF4-FFF2-40B4-BE49-F238E27FC236}">
                <a16:creationId xmlns:a16="http://schemas.microsoft.com/office/drawing/2014/main" id="{392B1777-4894-D244-AFBD-D8E8309A1C9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48177" y="643466"/>
            <a:ext cx="8095646"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162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BBDE3F-9168-41D2-BE62-921921B6FB44}"/>
              </a:ext>
            </a:extLst>
          </p:cNvPr>
          <p:cNvSpPr>
            <a:spLocks noGrp="1"/>
          </p:cNvSpPr>
          <p:nvPr>
            <p:ph type="title"/>
          </p:nvPr>
        </p:nvSpPr>
        <p:spPr/>
        <p:txBody>
          <a:bodyPr/>
          <a:lstStyle/>
          <a:p>
            <a:r>
              <a:rPr lang="cs-CZ" dirty="0"/>
              <a:t>Co je to argumentace?</a:t>
            </a:r>
          </a:p>
        </p:txBody>
      </p:sp>
      <p:sp>
        <p:nvSpPr>
          <p:cNvPr id="3" name="Zástupný obsah 2">
            <a:extLst>
              <a:ext uri="{FF2B5EF4-FFF2-40B4-BE49-F238E27FC236}">
                <a16:creationId xmlns:a16="http://schemas.microsoft.com/office/drawing/2014/main" id="{DE3094BB-64D6-44AF-8F92-7CF67BFC5E3B}"/>
              </a:ext>
            </a:extLst>
          </p:cNvPr>
          <p:cNvSpPr>
            <a:spLocks noGrp="1"/>
          </p:cNvSpPr>
          <p:nvPr>
            <p:ph idx="1"/>
          </p:nvPr>
        </p:nvSpPr>
        <p:spPr/>
        <p:txBody>
          <a:bodyPr>
            <a:normAutofit/>
          </a:bodyPr>
          <a:lstStyle/>
          <a:p>
            <a:r>
              <a:rPr lang="cs-CZ" i="1" dirty="0"/>
              <a:t>„Uzavřený myšlenkový celek, kterým se snažíme přesvědčit obecenstvo o správnosti našich závěrů“ </a:t>
            </a:r>
            <a:r>
              <a:rPr lang="cs-CZ" dirty="0"/>
              <a:t>(</a:t>
            </a:r>
            <a:r>
              <a:rPr lang="cs-CZ" dirty="0" err="1"/>
              <a:t>Němčok</a:t>
            </a:r>
            <a:r>
              <a:rPr lang="cs-CZ" dirty="0"/>
              <a:t> 2014, 18)</a:t>
            </a:r>
          </a:p>
          <a:p>
            <a:endParaRPr lang="cs-CZ" dirty="0"/>
          </a:p>
          <a:p>
            <a:r>
              <a:rPr lang="cs-CZ" dirty="0"/>
              <a:t>Téměř všude přítomná: u piva s kamarády, o vědeckých článcích a odborných tématech</a:t>
            </a:r>
          </a:p>
          <a:p>
            <a:r>
              <a:rPr lang="cs-CZ" dirty="0"/>
              <a:t>Ústní X písemná</a:t>
            </a:r>
          </a:p>
          <a:p>
            <a:r>
              <a:rPr lang="cs-CZ" dirty="0"/>
              <a:t>Jednostranná X dvou a vícestranná</a:t>
            </a:r>
          </a:p>
          <a:p>
            <a:r>
              <a:rPr lang="cs-CZ" dirty="0"/>
              <a:t>Profesionální argumentace v debatních soutěžích</a:t>
            </a:r>
          </a:p>
        </p:txBody>
      </p:sp>
    </p:spTree>
    <p:extLst>
      <p:ext uri="{BB962C8B-B14F-4D97-AF65-F5344CB8AC3E}">
        <p14:creationId xmlns:p14="http://schemas.microsoft.com/office/powerpoint/2010/main" val="3320560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2.2 Súslednosť ≠ Kauzalita</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sk-SK" dirty="0"/>
              <a:t>Jeden jav (2) nasleduje po druhom jave (1)</a:t>
            </a:r>
          </a:p>
          <a:p>
            <a:r>
              <a:rPr lang="sk-SK" dirty="0"/>
              <a:t>Musí nutne (1) -&gt; (2)?</a:t>
            </a:r>
          </a:p>
          <a:p>
            <a:r>
              <a:rPr lang="sk-SK" dirty="0"/>
              <a:t>Ak si myslíme, že áno -&gt; AKO (1) vytvára, ovplyvňuje (2)</a:t>
            </a:r>
          </a:p>
          <a:p>
            <a:r>
              <a:rPr lang="sk-SK" dirty="0"/>
              <a:t>Nutné pri akademickej argumentácii</a:t>
            </a:r>
          </a:p>
          <a:p>
            <a:endParaRPr lang="sk-SK" dirty="0"/>
          </a:p>
          <a:p>
            <a:r>
              <a:rPr lang="sk-SK" i="1" dirty="0"/>
              <a:t>Športové rituály </a:t>
            </a:r>
            <a:r>
              <a:rPr lang="sk-SK" i="1" dirty="0" err="1"/>
              <a:t>vs</a:t>
            </a:r>
            <a:r>
              <a:rPr lang="sk-SK" i="1" dirty="0"/>
              <a:t>. Alergia na potraviny</a:t>
            </a:r>
          </a:p>
          <a:p>
            <a:endParaRPr lang="sk-SK" i="1" dirty="0"/>
          </a:p>
          <a:p>
            <a:endParaRPr lang="sk-SK" i="1" dirty="0"/>
          </a:p>
        </p:txBody>
      </p:sp>
    </p:spTree>
    <p:extLst>
      <p:ext uri="{BB962C8B-B14F-4D97-AF65-F5344CB8AC3E}">
        <p14:creationId xmlns:p14="http://schemas.microsoft.com/office/powerpoint/2010/main" val="1202321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2.3 Nejasný smer kauzality</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sk-SK" dirty="0"/>
              <a:t>Nemôže to byť náhodou naopak?</a:t>
            </a:r>
          </a:p>
          <a:p>
            <a:r>
              <a:rPr lang="sk-SK" dirty="0"/>
              <a:t>Darí sa nám často odhaliť kvôli časovej súslednosti</a:t>
            </a:r>
          </a:p>
          <a:p>
            <a:endParaRPr lang="sk-SK" dirty="0"/>
          </a:p>
          <a:p>
            <a:r>
              <a:rPr lang="sk-SK" i="1" dirty="0"/>
              <a:t>Vzdelanie ženy a vek, kedy sa rozhodla mať prvé dieťa (uprednostnenie vzdelania x povinnosti spojené s dieťaťom)</a:t>
            </a:r>
          </a:p>
        </p:txBody>
      </p:sp>
    </p:spTree>
    <p:extLst>
      <p:ext uri="{BB962C8B-B14F-4D97-AF65-F5344CB8AC3E}">
        <p14:creationId xmlns:p14="http://schemas.microsoft.com/office/powerpoint/2010/main" val="3235196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2.4 Skrytá príčina</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sk-SK" dirty="0"/>
              <a:t>Nedošlo k prehliadnutiu spoločnej príčiny ovplyvňujúcej (1) a zároveň i (2)?</a:t>
            </a:r>
          </a:p>
          <a:p>
            <a:r>
              <a:rPr lang="sk-SK" dirty="0"/>
              <a:t>Predpokladanie príčinného vzťahu medzi dvoma udalosťami aj keď boli vyvolané treťou udalosťou </a:t>
            </a:r>
          </a:p>
          <a:p>
            <a:endParaRPr lang="sk-SK" dirty="0"/>
          </a:p>
          <a:p>
            <a:r>
              <a:rPr lang="sk-SK" i="1" dirty="0"/>
              <a:t>Počúvanie vážnej hudby v detstve </a:t>
            </a:r>
            <a:r>
              <a:rPr lang="sk-SK" i="1" dirty="0" err="1"/>
              <a:t>vs</a:t>
            </a:r>
            <a:r>
              <a:rPr lang="sk-SK" i="1" dirty="0"/>
              <a:t>. Neskorší intelekt</a:t>
            </a:r>
          </a:p>
        </p:txBody>
      </p:sp>
      <p:pic>
        <p:nvPicPr>
          <p:cNvPr id="3074" name="Picture 2" descr="Confounding - Wikipedia">
            <a:extLst>
              <a:ext uri="{FF2B5EF4-FFF2-40B4-BE49-F238E27FC236}">
                <a16:creationId xmlns:a16="http://schemas.microsoft.com/office/drawing/2014/main" id="{32BB096B-8F70-3741-B16B-FC9DB969E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8975" y="4192588"/>
            <a:ext cx="2480263" cy="230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078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2.4 Skrytá príčina</a:t>
            </a:r>
          </a:p>
        </p:txBody>
      </p:sp>
      <p:pic>
        <p:nvPicPr>
          <p:cNvPr id="3074" name="Picture 2" descr="Confounding - Wikipedia">
            <a:extLst>
              <a:ext uri="{FF2B5EF4-FFF2-40B4-BE49-F238E27FC236}">
                <a16:creationId xmlns:a16="http://schemas.microsoft.com/office/drawing/2014/main" id="{32BB096B-8F70-3741-B16B-FC9DB969E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8975" y="4192588"/>
            <a:ext cx="2480263" cy="23002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rrelations And Confounding Variables | hno.at">
            <a:extLst>
              <a:ext uri="{FF2B5EF4-FFF2-40B4-BE49-F238E27FC236}">
                <a16:creationId xmlns:a16="http://schemas.microsoft.com/office/drawing/2014/main" id="{BB2472ED-10D3-604C-9A20-A1089E1E2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276" y="1873647"/>
            <a:ext cx="7764462" cy="388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50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56F76A-962A-44C9-93C4-2772044C9D9E}"/>
              </a:ext>
            </a:extLst>
          </p:cNvPr>
          <p:cNvSpPr>
            <a:spLocks noGrp="1"/>
          </p:cNvSpPr>
          <p:nvPr>
            <p:ph type="title"/>
          </p:nvPr>
        </p:nvSpPr>
        <p:spPr/>
        <p:txBody>
          <a:bodyPr/>
          <a:lstStyle/>
          <a:p>
            <a:r>
              <a:rPr lang="cs-CZ" dirty="0"/>
              <a:t>Důležitost definice</a:t>
            </a:r>
          </a:p>
        </p:txBody>
      </p:sp>
      <p:sp>
        <p:nvSpPr>
          <p:cNvPr id="3" name="Zástupný obsah 2">
            <a:extLst>
              <a:ext uri="{FF2B5EF4-FFF2-40B4-BE49-F238E27FC236}">
                <a16:creationId xmlns:a16="http://schemas.microsoft.com/office/drawing/2014/main" id="{47470DD4-52AE-47B6-9DD5-A47EF8CA8F1F}"/>
              </a:ext>
            </a:extLst>
          </p:cNvPr>
          <p:cNvSpPr>
            <a:spLocks noGrp="1"/>
          </p:cNvSpPr>
          <p:nvPr>
            <p:ph idx="1"/>
          </p:nvPr>
        </p:nvSpPr>
        <p:spPr/>
        <p:txBody>
          <a:bodyPr/>
          <a:lstStyle/>
          <a:p>
            <a:r>
              <a:rPr lang="cs-CZ" dirty="0"/>
              <a:t>Bavíme se o tom samém?</a:t>
            </a:r>
          </a:p>
          <a:p>
            <a:pPr lvl="1"/>
            <a:r>
              <a:rPr lang="cs-CZ" dirty="0"/>
              <a:t>Vícero významů</a:t>
            </a:r>
          </a:p>
          <a:p>
            <a:pPr lvl="1"/>
            <a:r>
              <a:rPr lang="cs-CZ" dirty="0"/>
              <a:t>Různé významy v různých kontextech</a:t>
            </a:r>
          </a:p>
          <a:p>
            <a:pPr lvl="1"/>
            <a:r>
              <a:rPr lang="cs-CZ" dirty="0"/>
              <a:t>Špatné porozumění</a:t>
            </a:r>
          </a:p>
          <a:p>
            <a:pPr lvl="1"/>
            <a:endParaRPr lang="cs-CZ" dirty="0"/>
          </a:p>
          <a:p>
            <a:r>
              <a:rPr lang="cs-CZ" dirty="0"/>
              <a:t>Procvičení – písemná příprava před debatou, v debatě první řečník</a:t>
            </a:r>
          </a:p>
        </p:txBody>
      </p:sp>
    </p:spTree>
    <p:extLst>
      <p:ext uri="{BB962C8B-B14F-4D97-AF65-F5344CB8AC3E}">
        <p14:creationId xmlns:p14="http://schemas.microsoft.com/office/powerpoint/2010/main" val="2916308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A7F72D-48F4-4C75-91E7-72231ACF4AC7}"/>
              </a:ext>
            </a:extLst>
          </p:cNvPr>
          <p:cNvSpPr>
            <a:spLocks noGrp="1"/>
          </p:cNvSpPr>
          <p:nvPr>
            <p:ph type="title"/>
          </p:nvPr>
        </p:nvSpPr>
        <p:spPr>
          <a:xfrm>
            <a:off x="838199" y="365125"/>
            <a:ext cx="10722430" cy="1325563"/>
          </a:xfrm>
        </p:spPr>
        <p:txBody>
          <a:bodyPr/>
          <a:lstStyle/>
          <a:p>
            <a:r>
              <a:rPr lang="cs-CZ" dirty="0"/>
              <a:t>Argumentační linie</a:t>
            </a:r>
          </a:p>
        </p:txBody>
      </p:sp>
      <p:sp>
        <p:nvSpPr>
          <p:cNvPr id="3" name="Zástupný obsah 2">
            <a:extLst>
              <a:ext uri="{FF2B5EF4-FFF2-40B4-BE49-F238E27FC236}">
                <a16:creationId xmlns:a16="http://schemas.microsoft.com/office/drawing/2014/main" id="{45AE76AD-475D-4DFA-A366-4F06E2440083}"/>
              </a:ext>
            </a:extLst>
          </p:cNvPr>
          <p:cNvSpPr>
            <a:spLocks noGrp="1"/>
          </p:cNvSpPr>
          <p:nvPr>
            <p:ph idx="1"/>
          </p:nvPr>
        </p:nvSpPr>
        <p:spPr/>
        <p:txBody>
          <a:bodyPr/>
          <a:lstStyle/>
          <a:p>
            <a:r>
              <a:rPr lang="cs-CZ" dirty="0"/>
              <a:t>Tvrzení – vysvětlení – důkaz</a:t>
            </a:r>
          </a:p>
          <a:p>
            <a:r>
              <a:rPr lang="cs-CZ" dirty="0"/>
              <a:t>Tvoří jeden uzavřený argument</a:t>
            </a:r>
          </a:p>
        </p:txBody>
      </p:sp>
    </p:spTree>
    <p:extLst>
      <p:ext uri="{BB962C8B-B14F-4D97-AF65-F5344CB8AC3E}">
        <p14:creationId xmlns:p14="http://schemas.microsoft.com/office/powerpoint/2010/main" val="2376834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E95FD7-87E4-442F-98D6-09E724CE0CCF}"/>
              </a:ext>
            </a:extLst>
          </p:cNvPr>
          <p:cNvSpPr>
            <a:spLocks noGrp="1"/>
          </p:cNvSpPr>
          <p:nvPr>
            <p:ph type="title"/>
          </p:nvPr>
        </p:nvSpPr>
        <p:spPr/>
        <p:txBody>
          <a:bodyPr/>
          <a:lstStyle/>
          <a:p>
            <a:r>
              <a:rPr lang="cs-CZ" dirty="0"/>
              <a:t>Argumentační linie – tvrzení</a:t>
            </a:r>
          </a:p>
        </p:txBody>
      </p:sp>
      <p:sp>
        <p:nvSpPr>
          <p:cNvPr id="3" name="Zástupný obsah 2">
            <a:extLst>
              <a:ext uri="{FF2B5EF4-FFF2-40B4-BE49-F238E27FC236}">
                <a16:creationId xmlns:a16="http://schemas.microsoft.com/office/drawing/2014/main" id="{90BFD816-B031-4D9D-AD2B-5F8B6B4A8FDD}"/>
              </a:ext>
            </a:extLst>
          </p:cNvPr>
          <p:cNvSpPr>
            <a:spLocks noGrp="1"/>
          </p:cNvSpPr>
          <p:nvPr>
            <p:ph idx="1"/>
          </p:nvPr>
        </p:nvSpPr>
        <p:spPr/>
        <p:txBody>
          <a:bodyPr/>
          <a:lstStyle/>
          <a:p>
            <a:r>
              <a:rPr lang="cs-CZ" dirty="0"/>
              <a:t>Konstatování názoru</a:t>
            </a:r>
          </a:p>
          <a:p>
            <a:r>
              <a:rPr lang="cs-CZ" dirty="0"/>
              <a:t>Co si o dané záležitosti myslíte?</a:t>
            </a:r>
          </a:p>
          <a:p>
            <a:r>
              <a:rPr lang="cs-CZ" dirty="0"/>
              <a:t>Co by se mělo/nemělo stát</a:t>
            </a:r>
          </a:p>
          <a:p>
            <a:pPr lvl="1"/>
            <a:r>
              <a:rPr lang="cs-CZ" dirty="0"/>
              <a:t>Ve školách by měly být povinné uniformy</a:t>
            </a:r>
          </a:p>
          <a:p>
            <a:pPr lvl="1"/>
            <a:r>
              <a:rPr lang="cs-CZ" dirty="0"/>
              <a:t>Komunistická strana měla být po listopadu 1989 zrušena</a:t>
            </a:r>
          </a:p>
          <a:p>
            <a:pPr lvl="1"/>
            <a:r>
              <a:rPr lang="cs-CZ" dirty="0"/>
              <a:t>ANO v senátních volbách nezíská více jak dva mandáty</a:t>
            </a:r>
          </a:p>
          <a:p>
            <a:pPr lvl="1"/>
            <a:r>
              <a:rPr lang="cs-CZ" dirty="0"/>
              <a:t>Na veřejných vysokých školách by mělo být zavedeno školné</a:t>
            </a:r>
          </a:p>
          <a:p>
            <a:pPr lvl="1"/>
            <a:endParaRPr lang="cs-CZ" dirty="0"/>
          </a:p>
          <a:p>
            <a:r>
              <a:rPr lang="cs-CZ" dirty="0"/>
              <a:t>Jedna věta či krátké souvětí</a:t>
            </a:r>
          </a:p>
        </p:txBody>
      </p:sp>
    </p:spTree>
    <p:extLst>
      <p:ext uri="{BB962C8B-B14F-4D97-AF65-F5344CB8AC3E}">
        <p14:creationId xmlns:p14="http://schemas.microsoft.com/office/powerpoint/2010/main" val="1592104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E95FD7-87E4-442F-98D6-09E724CE0CCF}"/>
              </a:ext>
            </a:extLst>
          </p:cNvPr>
          <p:cNvSpPr>
            <a:spLocks noGrp="1"/>
          </p:cNvSpPr>
          <p:nvPr>
            <p:ph type="title"/>
          </p:nvPr>
        </p:nvSpPr>
        <p:spPr/>
        <p:txBody>
          <a:bodyPr/>
          <a:lstStyle/>
          <a:p>
            <a:r>
              <a:rPr lang="cs-CZ" dirty="0"/>
              <a:t>Argumentační linie – vysvětlení</a:t>
            </a:r>
          </a:p>
        </p:txBody>
      </p:sp>
      <p:sp>
        <p:nvSpPr>
          <p:cNvPr id="3" name="Zástupný obsah 2">
            <a:extLst>
              <a:ext uri="{FF2B5EF4-FFF2-40B4-BE49-F238E27FC236}">
                <a16:creationId xmlns:a16="http://schemas.microsoft.com/office/drawing/2014/main" id="{90BFD816-B031-4D9D-AD2B-5F8B6B4A8FDD}"/>
              </a:ext>
            </a:extLst>
          </p:cNvPr>
          <p:cNvSpPr>
            <a:spLocks noGrp="1"/>
          </p:cNvSpPr>
          <p:nvPr>
            <p:ph idx="1"/>
          </p:nvPr>
        </p:nvSpPr>
        <p:spPr/>
        <p:txBody>
          <a:bodyPr/>
          <a:lstStyle/>
          <a:p>
            <a:r>
              <a:rPr lang="cs-CZ" dirty="0"/>
              <a:t>Vysvětlit, proč je tvrzení pravdivé</a:t>
            </a:r>
          </a:p>
          <a:p>
            <a:r>
              <a:rPr lang="cs-CZ" dirty="0"/>
              <a:t>Vysvětlením tvrzení/názoru většinou dostaneme něco, co je v podstatě další tvrzení/názor</a:t>
            </a:r>
          </a:p>
          <a:p>
            <a:r>
              <a:rPr lang="cs-CZ" dirty="0"/>
              <a:t>Neustále se ptát proč, jít do hloubky</a:t>
            </a:r>
          </a:p>
          <a:p>
            <a:r>
              <a:rPr lang="cs-CZ" dirty="0"/>
              <a:t>Dostat se co nejblíže k axiomu</a:t>
            </a:r>
          </a:p>
          <a:p>
            <a:endParaRPr lang="cs-CZ" dirty="0"/>
          </a:p>
          <a:p>
            <a:r>
              <a:rPr lang="cs-CZ" dirty="0"/>
              <a:t>Klíčová část (také je nejdelší)</a:t>
            </a:r>
          </a:p>
          <a:p>
            <a:endParaRPr lang="cs-CZ" dirty="0"/>
          </a:p>
        </p:txBody>
      </p:sp>
    </p:spTree>
    <p:extLst>
      <p:ext uri="{BB962C8B-B14F-4D97-AF65-F5344CB8AC3E}">
        <p14:creationId xmlns:p14="http://schemas.microsoft.com/office/powerpoint/2010/main" val="1704597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775D7B-BF4A-4681-94FF-E4F5152D7063}"/>
              </a:ext>
            </a:extLst>
          </p:cNvPr>
          <p:cNvSpPr>
            <a:spLocks noGrp="1"/>
          </p:cNvSpPr>
          <p:nvPr>
            <p:ph type="title"/>
          </p:nvPr>
        </p:nvSpPr>
        <p:spPr/>
        <p:txBody>
          <a:bodyPr/>
          <a:lstStyle/>
          <a:p>
            <a:r>
              <a:rPr lang="cs-CZ" dirty="0"/>
              <a:t>Argumentační linie – vysvětlení</a:t>
            </a:r>
          </a:p>
        </p:txBody>
      </p:sp>
      <p:sp>
        <p:nvSpPr>
          <p:cNvPr id="3" name="Zástupný obsah 2">
            <a:extLst>
              <a:ext uri="{FF2B5EF4-FFF2-40B4-BE49-F238E27FC236}">
                <a16:creationId xmlns:a16="http://schemas.microsoft.com/office/drawing/2014/main" id="{3D776002-EEB2-487A-AB65-B525EEDBB84F}"/>
              </a:ext>
            </a:extLst>
          </p:cNvPr>
          <p:cNvSpPr>
            <a:spLocks noGrp="1"/>
          </p:cNvSpPr>
          <p:nvPr>
            <p:ph idx="1"/>
          </p:nvPr>
        </p:nvSpPr>
        <p:spPr/>
        <p:txBody>
          <a:bodyPr/>
          <a:lstStyle/>
          <a:p>
            <a:r>
              <a:rPr lang="cs-CZ" dirty="0"/>
              <a:t>„Na veřejných vysokých školách by mělo být zavedeno školné, protože to zvýší kvalitu výuky. Kvalita výuky závisí jednak na kvalitě učitelů, jednak na kvalitě vybavení školy (zejména u přírodovědných a technických oborů, avšak nejen tam). Kvalitní učitele musíme zaplatit, aby si místo učení nevybrali práci v soukromém sektoru nebo neodcházeli za hranice, kde mají často lepší finanční podmínky než ve školství. Zavedením školného získají vysoké školy další zdroj příjmů vedle dotací od státu. Budou si tak moci dovolit zaplatit víc kvalitních učitelů a nakoupit moderní techniku“ (Debatovani.cz – začínáme debatovat, r. n.).</a:t>
            </a:r>
          </a:p>
        </p:txBody>
      </p:sp>
    </p:spTree>
    <p:extLst>
      <p:ext uri="{BB962C8B-B14F-4D97-AF65-F5344CB8AC3E}">
        <p14:creationId xmlns:p14="http://schemas.microsoft.com/office/powerpoint/2010/main" val="311622024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2086</TotalTime>
  <Words>2029</Words>
  <Application>Microsoft Office PowerPoint</Application>
  <PresentationFormat>Širokoúhlá obrazovka</PresentationFormat>
  <Paragraphs>270</Paragraphs>
  <Slides>43</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43</vt:i4>
      </vt:variant>
    </vt:vector>
  </HeadingPairs>
  <TitlesOfParts>
    <vt:vector size="47" baseType="lpstr">
      <vt:lpstr>Arial</vt:lpstr>
      <vt:lpstr>Calibri</vt:lpstr>
      <vt:lpstr>Calibri Light</vt:lpstr>
      <vt:lpstr>Motiv Office</vt:lpstr>
      <vt:lpstr>POLb1143 Základy argumentace</vt:lpstr>
      <vt:lpstr>Obsah přednášky</vt:lpstr>
      <vt:lpstr>Co je to argumentace?</vt:lpstr>
      <vt:lpstr>Co je to argumentace?</vt:lpstr>
      <vt:lpstr>Důležitost definice</vt:lpstr>
      <vt:lpstr>Argumentační linie</vt:lpstr>
      <vt:lpstr>Argumentační linie – tvrzení</vt:lpstr>
      <vt:lpstr>Argumentační linie – vysvětlení</vt:lpstr>
      <vt:lpstr>Argumentační linie – vysvětlení</vt:lpstr>
      <vt:lpstr>Argumentační linie – důkaz</vt:lpstr>
      <vt:lpstr>Argumentační linie – důkaz</vt:lpstr>
      <vt:lpstr>Druhá strana debaty</vt:lpstr>
      <vt:lpstr>Protiargumentace (refutace = vyvracení)</vt:lpstr>
      <vt:lpstr>Příklad protiargumentace</vt:lpstr>
      <vt:lpstr>Argumentace vs. argument</vt:lpstr>
      <vt:lpstr>O čem argumentovat v písemných přípravách?</vt:lpstr>
      <vt:lpstr>Závěr: problémy s argumentací v reálném světě</vt:lpstr>
      <vt:lpstr>Nejčastější chyby při písemných příprav</vt:lpstr>
      <vt:lpstr>Problémy v argumentaci</vt:lpstr>
      <vt:lpstr>Argumentačné fauly</vt:lpstr>
      <vt:lpstr>Argumentačné fauly/chyby</vt:lpstr>
      <vt:lpstr>Argumentačné fauly/chyby</vt:lpstr>
      <vt:lpstr>Irelevantná argumentácia (neformálne chyby)</vt:lpstr>
      <vt:lpstr>1.1 Falošné dilema</vt:lpstr>
      <vt:lpstr>1.2 Klzký svah</vt:lpstr>
      <vt:lpstr>Prezentace aplikace PowerPoint</vt:lpstr>
      <vt:lpstr>1.3 Potvrdzovacia slepota</vt:lpstr>
      <vt:lpstr>1.4 Unáhlené závery</vt:lpstr>
      <vt:lpstr>1.5 Hra na emócie</vt:lpstr>
      <vt:lpstr>Prezentace aplikace PowerPoint</vt:lpstr>
      <vt:lpstr>1.6 Argument väčšiny</vt:lpstr>
      <vt:lpstr>1.7 Osobný útok</vt:lpstr>
      <vt:lpstr>1.8 Falošná autorita</vt:lpstr>
      <vt:lpstr>Prezentace aplikace PowerPoint</vt:lpstr>
      <vt:lpstr>1.9 Zavádzajúca otázka</vt:lpstr>
      <vt:lpstr>1.10 Slamený panák</vt:lpstr>
      <vt:lpstr>Logické (formálne) chyby</vt:lpstr>
      <vt:lpstr>2.1 Korelácia ≠ Kauzalita</vt:lpstr>
      <vt:lpstr>Prezentace aplikace PowerPoint</vt:lpstr>
      <vt:lpstr>2.2 Súslednosť ≠ Kauzalita</vt:lpstr>
      <vt:lpstr>2.3 Nejasný smer kauzality</vt:lpstr>
      <vt:lpstr>2.4 Skrytá príčina</vt:lpstr>
      <vt:lpstr>2.4 Skrytá príčina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POLb1143 Základy argumentace</dc:title>
  <dc:creator>Jan Hruška</dc:creator>
  <cp:lastModifiedBy>Jan Hruška</cp:lastModifiedBy>
  <cp:revision>62</cp:revision>
  <dcterms:created xsi:type="dcterms:W3CDTF">2021-09-06T13:48:10Z</dcterms:created>
  <dcterms:modified xsi:type="dcterms:W3CDTF">2022-09-22T13:38:17Z</dcterms:modified>
</cp:coreProperties>
</file>