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97" r:id="rId31"/>
    <p:sldId id="298" r:id="rId3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Spáč" userId="2e8d26cd-55d7-4d78-8227-1866407259d9" providerId="ADAL" clId="{763C2B7F-081E-49D9-B7FB-D40E43147699}"/>
    <pc:docChg chg="delSld modSld">
      <pc:chgData name="Peter Spáč" userId="2e8d26cd-55d7-4d78-8227-1866407259d9" providerId="ADAL" clId="{763C2B7F-081E-49D9-B7FB-D40E43147699}" dt="2022-10-13T09:44:50.429" v="9" actId="2696"/>
      <pc:docMkLst>
        <pc:docMk/>
      </pc:docMkLst>
      <pc:sldChg chg="modSp">
        <pc:chgData name="Peter Spáč" userId="2e8d26cd-55d7-4d78-8227-1866407259d9" providerId="ADAL" clId="{763C2B7F-081E-49D9-B7FB-D40E43147699}" dt="2022-10-13T09:32:06.267" v="1" actId="20577"/>
        <pc:sldMkLst>
          <pc:docMk/>
          <pc:sldMk cId="383970950" sldId="256"/>
        </pc:sldMkLst>
        <pc:spChg chg="mod">
          <ac:chgData name="Peter Spáč" userId="2e8d26cd-55d7-4d78-8227-1866407259d9" providerId="ADAL" clId="{763C2B7F-081E-49D9-B7FB-D40E43147699}" dt="2022-10-13T09:32:06.267" v="1" actId="20577"/>
          <ac:spMkLst>
            <pc:docMk/>
            <pc:sldMk cId="383970950" sldId="256"/>
            <ac:spMk id="3" creationId="{8CF78B7C-76DD-4539-9DF7-2E896B110F88}"/>
          </ac:spMkLst>
        </pc:spChg>
      </pc:sldChg>
      <pc:sldChg chg="del">
        <pc:chgData name="Peter Spáč" userId="2e8d26cd-55d7-4d78-8227-1866407259d9" providerId="ADAL" clId="{763C2B7F-081E-49D9-B7FB-D40E43147699}" dt="2022-10-13T09:44:50.429" v="3" actId="2696"/>
        <pc:sldMkLst>
          <pc:docMk/>
          <pc:sldMk cId="2835350578" sldId="289"/>
        </pc:sldMkLst>
      </pc:sldChg>
      <pc:sldChg chg="del">
        <pc:chgData name="Peter Spáč" userId="2e8d26cd-55d7-4d78-8227-1866407259d9" providerId="ADAL" clId="{763C2B7F-081E-49D9-B7FB-D40E43147699}" dt="2022-10-13T09:44:50.429" v="4" actId="2696"/>
        <pc:sldMkLst>
          <pc:docMk/>
          <pc:sldMk cId="3653332134" sldId="290"/>
        </pc:sldMkLst>
      </pc:sldChg>
      <pc:sldChg chg="del">
        <pc:chgData name="Peter Spáč" userId="2e8d26cd-55d7-4d78-8227-1866407259d9" providerId="ADAL" clId="{763C2B7F-081E-49D9-B7FB-D40E43147699}" dt="2022-10-13T09:44:50.429" v="5" actId="2696"/>
        <pc:sldMkLst>
          <pc:docMk/>
          <pc:sldMk cId="2390618816" sldId="291"/>
        </pc:sldMkLst>
      </pc:sldChg>
      <pc:sldChg chg="del">
        <pc:chgData name="Peter Spáč" userId="2e8d26cd-55d7-4d78-8227-1866407259d9" providerId="ADAL" clId="{763C2B7F-081E-49D9-B7FB-D40E43147699}" dt="2022-10-13T09:44:50.429" v="6" actId="2696"/>
        <pc:sldMkLst>
          <pc:docMk/>
          <pc:sldMk cId="2232548835" sldId="292"/>
        </pc:sldMkLst>
      </pc:sldChg>
      <pc:sldChg chg="del">
        <pc:chgData name="Peter Spáč" userId="2e8d26cd-55d7-4d78-8227-1866407259d9" providerId="ADAL" clId="{763C2B7F-081E-49D9-B7FB-D40E43147699}" dt="2022-10-13T09:44:50.429" v="7" actId="2696"/>
        <pc:sldMkLst>
          <pc:docMk/>
          <pc:sldMk cId="2490145089" sldId="293"/>
        </pc:sldMkLst>
      </pc:sldChg>
      <pc:sldChg chg="del">
        <pc:chgData name="Peter Spáč" userId="2e8d26cd-55d7-4d78-8227-1866407259d9" providerId="ADAL" clId="{763C2B7F-081E-49D9-B7FB-D40E43147699}" dt="2022-10-13T09:44:50.429" v="8" actId="2696"/>
        <pc:sldMkLst>
          <pc:docMk/>
          <pc:sldMk cId="3418606259" sldId="294"/>
        </pc:sldMkLst>
      </pc:sldChg>
      <pc:sldChg chg="del">
        <pc:chgData name="Peter Spáč" userId="2e8d26cd-55d7-4d78-8227-1866407259d9" providerId="ADAL" clId="{763C2B7F-081E-49D9-B7FB-D40E43147699}" dt="2022-10-13T09:44:50.429" v="9" actId="2696"/>
        <pc:sldMkLst>
          <pc:docMk/>
          <pc:sldMk cId="4109279918" sldId="295"/>
        </pc:sldMkLst>
      </pc:sldChg>
      <pc:sldChg chg="del">
        <pc:chgData name="Peter Spáč" userId="2e8d26cd-55d7-4d78-8227-1866407259d9" providerId="ADAL" clId="{763C2B7F-081E-49D9-B7FB-D40E43147699}" dt="2022-10-13T09:44:50.429" v="2" actId="2696"/>
        <pc:sldMkLst>
          <pc:docMk/>
          <pc:sldMk cId="536471232" sldId="296"/>
        </pc:sldMkLst>
      </pc:sldChg>
    </pc:docChg>
  </pc:docChgLst>
  <pc:docChgLst>
    <pc:chgData name="Peter Spáč" userId="2e8d26cd-55d7-4d78-8227-1866407259d9" providerId="ADAL" clId="{5912B273-79B7-4C19-B4E5-1CF94889247A}"/>
    <pc:docChg chg="delSld">
      <pc:chgData name="Peter Spáč" userId="2e8d26cd-55d7-4d78-8227-1866407259d9" providerId="ADAL" clId="{5912B273-79B7-4C19-B4E5-1CF94889247A}" dt="2022-10-13T12:43:25.530" v="3" actId="2696"/>
      <pc:docMkLst>
        <pc:docMk/>
      </pc:docMkLst>
      <pc:sldChg chg="del">
        <pc:chgData name="Peter Spáč" userId="2e8d26cd-55d7-4d78-8227-1866407259d9" providerId="ADAL" clId="{5912B273-79B7-4C19-B4E5-1CF94889247A}" dt="2022-10-13T12:42:50.989" v="0" actId="2696"/>
        <pc:sldMkLst>
          <pc:docMk/>
          <pc:sldMk cId="737226683" sldId="262"/>
        </pc:sldMkLst>
      </pc:sldChg>
      <pc:sldChg chg="del">
        <pc:chgData name="Peter Spáč" userId="2e8d26cd-55d7-4d78-8227-1866407259d9" providerId="ADAL" clId="{5912B273-79B7-4C19-B4E5-1CF94889247A}" dt="2022-10-13T12:42:51.544" v="1" actId="2696"/>
        <pc:sldMkLst>
          <pc:docMk/>
          <pc:sldMk cId="1354210981" sldId="263"/>
        </pc:sldMkLst>
      </pc:sldChg>
      <pc:sldChg chg="del">
        <pc:chgData name="Peter Spáč" userId="2e8d26cd-55d7-4d78-8227-1866407259d9" providerId="ADAL" clId="{5912B273-79B7-4C19-B4E5-1CF94889247A}" dt="2022-10-13T12:43:24.727" v="2" actId="2696"/>
        <pc:sldMkLst>
          <pc:docMk/>
          <pc:sldMk cId="113121816" sldId="287"/>
        </pc:sldMkLst>
      </pc:sldChg>
      <pc:sldChg chg="del">
        <pc:chgData name="Peter Spáč" userId="2e8d26cd-55d7-4d78-8227-1866407259d9" providerId="ADAL" clId="{5912B273-79B7-4C19-B4E5-1CF94889247A}" dt="2022-10-13T12:43:25.530" v="3" actId="2696"/>
        <pc:sldMkLst>
          <pc:docMk/>
          <pc:sldMk cId="1274584242" sldId="288"/>
        </pc:sldMkLst>
      </pc:sldChg>
    </pc:docChg>
  </pc:docChgLst>
  <pc:docChgLst>
    <pc:chgData name="Peter Spáč" userId="2e8d26cd-55d7-4d78-8227-1866407259d9" providerId="ADAL" clId="{F0665387-2DD4-4FE2-B59D-794D4A550FA3}"/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EC79DF-09B6-4055-9D9C-53A6289544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D751383-DF82-4E10-91FB-692314DC75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B55484-3819-4944-8C20-E88A4CC47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725793-1738-40A3-B98F-CD32B7D5D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246E44-760F-4314-BBD5-384334AA8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9282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EAC5DD-1AFA-4A00-995A-D940B6C46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7836749-F018-45D7-A29C-0F5D7638C6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4ADFB85-B182-4050-B706-CB3BBBF7B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C5C2F9A-1418-44E0-924D-D4518282C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D3DB1C-6B6B-4EEC-9DBC-E925FAFDA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5818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C32B32B-4B35-47CA-AD44-C987C72645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BCA1DCF-B140-46F1-9764-8E2A0612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84BD9AB-4DCA-4533-A3A5-7998C3AAD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BEC6B22-EA9B-4198-8CFF-4353AF6D4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4FF8FA-9BE0-4E93-BB7D-10FAB2EEE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8937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46A9D3-AF5A-4402-A441-227A3C0ED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F2EF16-B0CA-419D-84ED-51100F067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B968D8-8EF2-4D2D-ACFA-80B525C0B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8F7818-54A5-4E8A-8F61-D95096E05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2047ABC-4C9E-43BC-825C-39160278F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2731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0FB384-4A53-4DA8-B9D1-85385D4FC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DD4F2DC-E029-467D-80E2-D8B6E0BD88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3A258E-154C-4349-9D90-687B6CCD1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BED7E4-3247-4C64-A471-E504EBECE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4DC9CF8-3AC3-4977-871E-30FDAC2C5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9720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65D7D6-9BF2-4AA9-9261-05F956E67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53C28F-EDBF-4E6B-9FF8-9774A45A5C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50510CD-4F51-4CED-95D4-3DB1793369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E7DBE34-05B1-4DCF-8F0E-FC161D631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0D57078-829E-4826-B9FA-8830198B6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F4012D4-2EB6-48D0-9C2F-8C401B347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3119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C57623-3351-4CBE-BDAB-DFC9F8771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7162896-7268-451B-8783-AE961EAD40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4EFBC93-1B0A-4027-B806-3598AEE070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6A0F8DAB-08E6-40AD-BE0F-D343008011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86E5B3D1-966C-4FE4-927D-29EB75B209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41E4C94-F4D9-485A-9745-7756A1779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8A8CAF9-0BE3-422A-B784-711DAFB40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ECEBBF3-5541-40F3-8DFA-A836FBBA3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0334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61ECBD-C964-4C26-A70F-2E6142365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A028DC9-DC71-404C-B306-5C06DAC9B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7AC8AA0-585C-4094-B283-7298CE7B8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84FE437-648F-4EB7-A044-4EBF4B96B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5303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9F1E43A-6EAB-4AD9-8119-F466F394B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B6B2DBF-EB9D-44A5-A86B-69B2A07AD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5C3657B-E1E5-46E7-B2F7-7E5780FA4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6005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388EB8-A3BE-4DBF-A8A7-5B8D4AE84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2C7CD1-7BEC-4524-BFDC-066DDC6CC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D5F476E-6A19-450E-8B6C-FD0F15227D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72E7FC1-41B3-45C9-858F-4FCE17C87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179750-157B-47A2-87D2-EFF06E715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B1AD674-7347-48CA-B565-890CB89EF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3496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AA0409-772D-4295-BC25-BE6C63929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79397DE-CA2F-4A6B-B264-2E9EB34F51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86F9DC5-C12F-46BF-872B-4D6666AB22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DFBF20E-9DD1-43C6-AA32-8ACB85312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C427282-93C1-42B2-AB51-FC143E8F4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6D62831-F3CF-4991-B164-C7EBC49F4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290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A9C1384-F21E-4D95-84C7-83B897876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5141F35-E722-4F3B-AA4D-848A063A85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EE7B2A-059B-475E-AE83-C21C24999F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C7862-9B3F-4634-BE15-4857D1491A79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DCD409-9246-433E-BC02-F85D6A0BBC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47BFBD-68DE-407F-917B-3F10C600AA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2686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9E527A-4A5C-40ED-B820-E179E1DF3E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Korelace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CF78B7C-76DD-4539-9DF7-2E896B110F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04188"/>
            <a:ext cx="9144000" cy="1655762"/>
          </a:xfrm>
        </p:spPr>
        <p:txBody>
          <a:bodyPr/>
          <a:lstStyle/>
          <a:p>
            <a:r>
              <a:rPr lang="sk-SK" dirty="0"/>
              <a:t>POLn4001</a:t>
            </a:r>
          </a:p>
          <a:p>
            <a:r>
              <a:rPr lang="sk-SK" dirty="0"/>
              <a:t>13.10.2022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970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1E2E27-AB13-471E-8C1A-5D2101FEA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CAEDB65-3BC1-4DBB-9CF9-7B44D92E1F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Jeden ze základních korelačních koeficientů</a:t>
            </a:r>
          </a:p>
          <a:p>
            <a:endParaRPr lang="cs-CZ" dirty="0"/>
          </a:p>
          <a:p>
            <a:r>
              <a:rPr lang="cs-CZ" dirty="0"/>
              <a:t>Značení - R (při populaci), r (při vzorce)</a:t>
            </a:r>
          </a:p>
          <a:p>
            <a:endParaRPr lang="cs-CZ" dirty="0"/>
          </a:p>
          <a:p>
            <a:r>
              <a:rPr lang="cs-CZ" dirty="0"/>
              <a:t>Hodnoty koeficientu:</a:t>
            </a:r>
          </a:p>
          <a:p>
            <a:pPr lvl="1"/>
            <a:r>
              <a:rPr lang="cs-CZ" dirty="0"/>
              <a:t>Rozsah od -1 po 1</a:t>
            </a:r>
          </a:p>
          <a:p>
            <a:pPr lvl="1"/>
            <a:r>
              <a:rPr lang="cs-CZ" dirty="0"/>
              <a:t>+1 = perfektní kladní souvislost</a:t>
            </a:r>
          </a:p>
          <a:p>
            <a:pPr lvl="1"/>
            <a:r>
              <a:rPr lang="cs-CZ" dirty="0"/>
              <a:t>-1  = perfektní záporná souvislost</a:t>
            </a:r>
          </a:p>
          <a:p>
            <a:pPr lvl="1"/>
            <a:r>
              <a:rPr lang="cs-CZ" dirty="0"/>
              <a:t>0 = žádná souvislost</a:t>
            </a:r>
          </a:p>
          <a:p>
            <a:endParaRPr lang="cs-CZ" dirty="0"/>
          </a:p>
          <a:p>
            <a:r>
              <a:rPr lang="cs-CZ" dirty="0"/>
              <a:t>Čím více je hodnota vzdálena od nuly, tím je souvislost silnější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84950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35176A-181D-4860-A7C2-01505BBE9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8AD67B-8271-4257-9265-066B806889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Síla vztahu:</a:t>
            </a:r>
          </a:p>
          <a:p>
            <a:pPr lvl="1"/>
            <a:r>
              <a:rPr lang="cs-CZ" dirty="0"/>
              <a:t>± 0,1 – slabý</a:t>
            </a:r>
          </a:p>
          <a:p>
            <a:pPr lvl="1"/>
            <a:r>
              <a:rPr lang="cs-CZ" dirty="0"/>
              <a:t>± 0,3 – střední</a:t>
            </a:r>
          </a:p>
          <a:p>
            <a:pPr lvl="1"/>
            <a:r>
              <a:rPr lang="cs-CZ" dirty="0"/>
              <a:t>± 0,5 – silný</a:t>
            </a:r>
          </a:p>
          <a:p>
            <a:endParaRPr lang="cs-CZ" dirty="0"/>
          </a:p>
          <a:p>
            <a:r>
              <a:rPr lang="cs-CZ" dirty="0"/>
              <a:t>Spíše </a:t>
            </a:r>
            <a:r>
              <a:rPr lang="cs-CZ" dirty="0" err="1"/>
              <a:t>arbitrabilní</a:t>
            </a:r>
            <a:r>
              <a:rPr lang="cs-CZ" dirty="0"/>
              <a:t> hodnoty (mezi r = 0,29 a r = 0,31 žádný </a:t>
            </a:r>
            <a:r>
              <a:rPr lang="cs-CZ" dirty="0" err="1"/>
              <a:t>zásadný</a:t>
            </a:r>
            <a:r>
              <a:rPr lang="cs-CZ" dirty="0"/>
              <a:t> rozdíl není)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4219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315C3F-885A-495A-8C2C-417BAE9FE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korelace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96D4818-23D4-4882-9445-F4FCD8E5A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err="1"/>
              <a:t>Bivariační</a:t>
            </a:r>
            <a:r>
              <a:rPr lang="cs-CZ" dirty="0"/>
              <a:t> – souvislost mezi dvěma proměnnými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Parciální (</a:t>
            </a:r>
            <a:r>
              <a:rPr lang="cs-CZ" dirty="0" err="1"/>
              <a:t>partial</a:t>
            </a:r>
            <a:r>
              <a:rPr lang="cs-CZ" dirty="0"/>
              <a:t>) – souvislost mezi dvěma proměnnými za jisté kontroly vlivu jiných proměnných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1583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1B2D7B-838E-4D1A-95B7-1AA4C3FE1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Bivariační</a:t>
            </a:r>
            <a:r>
              <a:rPr lang="cs-CZ" dirty="0"/>
              <a:t> korelace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037C938-DC2B-4A17-9EF6-726EDD7275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„Jednodušší“ forma</a:t>
            </a:r>
          </a:p>
          <a:p>
            <a:endParaRPr lang="cs-CZ" dirty="0"/>
          </a:p>
          <a:p>
            <a:r>
              <a:rPr lang="cs-CZ" dirty="0"/>
              <a:t>Posuzuje souvislost mezi dvěma proměnnými bez dalšího</a:t>
            </a:r>
          </a:p>
          <a:p>
            <a:endParaRPr lang="cs-CZ" dirty="0"/>
          </a:p>
          <a:p>
            <a:r>
              <a:rPr lang="cs-CZ" dirty="0"/>
              <a:t>Tři základní postupy:</a:t>
            </a:r>
          </a:p>
          <a:p>
            <a:pPr lvl="1"/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  <a:p>
            <a:pPr lvl="1"/>
            <a:r>
              <a:rPr lang="cs-CZ" dirty="0" err="1"/>
              <a:t>Spearmanovo</a:t>
            </a:r>
            <a:r>
              <a:rPr lang="cs-CZ" dirty="0"/>
              <a:t> </a:t>
            </a:r>
            <a:r>
              <a:rPr lang="cs-CZ" dirty="0" err="1"/>
              <a:t>rho</a:t>
            </a:r>
            <a:endParaRPr lang="cs-CZ" dirty="0"/>
          </a:p>
          <a:p>
            <a:pPr lvl="1"/>
            <a:r>
              <a:rPr lang="cs-CZ" dirty="0" err="1"/>
              <a:t>Kendallovo</a:t>
            </a:r>
            <a:r>
              <a:rPr lang="cs-CZ" dirty="0"/>
              <a:t> tau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31549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DE11BD-2BA9-4398-84C9-6B74CD92A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BF9DE06-9C90-4E32-B797-1C2C2F5F6C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Předpoklady:</a:t>
            </a:r>
          </a:p>
          <a:p>
            <a:pPr lvl="1"/>
            <a:r>
              <a:rPr lang="cs-CZ" dirty="0"/>
              <a:t>Kardinální data (možná výjimka)</a:t>
            </a:r>
          </a:p>
          <a:p>
            <a:pPr lvl="1"/>
            <a:r>
              <a:rPr lang="cs-CZ" dirty="0"/>
              <a:t>Pokud zjišťujeme i statistickou signifikanci, tak i normální rozložení (nebo dostatečná velikost vzorku)</a:t>
            </a:r>
          </a:p>
          <a:p>
            <a:endParaRPr lang="cs-CZ" dirty="0"/>
          </a:p>
          <a:p>
            <a:r>
              <a:rPr lang="cs-CZ" dirty="0"/>
              <a:t>Výjimka – jedna z proměnných může být kategorická (dichotomická)</a:t>
            </a:r>
          </a:p>
          <a:p>
            <a:endParaRPr lang="sk-SK" dirty="0"/>
          </a:p>
          <a:p>
            <a:r>
              <a:rPr lang="cs-CZ" dirty="0"/>
              <a:t>Citlivost na odlehlé případy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26582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1855FB-23EC-48F9-8F35-CF7D2F514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v SPSS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A61FC3-8FF9-4FBD-8F55-2BA299F0B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Před</a:t>
            </a:r>
            <a:r>
              <a:rPr lang="sk-SK" dirty="0"/>
              <a:t> analýzou je vhodné si </a:t>
            </a:r>
            <a:r>
              <a:rPr lang="sk-SK" dirty="0" err="1"/>
              <a:t>data</a:t>
            </a:r>
            <a:r>
              <a:rPr lang="sk-SK" dirty="0"/>
              <a:t> graficky </a:t>
            </a:r>
            <a:r>
              <a:rPr lang="sk-SK" dirty="0" err="1"/>
              <a:t>zobrazit</a:t>
            </a:r>
            <a:r>
              <a:rPr lang="sk-SK" dirty="0"/>
              <a:t> (</a:t>
            </a:r>
            <a:r>
              <a:rPr lang="sk-SK" dirty="0" err="1"/>
              <a:t>netýká</a:t>
            </a:r>
            <a:r>
              <a:rPr lang="sk-SK" dirty="0"/>
              <a:t> </a:t>
            </a:r>
            <a:r>
              <a:rPr lang="sk-SK" dirty="0" err="1"/>
              <a:t>se</a:t>
            </a:r>
            <a:r>
              <a:rPr lang="sk-SK" dirty="0"/>
              <a:t> </a:t>
            </a:r>
            <a:r>
              <a:rPr lang="sk-SK" dirty="0" err="1"/>
              <a:t>pouze</a:t>
            </a:r>
            <a:r>
              <a:rPr lang="sk-SK" dirty="0"/>
              <a:t> </a:t>
            </a:r>
            <a:r>
              <a:rPr lang="sk-SK" dirty="0" err="1"/>
              <a:t>Pearsonova</a:t>
            </a:r>
            <a:r>
              <a:rPr lang="sk-SK" dirty="0"/>
              <a:t> </a:t>
            </a:r>
            <a:r>
              <a:rPr lang="sk-SK" dirty="0" err="1"/>
              <a:t>korel</a:t>
            </a:r>
            <a:r>
              <a:rPr lang="sk-SK" dirty="0"/>
              <a:t>. koeficientu)</a:t>
            </a:r>
          </a:p>
          <a:p>
            <a:endParaRPr lang="sk-SK" dirty="0"/>
          </a:p>
          <a:p>
            <a:r>
              <a:rPr lang="sk-SK" dirty="0"/>
              <a:t>Bodový graf (</a:t>
            </a:r>
            <a:r>
              <a:rPr lang="sk-SK" dirty="0" err="1"/>
              <a:t>scatter</a:t>
            </a:r>
            <a:r>
              <a:rPr lang="sk-SK" dirty="0"/>
              <a:t>/</a:t>
            </a:r>
            <a:r>
              <a:rPr lang="sk-SK" dirty="0" err="1"/>
              <a:t>dot</a:t>
            </a:r>
            <a:r>
              <a:rPr lang="sk-SK" dirty="0"/>
              <a:t>)</a:t>
            </a:r>
          </a:p>
          <a:p>
            <a:endParaRPr lang="sk-SK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cs-CZ" dirty="0" err="1"/>
              <a:t>Graphs</a:t>
            </a:r>
            <a:r>
              <a:rPr lang="cs-CZ" dirty="0"/>
              <a:t> </a:t>
            </a:r>
            <a:r>
              <a:rPr lang="cs-CZ" dirty="0">
                <a:sym typeface="Wingdings" pitchFamily="2" charset="2"/>
              </a:rPr>
              <a:t> Chart </a:t>
            </a:r>
            <a:r>
              <a:rPr lang="cs-CZ" dirty="0" err="1">
                <a:sym typeface="Wingdings" pitchFamily="2" charset="2"/>
              </a:rPr>
              <a:t>builder</a:t>
            </a:r>
            <a:r>
              <a:rPr lang="cs-CZ" dirty="0">
                <a:sym typeface="Wingdings" pitchFamily="2" charset="2"/>
              </a:rPr>
              <a:t> :</a:t>
            </a:r>
          </a:p>
          <a:p>
            <a:pPr lvl="1"/>
            <a:r>
              <a:rPr lang="cs-CZ" dirty="0">
                <a:sym typeface="Wingdings" pitchFamily="2" charset="2"/>
              </a:rPr>
              <a:t>Zvolit </a:t>
            </a:r>
            <a:r>
              <a:rPr lang="cs-CZ" dirty="0" err="1">
                <a:sym typeface="Wingdings" pitchFamily="2" charset="2"/>
              </a:rPr>
              <a:t>Scatter</a:t>
            </a:r>
            <a:r>
              <a:rPr lang="cs-CZ" dirty="0">
                <a:sym typeface="Wingdings" pitchFamily="2" charset="2"/>
              </a:rPr>
              <a:t>/</a:t>
            </a:r>
            <a:r>
              <a:rPr lang="cs-CZ" dirty="0" err="1">
                <a:sym typeface="Wingdings" pitchFamily="2" charset="2"/>
              </a:rPr>
              <a:t>Dot</a:t>
            </a:r>
            <a:endParaRPr lang="cs-CZ" dirty="0">
              <a:sym typeface="Wingdings" pitchFamily="2" charset="2"/>
            </a:endParaRPr>
          </a:p>
          <a:p>
            <a:pPr lvl="1"/>
            <a:r>
              <a:rPr lang="cs-CZ" dirty="0">
                <a:sym typeface="Wingdings" pitchFamily="2" charset="2"/>
              </a:rPr>
              <a:t>Vložit proměnné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79271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AA30329B-F31E-42CE-8964-FD2DA7FA49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99280" y="1825625"/>
            <a:ext cx="779344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5688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09AEC0-0375-4614-888B-76B37D965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v SPSS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0077CB-C6DA-4181-8D16-C2CD589D7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Analyze</a:t>
            </a:r>
            <a:r>
              <a:rPr lang="cs-CZ" dirty="0"/>
              <a:t> </a:t>
            </a:r>
            <a:r>
              <a:rPr lang="cs-CZ" dirty="0">
                <a:sym typeface="Wingdings" pitchFamily="2" charset="2"/>
              </a:rPr>
              <a:t> </a:t>
            </a:r>
            <a:r>
              <a:rPr lang="cs-CZ" dirty="0" err="1">
                <a:sym typeface="Wingdings" pitchFamily="2" charset="2"/>
              </a:rPr>
              <a:t>Correlate</a:t>
            </a:r>
            <a:r>
              <a:rPr lang="cs-CZ" dirty="0">
                <a:sym typeface="Wingdings" pitchFamily="2" charset="2"/>
              </a:rPr>
              <a:t>  </a:t>
            </a:r>
            <a:r>
              <a:rPr lang="cs-CZ" dirty="0" err="1">
                <a:sym typeface="Wingdings" pitchFamily="2" charset="2"/>
              </a:rPr>
              <a:t>Bivariate</a:t>
            </a:r>
            <a:r>
              <a:rPr lang="cs-CZ" dirty="0">
                <a:sym typeface="Wingdings" pitchFamily="2" charset="2"/>
              </a:rPr>
              <a:t>:</a:t>
            </a:r>
          </a:p>
          <a:p>
            <a:pPr lvl="1"/>
            <a:r>
              <a:rPr lang="cs-CZ" dirty="0">
                <a:sym typeface="Wingdings" pitchFamily="2" charset="2"/>
              </a:rPr>
              <a:t>Zvolit proměnné</a:t>
            </a:r>
          </a:p>
          <a:p>
            <a:pPr lvl="1"/>
            <a:r>
              <a:rPr lang="cs-CZ" dirty="0" err="1">
                <a:sym typeface="Wingdings" pitchFamily="2" charset="2"/>
              </a:rPr>
              <a:t>Pearsonův</a:t>
            </a:r>
            <a:r>
              <a:rPr lang="cs-CZ" dirty="0">
                <a:sym typeface="Wingdings" pitchFamily="2" charset="2"/>
              </a:rPr>
              <a:t> koeficient je přednastavený</a:t>
            </a:r>
          </a:p>
          <a:p>
            <a:pPr lvl="1"/>
            <a:r>
              <a:rPr lang="cs-CZ" dirty="0">
                <a:sym typeface="Wingdings" pitchFamily="2" charset="2"/>
              </a:rPr>
              <a:t>Pro sledování signifikance zvolit </a:t>
            </a:r>
            <a:r>
              <a:rPr lang="cs-CZ" i="1" dirty="0">
                <a:sym typeface="Wingdings" pitchFamily="2" charset="2"/>
              </a:rPr>
              <a:t>Flag </a:t>
            </a:r>
            <a:r>
              <a:rPr lang="cs-CZ" i="1" dirty="0" err="1">
                <a:sym typeface="Wingdings" pitchFamily="2" charset="2"/>
              </a:rPr>
              <a:t>significant</a:t>
            </a:r>
            <a:r>
              <a:rPr lang="cs-CZ" i="1" dirty="0">
                <a:sym typeface="Wingdings" pitchFamily="2" charset="2"/>
              </a:rPr>
              <a:t> </a:t>
            </a:r>
            <a:r>
              <a:rPr lang="cs-CZ" i="1" dirty="0" err="1">
                <a:sym typeface="Wingdings" pitchFamily="2" charset="2"/>
              </a:rPr>
              <a:t>correlations</a:t>
            </a:r>
            <a:endParaRPr lang="cs-CZ" dirty="0">
              <a:sym typeface="Wingdings" pitchFamily="2" charset="2"/>
            </a:endParaRP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 err="1">
                <a:sym typeface="Wingdings" pitchFamily="2" charset="2"/>
              </a:rPr>
              <a:t>Options</a:t>
            </a:r>
            <a:r>
              <a:rPr lang="cs-CZ" dirty="0">
                <a:sym typeface="Wingdings" pitchFamily="2" charset="2"/>
              </a:rPr>
              <a:t>:</a:t>
            </a:r>
          </a:p>
          <a:p>
            <a:pPr lvl="1"/>
            <a:r>
              <a:rPr lang="cs-CZ" dirty="0">
                <a:sym typeface="Wingdings" pitchFamily="2" charset="2"/>
              </a:rPr>
              <a:t>Možnost spočítat základní statistiky a kovarianci</a:t>
            </a:r>
          </a:p>
          <a:p>
            <a:pPr lvl="1"/>
            <a:r>
              <a:rPr lang="cs-CZ" dirty="0">
                <a:sym typeface="Wingdings" pitchFamily="2" charset="2"/>
              </a:rPr>
              <a:t>Vynechání hodnot / případů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82793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26B8BA-A132-4560-8528-59700E809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</p:txBody>
      </p:sp>
      <p:graphicFrame>
        <p:nvGraphicFramePr>
          <p:cNvPr id="4" name="Tabuľka 4">
            <a:extLst>
              <a:ext uri="{FF2B5EF4-FFF2-40B4-BE49-F238E27FC236}">
                <a16:creationId xmlns:a16="http://schemas.microsoft.com/office/drawing/2014/main" id="{FFE618AE-FCDB-4D2A-9003-3316B3A2F8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1403983"/>
              </p:ext>
            </p:extLst>
          </p:nvPr>
        </p:nvGraphicFramePr>
        <p:xfrm>
          <a:off x="2819636" y="2130425"/>
          <a:ext cx="6552728" cy="3399377"/>
        </p:xfrm>
        <a:graphic>
          <a:graphicData uri="http://schemas.openxmlformats.org/drawingml/2006/table">
            <a:tbl>
              <a:tblPr/>
              <a:tblGrid>
                <a:gridCol w="2175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75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50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50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5029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Podil Madaru v okresech SR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Podil hlasu SMK ve volbach do NR SR 2006 za okresy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75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Podil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Madaru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v okresech SR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Pearson Correlation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,992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39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Sig. (2-tailed)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5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79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79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575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Podil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hlasu SMK ve volbach do NR SR 2006 za okresy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Pearson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Correlation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,992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39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. (2-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tailed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)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5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79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79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64036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F28C0A-3732-4851-9C24-144087397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</p:txBody>
      </p:sp>
      <p:graphicFrame>
        <p:nvGraphicFramePr>
          <p:cNvPr id="4" name="Tabuľka 3">
            <a:extLst>
              <a:ext uri="{FF2B5EF4-FFF2-40B4-BE49-F238E27FC236}">
                <a16:creationId xmlns:a16="http://schemas.microsoft.com/office/drawing/2014/main" id="{0716E4B1-EB5A-4376-9CCB-E5E7A4825F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9794909"/>
              </p:ext>
            </p:extLst>
          </p:nvPr>
        </p:nvGraphicFramePr>
        <p:xfrm>
          <a:off x="2639616" y="2028825"/>
          <a:ext cx="6912768" cy="4207762"/>
        </p:xfrm>
        <a:graphic>
          <a:graphicData uri="http://schemas.openxmlformats.org/drawingml/2006/table">
            <a:tbl>
              <a:tblPr/>
              <a:tblGrid>
                <a:gridCol w="1809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03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8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89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53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294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Time Spent Revising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 Performance (%)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 Anxiety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647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Time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Spent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Revising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Pearson Correlation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,397</a:t>
                      </a:r>
                      <a:r>
                        <a:rPr lang="cs-CZ" sz="1400" baseline="30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**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-,709</a:t>
                      </a:r>
                      <a:r>
                        <a:rPr lang="cs-CZ" sz="1400" baseline="30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**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1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Sig. (2-tailed)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64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647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 Performance (%)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Pearson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Correlation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,397</a:t>
                      </a:r>
                      <a:r>
                        <a:rPr lang="cs-CZ" sz="1400" baseline="30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**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-,441</a:t>
                      </a:r>
                      <a:r>
                        <a:rPr lang="cs-CZ" sz="1400" baseline="30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**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91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. (2-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tailed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)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64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7647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 Anxiety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Pearson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Correlation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-,709</a:t>
                      </a:r>
                      <a:r>
                        <a:rPr lang="cs-CZ" sz="1400" baseline="30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**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-,441</a:t>
                      </a:r>
                      <a:r>
                        <a:rPr lang="cs-CZ" sz="1400" baseline="30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**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91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Sig. (2-tailed)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764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6191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366D1E-C8CD-4488-89E4-E9C49E2E2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Korelace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E9284D-62C5-4054-BBE6-F52105A286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Vzájemná souvislost mezi proměnnými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Nárůst hodnot jedné proměnné je spojený s nárůstem / poklesem hodnot druhé proměnné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Korelace neimplikuje kauzalitu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01723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EF6F28-BB97-491C-B656-58ED08B06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34A4475-60E1-49A2-8D75-513C58A6C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Se zjištěným R je možné dál pracovat</a:t>
            </a: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>
                <a:sym typeface="Wingdings" pitchFamily="2" charset="2"/>
              </a:rPr>
              <a:t>Po umocnění získáváme tzv. Index determinace (R</a:t>
            </a:r>
            <a:r>
              <a:rPr lang="cs-CZ" baseline="30000" dirty="0">
                <a:sym typeface="Wingdings" pitchFamily="2" charset="2"/>
              </a:rPr>
              <a:t>2</a:t>
            </a:r>
            <a:r>
              <a:rPr lang="cs-CZ" dirty="0">
                <a:sym typeface="Wingdings" pitchFamily="2" charset="2"/>
              </a:rPr>
              <a:t>)</a:t>
            </a: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>
                <a:sym typeface="Wingdings" pitchFamily="2" charset="2"/>
              </a:rPr>
              <a:t>R</a:t>
            </a:r>
            <a:r>
              <a:rPr lang="cs-CZ" baseline="30000" dirty="0">
                <a:sym typeface="Wingdings" pitchFamily="2" charset="2"/>
              </a:rPr>
              <a:t>2</a:t>
            </a:r>
            <a:r>
              <a:rPr lang="cs-CZ" dirty="0">
                <a:sym typeface="Wingdings" pitchFamily="2" charset="2"/>
              </a:rPr>
              <a:t> vymezuje, jaký podíl variability jedné proměnné je sdílený s druhou proměnnou </a:t>
            </a: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>
                <a:sym typeface="Wingdings" pitchFamily="2" charset="2"/>
              </a:rPr>
              <a:t>Pro názornost se R</a:t>
            </a:r>
            <a:r>
              <a:rPr lang="cs-CZ" baseline="30000" dirty="0">
                <a:sym typeface="Wingdings" pitchFamily="2" charset="2"/>
              </a:rPr>
              <a:t>2</a:t>
            </a:r>
            <a:r>
              <a:rPr lang="cs-CZ" dirty="0">
                <a:sym typeface="Wingdings" pitchFamily="2" charset="2"/>
              </a:rPr>
              <a:t> násobí číslem 100 a vyjadřuje v procentech</a:t>
            </a: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>
                <a:sym typeface="Wingdings" pitchFamily="2" charset="2"/>
              </a:rPr>
              <a:t>Nadále však daná hodnota neříká nic o kauzalitě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01531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7DF8B2-6A1E-4B95-8E02-81F24C443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0F9D85-8332-4453-B9D5-A3E8AB0A6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Výjimka z kardinálních dat </a:t>
            </a:r>
            <a:r>
              <a:rPr lang="cs-CZ" dirty="0">
                <a:sym typeface="Wingdings" pitchFamily="2" charset="2"/>
              </a:rPr>
              <a:t> korelace jedné kardinální proměnné a jedné dichotomické</a:t>
            </a: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>
                <a:sym typeface="Wingdings" pitchFamily="2" charset="2"/>
              </a:rPr>
              <a:t>Tzv. point-</a:t>
            </a:r>
            <a:r>
              <a:rPr lang="cs-CZ" dirty="0" err="1">
                <a:sym typeface="Wingdings" pitchFamily="2" charset="2"/>
              </a:rPr>
              <a:t>biserial</a:t>
            </a:r>
            <a:r>
              <a:rPr lang="cs-CZ" dirty="0">
                <a:sym typeface="Wingdings" pitchFamily="2" charset="2"/>
              </a:rPr>
              <a:t> korelace</a:t>
            </a: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/>
              <a:t>Úplně stejný postup</a:t>
            </a:r>
          </a:p>
          <a:p>
            <a:endParaRPr lang="cs-CZ" dirty="0"/>
          </a:p>
          <a:p>
            <a:r>
              <a:rPr lang="cs-CZ" dirty="0"/>
              <a:t>Kladní / záporní výsledné hodnoty plně závisí od kódování dichotomické proměnné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85463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B6471F-CC43-4E12-8A0F-C033A209B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A38D5013-D529-48B1-A7A2-5323778ACFF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572" y="2110154"/>
            <a:ext cx="7190856" cy="372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4525714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0FC76B-885A-46B6-A5D9-7F4669171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41D961-7199-4E69-8C7E-03A345ED6A5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647" y="2094524"/>
            <a:ext cx="7160705" cy="3712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012844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9344A6-B424-46BB-9EC2-D82C262EB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Spearmanovo</a:t>
            </a:r>
            <a:r>
              <a:rPr lang="cs-CZ" dirty="0"/>
              <a:t> </a:t>
            </a:r>
            <a:r>
              <a:rPr lang="cs-CZ" dirty="0" err="1"/>
              <a:t>rho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06C61A-4745-45B0-802B-F3D09304E5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Neparametrický</a:t>
            </a:r>
            <a:r>
              <a:rPr lang="cs-CZ" dirty="0"/>
              <a:t> postup</a:t>
            </a:r>
          </a:p>
          <a:p>
            <a:endParaRPr lang="cs-CZ" dirty="0"/>
          </a:p>
          <a:p>
            <a:r>
              <a:rPr lang="cs-CZ" dirty="0"/>
              <a:t>Použitelný pro </a:t>
            </a:r>
            <a:r>
              <a:rPr lang="cs-CZ" dirty="0" err="1"/>
              <a:t>neparametrická</a:t>
            </a:r>
            <a:r>
              <a:rPr lang="cs-CZ" dirty="0"/>
              <a:t> data (ordinální, porušení normality apod.)</a:t>
            </a:r>
          </a:p>
          <a:p>
            <a:endParaRPr lang="cs-CZ" dirty="0"/>
          </a:p>
          <a:p>
            <a:r>
              <a:rPr lang="cs-CZ" dirty="0"/>
              <a:t>Data nejdřív seřadí a následně toto pořadí využívá pro výpočet korelačního koeficientu</a:t>
            </a:r>
          </a:p>
          <a:p>
            <a:endParaRPr lang="cs-CZ" dirty="0"/>
          </a:p>
          <a:p>
            <a:r>
              <a:rPr lang="cs-CZ" dirty="0"/>
              <a:t>Výsledné hodnoty jsou ve stejném pásmu jako u PKK (od -1 po 1)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08671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C1C893-4438-411A-A642-0C383083A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Spearmanovo</a:t>
            </a:r>
            <a:r>
              <a:rPr lang="cs-CZ" dirty="0"/>
              <a:t> </a:t>
            </a:r>
            <a:r>
              <a:rPr lang="cs-CZ" dirty="0" err="1"/>
              <a:t>rho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5ECF7A-16A0-4943-B9BA-C0A0F9AEE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Analyze</a:t>
            </a:r>
            <a:r>
              <a:rPr lang="cs-CZ" dirty="0"/>
              <a:t> </a:t>
            </a:r>
            <a:r>
              <a:rPr lang="cs-CZ" dirty="0">
                <a:sym typeface="Wingdings" pitchFamily="2" charset="2"/>
              </a:rPr>
              <a:t> </a:t>
            </a:r>
            <a:r>
              <a:rPr lang="cs-CZ" dirty="0" err="1">
                <a:sym typeface="Wingdings" pitchFamily="2" charset="2"/>
              </a:rPr>
              <a:t>Correlate</a:t>
            </a:r>
            <a:r>
              <a:rPr lang="cs-CZ" dirty="0">
                <a:sym typeface="Wingdings" pitchFamily="2" charset="2"/>
              </a:rPr>
              <a:t>  </a:t>
            </a:r>
            <a:r>
              <a:rPr lang="cs-CZ" dirty="0" err="1">
                <a:sym typeface="Wingdings" pitchFamily="2" charset="2"/>
              </a:rPr>
              <a:t>Bivariate</a:t>
            </a:r>
            <a:r>
              <a:rPr lang="cs-CZ" dirty="0">
                <a:sym typeface="Wingdings" pitchFamily="2" charset="2"/>
              </a:rPr>
              <a:t>:</a:t>
            </a:r>
          </a:p>
          <a:p>
            <a:pPr lvl="1"/>
            <a:r>
              <a:rPr lang="cs-CZ" dirty="0">
                <a:sym typeface="Wingdings" pitchFamily="2" charset="2"/>
              </a:rPr>
              <a:t>Zvolit proměnné</a:t>
            </a:r>
          </a:p>
          <a:p>
            <a:pPr lvl="1"/>
            <a:r>
              <a:rPr lang="cs-CZ" dirty="0">
                <a:sym typeface="Wingdings" pitchFamily="2" charset="2"/>
              </a:rPr>
              <a:t>Vybrat </a:t>
            </a:r>
            <a:r>
              <a:rPr lang="cs-CZ" i="1" dirty="0" err="1">
                <a:sym typeface="Wingdings" pitchFamily="2" charset="2"/>
              </a:rPr>
              <a:t>Spearman</a:t>
            </a:r>
            <a:endParaRPr lang="cs-CZ" i="1" dirty="0">
              <a:sym typeface="Wingdings" pitchFamily="2" charset="2"/>
            </a:endParaRPr>
          </a:p>
          <a:p>
            <a:endParaRPr lang="cs-CZ" dirty="0"/>
          </a:p>
          <a:p>
            <a:r>
              <a:rPr lang="cs-CZ" dirty="0"/>
              <a:t>Vše ostatní je stejné, pouze v </a:t>
            </a:r>
            <a:r>
              <a:rPr lang="cs-CZ" i="1" dirty="0" err="1"/>
              <a:t>Options</a:t>
            </a:r>
            <a:r>
              <a:rPr lang="cs-CZ" dirty="0"/>
              <a:t> není možnost spočítat statistiky (mají smysl pouze pro </a:t>
            </a:r>
            <a:r>
              <a:rPr lang="cs-CZ" dirty="0" err="1"/>
              <a:t>Pearsonův</a:t>
            </a:r>
            <a:r>
              <a:rPr lang="cs-CZ" dirty="0"/>
              <a:t> korelační koeficient)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17766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5DC62A-8A22-4844-AF57-0EA39E27D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Spearmanovo</a:t>
            </a:r>
            <a:r>
              <a:rPr lang="cs-CZ" dirty="0"/>
              <a:t> </a:t>
            </a:r>
            <a:r>
              <a:rPr lang="cs-CZ" dirty="0" err="1"/>
              <a:t>rho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9E8D6D6-0125-4EDE-A390-12CC2D8C9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Podobně jako u PKK, i zde je možné výsledný koeficient umocnit </a:t>
            </a:r>
            <a:r>
              <a:rPr lang="cs-CZ" dirty="0">
                <a:sym typeface="Wingdings" pitchFamily="2" charset="2"/>
              </a:rPr>
              <a:t> R</a:t>
            </a:r>
            <a:r>
              <a:rPr lang="cs-CZ" baseline="-25000" dirty="0">
                <a:sym typeface="Wingdings" pitchFamily="2" charset="2"/>
              </a:rPr>
              <a:t>S</a:t>
            </a:r>
            <a:r>
              <a:rPr lang="cs-CZ" baseline="30000" dirty="0">
                <a:sym typeface="Wingdings" pitchFamily="2" charset="2"/>
              </a:rPr>
              <a:t>2</a:t>
            </a:r>
            <a:endParaRPr lang="cs-CZ" dirty="0">
              <a:sym typeface="Wingdings" pitchFamily="2" charset="2"/>
            </a:endParaRP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>
                <a:sym typeface="Wingdings" pitchFamily="2" charset="2"/>
              </a:rPr>
              <a:t>Interpretace je částečně odlišná – </a:t>
            </a:r>
            <a:r>
              <a:rPr lang="cs-CZ" dirty="0" err="1">
                <a:sym typeface="Wingdings" pitchFamily="2" charset="2"/>
              </a:rPr>
              <a:t>Spearmanovo</a:t>
            </a:r>
            <a:r>
              <a:rPr lang="cs-CZ" dirty="0">
                <a:sym typeface="Wingdings" pitchFamily="2" charset="2"/>
              </a:rPr>
              <a:t> </a:t>
            </a:r>
            <a:r>
              <a:rPr lang="cs-CZ" dirty="0" err="1">
                <a:sym typeface="Wingdings" pitchFamily="2" charset="2"/>
              </a:rPr>
              <a:t>rho</a:t>
            </a:r>
            <a:r>
              <a:rPr lang="cs-CZ" dirty="0">
                <a:sym typeface="Wingdings" pitchFamily="2" charset="2"/>
              </a:rPr>
              <a:t> je založené na pořadí  R</a:t>
            </a:r>
            <a:r>
              <a:rPr lang="cs-CZ" baseline="-25000" dirty="0">
                <a:sym typeface="Wingdings" pitchFamily="2" charset="2"/>
              </a:rPr>
              <a:t>S</a:t>
            </a:r>
            <a:r>
              <a:rPr lang="cs-CZ" baseline="30000" dirty="0">
                <a:sym typeface="Wingdings" pitchFamily="2" charset="2"/>
              </a:rPr>
              <a:t>2</a:t>
            </a:r>
            <a:r>
              <a:rPr lang="cs-CZ" dirty="0">
                <a:sym typeface="Wingdings" pitchFamily="2" charset="2"/>
              </a:rPr>
              <a:t> </a:t>
            </a:r>
            <a:r>
              <a:rPr lang="cs-CZ" dirty="0" err="1">
                <a:sym typeface="Wingdings" pitchFamily="2" charset="2"/>
              </a:rPr>
              <a:t>vyjádřuje</a:t>
            </a:r>
            <a:r>
              <a:rPr lang="cs-CZ" dirty="0">
                <a:sym typeface="Wingdings" pitchFamily="2" charset="2"/>
              </a:rPr>
              <a:t> podíl sdílených pořadí mezi proměnnými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05959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403BAE-9063-40BE-A3CC-76084CFE4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Kendallovo</a:t>
            </a:r>
            <a:r>
              <a:rPr lang="cs-CZ" dirty="0"/>
              <a:t> tau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A941C0-3DB6-4655-A20F-F0A9B6DBCA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Neparametrický</a:t>
            </a:r>
            <a:r>
              <a:rPr lang="cs-CZ" dirty="0"/>
              <a:t> postup</a:t>
            </a:r>
          </a:p>
          <a:p>
            <a:endParaRPr lang="cs-CZ" dirty="0"/>
          </a:p>
          <a:p>
            <a:r>
              <a:rPr lang="cs-CZ" dirty="0"/>
              <a:t>Použitelný jako </a:t>
            </a:r>
            <a:r>
              <a:rPr lang="cs-CZ" dirty="0" err="1"/>
              <a:t>Spearmanovo</a:t>
            </a:r>
            <a:r>
              <a:rPr lang="cs-CZ" dirty="0"/>
              <a:t> </a:t>
            </a:r>
            <a:r>
              <a:rPr lang="cs-CZ" dirty="0" err="1"/>
              <a:t>rho</a:t>
            </a:r>
            <a:r>
              <a:rPr lang="cs-CZ" dirty="0"/>
              <a:t> (totožný postup i v SPSS – pouze se zvolí </a:t>
            </a:r>
            <a:r>
              <a:rPr lang="cs-CZ" i="1" dirty="0" err="1"/>
              <a:t>Kendall</a:t>
            </a:r>
            <a:r>
              <a:rPr lang="en-US" i="1" dirty="0"/>
              <a:t>`</a:t>
            </a:r>
            <a:r>
              <a:rPr lang="cs-CZ" i="1" dirty="0"/>
              <a:t>s tau-b</a:t>
            </a:r>
            <a:r>
              <a:rPr lang="cs-CZ" dirty="0"/>
              <a:t> namísto </a:t>
            </a:r>
            <a:r>
              <a:rPr lang="cs-CZ" i="1" dirty="0" err="1"/>
              <a:t>Spearman</a:t>
            </a:r>
            <a:endParaRPr lang="cs-CZ" dirty="0"/>
          </a:p>
          <a:p>
            <a:endParaRPr lang="cs-CZ" dirty="0"/>
          </a:p>
          <a:p>
            <a:r>
              <a:rPr lang="cs-CZ" dirty="0"/>
              <a:t>Kdy upřednostnit před </a:t>
            </a:r>
            <a:r>
              <a:rPr lang="cs-CZ" dirty="0" err="1"/>
              <a:t>Spearmanem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Menší počet dat</a:t>
            </a:r>
          </a:p>
          <a:p>
            <a:pPr lvl="1"/>
            <a:r>
              <a:rPr lang="cs-CZ" dirty="0"/>
              <a:t>Mnoho totožných hodnot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14628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D3FEC1-F5A9-4230-87DD-717923766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Interpretace výsledků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9BD48F-5E59-475C-8822-3A1DE7C6E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Základní pravidlo – </a:t>
            </a:r>
            <a:r>
              <a:rPr lang="cs-CZ" b="1" dirty="0"/>
              <a:t>korelace ≠ kauzalita</a:t>
            </a:r>
          </a:p>
          <a:p>
            <a:endParaRPr lang="cs-CZ" dirty="0"/>
          </a:p>
          <a:p>
            <a:r>
              <a:rPr lang="cs-CZ" dirty="0"/>
              <a:t>Korelace vyjadřuje pouze souvislost mezi proměnnými, neukazuje na žádnou příčinu a následek</a:t>
            </a:r>
          </a:p>
          <a:p>
            <a:endParaRPr lang="cs-CZ" dirty="0"/>
          </a:p>
          <a:p>
            <a:r>
              <a:rPr lang="cs-CZ" dirty="0"/>
              <a:t>Vliv třetích proměnných</a:t>
            </a:r>
          </a:p>
          <a:p>
            <a:endParaRPr lang="cs-CZ" dirty="0"/>
          </a:p>
          <a:p>
            <a:r>
              <a:rPr lang="cs-CZ" dirty="0"/>
              <a:t>Korelace neuvádí směr působení proměnných - ty jsou ve výpočte plně rovnocenné (žádná nezávislá a závislá proměnná)</a:t>
            </a:r>
          </a:p>
          <a:p>
            <a:endParaRPr lang="cs-CZ" dirty="0"/>
          </a:p>
          <a:p>
            <a:r>
              <a:rPr lang="cs-CZ" dirty="0"/>
              <a:t>Nemožnost konstatovat kauzalitu trvá i pokud se příčinný vztah jeví jako „logický“ – korelace nemá potenciál ani nástroj to odhalit</a:t>
            </a:r>
          </a:p>
          <a:p>
            <a:endParaRPr lang="cs-CZ" dirty="0"/>
          </a:p>
          <a:p>
            <a:r>
              <a:rPr lang="cs-CZ" dirty="0"/>
              <a:t>Statistické zjištění nemá automaticky věcný význam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11655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exican lemon imports prevent highway deaths.">
            <a:extLst>
              <a:ext uri="{FF2B5EF4-FFF2-40B4-BE49-F238E27FC236}">
                <a16:creationId xmlns:a16="http://schemas.microsoft.com/office/drawing/2014/main" id="{5956ED19-2A4C-4C29-8956-2E43269835F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0684" y="712576"/>
            <a:ext cx="8270631" cy="5375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7391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E7295F-4276-4A7E-9480-807E14025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Kovariance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740984-5F9E-4192-A47B-4F8B736F7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Nejjednodušší posouzení vzájemné souvislosti dvou proměnných</a:t>
            </a:r>
          </a:p>
          <a:p>
            <a:endParaRPr lang="cs-CZ" dirty="0"/>
          </a:p>
          <a:p>
            <a:r>
              <a:rPr lang="cs-CZ" dirty="0"/>
              <a:t>Souvislost - změna v hodnotách jedné proměnné bude spojená s obdobnou změnou ve druhé proměnné</a:t>
            </a:r>
          </a:p>
          <a:p>
            <a:endParaRPr lang="cs-CZ" dirty="0"/>
          </a:p>
          <a:p>
            <a:r>
              <a:rPr lang="cs-CZ" dirty="0"/>
              <a:t>Podobné odklony od průměru v obou proměnných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40751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0B154A-04B1-41FD-98D3-ACC739BF6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s koeficienty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489778-BEE0-4AAF-AF74-1E86B9962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</a:t>
            </a:r>
            <a:r>
              <a:rPr lang="cs-CZ" baseline="30000" dirty="0"/>
              <a:t>2</a:t>
            </a:r>
            <a:r>
              <a:rPr lang="cs-CZ" dirty="0"/>
              <a:t> (</a:t>
            </a:r>
            <a:r>
              <a:rPr lang="cs-CZ" dirty="0" err="1"/>
              <a:t>Pearson</a:t>
            </a:r>
            <a:r>
              <a:rPr lang="cs-CZ" dirty="0"/>
              <a:t>) a R</a:t>
            </a:r>
            <a:r>
              <a:rPr lang="cs-CZ" baseline="-25000" dirty="0"/>
              <a:t>S</a:t>
            </a:r>
            <a:r>
              <a:rPr lang="cs-CZ" baseline="30000" dirty="0"/>
              <a:t>2</a:t>
            </a:r>
            <a:r>
              <a:rPr lang="cs-CZ" dirty="0"/>
              <a:t> (</a:t>
            </a:r>
            <a:r>
              <a:rPr lang="cs-CZ" dirty="0" err="1"/>
              <a:t>Spearman</a:t>
            </a:r>
            <a:r>
              <a:rPr lang="cs-CZ" dirty="0"/>
              <a:t>) je možné srovnávat, zvlášť pokud se distribuce hodnot blíží normální</a:t>
            </a:r>
          </a:p>
          <a:p>
            <a:endParaRPr lang="cs-CZ" dirty="0"/>
          </a:p>
          <a:p>
            <a:r>
              <a:rPr lang="cs-CZ" dirty="0" err="1"/>
              <a:t>Kendallovo</a:t>
            </a:r>
            <a:r>
              <a:rPr lang="cs-CZ" dirty="0"/>
              <a:t> tau se svou hodnotou neblíží ani </a:t>
            </a:r>
            <a:r>
              <a:rPr lang="cs-CZ" dirty="0" err="1"/>
              <a:t>Pearsonovmu</a:t>
            </a:r>
            <a:r>
              <a:rPr lang="cs-CZ" dirty="0"/>
              <a:t> R, ani </a:t>
            </a:r>
            <a:r>
              <a:rPr lang="cs-CZ" dirty="0" err="1"/>
              <a:t>Spearmnovmu</a:t>
            </a:r>
            <a:r>
              <a:rPr lang="cs-CZ" dirty="0"/>
              <a:t> </a:t>
            </a:r>
            <a:r>
              <a:rPr lang="cs-CZ" dirty="0" err="1"/>
              <a:t>rho</a:t>
            </a:r>
            <a:r>
              <a:rPr lang="cs-CZ" dirty="0"/>
              <a:t> (je o 66-75 % nižší)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12614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849115-F035-4600-9214-8761B2891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s koeficienty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8DC224B-30CF-4AF9-AECE-B71E8513CF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místě je opatrná interpretace</a:t>
            </a:r>
          </a:p>
          <a:p>
            <a:endParaRPr lang="cs-CZ" dirty="0"/>
          </a:p>
          <a:p>
            <a:r>
              <a:rPr lang="cs-CZ" dirty="0"/>
              <a:t>Nikdy nepoužívat obraty typu „korelační koeficient ukázal vliv proměnné A na proměnnou B…“</a:t>
            </a:r>
          </a:p>
          <a:p>
            <a:endParaRPr lang="cs-CZ" dirty="0"/>
          </a:p>
          <a:p>
            <a:r>
              <a:rPr lang="cs-CZ" dirty="0"/>
              <a:t>Co uvádět:</a:t>
            </a:r>
          </a:p>
          <a:p>
            <a:pPr lvl="1"/>
            <a:r>
              <a:rPr lang="cs-CZ" dirty="0"/>
              <a:t>Korelační koeficient (pozor na odlišné značení P, S a K koeficientů)</a:t>
            </a:r>
          </a:p>
          <a:p>
            <a:pPr lvl="1"/>
            <a:r>
              <a:rPr lang="cs-CZ" dirty="0" err="1"/>
              <a:t>Signifikantnost</a:t>
            </a:r>
            <a:r>
              <a:rPr lang="cs-CZ" dirty="0"/>
              <a:t> (pokud má smysl) a její hladinu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618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1EF92B-CC11-4C67-818E-2F3A1795B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Kovariance (</a:t>
            </a:r>
            <a:r>
              <a:rPr lang="cs-CZ" dirty="0" err="1"/>
              <a:t>Field</a:t>
            </a:r>
            <a:r>
              <a:rPr lang="cs-CZ" dirty="0"/>
              <a:t> 2009: 168)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67449E2-037C-463C-B0AB-610B1A960B3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61756" y="3110525"/>
            <a:ext cx="9068487" cy="1474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92668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40412E-4DDB-4A4E-91EE-48B436F27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Kovariance (</a:t>
            </a:r>
            <a:r>
              <a:rPr lang="cs-CZ" dirty="0" err="1"/>
              <a:t>Field</a:t>
            </a:r>
            <a:r>
              <a:rPr lang="cs-CZ" dirty="0"/>
              <a:t> 2009: 168)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0E6319-2DA3-413B-AB5F-D5151FDF05F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80160" y="1825625"/>
            <a:ext cx="4831680" cy="4351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92999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08FF9B-BBF3-46B0-A8B4-8D40208DB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Výpočet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1507536-FAC3-42B9-A797-96933C215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Rozptyl (variance)</a:t>
            </a:r>
          </a:p>
          <a:p>
            <a:pPr lvl="1"/>
            <a:r>
              <a:rPr lang="cs-CZ" dirty="0"/>
              <a:t>Suma umocněných odchylek od průměru vydělená počtem případů – 1</a:t>
            </a:r>
          </a:p>
          <a:p>
            <a:endParaRPr lang="cs-CZ" dirty="0"/>
          </a:p>
          <a:p>
            <a:endParaRPr lang="cs-CZ" dirty="0"/>
          </a:p>
          <a:p>
            <a:endParaRPr lang="cs-CZ" sz="2000" dirty="0"/>
          </a:p>
          <a:p>
            <a:r>
              <a:rPr lang="cs-CZ" dirty="0"/>
              <a:t>Kovariance (</a:t>
            </a:r>
            <a:r>
              <a:rPr lang="cs-CZ" dirty="0" err="1"/>
              <a:t>covariance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Totožný výpočet, do kterého se zakomponuje druhá proměnná</a:t>
            </a:r>
          </a:p>
          <a:p>
            <a:pPr lvl="1"/>
            <a:endParaRPr lang="cs-CZ" dirty="0"/>
          </a:p>
          <a:p>
            <a:endParaRPr lang="cs-CZ" dirty="0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2B6B6B13-0E11-4704-993F-4CC4555935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9654" y="2886400"/>
            <a:ext cx="3306223" cy="1047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FB9D73EB-86F7-4CEC-BC6C-4B0729415C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9653" y="5204953"/>
            <a:ext cx="3355749" cy="972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08917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ľka 3">
            <a:extLst>
              <a:ext uri="{FF2B5EF4-FFF2-40B4-BE49-F238E27FC236}">
                <a16:creationId xmlns:a16="http://schemas.microsoft.com/office/drawing/2014/main" id="{B27FE73B-ACE5-4BB2-906F-967289E658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7285373"/>
              </p:ext>
            </p:extLst>
          </p:nvPr>
        </p:nvGraphicFramePr>
        <p:xfrm>
          <a:off x="2221069" y="434488"/>
          <a:ext cx="7749861" cy="1944799"/>
        </p:xfrm>
        <a:graphic>
          <a:graphicData uri="http://schemas.openxmlformats.org/drawingml/2006/table">
            <a:tbl>
              <a:tblPr/>
              <a:tblGrid>
                <a:gridCol w="11071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71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71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71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11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31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71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1689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Osoba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Reklamy (x)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Průměr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Rozdíl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Nákup (y)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Průměr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Rozdíl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5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5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5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5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5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Picture 1">
            <a:extLst>
              <a:ext uri="{FF2B5EF4-FFF2-40B4-BE49-F238E27FC236}">
                <a16:creationId xmlns:a16="http://schemas.microsoft.com/office/drawing/2014/main" id="{0384C5DA-1F35-4C5F-B578-926FEF14AF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5961" y="3029886"/>
            <a:ext cx="8220075" cy="349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22250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B43A5-313B-4282-96A2-120057202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Kovariance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7D1B4D-FA7A-482D-AB3D-C0DB6E2163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Ukazuje základní souvislost mezi proměnnými</a:t>
            </a:r>
          </a:p>
          <a:p>
            <a:endParaRPr lang="cs-CZ" dirty="0"/>
          </a:p>
          <a:p>
            <a:r>
              <a:rPr lang="cs-CZ" dirty="0"/>
              <a:t>Je možné identifikovat kladní nebo záporní vztah</a:t>
            </a:r>
          </a:p>
          <a:p>
            <a:endParaRPr lang="cs-CZ" dirty="0"/>
          </a:p>
          <a:p>
            <a:r>
              <a:rPr lang="cs-CZ" dirty="0"/>
              <a:t>Nevýhoda – nemožnost vzájemných srovnání</a:t>
            </a:r>
          </a:p>
          <a:p>
            <a:endParaRPr lang="cs-CZ" dirty="0"/>
          </a:p>
          <a:p>
            <a:r>
              <a:rPr lang="cs-CZ" dirty="0"/>
              <a:t>Potřeba standardizace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7913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F5921C-7EB4-466A-AA18-5E9B871A9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Kovariance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8EB4FF-374A-4085-97DB-8B7B5595E8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Standardizace pro účely názornosti i srovnatelnosti (není možné spoléhat, že všechna měření budou v stejných jednotkách)</a:t>
            </a:r>
          </a:p>
          <a:p>
            <a:endParaRPr lang="cs-CZ" dirty="0"/>
          </a:p>
          <a:p>
            <a:r>
              <a:rPr lang="cs-CZ" dirty="0"/>
              <a:t>Hodnota kovariance se vydělí součinem obou směrodatných odchylek</a:t>
            </a:r>
          </a:p>
          <a:p>
            <a:endParaRPr lang="cs-CZ" dirty="0"/>
          </a:p>
          <a:p>
            <a:r>
              <a:rPr lang="cs-CZ" dirty="0"/>
              <a:t>Výsledkem je standardizovaná hodnota (vyjádřena v směrodatných odchylkách)</a:t>
            </a:r>
          </a:p>
          <a:p>
            <a:endParaRPr lang="cs-CZ" dirty="0"/>
          </a:p>
          <a:p>
            <a:r>
              <a:rPr lang="cs-CZ" b="1" dirty="0" err="1"/>
              <a:t>Pearsonův</a:t>
            </a:r>
            <a:r>
              <a:rPr lang="cs-CZ" b="1" dirty="0"/>
              <a:t> korelační koeficient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1871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1005</Words>
  <Application>Microsoft Office PowerPoint</Application>
  <PresentationFormat>Širokoúhlá obrazovka</PresentationFormat>
  <Paragraphs>267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8" baseType="lpstr">
      <vt:lpstr>Arial</vt:lpstr>
      <vt:lpstr>Calibri</vt:lpstr>
      <vt:lpstr>Calibri Light</vt:lpstr>
      <vt:lpstr>Courier New</vt:lpstr>
      <vt:lpstr>Times New Roman</vt:lpstr>
      <vt:lpstr>Wingdings</vt:lpstr>
      <vt:lpstr>Motiv Office</vt:lpstr>
      <vt:lpstr>Korelace</vt:lpstr>
      <vt:lpstr>Korelace</vt:lpstr>
      <vt:lpstr>Kovariance</vt:lpstr>
      <vt:lpstr>Kovariance (Field 2009: 168)</vt:lpstr>
      <vt:lpstr>Kovariance (Field 2009: 168)</vt:lpstr>
      <vt:lpstr>Výpočet</vt:lpstr>
      <vt:lpstr>Prezentace aplikace PowerPoint</vt:lpstr>
      <vt:lpstr>Kovariance</vt:lpstr>
      <vt:lpstr>Kovariance</vt:lpstr>
      <vt:lpstr>Pearsonův korelační koeficient</vt:lpstr>
      <vt:lpstr>Pearsonův korelační koeficient</vt:lpstr>
      <vt:lpstr>Druhy korelace</vt:lpstr>
      <vt:lpstr>Bivariační korelace</vt:lpstr>
      <vt:lpstr>Pearsonův korelační koeficient</vt:lpstr>
      <vt:lpstr>Práce v SPSS</vt:lpstr>
      <vt:lpstr>Prezentace aplikace PowerPoint</vt:lpstr>
      <vt:lpstr>Práce v SPSS</vt:lpstr>
      <vt:lpstr>Pearsonův korelační koeficient</vt:lpstr>
      <vt:lpstr>Pearsonův korelační koeficient</vt:lpstr>
      <vt:lpstr>Pearsonův korelační koeficient</vt:lpstr>
      <vt:lpstr>Pearsonův korelační koeficient</vt:lpstr>
      <vt:lpstr>Pearsonův korelační koeficient</vt:lpstr>
      <vt:lpstr>Pearsonův korelační koeficient</vt:lpstr>
      <vt:lpstr>Spearmanovo rho</vt:lpstr>
      <vt:lpstr>Spearmanovo rho</vt:lpstr>
      <vt:lpstr>Spearmanovo rho</vt:lpstr>
      <vt:lpstr>Kendallovo tau</vt:lpstr>
      <vt:lpstr>Interpretace výsledků</vt:lpstr>
      <vt:lpstr>Prezentace aplikace PowerPoint</vt:lpstr>
      <vt:lpstr>Práce s koeficienty</vt:lpstr>
      <vt:lpstr>Práce s koeficienty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Korelace</dc:title>
  <dc:creator>Peter Spáč</dc:creator>
  <cp:lastModifiedBy>Peter Spáč</cp:lastModifiedBy>
  <cp:revision>1</cp:revision>
  <dcterms:created xsi:type="dcterms:W3CDTF">2021-10-14T09:09:22Z</dcterms:created>
  <dcterms:modified xsi:type="dcterms:W3CDTF">2022-10-13T12:43:30Z</dcterms:modified>
</cp:coreProperties>
</file>