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64" r:id="rId5"/>
    <p:sldId id="259" r:id="rId6"/>
    <p:sldId id="280" r:id="rId7"/>
    <p:sldId id="267" r:id="rId8"/>
    <p:sldId id="279" r:id="rId9"/>
    <p:sldId id="269" r:id="rId10"/>
    <p:sldId id="270" r:id="rId11"/>
    <p:sldId id="276" r:id="rId12"/>
    <p:sldId id="282" r:id="rId13"/>
    <p:sldId id="277" r:id="rId14"/>
    <p:sldId id="283" r:id="rId15"/>
    <p:sldId id="284" r:id="rId16"/>
    <p:sldId id="271" r:id="rId17"/>
    <p:sldId id="272" r:id="rId18"/>
    <p:sldId id="285" r:id="rId19"/>
    <p:sldId id="287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7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33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1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5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32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03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84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4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70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5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63BAD-24EA-4FE8-9789-D3B976CBD53D}" type="datetimeFigureOut">
              <a:rPr lang="cs-CZ" smtClean="0"/>
              <a:pPr/>
              <a:t>12.09.2022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14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Kvantitativní přístupy v politologii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Michal Pink, Ph.D. </a:t>
            </a:r>
          </a:p>
          <a:p>
            <a:r>
              <a:rPr lang="cs-CZ" dirty="0"/>
              <a:t>Doc. Mgr. Peter Spáč, Ph.D. </a:t>
            </a:r>
          </a:p>
          <a:p>
            <a:r>
              <a:rPr lang="cs-CZ" dirty="0"/>
              <a:t>Mgr. et. Mgr. Petr Voda, Ph.D. </a:t>
            </a:r>
          </a:p>
        </p:txBody>
      </p:sp>
    </p:spTree>
    <p:extLst>
      <p:ext uri="{BB962C8B-B14F-4D97-AF65-F5344CB8AC3E}">
        <p14:creationId xmlns:p14="http://schemas.microsoft.com/office/powerpoint/2010/main" val="401473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Výběry – neúplná šetření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I. Nenáhodné (kvótní, záměrné), jen pro známé populace  </a:t>
            </a:r>
          </a:p>
          <a:p>
            <a:r>
              <a:rPr lang="cs-CZ" dirty="0"/>
              <a:t>II. Náhodné (prostý, vícestupňový, oblastní) </a:t>
            </a:r>
          </a:p>
          <a:p>
            <a:r>
              <a:rPr lang="cs-CZ" dirty="0"/>
              <a:t>Náhodné - zde se aplikuje statistická indukce </a:t>
            </a:r>
          </a:p>
          <a:p>
            <a:r>
              <a:rPr lang="cs-CZ" dirty="0"/>
              <a:t>Pozor na záměnu, u první skupiny indukce není </a:t>
            </a:r>
          </a:p>
          <a:p>
            <a:r>
              <a:rPr lang="cs-CZ" dirty="0"/>
              <a:t>Pozor </a:t>
            </a:r>
            <a:r>
              <a:rPr lang="cs-CZ" dirty="0" err="1"/>
              <a:t>samovýběr</a:t>
            </a:r>
            <a:r>
              <a:rPr lang="cs-CZ" dirty="0"/>
              <a:t> není náhodný – anketa, žádné zobecňování!  </a:t>
            </a:r>
          </a:p>
          <a:p>
            <a:r>
              <a:rPr lang="cs-CZ" dirty="0"/>
              <a:t>Problém návratnosti (85% je nereálných)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649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3204" y="0"/>
            <a:ext cx="8229600" cy="1143000"/>
          </a:xfrm>
        </p:spPr>
        <p:txBody>
          <a:bodyPr/>
          <a:lstStyle/>
          <a:p>
            <a:r>
              <a:rPr lang="cs-CZ" dirty="0"/>
              <a:t>Vzorek – populace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472608"/>
          </a:xfrm>
        </p:spPr>
        <p:txBody>
          <a:bodyPr>
            <a:normAutofit/>
          </a:bodyPr>
          <a:lstStyle/>
          <a:p>
            <a:r>
              <a:rPr lang="cs-CZ" dirty="0"/>
              <a:t>Kolik vran musíme pozorovat? </a:t>
            </a:r>
          </a:p>
          <a:p>
            <a:r>
              <a:rPr lang="cs-CZ" dirty="0"/>
              <a:t>Populace – základní soubor, soubor jednotek o kterém předpokládáme, že jsou pro něj naše závěry platné</a:t>
            </a:r>
          </a:p>
          <a:p>
            <a:r>
              <a:rPr lang="cs-CZ" dirty="0"/>
              <a:t>Vzorek – výběrový soubor, skupina jednotek, které reálně pozorujeme </a:t>
            </a:r>
          </a:p>
          <a:p>
            <a:r>
              <a:rPr lang="cs-CZ" dirty="0"/>
              <a:t>Nutná imitace složení populace tak přesně, jak je to jen maximálně možné </a:t>
            </a:r>
          </a:p>
          <a:p>
            <a:r>
              <a:rPr lang="cs-CZ" dirty="0"/>
              <a:t>S rostoucí velikostí vzorku se rozdíly snižují </a:t>
            </a:r>
          </a:p>
        </p:txBody>
      </p:sp>
    </p:spTree>
    <p:extLst>
      <p:ext uri="{BB962C8B-B14F-4D97-AF65-F5344CB8AC3E}">
        <p14:creationId xmlns:p14="http://schemas.microsoft.com/office/powerpoint/2010/main" val="3851509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48872" cy="949554"/>
          </a:xfrm>
        </p:spPr>
        <p:txBody>
          <a:bodyPr/>
          <a:lstStyle/>
          <a:p>
            <a:r>
              <a:rPr lang="cs-CZ" dirty="0"/>
              <a:t>Úsudkový kvótní výběr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052736"/>
            <a:ext cx="8075240" cy="5544616"/>
          </a:xfrm>
        </p:spPr>
        <p:txBody>
          <a:bodyPr>
            <a:noAutofit/>
          </a:bodyPr>
          <a:lstStyle/>
          <a:p>
            <a:r>
              <a:rPr lang="cs-CZ" sz="2400" dirty="0"/>
              <a:t>Název - kvóty, údaje pro tazatele </a:t>
            </a:r>
          </a:p>
          <a:p>
            <a:r>
              <a:rPr lang="cs-CZ" sz="2400" dirty="0"/>
              <a:t>Charakteristiky: pohlaví, věk, vzdělání, rodinný stav, bydliště, skupina povolání, sociální skupina; počet sourozenců, počet dětí, vlastnictví např. osobního auta, národnost a jiné.</a:t>
            </a:r>
          </a:p>
          <a:p>
            <a:r>
              <a:rPr lang="cs-CZ" sz="2400" b="1" dirty="0"/>
              <a:t>Pro kvóty vyhledáme v pramenech kvantitativní oporu pro rozhodnutí, jak velké mají být podíly jednotlivých kategorií dotázaných podle znaků – statistická ročenka apod. </a:t>
            </a:r>
            <a:r>
              <a:rPr lang="cs-CZ" sz="2400" dirty="0"/>
              <a:t> </a:t>
            </a:r>
          </a:p>
          <a:p>
            <a:r>
              <a:rPr lang="cs-CZ" sz="2400" dirty="0"/>
              <a:t>Stanovíme výběrové kvóty pro každého tazatele tak, aby pokrývaly potřebný počet a strukturu dotázaných. </a:t>
            </a:r>
          </a:p>
          <a:p>
            <a:r>
              <a:rPr lang="cs-CZ" sz="2400" dirty="0"/>
              <a:t>Hůře dostupné nadhodnotíme. Nepodaří-li se všem tazatelům získat potřebný počet např. žen v domácnosti nebo vysokoškoláků apod., vyšší kvóta tuto nepřesnost sníží.</a:t>
            </a:r>
          </a:p>
        </p:txBody>
      </p:sp>
    </p:spTree>
    <p:extLst>
      <p:ext uri="{BB962C8B-B14F-4D97-AF65-F5344CB8AC3E}">
        <p14:creationId xmlns:p14="http://schemas.microsoft.com/office/powerpoint/2010/main" val="3615182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Náhodný – pravděpodobnostní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/>
              <a:t>je takový výběr, ve kterém každý element populace má stejnou pravděpodobnost, že bude vybrán </a:t>
            </a:r>
          </a:p>
          <a:p>
            <a:r>
              <a:rPr lang="cs-CZ" dirty="0"/>
              <a:t>Reprezentuje všechny známé i neznámé vlastnosti populace </a:t>
            </a:r>
          </a:p>
          <a:p>
            <a:r>
              <a:rPr lang="cs-CZ" dirty="0"/>
              <a:t>Proměnné, které jsou pro nás relevantní, budou mít ve vzorku podobné – stejné zastoupení jako v celé populaci a naše závěry jsou tedy na populaci aplikovatelné  </a:t>
            </a:r>
          </a:p>
        </p:txBody>
      </p:sp>
    </p:spTree>
    <p:extLst>
      <p:ext uri="{BB962C8B-B14F-4D97-AF65-F5344CB8AC3E}">
        <p14:creationId xmlns:p14="http://schemas.microsoft.com/office/powerpoint/2010/main" val="3692451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Stratifikovaný náhodný výběr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soubor rozdělíme do podsouborů, nazýváme je „</a:t>
            </a:r>
            <a:r>
              <a:rPr lang="cs-CZ" dirty="0" err="1"/>
              <a:t>strata</a:t>
            </a:r>
            <a:r>
              <a:rPr lang="cs-CZ" dirty="0"/>
              <a:t>“ </a:t>
            </a:r>
          </a:p>
          <a:p>
            <a:r>
              <a:rPr lang="cs-CZ" dirty="0"/>
              <a:t>Zde se provede prostý náhodný výběr </a:t>
            </a:r>
          </a:p>
          <a:p>
            <a:r>
              <a:rPr lang="cs-CZ" dirty="0"/>
              <a:t>Věkové rozdělení a jejich postoje k „ANO“ </a:t>
            </a:r>
          </a:p>
          <a:p>
            <a:r>
              <a:rPr lang="cs-CZ" dirty="0"/>
              <a:t>Proporcionální – výběr je úměrný populaci </a:t>
            </a:r>
          </a:p>
          <a:p>
            <a:r>
              <a:rPr lang="cs-CZ" dirty="0"/>
              <a:t>Neproporcionální – pracuje se sním v případě odlišného rozptylu u jedné skupiny – straty </a:t>
            </a:r>
          </a:p>
        </p:txBody>
      </p:sp>
    </p:spTree>
    <p:extLst>
      <p:ext uri="{BB962C8B-B14F-4D97-AF65-F5344CB8AC3E}">
        <p14:creationId xmlns:p14="http://schemas.microsoft.com/office/powerpoint/2010/main" val="4057119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Vícestupňový náhodný výběr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soubor rozložíme do skupinek </a:t>
            </a:r>
          </a:p>
          <a:p>
            <a:r>
              <a:rPr lang="cs-CZ" dirty="0"/>
              <a:t>Jednotky jsou zastupitelné (rozdíl od strat) </a:t>
            </a:r>
          </a:p>
          <a:p>
            <a:r>
              <a:rPr lang="cs-CZ" dirty="0"/>
              <a:t>Vybereme jen některé skupinky </a:t>
            </a:r>
          </a:p>
          <a:p>
            <a:r>
              <a:rPr lang="cs-CZ" dirty="0"/>
              <a:t>Následně provádíme celostní šetření na skupince – reprezentant populace </a:t>
            </a:r>
          </a:p>
        </p:txBody>
      </p:sp>
    </p:spTree>
    <p:extLst>
      <p:ext uri="{BB962C8B-B14F-4D97-AF65-F5344CB8AC3E}">
        <p14:creationId xmlns:p14="http://schemas.microsoft.com/office/powerpoint/2010/main" val="1163934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Další metody sběru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Metoda náhodné procházky </a:t>
            </a:r>
          </a:p>
          <a:p>
            <a:r>
              <a:rPr lang="cs-CZ" dirty="0"/>
              <a:t>Tazatel vyrazí na cestu, první odbočka vlevo, druhá vpravo, třetí vchod na levé straně, první podlaží, první osoba (narozeniny apod.) </a:t>
            </a:r>
          </a:p>
          <a:p>
            <a:r>
              <a:rPr lang="cs-CZ" b="1" dirty="0"/>
              <a:t>Metoda sněhové koule </a:t>
            </a:r>
          </a:p>
          <a:p>
            <a:r>
              <a:rPr lang="cs-CZ" dirty="0"/>
              <a:t>První respondent, doporučí druhého, třetího atd. pořád dokola než se začnou opakovat, pozor na zkreslení (doporučím osobu blízkou)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3713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Malé výběry a výběry z malých populací 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/>
              <a:t>Výběr je složen minimálně z cca 30 – 50 případů </a:t>
            </a:r>
          </a:p>
          <a:p>
            <a:r>
              <a:rPr lang="cs-CZ" dirty="0"/>
              <a:t>Za málo peněz „hodně muziky“ </a:t>
            </a:r>
          </a:p>
          <a:p>
            <a:r>
              <a:rPr lang="cs-CZ" dirty="0"/>
              <a:t>Speciální testové statistiky pro malé výběry  a </a:t>
            </a:r>
            <a:r>
              <a:rPr lang="cs-CZ" dirty="0" err="1"/>
              <a:t>neparametrické</a:t>
            </a:r>
            <a:r>
              <a:rPr lang="cs-CZ" dirty="0"/>
              <a:t> metody </a:t>
            </a:r>
          </a:p>
          <a:p>
            <a:r>
              <a:rPr lang="cs-CZ" dirty="0"/>
              <a:t>Populace cca stovky případů - úplné zjišťování </a:t>
            </a:r>
          </a:p>
          <a:p>
            <a:r>
              <a:rPr lang="cs-CZ" dirty="0"/>
              <a:t>Důležitý je výběr náhodný (ne anketa) </a:t>
            </a:r>
          </a:p>
          <a:p>
            <a:r>
              <a:rPr lang="cs-CZ" dirty="0"/>
              <a:t>Problém reprezentativnosti? (150N z 300)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280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Nereprezentativní výběry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Anketa </a:t>
            </a:r>
          </a:p>
          <a:p>
            <a:r>
              <a:rPr lang="cs-CZ" dirty="0"/>
              <a:t>Metoda základního masivu – největší jednotka</a:t>
            </a:r>
          </a:p>
          <a:p>
            <a:r>
              <a:rPr lang="cs-CZ" dirty="0"/>
              <a:t>Samovolný výběr – provádí odborník (vězeň) </a:t>
            </a:r>
          </a:p>
          <a:p>
            <a:r>
              <a:rPr lang="cs-CZ" dirty="0"/>
              <a:t>Namátkový výběr </a:t>
            </a:r>
          </a:p>
          <a:p>
            <a:r>
              <a:rPr lang="cs-CZ" dirty="0"/>
              <a:t>Jiné, další </a:t>
            </a:r>
          </a:p>
        </p:txBody>
      </p:sp>
    </p:spTree>
    <p:extLst>
      <p:ext uri="{BB962C8B-B14F-4D97-AF65-F5344CB8AC3E}">
        <p14:creationId xmlns:p14="http://schemas.microsoft.com/office/powerpoint/2010/main" val="223354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cesty získávání dat </a:t>
            </a:r>
          </a:p>
          <a:p>
            <a:r>
              <a:rPr lang="cs-CZ" dirty="0"/>
              <a:t>Různě náročné </a:t>
            </a:r>
          </a:p>
          <a:p>
            <a:r>
              <a:rPr lang="cs-CZ" dirty="0"/>
              <a:t>Ne vždy jsou stejné „kvality“ </a:t>
            </a:r>
          </a:p>
          <a:p>
            <a:r>
              <a:rPr lang="cs-CZ" dirty="0"/>
              <a:t>Ideální je celostní šetření (celá populace) </a:t>
            </a:r>
          </a:p>
        </p:txBody>
      </p:sp>
    </p:spTree>
    <p:extLst>
      <p:ext uri="{BB962C8B-B14F-4D97-AF65-F5344CB8AC3E}">
        <p14:creationId xmlns:p14="http://schemas.microsoft.com/office/powerpoint/2010/main" val="3816013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Andrew Lang o politikovi: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/>
              <a:t>“Používá statistiku jako opilý člověk pouliční lampu – </a:t>
            </a:r>
            <a:r>
              <a:rPr lang="pl-PL" sz="4000" dirty="0"/>
              <a:t>spíš na podporu než na osvětlení.”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7305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Statistika a její pojetí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Číselné údaje o hromadných jevech </a:t>
            </a:r>
          </a:p>
          <a:p>
            <a:r>
              <a:rPr lang="cs-CZ" dirty="0"/>
              <a:t>Praktická činnost spočívající ve sběru, zpracování, vyhodnocování jednotlivých údajů </a:t>
            </a:r>
          </a:p>
          <a:p>
            <a:r>
              <a:rPr lang="cs-CZ" dirty="0"/>
              <a:t>Teoretická disciplína zabývající se metodami sloužícími k popisu a odhadování zákonitostí, při působení podstatných a relativně stálých činitelů na hromadné jevy – masové měřítko </a:t>
            </a:r>
          </a:p>
          <a:p>
            <a:r>
              <a:rPr lang="cs-CZ" dirty="0"/>
              <a:t>Nutná podmínka – hromadný jev </a:t>
            </a:r>
          </a:p>
        </p:txBody>
      </p:sp>
    </p:spTree>
    <p:extLst>
      <p:ext uri="{BB962C8B-B14F-4D97-AF65-F5344CB8AC3E}">
        <p14:creationId xmlns:p14="http://schemas.microsoft.com/office/powerpoint/2010/main" val="144803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Statistické jednotky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Elementární jednotky statistického pozorování </a:t>
            </a:r>
          </a:p>
          <a:p>
            <a:r>
              <a:rPr lang="cs-CZ" dirty="0"/>
              <a:t>Osoby - voliči, organizace, události, apod. </a:t>
            </a:r>
          </a:p>
          <a:p>
            <a:r>
              <a:rPr lang="cs-CZ" dirty="0"/>
              <a:t>Statistické znaky – vlastnosti jednotek </a:t>
            </a:r>
          </a:p>
          <a:p>
            <a:r>
              <a:rPr lang="cs-CZ" dirty="0"/>
              <a:t>Volič – věk, příjem, vzdělání, vyznání, etnicita</a:t>
            </a:r>
          </a:p>
          <a:p>
            <a:r>
              <a:rPr lang="cs-CZ" dirty="0"/>
              <a:t>Kvantitativní znaky (lze je vyjádřit číselně)</a:t>
            </a:r>
          </a:p>
          <a:p>
            <a:r>
              <a:rPr lang="cs-CZ" dirty="0"/>
              <a:t>Kvalitativní znaky (druh vlastnictví bytu, pocit spokojenosti apod.) </a:t>
            </a:r>
          </a:p>
          <a:p>
            <a:r>
              <a:rPr lang="cs-CZ" dirty="0"/>
              <a:t>Alternativní znak – nabývá jen dvou hodnot</a:t>
            </a:r>
          </a:p>
          <a:p>
            <a:r>
              <a:rPr lang="cs-CZ" dirty="0"/>
              <a:t>Množný znak – více hodnot, kvalitativní znaky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68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Rozeznání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8" y="1340768"/>
            <a:ext cx="896501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14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proměnných </a:t>
            </a:r>
          </a:p>
        </p:txBody>
      </p:sp>
      <p:pic>
        <p:nvPicPr>
          <p:cNvPr id="4" name="Zástupný symbol pro obsah 3" descr="http://iastat.vse.cz/Typy%20p8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36904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139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/>
              <a:t>Statistická indukce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544616"/>
          </a:xfrm>
        </p:spPr>
        <p:txBody>
          <a:bodyPr>
            <a:normAutofit/>
          </a:bodyPr>
          <a:lstStyle/>
          <a:p>
            <a:r>
              <a:rPr lang="cs-CZ" dirty="0"/>
              <a:t>je metoda, která dovoluje stanovit vlastnosti celku </a:t>
            </a:r>
            <a:r>
              <a:rPr lang="cs-CZ" b="1" u="sng" dirty="0"/>
              <a:t>základního souboru</a:t>
            </a:r>
            <a:r>
              <a:rPr lang="cs-CZ" dirty="0"/>
              <a:t> na základě pozorování jeho části </a:t>
            </a:r>
            <a:r>
              <a:rPr lang="cs-CZ" b="1" u="sng" dirty="0"/>
              <a:t>náhodného výběru</a:t>
            </a:r>
            <a:endParaRPr lang="cs-CZ" dirty="0"/>
          </a:p>
          <a:p>
            <a:r>
              <a:rPr lang="cs-CZ" dirty="0"/>
              <a:t>Výběr má dostatečný počet jednotek </a:t>
            </a:r>
          </a:p>
          <a:p>
            <a:r>
              <a:rPr lang="cs-CZ" dirty="0"/>
              <a:t>Výběr sestaven náhodně </a:t>
            </a:r>
          </a:p>
          <a:p>
            <a:r>
              <a:rPr lang="cs-CZ" dirty="0"/>
              <a:t>Musí jít o výběr a rozhoduje náhoda! </a:t>
            </a:r>
          </a:p>
          <a:p>
            <a:r>
              <a:rPr lang="cs-CZ" dirty="0"/>
              <a:t>Desítky jednotek 30 – 50 (300 – 500 – 1000) </a:t>
            </a:r>
          </a:p>
          <a:p>
            <a:r>
              <a:rPr lang="cs-CZ" dirty="0"/>
              <a:t>Základní soubor minimálně 100krát větší než zamýšlený výběr  - ČR (opravdu 70 000?)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34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a jejich získání </a:t>
            </a:r>
          </a:p>
        </p:txBody>
      </p:sp>
      <p:pic>
        <p:nvPicPr>
          <p:cNvPr id="4" name="Zástupný symbol pro obsah 3" descr="http://iastat.vse.cz/images/vybero4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856984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56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Úplná vyčerpávající šetření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Zde nepotřebujeme statistickou indukci</a:t>
            </a:r>
          </a:p>
          <a:p>
            <a:r>
              <a:rPr lang="cs-CZ" dirty="0"/>
              <a:t>Neprovádíme výběr</a:t>
            </a:r>
          </a:p>
          <a:p>
            <a:r>
              <a:rPr lang="cs-CZ" dirty="0"/>
              <a:t>Sčítání lidu, domů a bytů </a:t>
            </a:r>
          </a:p>
          <a:p>
            <a:r>
              <a:rPr lang="cs-CZ" dirty="0"/>
              <a:t>Problémy – jsou opravdu všichni v souboru? </a:t>
            </a:r>
          </a:p>
          <a:p>
            <a:r>
              <a:rPr lang="cs-CZ" dirty="0"/>
              <a:t>Volební výsledky – náš častý případ </a:t>
            </a:r>
          </a:p>
        </p:txBody>
      </p:sp>
    </p:spTree>
    <p:extLst>
      <p:ext uri="{BB962C8B-B14F-4D97-AF65-F5344CB8AC3E}">
        <p14:creationId xmlns:p14="http://schemas.microsoft.com/office/powerpoint/2010/main" val="2160248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801</Words>
  <Application>Microsoft Office PowerPoint</Application>
  <PresentationFormat>Předvádění na obrazovce (4:3)</PresentationFormat>
  <Paragraphs>98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Kvantitativní přístupy v politologii </vt:lpstr>
      <vt:lpstr>Statistika? </vt:lpstr>
      <vt:lpstr>Statistika a její pojetí </vt:lpstr>
      <vt:lpstr>Statistické jednotky </vt:lpstr>
      <vt:lpstr>Rozeznání </vt:lpstr>
      <vt:lpstr>Druhy proměnných </vt:lpstr>
      <vt:lpstr>Statistická indukce </vt:lpstr>
      <vt:lpstr>Data a jejich získání </vt:lpstr>
      <vt:lpstr>Úplná vyčerpávající šetření </vt:lpstr>
      <vt:lpstr>Výběry – neúplná šetření </vt:lpstr>
      <vt:lpstr>Vzorek – populace </vt:lpstr>
      <vt:lpstr>Úsudkový kvótní výběr </vt:lpstr>
      <vt:lpstr>Náhodný – pravděpodobnostní výběr</vt:lpstr>
      <vt:lpstr>Stratifikovaný náhodný výběr </vt:lpstr>
      <vt:lpstr>Vícestupňový náhodný výběr </vt:lpstr>
      <vt:lpstr>Další metody sběru  </vt:lpstr>
      <vt:lpstr>Malé výběry a výběry z malých populací   </vt:lpstr>
      <vt:lpstr>Nereprezentativní výběry </vt:lpstr>
      <vt:lpstr>Závěrem 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Kvantitativní přístupy v politologii</dc:title>
  <dc:creator>Michal Pink</dc:creator>
  <cp:lastModifiedBy>Michal Pink</cp:lastModifiedBy>
  <cp:revision>48</cp:revision>
  <dcterms:created xsi:type="dcterms:W3CDTF">2014-09-16T08:05:16Z</dcterms:created>
  <dcterms:modified xsi:type="dcterms:W3CDTF">2022-09-12T14:05:13Z</dcterms:modified>
</cp:coreProperties>
</file>