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notesMasterIdLst>
    <p:notesMasterId r:id="rId54"/>
  </p:notesMasterIdLst>
  <p:sldIdLst>
    <p:sldId id="290" r:id="rId2"/>
    <p:sldId id="291" r:id="rId3"/>
    <p:sldId id="258" r:id="rId4"/>
    <p:sldId id="259" r:id="rId5"/>
    <p:sldId id="293" r:id="rId6"/>
    <p:sldId id="294" r:id="rId7"/>
    <p:sldId id="295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96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301" r:id="rId25"/>
    <p:sldId id="302" r:id="rId26"/>
    <p:sldId id="303" r:id="rId27"/>
    <p:sldId id="310" r:id="rId28"/>
    <p:sldId id="276" r:id="rId29"/>
    <p:sldId id="277" r:id="rId30"/>
    <p:sldId id="311" r:id="rId31"/>
    <p:sldId id="278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312" r:id="rId41"/>
    <p:sldId id="313" r:id="rId42"/>
    <p:sldId id="314" r:id="rId43"/>
    <p:sldId id="315" r:id="rId44"/>
    <p:sldId id="288" r:id="rId45"/>
    <p:sldId id="297" r:id="rId46"/>
    <p:sldId id="306" r:id="rId47"/>
    <p:sldId id="304" r:id="rId48"/>
    <p:sldId id="305" r:id="rId49"/>
    <p:sldId id="307" r:id="rId50"/>
    <p:sldId id="308" r:id="rId51"/>
    <p:sldId id="309" r:id="rId52"/>
    <p:sldId id="298" r:id="rId53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5854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646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12231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B8403E-AC7A-44DF-94F3-3FA14F791CF4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6796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3975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25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7859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1781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F0EBDC-D4E7-43A2-A1FA-494649A343D9}" type="slidenum">
              <a:rPr lang="en-US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46</a:t>
            </a:fld>
            <a:endParaRPr lang="en-US" altLang="cs-CZ">
              <a:latin typeface="Times New Roman" panose="02020603050405020304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50074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0266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0290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52041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03015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97961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94D63F-09D8-4A59-BA80-E4CBD76A3AD3}" type="slidenum">
              <a:rPr lang="cs-CZ" altLang="cs-CZ" smtClean="0"/>
              <a:pPr>
                <a:spcBef>
                  <a:spcPct val="0"/>
                </a:spcBef>
              </a:pPr>
              <a:t>52</a:t>
            </a:fld>
            <a:endParaRPr lang="cs-CZ" altLang="cs-CZ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322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5A04C9-C774-4576-BA96-133CD988BB80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668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E67054-F8C0-4F82-8F1C-8E35076A4826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395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37630E-043C-4C4E-AA3D-6D673D4F3007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17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915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90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778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6320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054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7152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071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2432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72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85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6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103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07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04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35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15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chemeClr val="bg2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7904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  <p:sldLayoutId id="2147483965" r:id="rId12"/>
    <p:sldLayoutId id="2147483966" r:id="rId13"/>
    <p:sldLayoutId id="2147483967" r:id="rId14"/>
    <p:sldLayoutId id="2147483968" r:id="rId15"/>
    <p:sldLayoutId id="2147483969" r:id="rId16"/>
    <p:sldLayoutId id="21474839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Adolescence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887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48768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479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kogn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ce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	ado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escenci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46051"/>
            <a:ext cx="7529195" cy="33650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u="heavy" dirty="0">
                <a:solidFill>
                  <a:srgbClr val="FFFF00"/>
                </a:solidFill>
                <a:latin typeface="Arial"/>
                <a:cs typeface="Arial"/>
              </a:rPr>
              <a:t>myšlení:</a:t>
            </a:r>
            <a:endParaRPr sz="24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u="heavy" dirty="0">
                <a:solidFill>
                  <a:srgbClr val="FFFF00"/>
                </a:solidFill>
                <a:latin typeface="Arial"/>
                <a:cs typeface="Arial"/>
              </a:rPr>
              <a:t>Inhe</a:t>
            </a:r>
            <a:r>
              <a:rPr sz="2400" u="heavy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u="heavy" dirty="0">
                <a:solidFill>
                  <a:srgbClr val="FFFF00"/>
                </a:solidFill>
                <a:latin typeface="Arial"/>
                <a:cs typeface="Arial"/>
              </a:rPr>
              <a:t>derová,</a:t>
            </a:r>
            <a:r>
              <a:rPr sz="2400" u="heavy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u="heavy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400" u="heavy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u="heavy" dirty="0">
                <a:solidFill>
                  <a:srgbClr val="FFFF00"/>
                </a:solidFill>
                <a:latin typeface="Arial"/>
                <a:cs typeface="Arial"/>
              </a:rPr>
              <a:t>ag</a:t>
            </a:r>
            <a:r>
              <a:rPr sz="2400" u="heavy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u="heavy" dirty="0">
                <a:solidFill>
                  <a:srgbClr val="FFFF00"/>
                </a:solidFill>
                <a:latin typeface="Arial"/>
                <a:cs typeface="Arial"/>
              </a:rPr>
              <a:t>t:</a:t>
            </a:r>
            <a:endParaRPr sz="24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ence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obd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bí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áření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formálních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ope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11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15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let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klady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ab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tra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ího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šlení</a:t>
            </a:r>
          </a:p>
          <a:p>
            <a:pPr marL="354965" indent="-342265">
              <a:lnSpc>
                <a:spcPct val="100000"/>
              </a:lnSpc>
              <a:spcBef>
                <a:spcPts val="5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u="heavy" dirty="0">
                <a:solidFill>
                  <a:srgbClr val="FFFF00"/>
                </a:solidFill>
                <a:latin typeface="Arial"/>
                <a:cs typeface="Arial"/>
              </a:rPr>
              <a:t>paměť:</a:t>
            </a:r>
            <a:endParaRPr sz="24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marR="5080" lvl="1" indent="-287020" algn="just">
              <a:lnSpc>
                <a:spcPct val="100000"/>
              </a:lnSpc>
              <a:spcBef>
                <a:spcPts val="484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ra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efle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vede k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uplatňování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vě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šího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obního 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pamatované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rev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zámě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ná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restr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ra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izace ulo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ob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ahů</a:t>
            </a: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šuje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sele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iv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pamě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dle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osobní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relevance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48768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479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kogn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ce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	ado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escenci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7291070" cy="3105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uvažova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ál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 mož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h,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ar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an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řešení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j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not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iv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ch p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mů</a:t>
            </a:r>
            <a:r>
              <a:rPr sz="2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vě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omí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ete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ef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 p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ř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émů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182880" indent="-342265">
              <a:lnSpc>
                <a:spcPct val="100000"/>
              </a:lnSpc>
              <a:spcBef>
                <a:spcPts val="67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  <a:tab pos="5424805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dní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doles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-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	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myš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ení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 mé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bso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utní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re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í,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vz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se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fl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ek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ící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59442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3147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emocional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ta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	ado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escenci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7093584" cy="27648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zá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itk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 se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fe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ncu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jí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př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vá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ích</a:t>
            </a:r>
            <a:r>
              <a:rPr sz="28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ci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íd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at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ktiv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ně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na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té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něty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de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ib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liz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druhy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nětů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k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nta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dět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tví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788313"/>
            <a:ext cx="6554867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2800" dirty="0">
                <a:latin typeface="Arial"/>
                <a:cs typeface="Arial"/>
              </a:rPr>
              <a:t>E</a:t>
            </a:r>
            <a:r>
              <a:rPr sz="2800" spc="-10" dirty="0" err="1">
                <a:latin typeface="Arial"/>
                <a:cs typeface="Arial"/>
              </a:rPr>
              <a:t>m</a:t>
            </a:r>
            <a:r>
              <a:rPr sz="2800" dirty="0" err="1">
                <a:latin typeface="Arial"/>
                <a:cs typeface="Arial"/>
              </a:rPr>
              <a:t>oc</a:t>
            </a:r>
            <a:r>
              <a:rPr sz="2800" spc="-10" dirty="0" err="1">
                <a:latin typeface="Arial"/>
                <a:cs typeface="Arial"/>
              </a:rPr>
              <a:t>i</a:t>
            </a:r>
            <a:r>
              <a:rPr sz="2800" dirty="0" err="1">
                <a:latin typeface="Arial"/>
                <a:cs typeface="Arial"/>
              </a:rPr>
              <a:t>ona</a:t>
            </a:r>
            <a:r>
              <a:rPr sz="2800" spc="-15" dirty="0" err="1">
                <a:latin typeface="Arial"/>
                <a:cs typeface="Arial"/>
              </a:rPr>
              <a:t>l</a:t>
            </a:r>
            <a:r>
              <a:rPr sz="2800" dirty="0" err="1">
                <a:latin typeface="Arial"/>
                <a:cs typeface="Arial"/>
              </a:rPr>
              <a:t>ita</a:t>
            </a:r>
            <a:br>
              <a:rPr lang="cs-CZ" sz="2800" dirty="0">
                <a:latin typeface="Arial"/>
                <a:cs typeface="Arial"/>
              </a:rPr>
            </a:b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/>
              <a:t>–</a:t>
            </a:r>
            <a:r>
              <a:rPr sz="2800" spc="-10" dirty="0"/>
              <a:t> </a:t>
            </a:r>
            <a:r>
              <a:rPr sz="2800" dirty="0"/>
              <a:t>č</a:t>
            </a:r>
            <a:r>
              <a:rPr sz="2800" spc="-10" dirty="0"/>
              <a:t>a</a:t>
            </a:r>
            <a:r>
              <a:rPr sz="2800" dirty="0"/>
              <a:t>sná</a:t>
            </a:r>
            <a:r>
              <a:rPr sz="2800" spc="-30" dirty="0"/>
              <a:t> </a:t>
            </a:r>
            <a:r>
              <a:rPr sz="2800" dirty="0"/>
              <a:t>ado</a:t>
            </a:r>
            <a:r>
              <a:rPr sz="2800" spc="-15" dirty="0"/>
              <a:t>l</a:t>
            </a:r>
            <a:r>
              <a:rPr sz="2800" dirty="0"/>
              <a:t>e</a:t>
            </a:r>
            <a:r>
              <a:rPr sz="2800" spc="-10" dirty="0"/>
              <a:t>s</a:t>
            </a:r>
            <a:r>
              <a:rPr sz="2800" dirty="0"/>
              <a:t>c</a:t>
            </a:r>
            <a:r>
              <a:rPr sz="2800" spc="-10" dirty="0"/>
              <a:t>e</a:t>
            </a:r>
            <a:r>
              <a:rPr sz="2800" dirty="0"/>
              <a:t>nce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378257"/>
            <a:ext cx="7466965" cy="3985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70485" indent="-342265">
              <a:lnSpc>
                <a:spcPct val="8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zvýše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ční 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ta,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g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tivním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roz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ám,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bí krizí a 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citových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zvratů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zvýše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míra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fle</a:t>
            </a:r>
            <a:r>
              <a:rPr sz="1800" spc="-2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g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tričn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sti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ísavé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zvýše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ú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ost</a:t>
            </a:r>
          </a:p>
          <a:p>
            <a:pPr marL="354965" marR="593725" indent="-342265">
              <a:lnSpc>
                <a:spcPct val="80000"/>
              </a:lnSpc>
              <a:spcBef>
                <a:spcPts val="43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tičn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 stř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krátkými fáz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mi v</a:t>
            </a:r>
            <a:r>
              <a:rPr sz="1800" spc="-2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ň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é aktiv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ty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vž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 vš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 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sí být 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obdob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bou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řl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vé</a:t>
            </a:r>
          </a:p>
          <a:p>
            <a:pPr marL="354965" marR="299720" indent="-342265">
              <a:lnSpc>
                <a:spcPct val="80000"/>
              </a:lnSpc>
              <a:spcBef>
                <a:spcPts val="43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 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pců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větší em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tu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2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kaz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jí</a:t>
            </a:r>
            <a:r>
              <a:rPr sz="1800" spc="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mé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 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nti, kteří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2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kaz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ční 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tu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už 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ts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ví</a:t>
            </a:r>
          </a:p>
          <a:p>
            <a:pPr marL="354965" marR="436880" indent="-342265">
              <a:lnSpc>
                <a:spcPct val="80000"/>
              </a:lnSpc>
              <a:spcBef>
                <a:spcPts val="43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dívky čast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ifest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ps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cké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že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ž v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nci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 so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vis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osti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 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rtál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ími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změ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ami</a:t>
            </a:r>
          </a:p>
          <a:p>
            <a:pPr marL="354965" marR="5080" indent="-342265">
              <a:lnSpc>
                <a:spcPts val="1730"/>
              </a:lnSpc>
              <a:spcBef>
                <a:spcPts val="41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 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ode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ích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stri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ích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tický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 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kteří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ým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bím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nce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 větších em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čních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émů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krizí výraz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2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šší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ž 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čet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těc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, kt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ří 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émy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zažív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226" y="281472"/>
            <a:ext cx="6554867" cy="8976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460"/>
              </a:lnSpc>
            </a:pPr>
            <a:r>
              <a:rPr sz="2800" dirty="0" err="1">
                <a:latin typeface="Arial"/>
                <a:cs typeface="Arial"/>
              </a:rPr>
              <a:t>e</a:t>
            </a:r>
            <a:r>
              <a:rPr sz="2800" spc="-10" dirty="0" err="1">
                <a:latin typeface="Arial"/>
                <a:cs typeface="Arial"/>
              </a:rPr>
              <a:t>m</a:t>
            </a:r>
            <a:r>
              <a:rPr sz="2800" dirty="0" err="1">
                <a:latin typeface="Arial"/>
                <a:cs typeface="Arial"/>
              </a:rPr>
              <a:t>oc</a:t>
            </a:r>
            <a:r>
              <a:rPr sz="2800" spc="-10" dirty="0" err="1">
                <a:latin typeface="Arial"/>
                <a:cs typeface="Arial"/>
              </a:rPr>
              <a:t>i</a:t>
            </a:r>
            <a:r>
              <a:rPr sz="2800" dirty="0" err="1">
                <a:latin typeface="Arial"/>
                <a:cs typeface="Arial"/>
              </a:rPr>
              <a:t>ona</a:t>
            </a:r>
            <a:r>
              <a:rPr sz="2800" spc="-15" dirty="0" err="1">
                <a:latin typeface="Arial"/>
                <a:cs typeface="Arial"/>
              </a:rPr>
              <a:t>l</a:t>
            </a:r>
            <a:r>
              <a:rPr sz="2800" dirty="0" err="1">
                <a:latin typeface="Arial"/>
                <a:cs typeface="Arial"/>
              </a:rPr>
              <a:t>ita</a:t>
            </a:r>
            <a:r>
              <a:rPr sz="2800" spc="-30" dirty="0">
                <a:latin typeface="Arial"/>
                <a:cs typeface="Arial"/>
              </a:rPr>
              <a:t> </a:t>
            </a:r>
            <a:br>
              <a:rPr lang="cs-CZ" sz="2800" spc="-30" dirty="0">
                <a:latin typeface="Arial"/>
                <a:cs typeface="Arial"/>
              </a:rPr>
            </a:br>
            <a:r>
              <a:rPr sz="2800" dirty="0"/>
              <a:t>–</a:t>
            </a:r>
            <a:r>
              <a:rPr sz="2800" spc="-10" dirty="0"/>
              <a:t> </a:t>
            </a:r>
            <a:r>
              <a:rPr sz="2800" dirty="0"/>
              <a:t>stře</a:t>
            </a:r>
            <a:r>
              <a:rPr sz="2800" spc="-10" dirty="0"/>
              <a:t>d</a:t>
            </a:r>
            <a:r>
              <a:rPr sz="2800" dirty="0"/>
              <a:t>ní</a:t>
            </a:r>
            <a:r>
              <a:rPr sz="2800" spc="-35" dirty="0"/>
              <a:t> </a:t>
            </a:r>
            <a:r>
              <a:rPr sz="2800" dirty="0"/>
              <a:t>a </a:t>
            </a:r>
            <a:r>
              <a:rPr sz="2800" spc="-10" dirty="0"/>
              <a:t>p</a:t>
            </a:r>
            <a:r>
              <a:rPr sz="2800" dirty="0"/>
              <a:t>ozdní </a:t>
            </a:r>
            <a:r>
              <a:rPr sz="2800" dirty="0">
                <a:latin typeface="Arial"/>
                <a:cs typeface="Arial"/>
              </a:rPr>
              <a:t>ado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10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nce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762000" y="930613"/>
            <a:ext cx="6326267" cy="55425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endParaRPr lang="cs-CZ" sz="2000" dirty="0">
              <a:solidFill>
                <a:srgbClr val="FFFF00"/>
              </a:solidFill>
            </a:endParaRP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 err="1">
                <a:solidFill>
                  <a:srgbClr val="FFFF00"/>
                </a:solidFill>
              </a:rPr>
              <a:t>ode</a:t>
            </a:r>
            <a:r>
              <a:rPr sz="2000" spc="10" dirty="0" err="1">
                <a:solidFill>
                  <a:srgbClr val="FFFF00"/>
                </a:solidFill>
              </a:rPr>
              <a:t>z</a:t>
            </a:r>
            <a:r>
              <a:rPr sz="2000" dirty="0" err="1">
                <a:solidFill>
                  <a:srgbClr val="FFFF00"/>
                </a:solidFill>
              </a:rPr>
              <a:t>ní</a:t>
            </a:r>
            <a:r>
              <a:rPr sz="2000" spc="-10" dirty="0" err="1">
                <a:solidFill>
                  <a:srgbClr val="FFFF00"/>
                </a:solidFill>
              </a:rPr>
              <a:t>v</a:t>
            </a:r>
            <a:r>
              <a:rPr sz="2000" dirty="0" err="1">
                <a:solidFill>
                  <a:srgbClr val="FFFF00"/>
                </a:solidFill>
              </a:rPr>
              <a:t>ání</a:t>
            </a:r>
            <a:r>
              <a:rPr sz="2000" spc="-4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náladovosti</a:t>
            </a:r>
            <a:r>
              <a:rPr sz="2000" spc="-2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a </a:t>
            </a:r>
            <a:r>
              <a:rPr sz="2000" spc="-10" dirty="0">
                <a:solidFill>
                  <a:srgbClr val="FFFF00"/>
                </a:solidFill>
              </a:rPr>
              <a:t>v</a:t>
            </a:r>
            <a:r>
              <a:rPr sz="2000" dirty="0">
                <a:solidFill>
                  <a:srgbClr val="FFFF00"/>
                </a:solidFill>
              </a:rPr>
              <a:t>yso</a:t>
            </a:r>
            <a:r>
              <a:rPr sz="2000" spc="5" dirty="0">
                <a:solidFill>
                  <a:srgbClr val="FFFF00"/>
                </a:solidFill>
              </a:rPr>
              <a:t>k</a:t>
            </a:r>
            <a:r>
              <a:rPr sz="2000" dirty="0">
                <a:solidFill>
                  <a:srgbClr val="FFFF00"/>
                </a:solidFill>
              </a:rPr>
              <a:t>é</a:t>
            </a:r>
            <a:r>
              <a:rPr sz="2000" spc="-3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lability</a:t>
            </a:r>
          </a:p>
          <a:p>
            <a:pPr marL="354965" indent="-342265">
              <a:lnSpc>
                <a:spcPts val="2280"/>
              </a:lnSpc>
              <a:spcBef>
                <a:spcPts val="24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</a:rPr>
              <a:t>přibývání</a:t>
            </a:r>
            <a:r>
              <a:rPr sz="2000" spc="-4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a</a:t>
            </a:r>
            <a:r>
              <a:rPr sz="2000" spc="-1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diferen</a:t>
            </a:r>
            <a:r>
              <a:rPr sz="2000" spc="10" dirty="0">
                <a:solidFill>
                  <a:srgbClr val="FFFF00"/>
                </a:solidFill>
              </a:rPr>
              <a:t>c</a:t>
            </a:r>
            <a:r>
              <a:rPr sz="2000" dirty="0">
                <a:solidFill>
                  <a:srgbClr val="FFFF00"/>
                </a:solidFill>
              </a:rPr>
              <a:t>iace</a:t>
            </a:r>
            <a:r>
              <a:rPr sz="2000" spc="-4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siln</a:t>
            </a:r>
            <a:r>
              <a:rPr sz="2000" spc="10" dirty="0">
                <a:solidFill>
                  <a:srgbClr val="FFFF00"/>
                </a:solidFill>
              </a:rPr>
              <a:t>ý</a:t>
            </a:r>
            <a:r>
              <a:rPr sz="2000" dirty="0">
                <a:solidFill>
                  <a:srgbClr val="FFFF00"/>
                </a:solidFill>
              </a:rPr>
              <a:t>ch</a:t>
            </a:r>
            <a:r>
              <a:rPr sz="2000" spc="-2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pro</a:t>
            </a:r>
            <a:r>
              <a:rPr sz="2000" spc="5" dirty="0">
                <a:solidFill>
                  <a:srgbClr val="FFFF00"/>
                </a:solidFill>
              </a:rPr>
              <a:t>ž</a:t>
            </a:r>
            <a:r>
              <a:rPr sz="2000" dirty="0">
                <a:solidFill>
                  <a:srgbClr val="FFFF00"/>
                </a:solidFill>
              </a:rPr>
              <a:t>itků –</a:t>
            </a:r>
            <a:r>
              <a:rPr sz="2000" spc="-1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es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jejich</a:t>
            </a:r>
          </a:p>
          <a:p>
            <a:pPr marL="354965">
              <a:lnSpc>
                <a:spcPts val="2280"/>
              </a:lnSpc>
            </a:pPr>
            <a:r>
              <a:rPr sz="2000" dirty="0">
                <a:solidFill>
                  <a:srgbClr val="FFFF00"/>
                </a:solidFill>
              </a:rPr>
              <a:t>in</a:t>
            </a:r>
            <a:r>
              <a:rPr sz="2000" spc="-10" dirty="0">
                <a:solidFill>
                  <a:srgbClr val="FFFF00"/>
                </a:solidFill>
              </a:rPr>
              <a:t>t</a:t>
            </a:r>
            <a:r>
              <a:rPr sz="2000" dirty="0">
                <a:solidFill>
                  <a:srgbClr val="FFFF00"/>
                </a:solidFill>
              </a:rPr>
              <a:t>egra</a:t>
            </a:r>
            <a:r>
              <a:rPr sz="2000" spc="5" dirty="0">
                <a:solidFill>
                  <a:srgbClr val="FFFF00"/>
                </a:solidFill>
              </a:rPr>
              <a:t>c</a:t>
            </a:r>
            <a:r>
              <a:rPr sz="2000" dirty="0">
                <a:solidFill>
                  <a:srgbClr val="FFFF00"/>
                </a:solidFill>
              </a:rPr>
              <a:t>e</a:t>
            </a:r>
            <a:r>
              <a:rPr sz="2000" spc="-4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do</a:t>
            </a:r>
            <a:r>
              <a:rPr sz="2000" spc="-15" dirty="0">
                <a:solidFill>
                  <a:srgbClr val="FFFF00"/>
                </a:solidFill>
              </a:rPr>
              <a:t> </a:t>
            </a:r>
            <a:r>
              <a:rPr sz="2000" spc="-10" dirty="0">
                <a:solidFill>
                  <a:srgbClr val="FFFF00"/>
                </a:solidFill>
              </a:rPr>
              <a:t>vy</a:t>
            </a:r>
            <a:r>
              <a:rPr sz="2000" dirty="0">
                <a:solidFill>
                  <a:srgbClr val="FFFF00"/>
                </a:solidFill>
              </a:rPr>
              <a:t>š</a:t>
            </a:r>
            <a:r>
              <a:rPr sz="2000" spc="5" dirty="0">
                <a:solidFill>
                  <a:srgbClr val="FFFF00"/>
                </a:solidFill>
              </a:rPr>
              <a:t>š</a:t>
            </a:r>
            <a:r>
              <a:rPr sz="2000" dirty="0">
                <a:solidFill>
                  <a:srgbClr val="FFFF00"/>
                </a:solidFill>
              </a:rPr>
              <a:t>ích</a:t>
            </a:r>
            <a:r>
              <a:rPr sz="2000" spc="-2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kvalit</a:t>
            </a: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</a:rPr>
              <a:t>t</a:t>
            </a:r>
            <a:r>
              <a:rPr sz="2000" spc="-15" dirty="0">
                <a:solidFill>
                  <a:srgbClr val="FFFF00"/>
                </a:solidFill>
              </a:rPr>
              <a:t>y</a:t>
            </a:r>
            <a:r>
              <a:rPr sz="2000" dirty="0">
                <a:solidFill>
                  <a:srgbClr val="FFFF00"/>
                </a:solidFill>
              </a:rPr>
              <a:t>pické</a:t>
            </a:r>
            <a:r>
              <a:rPr sz="2000" spc="-1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projevy</a:t>
            </a:r>
            <a:r>
              <a:rPr sz="2000" spc="-3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stř</a:t>
            </a:r>
            <a:r>
              <a:rPr sz="2000" spc="5" dirty="0">
                <a:solidFill>
                  <a:srgbClr val="FFFF00"/>
                </a:solidFill>
              </a:rPr>
              <a:t>e</a:t>
            </a:r>
            <a:r>
              <a:rPr sz="2000" dirty="0">
                <a:solidFill>
                  <a:srgbClr val="FFFF00"/>
                </a:solidFill>
              </a:rPr>
              <a:t>dní</a:t>
            </a:r>
            <a:r>
              <a:rPr sz="2000" spc="-4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a pozdní</a:t>
            </a:r>
            <a:r>
              <a:rPr sz="2000" spc="-4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adoles</a:t>
            </a:r>
            <a:r>
              <a:rPr sz="2000" spc="10" dirty="0">
                <a:solidFill>
                  <a:srgbClr val="FFFF00"/>
                </a:solidFill>
              </a:rPr>
              <a:t>c</a:t>
            </a:r>
            <a:r>
              <a:rPr sz="2000" dirty="0">
                <a:solidFill>
                  <a:srgbClr val="FFFF00"/>
                </a:solidFill>
              </a:rPr>
              <a:t>en</a:t>
            </a:r>
            <a:r>
              <a:rPr sz="2000" spc="5" dirty="0">
                <a:solidFill>
                  <a:srgbClr val="FFFF00"/>
                </a:solidFill>
              </a:rPr>
              <a:t>c</a:t>
            </a:r>
            <a:r>
              <a:rPr sz="2000" dirty="0">
                <a:solidFill>
                  <a:srgbClr val="FFFF00"/>
                </a:solidFill>
              </a:rPr>
              <a:t>e:</a:t>
            </a:r>
          </a:p>
          <a:p>
            <a:pPr marL="756285" lvl="1" indent="-287020">
              <a:lnSpc>
                <a:spcPct val="100000"/>
              </a:lnSpc>
              <a:spcBef>
                <a:spcPts val="22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větší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2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trav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rtov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</a:p>
          <a:p>
            <a:pPr marL="756285" lvl="1" indent="-287020">
              <a:lnSpc>
                <a:spcPct val="100000"/>
              </a:lnSpc>
              <a:spcBef>
                <a:spcPts val="21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ší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ziv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ost</a:t>
            </a:r>
          </a:p>
          <a:p>
            <a:pPr marL="756285" lvl="1" indent="-287020">
              <a:lnSpc>
                <a:spcPct val="100000"/>
              </a:lnSpc>
              <a:spcBef>
                <a:spcPts val="21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šší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</a:p>
          <a:p>
            <a:pPr marL="354965" marR="134620" indent="-342265">
              <a:lnSpc>
                <a:spcPts val="2160"/>
              </a:lnSpc>
              <a:spcBef>
                <a:spcPts val="50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</a:rPr>
              <a:t>zvláštní</a:t>
            </a:r>
            <a:r>
              <a:rPr sz="2000" spc="-4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výz</a:t>
            </a:r>
            <a:r>
              <a:rPr sz="2000" spc="5" dirty="0">
                <a:solidFill>
                  <a:srgbClr val="FFFF00"/>
                </a:solidFill>
              </a:rPr>
              <a:t>n</a:t>
            </a:r>
            <a:r>
              <a:rPr sz="2000" dirty="0">
                <a:solidFill>
                  <a:srgbClr val="FFFF00"/>
                </a:solidFill>
              </a:rPr>
              <a:t>am</a:t>
            </a:r>
            <a:r>
              <a:rPr sz="2000" spc="-3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mají</a:t>
            </a:r>
            <a:r>
              <a:rPr sz="2000" spc="-1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ve</a:t>
            </a:r>
            <a:r>
              <a:rPr sz="2000" spc="-1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stř</a:t>
            </a:r>
            <a:r>
              <a:rPr sz="2000" spc="5" dirty="0">
                <a:solidFill>
                  <a:srgbClr val="FFFF00"/>
                </a:solidFill>
              </a:rPr>
              <a:t>e</a:t>
            </a:r>
            <a:r>
              <a:rPr sz="2000" dirty="0">
                <a:solidFill>
                  <a:srgbClr val="FFFF00"/>
                </a:solidFill>
              </a:rPr>
              <a:t>dní</a:t>
            </a:r>
            <a:r>
              <a:rPr sz="2000" spc="-4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adoles</a:t>
            </a:r>
            <a:r>
              <a:rPr sz="2000" spc="10" dirty="0">
                <a:solidFill>
                  <a:srgbClr val="FFFF00"/>
                </a:solidFill>
              </a:rPr>
              <a:t>c</a:t>
            </a:r>
            <a:r>
              <a:rPr sz="2000" dirty="0">
                <a:solidFill>
                  <a:srgbClr val="FFFF00"/>
                </a:solidFill>
              </a:rPr>
              <a:t>enci</a:t>
            </a:r>
            <a:r>
              <a:rPr sz="2000" spc="-3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emo</a:t>
            </a:r>
            <a:r>
              <a:rPr sz="2000" spc="5" dirty="0">
                <a:solidFill>
                  <a:srgbClr val="FFFF00"/>
                </a:solidFill>
              </a:rPr>
              <a:t>c</a:t>
            </a:r>
            <a:r>
              <a:rPr sz="2000" dirty="0">
                <a:solidFill>
                  <a:srgbClr val="FFFF00"/>
                </a:solidFill>
              </a:rPr>
              <a:t>e</a:t>
            </a:r>
            <a:r>
              <a:rPr sz="2000" spc="-3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a</a:t>
            </a:r>
            <a:r>
              <a:rPr sz="2000" spc="-1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city s</a:t>
            </a:r>
            <a:r>
              <a:rPr sz="2000" spc="5" dirty="0">
                <a:solidFill>
                  <a:srgbClr val="FFFF00"/>
                </a:solidFill>
              </a:rPr>
              <a:t>o</a:t>
            </a:r>
            <a:r>
              <a:rPr sz="2000" dirty="0">
                <a:solidFill>
                  <a:srgbClr val="FFFF00"/>
                </a:solidFill>
              </a:rPr>
              <a:t>uvisející</a:t>
            </a:r>
            <a:r>
              <a:rPr sz="2000" spc="-3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s</a:t>
            </a:r>
            <a:r>
              <a:rPr sz="2000" spc="-1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erotic</a:t>
            </a:r>
            <a:r>
              <a:rPr sz="2000" spc="5" dirty="0">
                <a:solidFill>
                  <a:srgbClr val="FFFF00"/>
                </a:solidFill>
              </a:rPr>
              <a:t>k</a:t>
            </a:r>
            <a:r>
              <a:rPr sz="2000" dirty="0">
                <a:solidFill>
                  <a:srgbClr val="FFFF00"/>
                </a:solidFill>
              </a:rPr>
              <a:t>ou</a:t>
            </a:r>
            <a:r>
              <a:rPr sz="2000" spc="-4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sfé</a:t>
            </a:r>
            <a:r>
              <a:rPr sz="2000" spc="5" dirty="0">
                <a:solidFill>
                  <a:srgbClr val="FFFF00"/>
                </a:solidFill>
              </a:rPr>
              <a:t>r</a:t>
            </a:r>
            <a:r>
              <a:rPr sz="2000" dirty="0">
                <a:solidFill>
                  <a:srgbClr val="FFFF00"/>
                </a:solidFill>
              </a:rPr>
              <a:t>ou</a:t>
            </a:r>
            <a:r>
              <a:rPr sz="2000" spc="-4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života,</a:t>
            </a:r>
            <a:r>
              <a:rPr sz="2000" spc="-2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e</a:t>
            </a:r>
            <a:r>
              <a:rPr sz="2000" spc="5" dirty="0">
                <a:solidFill>
                  <a:srgbClr val="FFFF00"/>
                </a:solidFill>
              </a:rPr>
              <a:t>s</a:t>
            </a:r>
            <a:r>
              <a:rPr sz="2000" dirty="0">
                <a:solidFill>
                  <a:srgbClr val="FFFF00"/>
                </a:solidFill>
              </a:rPr>
              <a:t>te</a:t>
            </a:r>
            <a:r>
              <a:rPr sz="2000" spc="-10" dirty="0">
                <a:solidFill>
                  <a:srgbClr val="FFFF00"/>
                </a:solidFill>
              </a:rPr>
              <a:t>t</a:t>
            </a:r>
            <a:r>
              <a:rPr sz="2000" dirty="0">
                <a:solidFill>
                  <a:srgbClr val="FFFF00"/>
                </a:solidFill>
              </a:rPr>
              <a:t>ic</a:t>
            </a:r>
            <a:r>
              <a:rPr sz="2000" spc="10" dirty="0">
                <a:solidFill>
                  <a:srgbClr val="FFFF00"/>
                </a:solidFill>
              </a:rPr>
              <a:t>k</a:t>
            </a:r>
            <a:r>
              <a:rPr sz="2000" dirty="0">
                <a:solidFill>
                  <a:srgbClr val="FFFF00"/>
                </a:solidFill>
              </a:rPr>
              <a:t>é</a:t>
            </a:r>
            <a:r>
              <a:rPr sz="2000" spc="-3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city</a:t>
            </a:r>
            <a:r>
              <a:rPr sz="2000" spc="-2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a mravní cítění</a:t>
            </a:r>
          </a:p>
          <a:p>
            <a:pPr marL="354965" indent="-342265">
              <a:lnSpc>
                <a:spcPts val="2280"/>
              </a:lnSpc>
              <a:spcBef>
                <a:spcPts val="21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</a:rPr>
              <a:t>ča</a:t>
            </a:r>
            <a:r>
              <a:rPr sz="2000" spc="5" dirty="0">
                <a:solidFill>
                  <a:srgbClr val="FFFF00"/>
                </a:solidFill>
              </a:rPr>
              <a:t>s</a:t>
            </a:r>
            <a:r>
              <a:rPr sz="2000" dirty="0">
                <a:solidFill>
                  <a:srgbClr val="FFFF00"/>
                </a:solidFill>
              </a:rPr>
              <a:t>to</a:t>
            </a:r>
            <a:r>
              <a:rPr sz="2000" spc="-3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i</a:t>
            </a:r>
            <a:r>
              <a:rPr sz="2000" spc="-1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období</a:t>
            </a:r>
            <a:r>
              <a:rPr sz="2000" spc="-3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„p</a:t>
            </a:r>
            <a:r>
              <a:rPr sz="2000" spc="5" dirty="0">
                <a:solidFill>
                  <a:srgbClr val="FFFF00"/>
                </a:solidFill>
              </a:rPr>
              <a:t>r</a:t>
            </a:r>
            <a:r>
              <a:rPr sz="2000" spc="-10" dirty="0">
                <a:solidFill>
                  <a:srgbClr val="FFFF00"/>
                </a:solidFill>
              </a:rPr>
              <a:t>v</a:t>
            </a:r>
            <a:r>
              <a:rPr sz="2000" dirty="0">
                <a:solidFill>
                  <a:srgbClr val="FFFF00"/>
                </a:solidFill>
              </a:rPr>
              <a:t>ního</a:t>
            </a:r>
            <a:r>
              <a:rPr sz="2000" spc="-35" dirty="0">
                <a:solidFill>
                  <a:srgbClr val="FFFF00"/>
                </a:solidFill>
              </a:rPr>
              <a:t> </a:t>
            </a:r>
            <a:r>
              <a:rPr sz="2000" spc="-10" dirty="0">
                <a:solidFill>
                  <a:srgbClr val="FFFF00"/>
                </a:solidFill>
              </a:rPr>
              <a:t>vy</a:t>
            </a:r>
            <a:r>
              <a:rPr sz="2000" dirty="0">
                <a:solidFill>
                  <a:srgbClr val="FFFF00"/>
                </a:solidFill>
              </a:rPr>
              <a:t>střízli</a:t>
            </a:r>
            <a:r>
              <a:rPr sz="2000" spc="-10" dirty="0">
                <a:solidFill>
                  <a:srgbClr val="FFFF00"/>
                </a:solidFill>
              </a:rPr>
              <a:t>v</a:t>
            </a:r>
            <a:r>
              <a:rPr sz="2000" dirty="0">
                <a:solidFill>
                  <a:srgbClr val="FFFF00"/>
                </a:solidFill>
              </a:rPr>
              <a:t>ění“</a:t>
            </a:r>
            <a:r>
              <a:rPr sz="2000" spc="-30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–</a:t>
            </a:r>
            <a:r>
              <a:rPr sz="2000" spc="-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konfronta</a:t>
            </a:r>
            <a:r>
              <a:rPr sz="2000" spc="-10" dirty="0">
                <a:solidFill>
                  <a:srgbClr val="FFFF00"/>
                </a:solidFill>
              </a:rPr>
              <a:t>c</a:t>
            </a:r>
            <a:r>
              <a:rPr sz="2000" dirty="0">
                <a:solidFill>
                  <a:srgbClr val="FFFF00"/>
                </a:solidFill>
              </a:rPr>
              <a:t>e</a:t>
            </a:r>
            <a:r>
              <a:rPr sz="2000" spc="-45" dirty="0">
                <a:solidFill>
                  <a:srgbClr val="FFFF00"/>
                </a:solidFill>
              </a:rPr>
              <a:t> </a:t>
            </a:r>
            <a:r>
              <a:rPr sz="2000" spc="-10" dirty="0">
                <a:solidFill>
                  <a:srgbClr val="FFFF00"/>
                </a:solidFill>
              </a:rPr>
              <a:t>v</a:t>
            </a:r>
            <a:r>
              <a:rPr sz="2000" dirty="0">
                <a:solidFill>
                  <a:srgbClr val="FFFF00"/>
                </a:solidFill>
              </a:rPr>
              <a:t>šedního</a:t>
            </a:r>
          </a:p>
          <a:p>
            <a:pPr marL="354965">
              <a:lnSpc>
                <a:spcPts val="2280"/>
              </a:lnSpc>
            </a:pPr>
            <a:r>
              <a:rPr sz="2000" dirty="0">
                <a:solidFill>
                  <a:srgbClr val="FFFF00"/>
                </a:solidFill>
              </a:rPr>
              <a:t>dne</a:t>
            </a:r>
            <a:r>
              <a:rPr sz="2000" spc="-1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s</a:t>
            </a:r>
            <a:r>
              <a:rPr sz="2000" spc="-1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před</a:t>
            </a:r>
            <a:r>
              <a:rPr sz="2000" spc="5" dirty="0">
                <a:solidFill>
                  <a:srgbClr val="FFFF00"/>
                </a:solidFill>
              </a:rPr>
              <a:t>s</a:t>
            </a:r>
            <a:r>
              <a:rPr sz="2000" dirty="0">
                <a:solidFill>
                  <a:srgbClr val="FFFF00"/>
                </a:solidFill>
              </a:rPr>
              <a:t>ta</a:t>
            </a:r>
            <a:r>
              <a:rPr sz="2000" spc="-10" dirty="0">
                <a:solidFill>
                  <a:srgbClr val="FFFF00"/>
                </a:solidFill>
              </a:rPr>
              <a:t>v</a:t>
            </a:r>
            <a:r>
              <a:rPr sz="2000" dirty="0">
                <a:solidFill>
                  <a:srgbClr val="FFFF00"/>
                </a:solidFill>
              </a:rPr>
              <a:t>ami</a:t>
            </a:r>
            <a:r>
              <a:rPr sz="2000" spc="-45" dirty="0">
                <a:solidFill>
                  <a:srgbClr val="FFFF00"/>
                </a:solidFill>
              </a:rPr>
              <a:t> </a:t>
            </a:r>
            <a:r>
              <a:rPr sz="2000" dirty="0">
                <a:solidFill>
                  <a:srgbClr val="FFFF00"/>
                </a:solidFill>
              </a:rPr>
              <a:t>a ideály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806433"/>
            <a:ext cx="6247130" cy="1051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105"/>
              </a:lnSpc>
              <a:tabLst>
                <a:tab pos="2449830" algn="l"/>
              </a:tabLst>
            </a:pPr>
            <a:r>
              <a:rPr sz="3600" b="1" dirty="0">
                <a:solidFill>
                  <a:srgbClr val="FFFF00"/>
                </a:solidFill>
                <a:latin typeface="Arial"/>
                <a:cs typeface="Arial"/>
              </a:rPr>
              <a:t>imagi</a:t>
            </a:r>
            <a:r>
              <a:rPr sz="3600" b="1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3600" b="1" dirty="0">
                <a:solidFill>
                  <a:srgbClr val="FFFF00"/>
                </a:solidFill>
                <a:latin typeface="Arial"/>
                <a:cs typeface="Arial"/>
              </a:rPr>
              <a:t>ární	pub</a:t>
            </a:r>
            <a:r>
              <a:rPr sz="3600" b="1" spc="-1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3600" b="1" dirty="0">
                <a:solidFill>
                  <a:srgbClr val="FFFF00"/>
                </a:solidFill>
                <a:latin typeface="Arial"/>
                <a:cs typeface="Arial"/>
              </a:rPr>
              <a:t>ikum,</a:t>
            </a:r>
            <a:r>
              <a:rPr sz="360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00"/>
                </a:solidFill>
                <a:latin typeface="Arial"/>
                <a:cs typeface="Arial"/>
              </a:rPr>
              <a:t>osob</a:t>
            </a:r>
            <a:r>
              <a:rPr sz="3600" b="1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3600" b="1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endParaRPr sz="3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12700">
              <a:lnSpc>
                <a:spcPts val="4105"/>
              </a:lnSpc>
            </a:pPr>
            <a:r>
              <a:rPr sz="3600" b="1" dirty="0">
                <a:solidFill>
                  <a:srgbClr val="FFFF00"/>
                </a:solidFill>
                <a:latin typeface="Arial"/>
                <a:cs typeface="Arial"/>
              </a:rPr>
              <a:t>„bajka“</a:t>
            </a:r>
            <a:endParaRPr sz="3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19200" y="2057400"/>
            <a:ext cx="7356475" cy="22211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80390" indent="-342265">
              <a:lnSpc>
                <a:spcPct val="100299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Elki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(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1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9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6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7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)</a:t>
            </a:r>
            <a:r>
              <a:rPr sz="2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g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eg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ocent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mus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(zhorše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sch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ost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šov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své v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astní poc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ybn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sti</a:t>
            </a:r>
            <a:r>
              <a:rPr sz="24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od pochy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ností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druhých)</a:t>
            </a:r>
          </a:p>
          <a:p>
            <a:pPr marL="756285" marR="5080" lvl="1" indent="-28702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imagina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audien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e: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vědč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ní,</a:t>
            </a:r>
            <a:r>
              <a:rPr sz="2000" spc="-6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že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dru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lidé 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ají, vší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ají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si,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hod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otí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mé chování,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vzhled,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obu…</a:t>
            </a: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per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onal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fab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e: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jedinečno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t,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nez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ani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elnost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>
                <a:solidFill>
                  <a:srgbClr val="FFFF00"/>
                </a:solidFill>
                <a:latin typeface="Arial"/>
                <a:cs typeface="Arial"/>
              </a:rPr>
              <a:t>a o</a:t>
            </a:r>
            <a:r>
              <a:rPr sz="2000" spc="-1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>
                <a:solidFill>
                  <a:srgbClr val="FFFF00"/>
                </a:solidFill>
                <a:latin typeface="Arial"/>
                <a:cs typeface="Arial"/>
              </a:rPr>
              <a:t>nipotence</a:t>
            </a:r>
            <a:endParaRPr sz="20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3318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27698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08100" algn="l"/>
                <a:tab pos="16891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	k	sobě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46051"/>
            <a:ext cx="7428230" cy="3085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656590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zvýšená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seb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refle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– charakteristická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pro celé ob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obí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ad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scence</a:t>
            </a:r>
          </a:p>
          <a:p>
            <a:pPr marL="756285" marR="5080" lvl="1" indent="-287020">
              <a:lnSpc>
                <a:spcPct val="100000"/>
              </a:lnSpc>
              <a:spcBef>
                <a:spcPts val="484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nejp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především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pod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bě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bep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rcepce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uvědomění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si 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ma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jako nositele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nej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něj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ích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rolí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jako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téra 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ho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ování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nej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něj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situa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ích,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res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žívá zmatek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nad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lastn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mi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pocity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ky</a:t>
            </a:r>
          </a:p>
          <a:p>
            <a:pPr marL="756285" marR="256540" lvl="1" indent="-28702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ději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ntro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refle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moti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pro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itků 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jatý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vědom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ho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já</a:t>
            </a: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beh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dnocení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27698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08100" algn="l"/>
                <a:tab pos="16891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	k	sobě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375551"/>
            <a:ext cx="7068820" cy="3604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bep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jetí</a:t>
            </a: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stí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citů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 vl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stním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já</a:t>
            </a: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tváří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nuá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ůběh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lé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gene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ze</a:t>
            </a:r>
          </a:p>
          <a:p>
            <a:pPr marL="756285" marR="81280" lvl="1" indent="-287020">
              <a:lnSpc>
                <a:spcPct val="80000"/>
              </a:lnSpc>
              <a:spcBef>
                <a:spcPts val="43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význ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 ko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ziste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tní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sta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etí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 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hu 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spív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zv</a:t>
            </a:r>
            <a:r>
              <a:rPr sz="1800" spc="-2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šu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zár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veň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 stá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větší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měr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do 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cesu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g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ace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stního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rožív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</a:p>
          <a:p>
            <a:pPr marL="354965" indent="-342265">
              <a:lnSpc>
                <a:spcPts val="239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mění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vztahový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rámec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uvažování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 sobě</a:t>
            </a:r>
          </a:p>
          <a:p>
            <a:pPr marL="756285" lvl="1" indent="-287020"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 vl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stnímu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vzt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aho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án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:</a:t>
            </a:r>
          </a:p>
          <a:p>
            <a:pPr marL="1155065" lvl="2" indent="-228600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115570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ná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ory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soudy</a:t>
            </a:r>
            <a:r>
              <a:rPr sz="16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subjektivně</a:t>
            </a:r>
            <a:r>
              <a:rPr sz="16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významn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  <a:r>
              <a:rPr sz="16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osob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1155065" lvl="2" indent="-228600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115570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vrste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nické</a:t>
            </a:r>
            <a:r>
              <a:rPr sz="16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standardy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1155065" lvl="2" indent="-228600">
              <a:lnSpc>
                <a:spcPts val="1914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115570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společen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ké</a:t>
            </a:r>
            <a:r>
              <a:rPr sz="16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normy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marR="5080" lvl="1" indent="-287020" algn="just">
              <a:lnSpc>
                <a:spcPts val="1730"/>
              </a:lnSpc>
              <a:spcBef>
                <a:spcPts val="409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 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mí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čas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ity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stního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já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ato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ehodno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ím</a:t>
            </a:r>
            <a:r>
              <a:rPr sz="1800" spc="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vl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stní mi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sti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 zvý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šeno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ri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tací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vl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stní 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ost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27698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08100" algn="l"/>
                <a:tab pos="16891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	k	sobě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7353300" cy="38343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ná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já</a:t>
            </a:r>
            <a:r>
              <a:rPr sz="2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ání,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tý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jí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vlastn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bud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j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9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dů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ežité</a:t>
            </a:r>
            <a:r>
              <a:rPr sz="24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stabi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ně</a:t>
            </a:r>
            <a:r>
              <a:rPr sz="24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většinu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dos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íva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íc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bývá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průb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hu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esc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nce</a:t>
            </a:r>
            <a:r>
              <a:rPr sz="24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na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stále větším</a:t>
            </a:r>
          </a:p>
          <a:p>
            <a:pPr marL="756285">
              <a:lnSpc>
                <a:spcPct val="100000"/>
              </a:lnSpc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významu</a:t>
            </a: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obs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huje:</a:t>
            </a:r>
          </a:p>
          <a:p>
            <a:pPr marL="1155065" lvl="2" indent="-228600">
              <a:lnSpc>
                <a:spcPct val="100000"/>
              </a:lnSpc>
              <a:spcBef>
                <a:spcPts val="484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11557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chtěné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já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jaký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chtěl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být</a:t>
            </a:r>
          </a:p>
          <a:p>
            <a:pPr marL="1155065" lvl="2" indent="-22860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11557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adované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já –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jaký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bych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měl být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podle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druh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27698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08100" algn="l"/>
                <a:tab pos="16891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	k	sobě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46051"/>
            <a:ext cx="7508875" cy="111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80454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seb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přijetí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tvořeno porovnáním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ního</a:t>
            </a:r>
            <a:r>
              <a:rPr sz="2400" spc="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 reál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ým,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aktuá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ním 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(představou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jaký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jsem)</a:t>
            </a:r>
          </a:p>
          <a:p>
            <a:pPr marL="756285" marR="384175" lvl="1" indent="-287020">
              <a:lnSpc>
                <a:spcPct val="100000"/>
              </a:lnSpc>
              <a:spcBef>
                <a:spcPts val="484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moti</a:t>
            </a:r>
            <a:r>
              <a:rPr sz="2000" spc="-15" dirty="0" err="1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ující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 nebo je zdrojem nepříjemných pocitů?</a:t>
            </a:r>
            <a:endParaRPr sz="20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7543800" cy="1295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/>
              <a:t>Dospívání dnes:  </a:t>
            </a:r>
            <a:br>
              <a:rPr lang="cs-CZ" altLang="cs-CZ" sz="3200"/>
            </a:br>
            <a:r>
              <a:rPr lang="cs-CZ" altLang="cs-CZ" sz="3200"/>
              <a:t>co je typické, co je jiné než dřív…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420938"/>
            <a:ext cx="8229600" cy="408622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Vymezení dospívání</a:t>
            </a:r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>
                <a:solidFill>
                  <a:srgbClr val="FFFF00"/>
                </a:solidFill>
              </a:rPr>
              <a:t>puberta, pubescence, adolescence,</a:t>
            </a:r>
          </a:p>
          <a:p>
            <a:pPr eaLnBrk="1" hangingPunct="1"/>
            <a:r>
              <a:rPr lang="cs-CZ" altLang="cs-CZ" sz="2400" dirty="0">
                <a:solidFill>
                  <a:srgbClr val="FFFF00"/>
                </a:solidFill>
              </a:rPr>
              <a:t>dospívání a mládí</a:t>
            </a:r>
          </a:p>
          <a:p>
            <a:pPr eaLnBrk="1" hangingPunct="1"/>
            <a:r>
              <a:rPr lang="cs-CZ" altLang="cs-CZ" sz="2400" dirty="0">
                <a:solidFill>
                  <a:srgbClr val="FFFF00"/>
                </a:solidFill>
              </a:rPr>
              <a:t>děti, mládež, dorost, teenageři</a:t>
            </a:r>
          </a:p>
          <a:p>
            <a:pPr eaLnBrk="1" hangingPunct="1"/>
            <a:r>
              <a:rPr lang="cs-CZ" altLang="cs-CZ" sz="2400" dirty="0">
                <a:solidFill>
                  <a:srgbClr val="FFFF00"/>
                </a:solidFill>
              </a:rPr>
              <a:t>druhé desetiletí života (WHO: 10 – 19 let) </a:t>
            </a:r>
          </a:p>
          <a:p>
            <a:pPr eaLnBrk="1" hangingPunct="1"/>
            <a:r>
              <a:rPr lang="cs-CZ" altLang="cs-CZ" sz="2400" dirty="0">
                <a:solidFill>
                  <a:srgbClr val="FFFF00"/>
                </a:solidFill>
              </a:rPr>
              <a:t>časná adolescence (11 – 14)</a:t>
            </a:r>
          </a:p>
          <a:p>
            <a:pPr eaLnBrk="1" hangingPunct="1"/>
            <a:r>
              <a:rPr lang="cs-CZ" altLang="cs-CZ" sz="2400" dirty="0">
                <a:solidFill>
                  <a:srgbClr val="FFFF00"/>
                </a:solidFill>
              </a:rPr>
              <a:t>střední adolescence (14 – 17)</a:t>
            </a:r>
          </a:p>
          <a:p>
            <a:pPr eaLnBrk="1" hangingPunct="1"/>
            <a:r>
              <a:rPr lang="cs-CZ" altLang="cs-CZ" sz="2400" dirty="0">
                <a:solidFill>
                  <a:srgbClr val="FFFF00"/>
                </a:solidFill>
              </a:rPr>
              <a:t>pozdní adolescence (17 – 20?)</a:t>
            </a:r>
          </a:p>
          <a:p>
            <a:pPr eaLnBrk="1" hangingPunct="1"/>
            <a:r>
              <a:rPr lang="cs-CZ" altLang="cs-CZ" sz="2400" dirty="0" err="1">
                <a:solidFill>
                  <a:srgbClr val="FFFF00"/>
                </a:solidFill>
              </a:rPr>
              <a:t>Tranzice</a:t>
            </a:r>
            <a:r>
              <a:rPr lang="cs-CZ" altLang="cs-CZ" sz="2400" dirty="0">
                <a:solidFill>
                  <a:srgbClr val="FFFF00"/>
                </a:solidFill>
              </a:rPr>
              <a:t> do dospělosti (18 – 30) – vynořující se dospělost? 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752171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27698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08100" algn="l"/>
                <a:tab pos="16891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	k	sobě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7510780" cy="3626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f-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25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sebehodnocen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průběhu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ole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tab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ili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uje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od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stře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nce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ocení 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ví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op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rá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kompl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xn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ší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moti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is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stí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tý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hod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ení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celé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osobnosti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912494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zák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em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oz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tiv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ocení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je 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ání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tní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noty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36334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62100" algn="l"/>
                <a:tab pos="19437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vztahy	k	druhým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7205345" cy="21236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oz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oj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om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kačn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=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ro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tah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9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žuje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ní 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ap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tí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gresiv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tu</a:t>
            </a: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větší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seb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jistota,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emoční p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dp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ra,</a:t>
            </a:r>
            <a:r>
              <a:rPr sz="24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prestiž, p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cit</a:t>
            </a:r>
          </a:p>
          <a:p>
            <a:pPr marL="756285">
              <a:lnSpc>
                <a:spcPct val="100000"/>
              </a:lnSpc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stní 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37592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62100" algn="l"/>
                <a:tab pos="19437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vztahy	k	rodič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06031"/>
            <a:ext cx="7362190" cy="3634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stává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důle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itost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rodičů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beh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dno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dominuje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aha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„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rovnopr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vnění“</a:t>
            </a: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Freud:</a:t>
            </a:r>
          </a:p>
          <a:p>
            <a:pPr marL="756285" lvl="1" indent="-287020">
              <a:lnSpc>
                <a:spcPct val="100000"/>
              </a:lnSpc>
              <a:spcBef>
                <a:spcPts val="22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spív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= zvýš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fliktní 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ve vztazích ro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-dítě</a:t>
            </a:r>
          </a:p>
          <a:p>
            <a:pPr marL="756285" marR="565150" lvl="1" indent="-287020">
              <a:lnSpc>
                <a:spcPts val="1939"/>
              </a:lnSpc>
              <a:spcBef>
                <a:spcPts val="459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mez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g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rač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flikt 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zb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tný</a:t>
            </a:r>
            <a:r>
              <a:rPr sz="1800" spc="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př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záv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sti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na ro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ičích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získá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 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ast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</a:p>
          <a:p>
            <a:pPr marL="354965" indent="-342265">
              <a:lnSpc>
                <a:spcPct val="100000"/>
              </a:lnSpc>
              <a:spcBef>
                <a:spcPts val="204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sou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asný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pohled:</a:t>
            </a:r>
          </a:p>
          <a:p>
            <a:pPr marL="756285" lvl="1" indent="-287020">
              <a:lnSpc>
                <a:spcPct val="100000"/>
              </a:lnSpc>
              <a:spcBef>
                <a:spcPts val="22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vzta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spív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lze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g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vat</a:t>
            </a:r>
          </a:p>
          <a:p>
            <a:pPr marL="756285" lvl="1" indent="-287020">
              <a:lnSpc>
                <a:spcPct val="100000"/>
              </a:lnSpc>
              <a:spcBef>
                <a:spcPts val="21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í,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tur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istor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cké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roz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íly</a:t>
            </a:r>
          </a:p>
          <a:p>
            <a:pPr marL="756285" lvl="1" indent="-287020">
              <a:lnSpc>
                <a:spcPct val="100000"/>
              </a:lnSpc>
              <a:spcBef>
                <a:spcPts val="21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vztah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může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zůstat 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rva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tivní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řitom se 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vis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ost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žov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</a:p>
          <a:p>
            <a:pPr marL="756285" lvl="1" indent="-287020">
              <a:lnSpc>
                <a:spcPts val="2050"/>
              </a:lnSpc>
              <a:spcBef>
                <a:spcPts val="21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iče si m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ědo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řir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eno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„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bou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í“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ado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tů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</a:p>
          <a:p>
            <a:pPr marL="756285">
              <a:lnSpc>
                <a:spcPts val="2050"/>
              </a:lnSpc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tím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míru ko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fliktu 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iž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vat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1600" y="381000"/>
            <a:ext cx="37592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62100" algn="l"/>
                <a:tab pos="19437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vztahy	k	rodič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152400" y="1472245"/>
            <a:ext cx="8763000" cy="42945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</a:rPr>
              <a:t>v</a:t>
            </a:r>
            <a:r>
              <a:rPr sz="1800" spc="-15" dirty="0">
                <a:solidFill>
                  <a:srgbClr val="FFFF00"/>
                </a:solidFill>
              </a:rPr>
              <a:t>y</a:t>
            </a:r>
            <a:r>
              <a:rPr sz="1800" dirty="0">
                <a:solidFill>
                  <a:srgbClr val="FFFF00"/>
                </a:solidFill>
              </a:rPr>
              <a:t>s</a:t>
            </a:r>
            <a:r>
              <a:rPr sz="1800" spc="5" dirty="0">
                <a:solidFill>
                  <a:srgbClr val="FFFF00"/>
                </a:solidFill>
              </a:rPr>
              <a:t>o</a:t>
            </a:r>
            <a:r>
              <a:rPr sz="1800" dirty="0">
                <a:solidFill>
                  <a:srgbClr val="FFFF00"/>
                </a:solidFill>
              </a:rPr>
              <a:t>ká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m</a:t>
            </a:r>
            <a:r>
              <a:rPr sz="1800" spc="-10" dirty="0">
                <a:solidFill>
                  <a:srgbClr val="FFFF00"/>
                </a:solidFill>
              </a:rPr>
              <a:t>í</a:t>
            </a:r>
            <a:r>
              <a:rPr sz="1800" dirty="0">
                <a:solidFill>
                  <a:srgbClr val="FFFF00"/>
                </a:solidFill>
              </a:rPr>
              <a:t>ra</a:t>
            </a:r>
            <a:r>
              <a:rPr sz="1800" spc="-2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k</a:t>
            </a:r>
            <a:r>
              <a:rPr sz="1800" spc="5" dirty="0">
                <a:solidFill>
                  <a:srgbClr val="FFFF00"/>
                </a:solidFill>
              </a:rPr>
              <a:t>o</a:t>
            </a:r>
            <a:r>
              <a:rPr sz="1800" dirty="0">
                <a:solidFill>
                  <a:srgbClr val="FFFF00"/>
                </a:solidFill>
              </a:rPr>
              <a:t>nfliktů</a:t>
            </a:r>
            <a:r>
              <a:rPr sz="1800" spc="-3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č</a:t>
            </a:r>
            <a:r>
              <a:rPr sz="1800" spc="5" dirty="0">
                <a:solidFill>
                  <a:srgbClr val="FFFF00"/>
                </a:solidFill>
              </a:rPr>
              <a:t>a</a:t>
            </a:r>
            <a:r>
              <a:rPr sz="1800" dirty="0">
                <a:solidFill>
                  <a:srgbClr val="FFFF00"/>
                </a:solidFill>
              </a:rPr>
              <a:t>sto</a:t>
            </a:r>
            <a:r>
              <a:rPr sz="1800" spc="-2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s</a:t>
            </a:r>
            <a:r>
              <a:rPr sz="1800" spc="5" dirty="0">
                <a:solidFill>
                  <a:srgbClr val="FFFF00"/>
                </a:solidFill>
              </a:rPr>
              <a:t>p</a:t>
            </a:r>
            <a:r>
              <a:rPr sz="1800" dirty="0">
                <a:solidFill>
                  <a:srgbClr val="FFFF00"/>
                </a:solidFill>
              </a:rPr>
              <a:t>ojena</a:t>
            </a:r>
            <a:r>
              <a:rPr sz="1800" spc="-2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s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ri</a:t>
            </a:r>
            <a:r>
              <a:rPr sz="1800" spc="5" dirty="0">
                <a:solidFill>
                  <a:srgbClr val="FFFF00"/>
                </a:solidFill>
              </a:rPr>
              <a:t>z</a:t>
            </a:r>
            <a:r>
              <a:rPr sz="1800" dirty="0">
                <a:solidFill>
                  <a:srgbClr val="FFFF00"/>
                </a:solidFill>
              </a:rPr>
              <a:t>ikovým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c</a:t>
            </a:r>
            <a:r>
              <a:rPr sz="1800" spc="5" dirty="0">
                <a:solidFill>
                  <a:srgbClr val="FFFF00"/>
                </a:solidFill>
              </a:rPr>
              <a:t>h</a:t>
            </a:r>
            <a:r>
              <a:rPr sz="1800" dirty="0">
                <a:solidFill>
                  <a:srgbClr val="FFFF00"/>
                </a:solidFill>
              </a:rPr>
              <a:t>ováním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</a:rPr>
              <a:t>mění</a:t>
            </a:r>
            <a:r>
              <a:rPr sz="1800" spc="-2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se</a:t>
            </a:r>
            <a:r>
              <a:rPr sz="1800" spc="-2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styl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c</a:t>
            </a:r>
            <a:r>
              <a:rPr sz="1800" spc="5" dirty="0">
                <a:solidFill>
                  <a:srgbClr val="FFFF00"/>
                </a:solidFill>
              </a:rPr>
              <a:t>h</a:t>
            </a:r>
            <a:r>
              <a:rPr sz="1800" dirty="0">
                <a:solidFill>
                  <a:srgbClr val="FFFF00"/>
                </a:solidFill>
              </a:rPr>
              <a:t>ování</a:t>
            </a:r>
            <a:r>
              <a:rPr sz="1800" spc="-2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rodičů,</a:t>
            </a:r>
            <a:r>
              <a:rPr sz="1800" spc="-4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styl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k</a:t>
            </a:r>
            <a:r>
              <a:rPr sz="1800" spc="5" dirty="0">
                <a:solidFill>
                  <a:srgbClr val="FFFF00"/>
                </a:solidFill>
              </a:rPr>
              <a:t>o</a:t>
            </a:r>
            <a:r>
              <a:rPr sz="1800" dirty="0">
                <a:solidFill>
                  <a:srgbClr val="FFFF00"/>
                </a:solidFill>
              </a:rPr>
              <a:t>muni</a:t>
            </a:r>
            <a:r>
              <a:rPr sz="1800" spc="5" dirty="0">
                <a:solidFill>
                  <a:srgbClr val="FFFF00"/>
                </a:solidFill>
              </a:rPr>
              <a:t>k</a:t>
            </a:r>
            <a:r>
              <a:rPr sz="1800" dirty="0">
                <a:solidFill>
                  <a:srgbClr val="FFFF00"/>
                </a:solidFill>
              </a:rPr>
              <a:t>a</a:t>
            </a:r>
            <a:r>
              <a:rPr sz="1800" spc="5" dirty="0">
                <a:solidFill>
                  <a:srgbClr val="FFFF00"/>
                </a:solidFill>
              </a:rPr>
              <a:t>c</a:t>
            </a:r>
            <a:r>
              <a:rPr sz="1800" dirty="0">
                <a:solidFill>
                  <a:srgbClr val="FFFF00"/>
                </a:solidFill>
              </a:rPr>
              <a:t>e</a:t>
            </a:r>
            <a:r>
              <a:rPr sz="1800" spc="-4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v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rodině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</a:rPr>
              <a:t>důležitý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je:</a:t>
            </a: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ro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ič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vský</a:t>
            </a:r>
            <a:r>
              <a:rPr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zá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em</a:t>
            </a:r>
            <a:r>
              <a:rPr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g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žov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st</a:t>
            </a:r>
            <a:endParaRPr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em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ční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 i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zita</a:t>
            </a:r>
            <a:r>
              <a:rPr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ter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kce</a:t>
            </a: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dst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ro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ič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vské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ve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</a:p>
          <a:p>
            <a:pPr marL="756285" lvl="1" indent="-287020">
              <a:lnSpc>
                <a:spcPts val="216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dst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ro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ič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vské</a:t>
            </a:r>
            <a:r>
              <a:rPr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FFFF00"/>
                </a:solidFill>
                <a:latin typeface="Arial"/>
                <a:cs typeface="Arial"/>
              </a:rPr>
              <a:t>tority</a:t>
            </a:r>
          </a:p>
          <a:p>
            <a:pPr marL="354965" marR="384810" indent="-342265">
              <a:lnSpc>
                <a:spcPct val="80000"/>
              </a:lnSpc>
              <a:spcBef>
                <a:spcPts val="47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</a:rPr>
              <a:t>ne</a:t>
            </a:r>
            <a:r>
              <a:rPr sz="1800" spc="5" dirty="0">
                <a:solidFill>
                  <a:srgbClr val="FFFF00"/>
                </a:solidFill>
              </a:rPr>
              <a:t>r</a:t>
            </a:r>
            <a:r>
              <a:rPr sz="1800" dirty="0">
                <a:solidFill>
                  <a:srgbClr val="FFFF00"/>
                </a:solidFill>
              </a:rPr>
              <a:t>izi</a:t>
            </a:r>
            <a:r>
              <a:rPr sz="1800" spc="5" dirty="0">
                <a:solidFill>
                  <a:srgbClr val="FFFF00"/>
                </a:solidFill>
              </a:rPr>
              <a:t>k</a:t>
            </a:r>
            <a:r>
              <a:rPr sz="1800" dirty="0">
                <a:solidFill>
                  <a:srgbClr val="FFFF00"/>
                </a:solidFill>
              </a:rPr>
              <a:t>ovost</a:t>
            </a:r>
            <a:r>
              <a:rPr sz="1800" spc="-4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a nekonfliktno</a:t>
            </a:r>
            <a:r>
              <a:rPr sz="1800" spc="5" dirty="0">
                <a:solidFill>
                  <a:srgbClr val="FFFF00"/>
                </a:solidFill>
              </a:rPr>
              <a:t>s</a:t>
            </a:r>
            <a:r>
              <a:rPr sz="1800" dirty="0">
                <a:solidFill>
                  <a:srgbClr val="FFFF00"/>
                </a:solidFill>
              </a:rPr>
              <a:t>t</a:t>
            </a:r>
            <a:r>
              <a:rPr sz="1800" spc="-6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vztahu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rodi</a:t>
            </a:r>
            <a:r>
              <a:rPr sz="1800" spc="20" dirty="0">
                <a:solidFill>
                  <a:srgbClr val="FFFF00"/>
                </a:solidFill>
              </a:rPr>
              <a:t>č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-</a:t>
            </a:r>
            <a:r>
              <a:rPr sz="1800" dirty="0">
                <a:solidFill>
                  <a:srgbClr val="FFFF00"/>
                </a:solidFill>
              </a:rPr>
              <a:t>dí</a:t>
            </a:r>
            <a:r>
              <a:rPr sz="1800" spc="-10" dirty="0">
                <a:solidFill>
                  <a:srgbClr val="FFFF00"/>
                </a:solidFill>
              </a:rPr>
              <a:t>t</a:t>
            </a:r>
            <a:r>
              <a:rPr sz="1800" dirty="0">
                <a:solidFill>
                  <a:srgbClr val="FFFF00"/>
                </a:solidFill>
              </a:rPr>
              <a:t>ě</a:t>
            </a:r>
            <a:r>
              <a:rPr sz="1800" spc="-5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=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nep</a:t>
            </a:r>
            <a:r>
              <a:rPr sz="1800" spc="5" dirty="0">
                <a:solidFill>
                  <a:srgbClr val="FFFF00"/>
                </a:solidFill>
              </a:rPr>
              <a:t>r</a:t>
            </a:r>
            <a:r>
              <a:rPr sz="1800" dirty="0">
                <a:solidFill>
                  <a:srgbClr val="FFFF00"/>
                </a:solidFill>
              </a:rPr>
              <a:t>ojití</a:t>
            </a:r>
            <a:r>
              <a:rPr sz="1800" spc="-4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si v</a:t>
            </a:r>
            <a:r>
              <a:rPr sz="1800" spc="-10" dirty="0">
                <a:solidFill>
                  <a:srgbClr val="FFFF00"/>
                </a:solidFill>
              </a:rPr>
              <a:t>l</a:t>
            </a:r>
            <a:r>
              <a:rPr sz="1800" dirty="0">
                <a:solidFill>
                  <a:srgbClr val="FFFF00"/>
                </a:solidFill>
              </a:rPr>
              <a:t>a</a:t>
            </a:r>
            <a:r>
              <a:rPr sz="1800" spc="5" dirty="0">
                <a:solidFill>
                  <a:srgbClr val="FFFF00"/>
                </a:solidFill>
              </a:rPr>
              <a:t>s</a:t>
            </a:r>
            <a:r>
              <a:rPr sz="1800" dirty="0">
                <a:solidFill>
                  <a:srgbClr val="FFFF00"/>
                </a:solidFill>
              </a:rPr>
              <a:t>tní</a:t>
            </a:r>
            <a:r>
              <a:rPr sz="1800" spc="-2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k</a:t>
            </a:r>
            <a:r>
              <a:rPr sz="1800" spc="5" dirty="0">
                <a:solidFill>
                  <a:srgbClr val="FFFF00"/>
                </a:solidFill>
              </a:rPr>
              <a:t>r</a:t>
            </a:r>
            <a:r>
              <a:rPr sz="1800" dirty="0">
                <a:solidFill>
                  <a:srgbClr val="FFFF00"/>
                </a:solidFill>
              </a:rPr>
              <a:t>izí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=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č</a:t>
            </a:r>
            <a:r>
              <a:rPr sz="1800" spc="5" dirty="0">
                <a:solidFill>
                  <a:srgbClr val="FFFF00"/>
                </a:solidFill>
              </a:rPr>
              <a:t>a</a:t>
            </a:r>
            <a:r>
              <a:rPr sz="1800" dirty="0">
                <a:solidFill>
                  <a:srgbClr val="FFFF00"/>
                </a:solidFill>
              </a:rPr>
              <a:t>stěj</a:t>
            </a:r>
            <a:r>
              <a:rPr sz="1800" spc="5" dirty="0">
                <a:solidFill>
                  <a:srgbClr val="FFFF00"/>
                </a:solidFill>
              </a:rPr>
              <a:t>š</a:t>
            </a:r>
            <a:r>
              <a:rPr sz="1800" dirty="0">
                <a:solidFill>
                  <a:srgbClr val="FFFF00"/>
                </a:solidFill>
              </a:rPr>
              <a:t>í</a:t>
            </a:r>
            <a:r>
              <a:rPr sz="1800" spc="-4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s</a:t>
            </a:r>
            <a:r>
              <a:rPr sz="1800" spc="5" dirty="0">
                <a:solidFill>
                  <a:srgbClr val="FFFF00"/>
                </a:solidFill>
              </a:rPr>
              <a:t>e</a:t>
            </a:r>
            <a:r>
              <a:rPr sz="1800" dirty="0">
                <a:solidFill>
                  <a:srgbClr val="FFFF00"/>
                </a:solidFill>
              </a:rPr>
              <a:t>lhání</a:t>
            </a:r>
            <a:r>
              <a:rPr sz="1800" spc="-2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adoles</a:t>
            </a:r>
            <a:r>
              <a:rPr sz="1800" spc="10" dirty="0">
                <a:solidFill>
                  <a:srgbClr val="FFFF00"/>
                </a:solidFill>
              </a:rPr>
              <a:t>c</a:t>
            </a:r>
            <a:r>
              <a:rPr sz="1800" dirty="0">
                <a:solidFill>
                  <a:srgbClr val="FFFF00"/>
                </a:solidFill>
              </a:rPr>
              <a:t>enta</a:t>
            </a:r>
            <a:r>
              <a:rPr sz="1800" spc="-5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či mladého do</a:t>
            </a:r>
            <a:r>
              <a:rPr sz="1800" spc="5" dirty="0">
                <a:solidFill>
                  <a:srgbClr val="FFFF00"/>
                </a:solidFill>
              </a:rPr>
              <a:t>s</a:t>
            </a:r>
            <a:r>
              <a:rPr sz="1800" dirty="0">
                <a:solidFill>
                  <a:srgbClr val="FFFF00"/>
                </a:solidFill>
              </a:rPr>
              <a:t>pělého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v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„</a:t>
            </a:r>
            <a:r>
              <a:rPr sz="1800" spc="5" dirty="0">
                <a:solidFill>
                  <a:srgbClr val="FFFF00"/>
                </a:solidFill>
              </a:rPr>
              <a:t>ž</a:t>
            </a:r>
            <a:r>
              <a:rPr sz="1800" dirty="0">
                <a:solidFill>
                  <a:srgbClr val="FFFF00"/>
                </a:solidFill>
              </a:rPr>
              <a:t>i</a:t>
            </a:r>
            <a:r>
              <a:rPr sz="1800" spc="-10" dirty="0">
                <a:solidFill>
                  <a:srgbClr val="FFFF00"/>
                </a:solidFill>
              </a:rPr>
              <a:t>v</a:t>
            </a:r>
            <a:r>
              <a:rPr sz="1800" dirty="0">
                <a:solidFill>
                  <a:srgbClr val="FFFF00"/>
                </a:solidFill>
              </a:rPr>
              <a:t>otn</a:t>
            </a:r>
            <a:r>
              <a:rPr sz="1800" spc="-10" dirty="0">
                <a:solidFill>
                  <a:srgbClr val="FFFF00"/>
                </a:solidFill>
              </a:rPr>
              <a:t>í</a:t>
            </a:r>
            <a:r>
              <a:rPr sz="1800" dirty="0">
                <a:solidFill>
                  <a:srgbClr val="FFFF00"/>
                </a:solidFill>
              </a:rPr>
              <a:t>ch</a:t>
            </a:r>
            <a:r>
              <a:rPr sz="1800" spc="-3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z</a:t>
            </a:r>
            <a:r>
              <a:rPr sz="1800" spc="10" dirty="0">
                <a:solidFill>
                  <a:srgbClr val="FFFF00"/>
                </a:solidFill>
              </a:rPr>
              <a:t>k</a:t>
            </a:r>
            <a:r>
              <a:rPr sz="1800" dirty="0">
                <a:solidFill>
                  <a:srgbClr val="FFFF00"/>
                </a:solidFill>
              </a:rPr>
              <a:t>ou</a:t>
            </a:r>
            <a:r>
              <a:rPr sz="1800" spc="5" dirty="0">
                <a:solidFill>
                  <a:srgbClr val="FFFF00"/>
                </a:solidFill>
              </a:rPr>
              <a:t>š</a:t>
            </a:r>
            <a:r>
              <a:rPr sz="1800" dirty="0">
                <a:solidFill>
                  <a:srgbClr val="FFFF00"/>
                </a:solidFill>
              </a:rPr>
              <a:t>k</a:t>
            </a:r>
            <a:r>
              <a:rPr sz="1800" spc="5" dirty="0">
                <a:solidFill>
                  <a:srgbClr val="FFFF00"/>
                </a:solidFill>
              </a:rPr>
              <a:t>á</a:t>
            </a:r>
            <a:r>
              <a:rPr sz="1800" dirty="0">
                <a:solidFill>
                  <a:srgbClr val="FFFF00"/>
                </a:solidFill>
              </a:rPr>
              <a:t>ch“</a:t>
            </a:r>
            <a:endParaRPr sz="1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5080" indent="-342265">
              <a:lnSpc>
                <a:spcPct val="8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</a:rPr>
              <a:t>hod</a:t>
            </a:r>
            <a:r>
              <a:rPr sz="1800" spc="5" dirty="0">
                <a:solidFill>
                  <a:srgbClr val="FFFF00"/>
                </a:solidFill>
              </a:rPr>
              <a:t>n</a:t>
            </a:r>
            <a:r>
              <a:rPr sz="1800" dirty="0">
                <a:solidFill>
                  <a:srgbClr val="FFFF00"/>
                </a:solidFill>
              </a:rPr>
              <a:t>oto</a:t>
            </a:r>
            <a:r>
              <a:rPr sz="1800" spc="-10" dirty="0">
                <a:solidFill>
                  <a:srgbClr val="FFFF00"/>
                </a:solidFill>
              </a:rPr>
              <a:t>v</a:t>
            </a:r>
            <a:r>
              <a:rPr sz="1800" dirty="0">
                <a:solidFill>
                  <a:srgbClr val="FFFF00"/>
                </a:solidFill>
              </a:rPr>
              <a:t>á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orientace</a:t>
            </a:r>
            <a:r>
              <a:rPr sz="1800" spc="-3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adoles</a:t>
            </a:r>
            <a:r>
              <a:rPr sz="1800" spc="10" dirty="0">
                <a:solidFill>
                  <a:srgbClr val="FFFF00"/>
                </a:solidFill>
              </a:rPr>
              <a:t>c</a:t>
            </a:r>
            <a:r>
              <a:rPr sz="1800" dirty="0">
                <a:solidFill>
                  <a:srgbClr val="FFFF00"/>
                </a:solidFill>
              </a:rPr>
              <a:t>entů</a:t>
            </a:r>
            <a:r>
              <a:rPr sz="1800" spc="-4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je bliž</a:t>
            </a:r>
            <a:r>
              <a:rPr sz="1800" spc="5" dirty="0">
                <a:solidFill>
                  <a:srgbClr val="FFFF00"/>
                </a:solidFill>
              </a:rPr>
              <a:t>š</a:t>
            </a:r>
            <a:r>
              <a:rPr sz="1800" dirty="0">
                <a:solidFill>
                  <a:srgbClr val="FFFF00"/>
                </a:solidFill>
              </a:rPr>
              <a:t>í</a:t>
            </a:r>
            <a:r>
              <a:rPr sz="1800" spc="-2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hod</a:t>
            </a:r>
            <a:r>
              <a:rPr sz="1800" spc="5" dirty="0">
                <a:solidFill>
                  <a:srgbClr val="FFFF00"/>
                </a:solidFill>
              </a:rPr>
              <a:t>n</a:t>
            </a:r>
            <a:r>
              <a:rPr sz="1800" dirty="0">
                <a:solidFill>
                  <a:srgbClr val="FFFF00"/>
                </a:solidFill>
              </a:rPr>
              <a:t>oto</a:t>
            </a:r>
            <a:r>
              <a:rPr sz="1800" spc="-10" dirty="0">
                <a:solidFill>
                  <a:srgbClr val="FFFF00"/>
                </a:solidFill>
              </a:rPr>
              <a:t>v</a:t>
            </a:r>
            <a:r>
              <a:rPr sz="1800" dirty="0">
                <a:solidFill>
                  <a:srgbClr val="FFFF00"/>
                </a:solidFill>
              </a:rPr>
              <a:t>é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orientaci rodi</a:t>
            </a:r>
            <a:r>
              <a:rPr sz="1800" spc="5" dirty="0">
                <a:solidFill>
                  <a:srgbClr val="FFFF00"/>
                </a:solidFill>
              </a:rPr>
              <a:t>č</a:t>
            </a:r>
            <a:r>
              <a:rPr sz="1800" dirty="0">
                <a:solidFill>
                  <a:srgbClr val="FFFF00"/>
                </a:solidFill>
              </a:rPr>
              <a:t>ů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než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spc="-10" dirty="0">
                <a:solidFill>
                  <a:srgbClr val="FFFF00"/>
                </a:solidFill>
              </a:rPr>
              <a:t>v</a:t>
            </a:r>
            <a:r>
              <a:rPr sz="1800" dirty="0">
                <a:solidFill>
                  <a:srgbClr val="FFFF00"/>
                </a:solidFill>
              </a:rPr>
              <a:t>r</a:t>
            </a:r>
            <a:r>
              <a:rPr sz="1800" spc="5" dirty="0">
                <a:solidFill>
                  <a:srgbClr val="FFFF00"/>
                </a:solidFill>
              </a:rPr>
              <a:t>s</a:t>
            </a:r>
            <a:r>
              <a:rPr sz="1800" dirty="0">
                <a:solidFill>
                  <a:srgbClr val="FFFF00"/>
                </a:solidFill>
              </a:rPr>
              <a:t>te</a:t>
            </a:r>
            <a:r>
              <a:rPr sz="1800" spc="-15" dirty="0">
                <a:solidFill>
                  <a:srgbClr val="FFFF00"/>
                </a:solidFill>
              </a:rPr>
              <a:t>v</a:t>
            </a:r>
            <a:r>
              <a:rPr sz="1800" dirty="0">
                <a:solidFill>
                  <a:srgbClr val="FFFF00"/>
                </a:solidFill>
              </a:rPr>
              <a:t>níků</a:t>
            </a:r>
            <a:r>
              <a:rPr sz="1800" spc="-3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–</a:t>
            </a:r>
            <a:r>
              <a:rPr sz="1800" spc="-2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zejména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u </a:t>
            </a:r>
            <a:r>
              <a:rPr sz="1800" spc="-15" dirty="0">
                <a:solidFill>
                  <a:srgbClr val="FFFF00"/>
                </a:solidFill>
              </a:rPr>
              <a:t>t</a:t>
            </a:r>
            <a:r>
              <a:rPr sz="1800" dirty="0">
                <a:solidFill>
                  <a:srgbClr val="FFFF00"/>
                </a:solidFill>
              </a:rPr>
              <a:t>zv.</a:t>
            </a:r>
            <a:r>
              <a:rPr sz="1800" spc="-2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cílo</a:t>
            </a:r>
            <a:r>
              <a:rPr sz="1800" spc="-10" dirty="0">
                <a:solidFill>
                  <a:srgbClr val="FFFF00"/>
                </a:solidFill>
              </a:rPr>
              <a:t>v</a:t>
            </a:r>
            <a:r>
              <a:rPr sz="1800" dirty="0">
                <a:solidFill>
                  <a:srgbClr val="FFFF00"/>
                </a:solidFill>
              </a:rPr>
              <a:t>ý</a:t>
            </a:r>
            <a:r>
              <a:rPr sz="1800" spc="5" dirty="0">
                <a:solidFill>
                  <a:srgbClr val="FFFF00"/>
                </a:solidFill>
              </a:rPr>
              <a:t>c</a:t>
            </a:r>
            <a:r>
              <a:rPr sz="1800" dirty="0">
                <a:solidFill>
                  <a:srgbClr val="FFFF00"/>
                </a:solidFill>
              </a:rPr>
              <a:t>h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hodnot s</a:t>
            </a:r>
            <a:r>
              <a:rPr sz="1800" spc="5" dirty="0">
                <a:solidFill>
                  <a:srgbClr val="FFFF00"/>
                </a:solidFill>
              </a:rPr>
              <a:t>o</a:t>
            </a:r>
            <a:r>
              <a:rPr sz="1800" dirty="0">
                <a:solidFill>
                  <a:srgbClr val="FFFF00"/>
                </a:solidFill>
              </a:rPr>
              <a:t>uvisejících</a:t>
            </a:r>
            <a:r>
              <a:rPr sz="1800" spc="-3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s</a:t>
            </a:r>
            <a:r>
              <a:rPr sz="1800" spc="-15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o</a:t>
            </a:r>
            <a:r>
              <a:rPr sz="1800" spc="5" dirty="0">
                <a:solidFill>
                  <a:srgbClr val="FFFF00"/>
                </a:solidFill>
              </a:rPr>
              <a:t>s</a:t>
            </a:r>
            <a:r>
              <a:rPr sz="1800" dirty="0">
                <a:solidFill>
                  <a:srgbClr val="FFFF00"/>
                </a:solidFill>
              </a:rPr>
              <a:t>obní</a:t>
            </a:r>
            <a:r>
              <a:rPr sz="1800" spc="-30" dirty="0">
                <a:solidFill>
                  <a:srgbClr val="FFFF00"/>
                </a:solidFill>
              </a:rPr>
              <a:t> </a:t>
            </a:r>
            <a:r>
              <a:rPr sz="1800" dirty="0">
                <a:solidFill>
                  <a:srgbClr val="FFFF00"/>
                </a:solidFill>
              </a:rPr>
              <a:t>pe</a:t>
            </a:r>
            <a:r>
              <a:rPr sz="1800" spc="5" dirty="0">
                <a:solidFill>
                  <a:srgbClr val="FFFF00"/>
                </a:solidFill>
              </a:rPr>
              <a:t>r</a:t>
            </a:r>
            <a:r>
              <a:rPr sz="1800" dirty="0">
                <a:solidFill>
                  <a:srgbClr val="FFFF00"/>
                </a:solidFill>
              </a:rPr>
              <a:t>s</a:t>
            </a:r>
            <a:r>
              <a:rPr sz="1800" spc="5" dirty="0">
                <a:solidFill>
                  <a:srgbClr val="FFFF00"/>
                </a:solidFill>
              </a:rPr>
              <a:t>p</a:t>
            </a:r>
            <a:r>
              <a:rPr sz="1800" dirty="0">
                <a:solidFill>
                  <a:srgbClr val="FFFF00"/>
                </a:solidFill>
              </a:rPr>
              <a:t>e</a:t>
            </a:r>
            <a:r>
              <a:rPr sz="1800" spc="5" dirty="0">
                <a:solidFill>
                  <a:srgbClr val="FFFF00"/>
                </a:solidFill>
              </a:rPr>
              <a:t>k</a:t>
            </a:r>
            <a:r>
              <a:rPr sz="1800" dirty="0">
                <a:solidFill>
                  <a:srgbClr val="FFFF00"/>
                </a:solidFill>
              </a:rPr>
              <a:t>ti</a:t>
            </a:r>
            <a:r>
              <a:rPr sz="1800" spc="-15" dirty="0">
                <a:solidFill>
                  <a:srgbClr val="FFFF00"/>
                </a:solidFill>
              </a:rPr>
              <a:t>v</a:t>
            </a:r>
            <a:r>
              <a:rPr sz="1800" dirty="0">
                <a:solidFill>
                  <a:srgbClr val="FFFF00"/>
                </a:solidFill>
              </a:rPr>
              <a:t>ou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-48010"/>
            <a:ext cx="6554867" cy="1524000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Mýty, které ovlivňují vztah s rodiči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04801" y="1676400"/>
            <a:ext cx="7955042" cy="5029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solidFill>
                  <a:srgbClr val="FFC000"/>
                </a:solidFill>
              </a:rPr>
              <a:t>Představa dospívajících, že dospělí jsou „svobodní“ a mohou si dělat, co chtějí (pít alkohol, řídit auto, volně cestovat atd.)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solidFill>
                  <a:srgbClr val="FFC000"/>
                </a:solidFill>
              </a:rPr>
              <a:t> Na druhé straně,  mýtus dospělých o dospívaní je, že jde o „nejkrásnější“ období v životě člověka, které není zatíženo žádnými skutečnými starostmi, je spojeno s objevováním, intenzivním prožíváním a zábavou.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solidFill>
                  <a:srgbClr val="FFC000"/>
                </a:solidFill>
              </a:rPr>
              <a:t>Není zcela řídkým jevem, že dospělí často „litují“, že se nemohou do období adolescence zpět vrátit a začít „znova a jinak“. </a:t>
            </a:r>
          </a:p>
        </p:txBody>
      </p:sp>
    </p:spTree>
    <p:extLst>
      <p:ext uri="{BB962C8B-B14F-4D97-AF65-F5344CB8AC3E}">
        <p14:creationId xmlns:p14="http://schemas.microsoft.com/office/powerpoint/2010/main" val="36100051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08" y="76200"/>
            <a:ext cx="6554867" cy="1524000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Mýty, které ovlivňují vztah s rodiči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229600" cy="49974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FFC000"/>
                </a:solidFill>
              </a:rPr>
              <a:t>Výzkum (</a:t>
            </a:r>
            <a:r>
              <a:rPr lang="cs-CZ" altLang="cs-CZ" sz="2400" dirty="0" err="1">
                <a:solidFill>
                  <a:srgbClr val="FFC000"/>
                </a:solidFill>
              </a:rPr>
              <a:t>Meeus</a:t>
            </a:r>
            <a:r>
              <a:rPr lang="cs-CZ" altLang="cs-CZ" sz="2400" dirty="0">
                <a:solidFill>
                  <a:srgbClr val="FFC000"/>
                </a:solidFill>
              </a:rPr>
              <a:t>, 1994), ve kterém hodnotili dospívající i dospělí obě generace: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FFC000"/>
                </a:solidFill>
              </a:rPr>
              <a:t>Ukázalo se zde, že celkově negativnější hodnocení všech prezentovali dospělí.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FFC000"/>
                </a:solidFill>
              </a:rPr>
              <a:t>Jedná se pravděpodobně  o obranný mechanismus – dospělí očekávají od adolescentů horší hodnocení a tak o nich smýšlejí a priori hůře.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FFC000"/>
                </a:solidFill>
              </a:rPr>
              <a:t> Další možností je, že rodiče připisují u svých dětí větší váhu těm charakteristikám, na které jsou citliví i sami u sebe, které hodnotí jako nepříjemné a nežádoucí (</a:t>
            </a:r>
            <a:r>
              <a:rPr lang="cs-CZ" altLang="cs-CZ" sz="2400" dirty="0" err="1">
                <a:solidFill>
                  <a:srgbClr val="FFC000"/>
                </a:solidFill>
              </a:rPr>
              <a:t>Meeus</a:t>
            </a:r>
            <a:r>
              <a:rPr lang="cs-CZ" altLang="cs-CZ" sz="2400" dirty="0">
                <a:solidFill>
                  <a:srgbClr val="FFC000"/>
                </a:solidFill>
              </a:rPr>
              <a:t>, 1994; </a:t>
            </a:r>
          </a:p>
        </p:txBody>
      </p:sp>
    </p:spTree>
    <p:extLst>
      <p:ext uri="{BB962C8B-B14F-4D97-AF65-F5344CB8AC3E}">
        <p14:creationId xmlns:p14="http://schemas.microsoft.com/office/powerpoint/2010/main" val="33165172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-152400"/>
            <a:ext cx="6554867" cy="1524000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Mýty, které ovlivňují vztah s rodiči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229600" cy="506307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solidFill>
                  <a:srgbClr val="FFC000"/>
                </a:solidFill>
              </a:rPr>
              <a:t>Odlišnost v sociální reprezentaci a v celkovém hodnocení období dospívání se promítá i do specifických měřítek při vzájemné percepci a hodnocení.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solidFill>
                  <a:srgbClr val="FFC000"/>
                </a:solidFill>
              </a:rPr>
              <a:t>Ukazuje se, že méně kategoričtí jsou ve svých soudech rodiče. Obvykle také používají pro hodnocení jiný vztahový rámec. Konflikty s dospívajícími dětmi je většinou potkávají v období krize středního věku, kdy se musí vyrovnávat s řadou dalších osobních témat a problémů (stereotyp v partnerském vztahu, bilance profesní kariéry, nastupující zdravotní problémy atd.)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solidFill>
                  <a:srgbClr val="FFC000"/>
                </a:solidFill>
              </a:rPr>
              <a:t>Na dospívání svých dětí nereagují vždy s patřičným nadhledem. Necítí jistotu ve vlastní rolích a novost pohledu na vlastní dítě (např. v souvislosti s relativně rychlými tělesnými i psychickými změnami v pubertě) je zneklidňuje. Často vede k potřebě zvýšit – alespoň formálně – svoji kontrolu nad svým potomkem, což v náraze na egocentrismus dospívajících automaticky zvyšuje napětí a provokuje častější konflikty (Noack, 1992).</a:t>
            </a:r>
          </a:p>
        </p:txBody>
      </p:sp>
    </p:spTree>
    <p:extLst>
      <p:ext uri="{BB962C8B-B14F-4D97-AF65-F5344CB8AC3E}">
        <p14:creationId xmlns:p14="http://schemas.microsoft.com/office/powerpoint/2010/main" val="24744568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51B7AB4-E676-48F3-98A6-62943E5C1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371600"/>
          </a:xfrm>
        </p:spPr>
        <p:txBody>
          <a:bodyPr/>
          <a:lstStyle/>
          <a:p>
            <a:r>
              <a:rPr lang="cs-CZ" dirty="0"/>
              <a:t>Vztah k rodičům jako </a:t>
            </a:r>
            <a:r>
              <a:rPr lang="cs-CZ" dirty="0" err="1"/>
              <a:t>predIKTOR</a:t>
            </a:r>
            <a:r>
              <a:rPr lang="cs-CZ" dirty="0"/>
              <a:t> adolescentního sebehodnocení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BAD871B-0FF5-426C-99CF-A4F92C2A5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2133600"/>
            <a:ext cx="8229600" cy="441960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6159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465137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62100" algn="l"/>
                <a:tab pos="19437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vztahy	k	vrste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níkům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375551"/>
            <a:ext cx="7501255" cy="3593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dominuje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aha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„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hod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í“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zvyšuje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výz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am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vrstevnic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ých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vztahů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umožňují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sdílení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názorů,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pocitů,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oušení</a:t>
            </a:r>
            <a:r>
              <a:rPr sz="2000" spc="-6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rolí</a:t>
            </a:r>
          </a:p>
          <a:p>
            <a:pPr marL="354965" marR="1089025" indent="-342265">
              <a:lnSpc>
                <a:spcPct val="8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vrstevnic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upiny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tředí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pro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tře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ek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vývoj heteros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xuáln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ciálního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ování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P.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Dunp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y:</a:t>
            </a:r>
          </a:p>
          <a:p>
            <a:pPr marL="756285" marR="5080" lvl="1" indent="-287020">
              <a:lnSpc>
                <a:spcPts val="1730"/>
              </a:lnSpc>
              <a:spcBef>
                <a:spcPts val="42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1. sta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čas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nce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sku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rty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(cl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q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es)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 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2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kle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vní</a:t>
            </a:r>
          </a:p>
          <a:p>
            <a:pPr marL="756285" lvl="1" indent="-287020"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2. sta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stře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ní 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nce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větší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sku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(cro</a:t>
            </a:r>
            <a:r>
              <a:rPr sz="1800" spc="-45" dirty="0">
                <a:solidFill>
                  <a:srgbClr val="FFFF00"/>
                </a:solidFill>
                <a:latin typeface="Arial"/>
                <a:cs typeface="Arial"/>
              </a:rPr>
              <a:t>w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ds)</a:t>
            </a: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3. sta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rtn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rské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ter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1800" spc="-2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vzta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4. sta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ter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1800" spc="-2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sku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</a:p>
          <a:p>
            <a:pPr marL="756285" lvl="1" indent="-287020">
              <a:lnSpc>
                <a:spcPts val="1945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5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. sta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ado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lké sk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roz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ada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jí,</a:t>
            </a:r>
          </a:p>
          <a:p>
            <a:pPr marL="156845" algn="ctr">
              <a:lnSpc>
                <a:spcPts val="1945"/>
              </a:lnSpc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sku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setrv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zi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šího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př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telství mezi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9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76200"/>
            <a:ext cx="421957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62100" algn="l"/>
                <a:tab pos="1943735" algn="l"/>
              </a:tabLst>
            </a:pPr>
            <a:r>
              <a:rPr lang="cs-CZ" sz="3600" b="1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3600" b="1" dirty="0" err="1">
                <a:solidFill>
                  <a:srgbClr val="FFFFFF"/>
                </a:solidFill>
                <a:latin typeface="Arial"/>
                <a:cs typeface="Arial"/>
              </a:rPr>
              <a:t>ztah</a:t>
            </a:r>
            <a:r>
              <a:rPr lang="cs-CZ" sz="36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s	vrste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níky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152400" y="2451108"/>
            <a:ext cx="8839200" cy="31957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doplňuje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či nah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uje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rodičovs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ou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pod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oru</a:t>
            </a: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nap</a:t>
            </a:r>
            <a:r>
              <a:rPr lang="cs-CZ"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máhá</a:t>
            </a:r>
            <a:r>
              <a:rPr lang="cs-CZ"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lang="cs-CZ"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itu</a:t>
            </a:r>
            <a:r>
              <a:rPr lang="cs-CZ"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získ</a:t>
            </a:r>
            <a:r>
              <a:rPr lang="cs-CZ" sz="2000" spc="5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lang="cs-CZ"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lang="cs-CZ"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itu</a:t>
            </a:r>
            <a:r>
              <a:rPr lang="cs-CZ"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lang="cs-CZ"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lang="cs-CZ"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tní</a:t>
            </a:r>
            <a:r>
              <a:rPr lang="cs-CZ"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autonomie</a:t>
            </a:r>
          </a:p>
          <a:p>
            <a:pPr marL="756285" lvl="1" indent="-287020">
              <a:lnSpc>
                <a:spcPts val="216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dospí</a:t>
            </a:r>
            <a:r>
              <a:rPr lang="cs-CZ" sz="20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aj</a:t>
            </a:r>
            <a:r>
              <a:rPr lang="cs-CZ"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cí</a:t>
            </a:r>
            <a:r>
              <a:rPr lang="cs-CZ"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lang="cs-CZ"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lang="cs-CZ"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zís</a:t>
            </a:r>
            <a:r>
              <a:rPr lang="cs-CZ"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lang="cs-CZ"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lang="cs-CZ"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so</a:t>
            </a:r>
            <a:r>
              <a:rPr lang="cs-CZ"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iální</a:t>
            </a:r>
            <a:r>
              <a:rPr lang="cs-CZ"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sta</a:t>
            </a:r>
            <a:r>
              <a:rPr lang="cs-CZ"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us</a:t>
            </a:r>
            <a:r>
              <a:rPr lang="cs-CZ"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lang="cs-CZ"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pocit</a:t>
            </a:r>
            <a:r>
              <a:rPr lang="cs-CZ"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cs-CZ"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lang="cs-CZ" sz="2000" dirty="0">
                <a:solidFill>
                  <a:srgbClr val="FFFF00"/>
                </a:solidFill>
                <a:latin typeface="Arial"/>
                <a:cs typeface="Arial"/>
              </a:rPr>
              <a:t>lastní hodnoty</a:t>
            </a:r>
          </a:p>
          <a:p>
            <a:pPr marL="756285" lvl="1" indent="-287020">
              <a:lnSpc>
                <a:spcPts val="216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stabili</a:t>
            </a:r>
            <a:r>
              <a:rPr sz="2000" spc="5" dirty="0" err="1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uje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za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uje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ajícího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</a:p>
          <a:p>
            <a:pPr marL="756285" lvl="1" indent="-287020">
              <a:lnSpc>
                <a:spcPts val="24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 err="1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roj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standardů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ování</a:t>
            </a:r>
          </a:p>
          <a:p>
            <a:pPr marL="354965" marR="87630" indent="-342265">
              <a:lnSpc>
                <a:spcPts val="2300"/>
              </a:lnSpc>
              <a:spcBef>
                <a:spcPts val="55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dirty="0">
                <a:solidFill>
                  <a:srgbClr val="FFFF00"/>
                </a:solidFill>
              </a:rPr>
              <a:t>nez</a:t>
            </a:r>
            <a:r>
              <a:rPr spc="-10" dirty="0">
                <a:solidFill>
                  <a:srgbClr val="FFFF00"/>
                </a:solidFill>
              </a:rPr>
              <a:t>a</a:t>
            </a:r>
            <a:r>
              <a:rPr dirty="0">
                <a:solidFill>
                  <a:srgbClr val="FFFF00"/>
                </a:solidFill>
              </a:rPr>
              <a:t>řazení</a:t>
            </a:r>
            <a:r>
              <a:rPr spc="15" dirty="0">
                <a:solidFill>
                  <a:srgbClr val="FFFF00"/>
                </a:solidFill>
              </a:rPr>
              <a:t> </a:t>
            </a:r>
            <a:r>
              <a:rPr dirty="0">
                <a:solidFill>
                  <a:srgbClr val="FFFF00"/>
                </a:solidFill>
              </a:rPr>
              <a:t>se do nějaké v</a:t>
            </a:r>
            <a:r>
              <a:rPr spc="5" dirty="0">
                <a:solidFill>
                  <a:srgbClr val="FFFF00"/>
                </a:solidFill>
              </a:rPr>
              <a:t>r</a:t>
            </a:r>
            <a:r>
              <a:rPr dirty="0">
                <a:solidFill>
                  <a:srgbClr val="FFFF00"/>
                </a:solidFill>
              </a:rPr>
              <a:t>stevnické</a:t>
            </a:r>
            <a:r>
              <a:rPr spc="5" dirty="0">
                <a:solidFill>
                  <a:srgbClr val="FFFF00"/>
                </a:solidFill>
              </a:rPr>
              <a:t> </a:t>
            </a:r>
            <a:r>
              <a:rPr dirty="0">
                <a:solidFill>
                  <a:srgbClr val="FFFF00"/>
                </a:solidFill>
              </a:rPr>
              <a:t>skup</a:t>
            </a:r>
            <a:r>
              <a:rPr spc="-10" dirty="0">
                <a:solidFill>
                  <a:srgbClr val="FFFF00"/>
                </a:solidFill>
              </a:rPr>
              <a:t>i</a:t>
            </a:r>
            <a:r>
              <a:rPr dirty="0">
                <a:solidFill>
                  <a:srgbClr val="FFFF00"/>
                </a:solidFill>
              </a:rPr>
              <a:t>ny</a:t>
            </a:r>
            <a:r>
              <a:rPr spc="10" dirty="0">
                <a:solidFill>
                  <a:srgbClr val="FFFF00"/>
                </a:solidFill>
              </a:rPr>
              <a:t> </a:t>
            </a:r>
            <a:r>
              <a:rPr dirty="0">
                <a:solidFill>
                  <a:srgbClr val="FFFF00"/>
                </a:solidFill>
              </a:rPr>
              <a:t>často poc</a:t>
            </a:r>
            <a:r>
              <a:rPr spc="-10" dirty="0">
                <a:solidFill>
                  <a:srgbClr val="FFFF00"/>
                </a:solidFill>
              </a:rPr>
              <a:t>i</a:t>
            </a:r>
            <a:r>
              <a:rPr dirty="0">
                <a:solidFill>
                  <a:srgbClr val="FFFF00"/>
                </a:solidFill>
              </a:rPr>
              <a:t>ťová</a:t>
            </a:r>
            <a:r>
              <a:rPr spc="-10" dirty="0">
                <a:solidFill>
                  <a:srgbClr val="FFFF00"/>
                </a:solidFill>
              </a:rPr>
              <a:t>n</a:t>
            </a:r>
            <a:r>
              <a:rPr dirty="0">
                <a:solidFill>
                  <a:srgbClr val="FFFF00"/>
                </a:solidFill>
              </a:rPr>
              <a:t>o</a:t>
            </a:r>
            <a:r>
              <a:rPr spc="35" dirty="0">
                <a:solidFill>
                  <a:srgbClr val="FFFF00"/>
                </a:solidFill>
              </a:rPr>
              <a:t> </a:t>
            </a:r>
            <a:r>
              <a:rPr dirty="0">
                <a:solidFill>
                  <a:srgbClr val="FFFF00"/>
                </a:solidFill>
              </a:rPr>
              <a:t>jako stigma</a:t>
            </a:r>
          </a:p>
          <a:p>
            <a:pPr marL="354965" indent="-342265">
              <a:lnSpc>
                <a:spcPts val="2590"/>
              </a:lnSpc>
              <a:spcBef>
                <a:spcPts val="2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dirty="0">
                <a:solidFill>
                  <a:srgbClr val="FFFF00"/>
                </a:solidFill>
              </a:rPr>
              <a:t>vrstevn</a:t>
            </a:r>
            <a:r>
              <a:rPr spc="-10" dirty="0">
                <a:solidFill>
                  <a:srgbClr val="FFFF00"/>
                </a:solidFill>
              </a:rPr>
              <a:t>i</a:t>
            </a:r>
            <a:r>
              <a:rPr dirty="0">
                <a:solidFill>
                  <a:srgbClr val="FFFF00"/>
                </a:solidFill>
              </a:rPr>
              <a:t>cká ko</a:t>
            </a:r>
            <a:r>
              <a:rPr spc="-10" dirty="0">
                <a:solidFill>
                  <a:srgbClr val="FFFF00"/>
                </a:solidFill>
              </a:rPr>
              <a:t>n</a:t>
            </a:r>
            <a:r>
              <a:rPr dirty="0">
                <a:solidFill>
                  <a:srgbClr val="FFFF00"/>
                </a:solidFill>
              </a:rPr>
              <a:t>formita </a:t>
            </a:r>
            <a:r>
              <a:rPr spc="5" dirty="0">
                <a:solidFill>
                  <a:srgbClr val="FFFF00"/>
                </a:solidFill>
              </a:rPr>
              <a:t>j</a:t>
            </a:r>
            <a:r>
              <a:rPr dirty="0">
                <a:solidFill>
                  <a:srgbClr val="FFFF00"/>
                </a:solidFill>
              </a:rPr>
              <a:t>e</a:t>
            </a:r>
            <a:r>
              <a:rPr spc="-15" dirty="0">
                <a:solidFill>
                  <a:srgbClr val="FFFF00"/>
                </a:solidFill>
              </a:rPr>
              <a:t> </a:t>
            </a:r>
            <a:r>
              <a:rPr dirty="0">
                <a:solidFill>
                  <a:srgbClr val="FFFF00"/>
                </a:solidFill>
              </a:rPr>
              <a:t>n</a:t>
            </a:r>
            <a:r>
              <a:rPr spc="-10" dirty="0">
                <a:solidFill>
                  <a:srgbClr val="FFFF00"/>
                </a:solidFill>
              </a:rPr>
              <a:t>e</a:t>
            </a:r>
            <a:r>
              <a:rPr dirty="0">
                <a:solidFill>
                  <a:srgbClr val="FFFF00"/>
                </a:solidFill>
              </a:rPr>
              <a:t>jvyšší v čas</a:t>
            </a:r>
            <a:r>
              <a:rPr spc="-10" dirty="0">
                <a:solidFill>
                  <a:srgbClr val="FFFF00"/>
                </a:solidFill>
              </a:rPr>
              <a:t>n</a:t>
            </a:r>
            <a:r>
              <a:rPr dirty="0">
                <a:solidFill>
                  <a:srgbClr val="FFFF00"/>
                </a:solidFill>
              </a:rPr>
              <a:t>é a </a:t>
            </a:r>
            <a:r>
              <a:rPr dirty="0" err="1">
                <a:solidFill>
                  <a:srgbClr val="FFFF00"/>
                </a:solidFill>
              </a:rPr>
              <a:t>stře</a:t>
            </a:r>
            <a:r>
              <a:rPr spc="-10" dirty="0" err="1">
                <a:solidFill>
                  <a:srgbClr val="FFFF00"/>
                </a:solidFill>
              </a:rPr>
              <a:t>d</a:t>
            </a:r>
            <a:r>
              <a:rPr dirty="0" err="1">
                <a:solidFill>
                  <a:srgbClr val="FFFF00"/>
                </a:solidFill>
              </a:rPr>
              <a:t>ní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ad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pc="-10" dirty="0" err="1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scen</a:t>
            </a:r>
            <a:r>
              <a:rPr lang="cs-CZ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dirty="0" err="1">
                <a:solidFill>
                  <a:srgbClr val="FFFF00"/>
                </a:solidFill>
                <a:latin typeface="Arial"/>
                <a:cs typeface="Arial"/>
              </a:rPr>
              <a:t>i</a:t>
            </a:r>
            <a:endParaRPr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380936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993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historický	p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hled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09475"/>
            <a:ext cx="7232650" cy="34404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681990" indent="-342265">
              <a:lnSpc>
                <a:spcPts val="259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ed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věk neznal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dos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ívání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jako samostatnou peri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du</a:t>
            </a:r>
            <a:r>
              <a:rPr sz="24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živ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tě čl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věka</a:t>
            </a:r>
          </a:p>
          <a:p>
            <a:pPr marL="354965" marR="73025" indent="-342265">
              <a:lnSpc>
                <a:spcPts val="2590"/>
              </a:lnSpc>
              <a:spcBef>
                <a:spcPts val="5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M.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Montaigne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ne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J.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Locke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vi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ěli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sice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rozdíl 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ezi dětstv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4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 dosp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ale ne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věd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movali</a:t>
            </a:r>
            <a:r>
              <a:rPr sz="2400" spc="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si disk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ntin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itu</a:t>
            </a:r>
            <a:r>
              <a:rPr sz="2400" spc="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přechodu</a:t>
            </a:r>
          </a:p>
          <a:p>
            <a:pPr marL="354965" marR="5080" indent="-342265">
              <a:lnSpc>
                <a:spcPct val="90000"/>
              </a:lnSpc>
              <a:spcBef>
                <a:spcPts val="54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J.</a:t>
            </a:r>
            <a:r>
              <a:rPr sz="24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J. 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au</a:t>
            </a:r>
            <a:r>
              <a:rPr sz="24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oz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rnil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ve své stu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ii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Em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vi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na význam dospívání v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procesu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seb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uvě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omování</a:t>
            </a:r>
            <a:r>
              <a:rPr sz="24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 utváření vl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stní i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entity,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spíše než o vývojovém ob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obí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však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uvažov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 krátkém momentu krize, d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spívá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dstatě ztotožn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rtou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7081E-B402-4999-B7EC-42B34C227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A64A5E-804B-4576-94E9-6C39E0C4E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228600"/>
            <a:ext cx="6554867" cy="1524000"/>
          </a:xfrm>
          <a:prstGeom prst="rect">
            <a:avLst/>
          </a:prstGeom>
        </p:spPr>
        <p:txBody>
          <a:bodyPr vert="horz" wrap="square" lIns="0" tIns="38749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partners</a:t>
            </a:r>
            <a:r>
              <a:rPr spc="5" dirty="0"/>
              <a:t>k</a:t>
            </a:r>
            <a:r>
              <a:rPr dirty="0"/>
              <a:t>é</a:t>
            </a:r>
            <a:r>
              <a:rPr spc="-15" dirty="0"/>
              <a:t> </a:t>
            </a:r>
            <a:r>
              <a:rPr dirty="0"/>
              <a:t>vztahy/sexualita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2406031"/>
            <a:ext cx="7520305" cy="30521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1259840" indent="-342265">
              <a:lnSpc>
                <a:spcPts val="216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navaz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vání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rozvoj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tner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ch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vztahů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jako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projev 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ycho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exuálního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vývoje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entů</a:t>
            </a:r>
          </a:p>
          <a:p>
            <a:pPr marL="354965" indent="-342265">
              <a:lnSpc>
                <a:spcPct val="100000"/>
              </a:lnSpc>
              <a:spcBef>
                <a:spcPts val="209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ča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ná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ědomění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si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lastní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sexuali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</a:p>
          <a:p>
            <a:pPr marL="354965" marR="5080" indent="-342265">
              <a:lnSpc>
                <a:spcPts val="2160"/>
              </a:lnSpc>
              <a:spcBef>
                <a:spcPts val="509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první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hů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ky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pá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(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něji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dí</a:t>
            </a:r>
            <a:r>
              <a:rPr sz="2000" spc="-10" dirty="0" err="1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 err="1">
                <a:solidFill>
                  <a:srgbClr val="FFFF00"/>
                </a:solidFill>
                <a:latin typeface="Arial"/>
                <a:cs typeface="Arial"/>
              </a:rPr>
              <a:t>ek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)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 obv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kle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átkodobé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vztahy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velkou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roli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sto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hraje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zvědavo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potřeba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ujistit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lastní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přitažlivosti</a:t>
            </a:r>
          </a:p>
          <a:p>
            <a:pPr marL="354965" indent="-342265">
              <a:lnSpc>
                <a:spcPts val="2280"/>
              </a:lnSpc>
              <a:spcBef>
                <a:spcPts val="21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ětší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ident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f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pohla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rolí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ětší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im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partnerský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</a:p>
          <a:p>
            <a:pPr marL="354965">
              <a:lnSpc>
                <a:spcPts val="2280"/>
              </a:lnSpc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vztahů</a:t>
            </a:r>
          </a:p>
          <a:p>
            <a:pPr marL="354965" marR="605790" indent="-342265">
              <a:lnSpc>
                <a:spcPts val="2160"/>
              </a:lnSpc>
              <a:spcBef>
                <a:spcPts val="509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běh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rovněž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obv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kle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projevuje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případná odli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ná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xuální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identi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či odli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ná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xuální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orientace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3904" y="1230239"/>
            <a:ext cx="6580505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W. F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rman</a:t>
            </a: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&amp; E. A. 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ehnerová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9119" y="2584241"/>
            <a:ext cx="5869305" cy="35086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6235" algn="l"/>
              </a:tabLst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vý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oj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tic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ké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ja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né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nte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gr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aci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čtyř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ém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: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9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citová vazba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(</a:t>
            </a:r>
            <a:r>
              <a:rPr sz="2400" i="1" dirty="0">
                <a:solidFill>
                  <a:srgbClr val="FFFF00"/>
                </a:solidFill>
                <a:latin typeface="Arial"/>
                <a:cs typeface="Arial"/>
              </a:rPr>
              <a:t>attach</a:t>
            </a:r>
            <a:r>
              <a:rPr sz="2400" i="1" spc="-25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400" i="1" dirty="0">
                <a:solidFill>
                  <a:srgbClr val="FFFF00"/>
                </a:solidFill>
                <a:latin typeface="Arial"/>
                <a:cs typeface="Arial"/>
              </a:rPr>
              <a:t>ent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)</a:t>
            </a: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afi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péče</a:t>
            </a: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/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eprodukc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69608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97865" algn="l"/>
                <a:tab pos="2958465" algn="l"/>
                <a:tab pos="3517900" algn="l"/>
                <a:tab pos="4102100" algn="l"/>
                <a:tab pos="6693534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W.	Furman</a:t>
            </a: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&amp;	E.	A.	Wehnerová	2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375551"/>
            <a:ext cx="7524750" cy="3938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168275" indent="-342265" algn="just">
              <a:lnSpc>
                <a:spcPct val="8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rané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střed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 pří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omno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citové</a:t>
            </a:r>
            <a:r>
              <a:rPr sz="2000" b="1" i="1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va</a:t>
            </a:r>
            <a:r>
              <a:rPr sz="2000" b="1" i="1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by</a:t>
            </a:r>
            <a:r>
              <a:rPr sz="2000" b="1" i="1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málo pravděpodobn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neb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ť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vztahy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entů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jsou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příležitostné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k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átkodo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é.</a:t>
            </a:r>
          </a:p>
          <a:p>
            <a:pPr marL="354965" marR="292735" indent="-342265">
              <a:lnSpc>
                <a:spcPts val="1920"/>
              </a:lnSpc>
              <a:spcBef>
                <a:spcPts val="46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b="1" i="1" spc="5" dirty="0">
                <a:solidFill>
                  <a:srgbClr val="FFFF00"/>
                </a:solidFill>
                <a:latin typeface="Arial"/>
                <a:cs typeface="Arial"/>
              </a:rPr>
              <a:t>f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b="1" i="1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iativní</a:t>
            </a:r>
            <a:r>
              <a:rPr sz="2000" b="1" i="1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behaviorální</a:t>
            </a:r>
            <a:r>
              <a:rPr sz="2000" b="1" i="1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sys</a:t>
            </a:r>
            <a:r>
              <a:rPr sz="2000" b="1" i="1" spc="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ém</a:t>
            </a:r>
            <a:r>
              <a:rPr sz="2000" b="1" i="1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převažuje,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tzn. romantičtí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tneři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plní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íše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roli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blíz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přátel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společník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</a:p>
          <a:p>
            <a:pPr marL="354965" marR="119380" indent="-342265" algn="just">
              <a:lnSpc>
                <a:spcPct val="80100"/>
              </a:lnSpc>
              <a:spcBef>
                <a:spcPts val="49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Odlišno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od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heteros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xuáln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přátelst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 zaji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těna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ně 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objevující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projevy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xuáln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mi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touhy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jemnou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f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zi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 přitažli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ost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</a:p>
          <a:p>
            <a:pPr marL="354965" marR="5080" indent="-342265">
              <a:lnSpc>
                <a:spcPct val="8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hledávání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partnera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jako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opory a</a:t>
            </a:r>
            <a:r>
              <a:rPr sz="2000" b="1" i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zdroje</a:t>
            </a:r>
            <a:r>
              <a:rPr sz="2000" b="1" i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péče</a:t>
            </a:r>
            <a:r>
              <a:rPr sz="2000" b="1" i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situa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str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su a pro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ané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těže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ětšiny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entů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objevuje spíše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až</a:t>
            </a:r>
          </a:p>
          <a:p>
            <a:pPr marL="354965">
              <a:lnSpc>
                <a:spcPts val="1920"/>
              </a:lnSpc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dní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i.</a:t>
            </a:r>
          </a:p>
          <a:p>
            <a:pPr marL="354965" marR="93345" indent="-342265">
              <a:lnSpc>
                <a:spcPct val="80000"/>
              </a:lnSpc>
              <a:spcBef>
                <a:spcPts val="4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prahu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rané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pělo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 pak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ořen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romantic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i="1" spc="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i="1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i="1" spc="-15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i="1" dirty="0">
                <a:solidFill>
                  <a:srgbClr val="FFFF00"/>
                </a:solidFill>
                <a:latin typeface="Arial"/>
                <a:cs typeface="Arial"/>
              </a:rPr>
              <a:t>i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čtyřmi</a:t>
            </a:r>
            <a:r>
              <a:rPr sz="2000" b="1" i="1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behavioráln</a:t>
            </a:r>
            <a:r>
              <a:rPr sz="2000" b="1" i="1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mi</a:t>
            </a:r>
            <a:r>
              <a:rPr sz="2000" b="1" i="1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sys</a:t>
            </a:r>
            <a:r>
              <a:rPr sz="2000" b="1" i="1" spc="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b="1" i="1" dirty="0">
                <a:solidFill>
                  <a:srgbClr val="FFFF00"/>
                </a:solidFill>
                <a:latin typeface="Arial"/>
                <a:cs typeface="Arial"/>
              </a:rPr>
              <a:t>émy</a:t>
            </a:r>
            <a:r>
              <a:rPr sz="2000" b="1" i="1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romantic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tner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 do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tá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první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příčku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hie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arc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ii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ciálních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vztahů,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 nah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uje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rodiče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níky.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92400" y="1300209"/>
            <a:ext cx="40646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96900" algn="l"/>
                <a:tab pos="118110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B.	B.	B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own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(1999)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7394575" cy="3105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cent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25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b="1" i="1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b="1" i="1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b="1" i="1" spc="-15" dirty="0">
                <a:solidFill>
                  <a:srgbClr val="FFFF00"/>
                </a:solidFill>
                <a:latin typeface="Arial"/>
                <a:cs typeface="Arial"/>
              </a:rPr>
              <a:t>vnick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ého</a:t>
            </a:r>
            <a:r>
              <a:rPr sz="2800" b="1" i="1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i="1" spc="-15" dirty="0">
                <a:solidFill>
                  <a:srgbClr val="FFFF00"/>
                </a:solidFill>
                <a:latin typeface="Arial"/>
                <a:cs typeface="Arial"/>
              </a:rPr>
              <a:t>kontextu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romant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zta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hů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ole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ci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443230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suje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800" b="1" i="1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b="1" i="1" spc="-10" dirty="0">
                <a:solidFill>
                  <a:srgbClr val="FFFF00"/>
                </a:solidFill>
                <a:latin typeface="Arial"/>
                <a:cs typeface="Arial"/>
              </a:rPr>
              <a:t>ři</a:t>
            </a:r>
            <a:r>
              <a:rPr sz="2800" b="1" i="1" spc="-5" dirty="0">
                <a:solidFill>
                  <a:srgbClr val="FFFF00"/>
                </a:solidFill>
                <a:latin typeface="Arial"/>
                <a:cs typeface="Arial"/>
              </a:rPr>
              <a:t> f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b="1" i="1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b="1" i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i="1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b="1" i="1" spc="-2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b="1" i="1" spc="-15" dirty="0">
                <a:solidFill>
                  <a:srgbClr val="FFFF00"/>
                </a:solidFill>
                <a:latin typeface="Arial"/>
                <a:cs typeface="Arial"/>
              </a:rPr>
              <a:t>voj</a:t>
            </a:r>
            <a:r>
              <a:rPr sz="2800" b="1" i="1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jso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ch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iz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ny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jak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ec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fic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áje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mné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tne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ké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ho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tah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ad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cent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ů,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tem,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ve</a:t>
            </a:r>
            <a:r>
              <a:rPr sz="2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ém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ty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ktivity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áva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jí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01316" y="1300209"/>
            <a:ext cx="464756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597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Brown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fáze	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nic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ace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375551"/>
            <a:ext cx="7522209" cy="4249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ct val="8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Věk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11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13 let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před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uje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pomyslný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bod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zlomu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 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ientaci 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ciálních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vrstevnic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it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ajících.</a:t>
            </a:r>
          </a:p>
          <a:p>
            <a:pPr>
              <a:lnSpc>
                <a:spcPct val="100000"/>
              </a:lnSpc>
              <a:spcBef>
                <a:spcPts val="7"/>
              </a:spcBef>
              <a:buClr>
                <a:srgbClr val="FFFFFF"/>
              </a:buClr>
              <a:buFont typeface="Wingdings"/>
              <a:buChar char=""/>
            </a:pPr>
            <a:endParaRPr sz="250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354965" marR="121920" indent="-342265">
              <a:lnSpc>
                <a:spcPct val="8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naplnění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potřeb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blíz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ti,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umění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čínají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ající ob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et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příslu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ník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druhé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pohlav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ct val="100000"/>
              </a:lnSpc>
              <a:spcBef>
                <a:spcPts val="2"/>
              </a:spcBef>
              <a:buClr>
                <a:srgbClr val="FFFFFF"/>
              </a:buClr>
              <a:buFont typeface="Wingdings"/>
              <a:buChar char=""/>
            </a:pPr>
            <a:endParaRPr sz="250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354965" marR="97790" indent="-342265">
              <a:lnSpc>
                <a:spcPct val="801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Zá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ladním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cílem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tohoto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obd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bí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 zís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at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jistotu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hop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ost naváz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vztah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romantic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ém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(partne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ské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)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smyslu,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ujistit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 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tní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atra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itě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druhé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pohlav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ct val="100000"/>
              </a:lnSpc>
              <a:spcBef>
                <a:spcPts val="42"/>
              </a:spcBef>
              <a:buClr>
                <a:srgbClr val="FFFFFF"/>
              </a:buClr>
              <a:buFont typeface="Wingdings"/>
              <a:buChar char=""/>
            </a:pPr>
            <a:endParaRPr sz="205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354965" indent="-342265">
              <a:lnSpc>
                <a:spcPts val="216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Dá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říci,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že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jedná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roz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iřování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svého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beo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razu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 roli</a:t>
            </a:r>
          </a:p>
          <a:p>
            <a:pPr marL="354965">
              <a:lnSpc>
                <a:spcPts val="2160"/>
              </a:lnSpc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potenciáln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ho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partnera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romantickém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ztahu.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354965" marR="361950" indent="-342265">
              <a:lnSpc>
                <a:spcPct val="8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Tzv.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„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ení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ně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ým“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ode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rává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vě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šinou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ši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ším vrstevnic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ém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lekti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u,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„podp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ry“</a:t>
            </a:r>
            <a:r>
              <a:rPr sz="20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přátel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stejné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pohlav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25700" y="1300209"/>
            <a:ext cx="459930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597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Brown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fáze	statusu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7114540" cy="3536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1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4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16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t: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ící</a:t>
            </a:r>
            <a:r>
              <a:rPr sz="28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ou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algn="just">
              <a:lnSpc>
                <a:spcPct val="100000"/>
              </a:lnSpc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uj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címu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se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aku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ze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rany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vr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741045" algn="just">
              <a:lnSpc>
                <a:spcPct val="100000"/>
              </a:lnSpc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„mít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ít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e/p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ít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i“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je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tiž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ám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číc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vr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ů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fa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z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uje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prest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ocení.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379730" indent="-342265" algn="just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pak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artn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er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ný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ou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ako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„n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ný“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mů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prest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dospíva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jíc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ího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snižova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t.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7832" y="806433"/>
            <a:ext cx="5535930" cy="976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105"/>
              </a:lnSpc>
              <a:tabLst>
                <a:tab pos="29470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Brown –</a:t>
            </a: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fáze	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áklon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osti</a:t>
            </a:r>
            <a:endParaRPr sz="3600">
              <a:latin typeface="Arial"/>
              <a:cs typeface="Arial"/>
            </a:endParaRPr>
          </a:p>
          <a:p>
            <a:pPr algn="ctr">
              <a:lnSpc>
                <a:spcPts val="4105"/>
              </a:lnSpc>
            </a:pPr>
            <a:r>
              <a:rPr sz="3600" b="1" i="1" dirty="0">
                <a:solidFill>
                  <a:srgbClr val="FFFFFF"/>
                </a:solidFill>
                <a:latin typeface="Arial"/>
                <a:cs typeface="Arial"/>
              </a:rPr>
              <a:t>(affe</a:t>
            </a:r>
            <a:r>
              <a:rPr sz="3600" b="1" i="1" spc="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3600" b="1" i="1" dirty="0">
                <a:solidFill>
                  <a:srgbClr val="FFFFFF"/>
                </a:solidFill>
                <a:latin typeface="Arial"/>
                <a:cs typeface="Arial"/>
              </a:rPr>
              <a:t>tionate)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11394"/>
            <a:ext cx="7407275" cy="40934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ts val="319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1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7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20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t: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ází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ke</a:t>
            </a:r>
            <a:r>
              <a:rPr sz="2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zm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ně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mu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>
              <a:lnSpc>
                <a:spcPts val="3190"/>
              </a:lnSpc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rom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ant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ého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tahu.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377190" indent="-342265">
              <a:lnSpc>
                <a:spcPct val="90000"/>
              </a:lnSpc>
              <a:spcBef>
                <a:spcPts val="67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Vzta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rtn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em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ež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tý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sá</a:t>
            </a:r>
            <a:r>
              <a:rPr sz="2800" spc="-25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so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bě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dch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ím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f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áz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m,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kdy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yl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podstatný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spíše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ut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áření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la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tníh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se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azu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bo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íc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ího ve v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ně.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marR="5080" indent="-342265">
              <a:lnSpc>
                <a:spcPts val="3020"/>
              </a:lnSpc>
              <a:spcBef>
                <a:spcPts val="72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Part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ř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j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iž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žív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city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závaz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u, 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kazu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jí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ší</a:t>
            </a:r>
            <a:r>
              <a:rPr sz="28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míru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če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dru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ty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ý je ná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ůst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akt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ty.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4007" y="806433"/>
            <a:ext cx="4243705" cy="976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105"/>
              </a:lnSpc>
              <a:tabLst>
                <a:tab pos="29470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Brown</a:t>
            </a:r>
            <a:r>
              <a:rPr sz="3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fáze	vazby</a:t>
            </a:r>
            <a:endParaRPr sz="3600">
              <a:latin typeface="Arial"/>
              <a:cs typeface="Arial"/>
            </a:endParaRPr>
          </a:p>
          <a:p>
            <a:pPr marL="123825" algn="ctr">
              <a:lnSpc>
                <a:spcPts val="4105"/>
              </a:lnSpc>
            </a:pPr>
            <a:r>
              <a:rPr sz="3600" b="1" i="1" dirty="0">
                <a:solidFill>
                  <a:srgbClr val="FFFFFF"/>
                </a:solidFill>
                <a:latin typeface="Arial"/>
                <a:cs typeface="Arial"/>
              </a:rPr>
              <a:t>(bon</a:t>
            </a:r>
            <a:r>
              <a:rPr sz="3600" b="1" i="1" spc="-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600" b="1" i="1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600" b="1" i="1" spc="-1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3600" b="1" i="1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6958330" cy="27776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 algn="just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Pos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dní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i="1" spc="-15" dirty="0">
                <a:solidFill>
                  <a:srgbClr val="FFFF00"/>
                </a:solidFill>
                <a:latin typeface="Arial"/>
                <a:cs typeface="Arial"/>
              </a:rPr>
              <a:t>fá</a:t>
            </a:r>
            <a:r>
              <a:rPr sz="2800" i="1" spc="-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i="1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i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i="1" spc="-15" dirty="0">
                <a:solidFill>
                  <a:srgbClr val="FFFF00"/>
                </a:solidFill>
                <a:latin typeface="Arial"/>
                <a:cs typeface="Arial"/>
              </a:rPr>
              <a:t>va</a:t>
            </a:r>
            <a:r>
              <a:rPr sz="2800" i="1" spc="-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i="1" spc="-15" dirty="0">
                <a:solidFill>
                  <a:srgbClr val="FFFF00"/>
                </a:solidFill>
                <a:latin typeface="Arial"/>
                <a:cs typeface="Arial"/>
              </a:rPr>
              <a:t>by</a:t>
            </a:r>
            <a:r>
              <a:rPr sz="2800" i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se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bj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evuje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na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ran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pě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sti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(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or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ně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kolem</a:t>
            </a:r>
            <a:r>
              <a:rPr sz="2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21</a:t>
            </a:r>
            <a:r>
              <a:rPr sz="2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le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),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k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za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rš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oj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předchozíc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fází.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9"/>
              </a:spcBef>
              <a:buClr>
                <a:srgbClr val="FFFFFF"/>
              </a:buClr>
              <a:buFont typeface="Wingdings"/>
              <a:buChar char=""/>
            </a:pPr>
            <a:endParaRPr sz="405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25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tnerů</a:t>
            </a:r>
            <a:r>
              <a:rPr sz="2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ni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per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pe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tiv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spo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né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budoucnosti</a:t>
            </a:r>
            <a:endParaRPr sz="28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35820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421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rizikové	ch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vání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54066"/>
            <a:ext cx="5213350" cy="1917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lik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vent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chování,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imin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ita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ko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uma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alko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ho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u,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drog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ri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ik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é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ování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poruch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příj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potravy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380936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993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historický	p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hled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680351"/>
            <a:ext cx="7319645" cy="3244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G.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Hall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kladatel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ychologie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adoles</a:t>
            </a:r>
            <a:r>
              <a:rPr sz="2000" spc="1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en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</a:p>
          <a:p>
            <a:pPr marL="756285" lvl="1" indent="-287020"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. D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45" dirty="0">
                <a:solidFill>
                  <a:srgbClr val="FFFF00"/>
                </a:solidFill>
                <a:latin typeface="Arial"/>
                <a:cs typeface="Arial"/>
              </a:rPr>
              <a:t>w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lit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ím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tism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18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. sto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tí</a:t>
            </a: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  <a:tab pos="340995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ač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spív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ní	za „n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vý život“</a:t>
            </a: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 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nci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 čl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věk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hé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il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 žít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</a:p>
          <a:p>
            <a:pPr marL="756285" marR="321945" lvl="1" indent="-287020">
              <a:lnSpc>
                <a:spcPct val="80000"/>
              </a:lnSpc>
              <a:spcBef>
                <a:spcPts val="430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osc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mezi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tikl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dy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(n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svět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citl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vost 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 c</a:t>
            </a:r>
            <a:r>
              <a:rPr sz="1800" spc="-25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smu,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př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telství 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sam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tě atd.)</a:t>
            </a:r>
          </a:p>
          <a:p>
            <a:pPr marL="756285" marR="5080" lvl="1" indent="-287020">
              <a:lnSpc>
                <a:spcPct val="80000"/>
              </a:lnSpc>
              <a:spcBef>
                <a:spcPts val="434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  <a:tab pos="2305685" algn="l"/>
                <a:tab pos="530225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cí,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lů a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,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ědo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si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tik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ladn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nden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 ve sv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 nitru,	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vě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né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im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siv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„d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vošsk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“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bí 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„civ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zací“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 se sv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tem 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rem,	ster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ot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ů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, zo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vě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stí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vazků</a:t>
            </a:r>
          </a:p>
          <a:p>
            <a:pPr marL="756285" marR="30480" lvl="1" indent="-287020">
              <a:lnSpc>
                <a:spcPts val="1730"/>
              </a:lnSpc>
              <a:spcBef>
                <a:spcPts val="41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800" i="1" dirty="0">
                <a:solidFill>
                  <a:srgbClr val="FFFF00"/>
                </a:solidFill>
                <a:latin typeface="Arial"/>
                <a:cs typeface="Arial"/>
              </a:rPr>
              <a:t>ko</a:t>
            </a:r>
            <a:r>
              <a:rPr sz="1800" i="1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i="1" dirty="0">
                <a:solidFill>
                  <a:srgbClr val="FFFF00"/>
                </a:solidFill>
                <a:latin typeface="Arial"/>
                <a:cs typeface="Arial"/>
              </a:rPr>
              <a:t>fli</a:t>
            </a:r>
            <a:r>
              <a:rPr sz="1800" i="1" spc="-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dřív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jšího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ho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tor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va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zoru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př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roz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ný, tém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ř 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hnu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1800" spc="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y z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obno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stní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výv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je spr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vný.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E7DFF0F-045C-4477-8E45-EAA201308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2400"/>
            <a:ext cx="8077200" cy="914400"/>
          </a:xfrm>
        </p:spPr>
        <p:txBody>
          <a:bodyPr/>
          <a:lstStyle/>
          <a:p>
            <a:r>
              <a:rPr lang="cs-CZ" dirty="0"/>
              <a:t>Rizikové chování v adolescenci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15C9860-A792-4989-A395-CD672C91E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066800"/>
            <a:ext cx="8077200" cy="55626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FFC000"/>
                </a:solidFill>
              </a:rPr>
              <a:t>Risk </a:t>
            </a:r>
            <a:r>
              <a:rPr lang="cs-CZ" dirty="0" err="1">
                <a:solidFill>
                  <a:srgbClr val="FFC000"/>
                </a:solidFill>
              </a:rPr>
              <a:t>behaviour</a:t>
            </a:r>
            <a:r>
              <a:rPr lang="cs-CZ" dirty="0">
                <a:solidFill>
                  <a:srgbClr val="FFC000"/>
                </a:solidFill>
              </a:rPr>
              <a:t> („</a:t>
            </a:r>
            <a:r>
              <a:rPr lang="cs-CZ" dirty="0" err="1">
                <a:solidFill>
                  <a:srgbClr val="FFC000"/>
                </a:solidFill>
              </a:rPr>
              <a:t>behaviour</a:t>
            </a:r>
            <a:r>
              <a:rPr lang="cs-CZ" dirty="0">
                <a:solidFill>
                  <a:srgbClr val="FFC000"/>
                </a:solidFill>
              </a:rPr>
              <a:t>“ v britské či „</a:t>
            </a:r>
            <a:r>
              <a:rPr lang="cs-CZ" dirty="0" err="1">
                <a:solidFill>
                  <a:srgbClr val="FFC000"/>
                </a:solidFill>
              </a:rPr>
              <a:t>behavior</a:t>
            </a:r>
            <a:r>
              <a:rPr lang="cs-CZ" dirty="0">
                <a:solidFill>
                  <a:srgbClr val="FFC000"/>
                </a:solidFill>
              </a:rPr>
              <a:t>“ v americké angličtině);  risk-</a:t>
            </a:r>
            <a:r>
              <a:rPr lang="cs-CZ" dirty="0" err="1">
                <a:solidFill>
                  <a:srgbClr val="FFC000"/>
                </a:solidFill>
              </a:rPr>
              <a:t>taking</a:t>
            </a:r>
            <a:endParaRPr lang="cs-CZ" dirty="0">
              <a:solidFill>
                <a:srgbClr val="FFC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>
              <a:solidFill>
                <a:srgbClr val="FFC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FFC000"/>
                </a:solidFill>
              </a:rPr>
              <a:t>Rizikové chování  - komplexní kategorie ustanovené v sociálních a medicínských vědních oborech ke klasifikaci takových aktivit, které přímo nebo nepřímo vyúsťují v psychosociální nebo zdravotní poškození aktéra, jiných osob, majetku nebo prostředí v širším smyslu; velmi blízkou kategorií je </a:t>
            </a:r>
            <a:r>
              <a:rPr lang="cs-CZ" i="1" dirty="0">
                <a:solidFill>
                  <a:srgbClr val="FFC000"/>
                </a:solidFill>
              </a:rPr>
              <a:t>„</a:t>
            </a:r>
            <a:r>
              <a:rPr lang="cs-CZ" i="1" dirty="0" err="1">
                <a:solidFill>
                  <a:srgbClr val="FFC000"/>
                </a:solidFill>
              </a:rPr>
              <a:t>health</a:t>
            </a:r>
            <a:r>
              <a:rPr lang="cs-CZ" i="1" dirty="0">
                <a:solidFill>
                  <a:srgbClr val="FFC000"/>
                </a:solidFill>
              </a:rPr>
              <a:t> </a:t>
            </a:r>
            <a:r>
              <a:rPr lang="cs-CZ" i="1" dirty="0" err="1">
                <a:solidFill>
                  <a:srgbClr val="FFC000"/>
                </a:solidFill>
              </a:rPr>
              <a:t>behaviour</a:t>
            </a:r>
            <a:r>
              <a:rPr lang="cs-CZ" i="1" dirty="0">
                <a:solidFill>
                  <a:srgbClr val="FFC000"/>
                </a:solidFill>
              </a:rPr>
              <a:t>“.</a:t>
            </a:r>
            <a:r>
              <a:rPr lang="cs-CZ" dirty="0">
                <a:solidFill>
                  <a:srgbClr val="FFC000"/>
                </a:solidFill>
              </a:rPr>
              <a:t>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>
              <a:solidFill>
                <a:srgbClr val="FFC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FFC000"/>
                </a:solidFill>
              </a:rPr>
              <a:t>Z definice je patrno, že se jedná o značně širokou, heterogenní kategorii jevů, v mnoha ohledech přesahující pole zájmu psychologických disciplín. Pragmatické pojetí rizikového chování adolescentů obvykle zahrnuje: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>
              <a:solidFill>
                <a:srgbClr val="FFC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C000"/>
                </a:solidFill>
              </a:rPr>
              <a:t>Sexuální chování (např. předčasné zahájení sexuálního života, promiskuita),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C000"/>
                </a:solidFill>
              </a:rPr>
              <a:t>Zneužívání návykových látek včetně nikotinu, alkoholu a kofeinu (resp. jiných povzbuzujících substancí)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rgbClr val="FFC000"/>
                </a:solidFill>
              </a:rPr>
              <a:t>Prepatologické</a:t>
            </a:r>
            <a:r>
              <a:rPr lang="cs-CZ" dirty="0">
                <a:solidFill>
                  <a:srgbClr val="FFC000"/>
                </a:solidFill>
              </a:rPr>
              <a:t> hráčství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C000"/>
                </a:solidFill>
              </a:rPr>
              <a:t>Agresivní chování (verbální, fyzické, např. šikana, rasová nesnášenlivost)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C000"/>
                </a:solidFill>
              </a:rPr>
              <a:t>Delikventní chování ve vztahu hmotným majetkům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C000"/>
                </a:solidFill>
              </a:rPr>
              <a:t>Rizikové sportovní aktivity (např. extrémní podoby zimních sportů,</a:t>
            </a:r>
            <a:r>
              <a:rPr lang="cs-CZ" i="1" dirty="0">
                <a:solidFill>
                  <a:srgbClr val="FFC000"/>
                </a:solidFill>
              </a:rPr>
              <a:t> </a:t>
            </a:r>
            <a:r>
              <a:rPr lang="cs-CZ" dirty="0">
                <a:solidFill>
                  <a:srgbClr val="FFC000"/>
                </a:solidFill>
              </a:rPr>
              <a:t>bungee jumping)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C000"/>
                </a:solidFill>
              </a:rPr>
              <a:t>Rizikové zdravotní návyky (např. neadekvátní stravovací návyky, nedostatek či přemíra pohybové aktivity)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C000"/>
                </a:solidFill>
              </a:rPr>
              <a:t>Rizikové chování ve vztahu k institucím (např. problémové chování ve škole)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1334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3FC934-216D-4C9F-B76D-467C00343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762000"/>
          </a:xfrm>
        </p:spPr>
        <p:txBody>
          <a:bodyPr>
            <a:normAutofit fontScale="90000"/>
          </a:bodyPr>
          <a:lstStyle/>
          <a:p>
            <a:r>
              <a:rPr lang="cs-CZ" dirty="0"/>
              <a:t>Rizikové chování jako porušování norem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657498C-9935-4384-A164-941EB305B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905000"/>
            <a:ext cx="7696200" cy="4114800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C000"/>
                </a:solidFill>
              </a:rPr>
              <a:t>Toto chování je pak označováno jako </a:t>
            </a:r>
            <a:r>
              <a:rPr lang="cs-CZ" i="1" dirty="0">
                <a:solidFill>
                  <a:srgbClr val="FFC000"/>
                </a:solidFill>
              </a:rPr>
              <a:t>problémové</a:t>
            </a:r>
            <a:r>
              <a:rPr lang="cs-CZ" dirty="0">
                <a:solidFill>
                  <a:srgbClr val="FFC000"/>
                </a:solidFill>
              </a:rPr>
              <a:t> a je chápáno jako takové, které je vzhledem k normě hraniční, není ještě sociálně patologické, může však v rámci ontogeneze patologickému chování předcházet. </a:t>
            </a:r>
          </a:p>
          <a:p>
            <a:r>
              <a:rPr lang="cs-CZ" dirty="0">
                <a:solidFill>
                  <a:srgbClr val="FFC000"/>
                </a:solidFill>
              </a:rPr>
              <a:t>Z uvedeného je zřejmé, že se jedná o problematické vymezení závislé na konkrétních podmínkách (historických, kulturních, lokálních, ontogenetických aj.) </a:t>
            </a:r>
          </a:p>
          <a:p>
            <a:r>
              <a:rPr lang="cs-CZ" dirty="0">
                <a:solidFill>
                  <a:srgbClr val="FFC000"/>
                </a:solidFill>
              </a:rPr>
              <a:t>Srovnávací výzkum v této oblasti přináší spíše rozporné výsledky – na jedné straně klasik oboru R. </a:t>
            </a:r>
            <a:r>
              <a:rPr lang="cs-CZ" dirty="0" err="1">
                <a:solidFill>
                  <a:srgbClr val="FFC000"/>
                </a:solidFill>
              </a:rPr>
              <a:t>Jessor</a:t>
            </a:r>
            <a:r>
              <a:rPr lang="cs-CZ" dirty="0">
                <a:solidFill>
                  <a:srgbClr val="FFC000"/>
                </a:solidFill>
              </a:rPr>
              <a:t> konstatuje identifikovatelnost </a:t>
            </a:r>
            <a:r>
              <a:rPr lang="cs-CZ" i="1" dirty="0">
                <a:solidFill>
                  <a:srgbClr val="FFC000"/>
                </a:solidFill>
              </a:rPr>
              <a:t>„syndromu problémového chování“</a:t>
            </a:r>
            <a:r>
              <a:rPr lang="cs-CZ" dirty="0">
                <a:solidFill>
                  <a:srgbClr val="FFC000"/>
                </a:solidFill>
              </a:rPr>
              <a:t> jak u adolescentů ze Spojených států amerických, tak i Čínské lidové republiky (</a:t>
            </a:r>
            <a:r>
              <a:rPr lang="cs-CZ" dirty="0" err="1">
                <a:solidFill>
                  <a:srgbClr val="FFC000"/>
                </a:solidFill>
              </a:rPr>
              <a:t>Jessor&amp;Jessor</a:t>
            </a:r>
            <a:r>
              <a:rPr lang="cs-CZ" dirty="0">
                <a:solidFill>
                  <a:srgbClr val="FFC000"/>
                </a:solidFill>
              </a:rPr>
              <a:t>, 1997) současně je zřejmé, že normy určující „běžné“ a „problematické“ se liší nejen mezi světadíly, ale i mezi komunitami obývajícími tentýž prostor či rodinami.</a:t>
            </a:r>
          </a:p>
        </p:txBody>
      </p:sp>
    </p:spTree>
    <p:extLst>
      <p:ext uri="{BB962C8B-B14F-4D97-AF65-F5344CB8AC3E}">
        <p14:creationId xmlns:p14="http://schemas.microsoft.com/office/powerpoint/2010/main" val="2955231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185CE0-2B9D-4722-818F-A94EDEDE9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6096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4B123E5-3B61-4FBB-B71A-AA4C6A911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077200" cy="4648200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rgbClr val="FFC000"/>
                </a:solidFill>
              </a:rPr>
              <a:t>Zejména v souvislosti s experimentováním s návykovými látkami, hráčstvím a sexuálním chováním je předmětem intenzivního výzkumu </a:t>
            </a:r>
            <a:r>
              <a:rPr lang="cs-CZ" i="1" dirty="0">
                <a:solidFill>
                  <a:schemeClr val="accent6"/>
                </a:solidFill>
              </a:rPr>
              <a:t>snížená sebekontrola</a:t>
            </a:r>
            <a:r>
              <a:rPr lang="cs-CZ" dirty="0">
                <a:solidFill>
                  <a:srgbClr val="FFC000"/>
                </a:solidFill>
              </a:rPr>
              <a:t>.</a:t>
            </a:r>
          </a:p>
          <a:p>
            <a:r>
              <a:rPr lang="cs-CZ" dirty="0">
                <a:solidFill>
                  <a:srgbClr val="FFC000"/>
                </a:solidFill>
              </a:rPr>
              <a:t> V tomto kontextu se projevuje jako znevýhodňující vzorec rozhodování, volící aktuální libost a/nebo úlevu od nelibosti za cenu odložených, avšak závažnějších negativních důsledků (</a:t>
            </a:r>
            <a:r>
              <a:rPr lang="cs-CZ" dirty="0" err="1">
                <a:solidFill>
                  <a:srgbClr val="FFC000"/>
                </a:solidFill>
              </a:rPr>
              <a:t>Stout</a:t>
            </a:r>
            <a:r>
              <a:rPr lang="cs-CZ" dirty="0">
                <a:solidFill>
                  <a:srgbClr val="FFC000"/>
                </a:solidFill>
              </a:rPr>
              <a:t> &amp; al., 2005).</a:t>
            </a:r>
          </a:p>
          <a:p>
            <a:r>
              <a:rPr lang="cs-CZ" dirty="0">
                <a:solidFill>
                  <a:srgbClr val="FFC000"/>
                </a:solidFill>
              </a:rPr>
              <a:t> I samotná </a:t>
            </a:r>
            <a:r>
              <a:rPr lang="cs-CZ" i="1" dirty="0">
                <a:solidFill>
                  <a:schemeClr val="accent6"/>
                </a:solidFill>
              </a:rPr>
              <a:t>schopnost hodnocení rizika</a:t>
            </a:r>
            <a:r>
              <a:rPr lang="cs-CZ" dirty="0">
                <a:solidFill>
                  <a:srgbClr val="FFC000"/>
                </a:solidFill>
              </a:rPr>
              <a:t> je zřejmě u indikovaných skupin populace snížena. Z osobnostních charakteristik bývá zdůrazňována zejména role </a:t>
            </a:r>
            <a:r>
              <a:rPr lang="cs-CZ" i="1" dirty="0">
                <a:solidFill>
                  <a:srgbClr val="FFC000"/>
                </a:solidFill>
              </a:rPr>
              <a:t>impulsivity</a:t>
            </a:r>
            <a:r>
              <a:rPr lang="cs-CZ" dirty="0">
                <a:solidFill>
                  <a:srgbClr val="FFC000"/>
                </a:solidFill>
              </a:rPr>
              <a:t>, respektive nezdrženlivosti.</a:t>
            </a:r>
          </a:p>
          <a:p>
            <a:r>
              <a:rPr lang="cs-CZ" dirty="0">
                <a:solidFill>
                  <a:srgbClr val="FFC000"/>
                </a:solidFill>
              </a:rPr>
              <a:t>Z hlediska sociální psychologie je zdůrazňována role sociálního vlivu (</a:t>
            </a:r>
            <a:r>
              <a:rPr lang="cs-CZ" dirty="0" err="1">
                <a:solidFill>
                  <a:srgbClr val="FFC000"/>
                </a:solidFill>
              </a:rPr>
              <a:t>social</a:t>
            </a:r>
            <a:r>
              <a:rPr lang="cs-CZ" dirty="0">
                <a:solidFill>
                  <a:srgbClr val="FFC000"/>
                </a:solidFill>
              </a:rPr>
              <a:t> influence) a obecně interpersonálních vztahů současně pro rozvoj i prevenci rizikového chování. Platí přitom, že uspokojující sociální fungování je protektivním faktorem; současně však sociální vliv důležitých druhých je faktorem rizikovým, chovají-li se oni sami rizikově. Mezi další typické rizikové faktory patří nízký socioekonomický status a sociální exkluze resp. náležitost k sociálně vyloučené skupině.</a:t>
            </a:r>
          </a:p>
          <a:p>
            <a:r>
              <a:rPr lang="cs-CZ" dirty="0">
                <a:solidFill>
                  <a:srgbClr val="FFC000"/>
                </a:solidFill>
              </a:rPr>
              <a:t>Studie rodových rozdílů obvykle zjišťují vyšší náchylnost k rizikovému chování u mužů; v určitých oblastech však rozdíly nejsou vůbec zjištěny (kouření), nebo jsou moderovány věkem (návykové látky obecně, sexuální chování, řízení motorových vozidel a </a:t>
            </a:r>
            <a:r>
              <a:rPr lang="cs-CZ" dirty="0" err="1">
                <a:solidFill>
                  <a:srgbClr val="FFC000"/>
                </a:solidFill>
              </a:rPr>
              <a:t>gambling</a:t>
            </a:r>
            <a:r>
              <a:rPr lang="cs-CZ" dirty="0">
                <a:solidFill>
                  <a:srgbClr val="FFC000"/>
                </a:solidFill>
              </a:rPr>
              <a:t>) v tom smyslu, že u mladších žen a mužů nejsou rozdíly detekovatelné, a nebo jsou z hlediska velikost efektu zanedbatelné (sportovní aktivity). Tyto poznatky jsou platné v rámci euroamerického kulturního prostředí (</a:t>
            </a:r>
            <a:r>
              <a:rPr lang="cs-CZ" dirty="0" err="1">
                <a:solidFill>
                  <a:srgbClr val="FFC000"/>
                </a:solidFill>
              </a:rPr>
              <a:t>Byrnes</a:t>
            </a:r>
            <a:r>
              <a:rPr lang="cs-CZ" dirty="0">
                <a:solidFill>
                  <a:srgbClr val="FFC000"/>
                </a:solidFill>
              </a:rPr>
              <a:t> &amp; al., 1999).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287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E824B-F224-4844-8FE1-E52EAC46C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685800"/>
          </a:xfrm>
        </p:spPr>
        <p:txBody>
          <a:bodyPr>
            <a:normAutofit fontScale="90000"/>
          </a:bodyPr>
          <a:lstStyle/>
          <a:p>
            <a:r>
              <a:rPr lang="cs-CZ" dirty="0"/>
              <a:t>Rizikové chování u dospívajících a mladých dospělých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DCA0B65-2283-4F0F-99EF-03F081BCB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143000"/>
            <a:ext cx="7924800" cy="4876800"/>
          </a:xfrm>
        </p:spPr>
        <p:txBody>
          <a:bodyPr>
            <a:normAutofit fontScale="92500" lnSpcReduction="20000"/>
          </a:bodyPr>
          <a:lstStyle/>
          <a:p>
            <a:endParaRPr lang="cs-CZ">
              <a:solidFill>
                <a:srgbClr val="FFC000"/>
              </a:solidFill>
            </a:endParaRPr>
          </a:p>
          <a:p>
            <a:r>
              <a:rPr lang="cs-CZ">
                <a:solidFill>
                  <a:srgbClr val="FFC000"/>
                </a:solidFill>
              </a:rPr>
              <a:t>Vlivným </a:t>
            </a:r>
            <a:r>
              <a:rPr lang="cs-CZ" dirty="0">
                <a:solidFill>
                  <a:srgbClr val="FFC000"/>
                </a:solidFill>
              </a:rPr>
              <a:t>teoretickým rámcem vysvětlujícím etiologii rizikového chování v adolescenci a mladší dospělosti je </a:t>
            </a:r>
            <a:r>
              <a:rPr lang="cs-CZ" i="1" dirty="0">
                <a:solidFill>
                  <a:srgbClr val="FFC000"/>
                </a:solidFill>
              </a:rPr>
              <a:t>Teorie problémového chování </a:t>
            </a:r>
            <a:r>
              <a:rPr lang="cs-CZ" dirty="0">
                <a:solidFill>
                  <a:srgbClr val="FFC000"/>
                </a:solidFill>
              </a:rPr>
              <a:t>(</a:t>
            </a:r>
            <a:r>
              <a:rPr lang="cs-CZ" dirty="0" err="1">
                <a:solidFill>
                  <a:srgbClr val="FFC000"/>
                </a:solidFill>
              </a:rPr>
              <a:t>Problem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behavior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theory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Jessor</a:t>
            </a:r>
            <a:r>
              <a:rPr lang="cs-CZ" dirty="0">
                <a:solidFill>
                  <a:srgbClr val="FFC000"/>
                </a:solidFill>
              </a:rPr>
              <a:t> &amp; al., 1991)</a:t>
            </a:r>
            <a:r>
              <a:rPr lang="cs-CZ" i="1" dirty="0">
                <a:solidFill>
                  <a:srgbClr val="FFC000"/>
                </a:solidFill>
              </a:rPr>
              <a:t>, </a:t>
            </a:r>
            <a:r>
              <a:rPr lang="cs-CZ" dirty="0">
                <a:solidFill>
                  <a:srgbClr val="FFC000"/>
                </a:solidFill>
              </a:rPr>
              <a:t>která člení psychosociální faktory ovlivňující genezi rizikového chování do tří systémů:</a:t>
            </a:r>
          </a:p>
          <a:p>
            <a:r>
              <a:rPr lang="cs-CZ" dirty="0">
                <a:solidFill>
                  <a:srgbClr val="FFC000"/>
                </a:solidFill>
              </a:rPr>
              <a:t>·         subjektivní percepce a hodnocení sociálního prostředí, zejména vnímání a hodnocení vztahů s druhými lidmi, modely chování u blízkých osob, vnímaná kontrola ze strany rodičů a přátel;</a:t>
            </a:r>
          </a:p>
          <a:p>
            <a:r>
              <a:rPr lang="cs-CZ" dirty="0">
                <a:solidFill>
                  <a:srgbClr val="FFC000"/>
                </a:solidFill>
              </a:rPr>
              <a:t>·         osobnostní charakteristiky jako je sebepojetí, hodnotová orientace a osobnostní rysy;</a:t>
            </a:r>
          </a:p>
          <a:p>
            <a:r>
              <a:rPr lang="cs-CZ" dirty="0">
                <a:solidFill>
                  <a:srgbClr val="FFC000"/>
                </a:solidFill>
              </a:rPr>
              <a:t>·         chování, které představuje přímé </a:t>
            </a:r>
            <a:r>
              <a:rPr lang="cs-CZ" dirty="0" err="1">
                <a:solidFill>
                  <a:srgbClr val="FFC000"/>
                </a:solidFill>
              </a:rPr>
              <a:t>antecendenty</a:t>
            </a:r>
            <a:r>
              <a:rPr lang="cs-CZ" dirty="0">
                <a:solidFill>
                  <a:srgbClr val="FFC000"/>
                </a:solidFill>
              </a:rPr>
              <a:t> vlastního problémového chování (např. nedostatky ve školní práci), nebo aktivity s rizikovým chováním neslučitelné (např. zapojení do prosociálních aktivit v komunitě).</a:t>
            </a:r>
          </a:p>
          <a:p>
            <a:r>
              <a:rPr lang="cs-CZ" dirty="0">
                <a:solidFill>
                  <a:srgbClr val="FFC000"/>
                </a:solidFill>
              </a:rPr>
              <a:t>Dispozici k rizikovému chování lze predikovat na základě znalosti působení rizikových a protektivních faktorů v rámci výše uvedených systémů. V </a:t>
            </a:r>
            <a:r>
              <a:rPr lang="cs-CZ" dirty="0" err="1">
                <a:solidFill>
                  <a:srgbClr val="FFC000"/>
                </a:solidFill>
              </a:rPr>
              <a:t>Jessorově</a:t>
            </a:r>
            <a:r>
              <a:rPr lang="cs-CZ" dirty="0">
                <a:solidFill>
                  <a:srgbClr val="FFC000"/>
                </a:solidFill>
              </a:rPr>
              <a:t> pojetí tyto faktory nemají dimenzionální strukturu, ale jsou vymezeny jako vzájemně nezávisle proměnné. Protektivní faktory v tomto modelu moderují (zmírňují) působení faktorů rizikových na chování.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4021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41148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7311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přechodové	r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tuály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09475"/>
            <a:ext cx="7129780" cy="3330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125095" indent="-342265">
              <a:lnSpc>
                <a:spcPts val="259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šní době</a:t>
            </a:r>
            <a:r>
              <a:rPr sz="24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naší kultuře spíše tranz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tní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ody, mil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íky</a:t>
            </a:r>
            <a:endParaRPr sz="2400">
              <a:latin typeface="Arial"/>
              <a:cs typeface="Arial"/>
            </a:endParaRPr>
          </a:p>
          <a:p>
            <a:pPr marL="354965" marR="5080" indent="-342265">
              <a:lnSpc>
                <a:spcPts val="2590"/>
              </a:lnSpc>
              <a:spcBef>
                <a:spcPts val="5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15 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pov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nné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ško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ní doc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ázky,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obč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nský průkaz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5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18 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právní zl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til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9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maturita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tzv.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zko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ška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sp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sti</a:t>
            </a:r>
            <a:endParaRPr sz="2400">
              <a:latin typeface="Arial"/>
              <a:cs typeface="Arial"/>
            </a:endParaRPr>
          </a:p>
          <a:p>
            <a:pPr marL="354965" marR="1191260" indent="-342265">
              <a:lnSpc>
                <a:spcPts val="2590"/>
              </a:lnSpc>
              <a:spcBef>
                <a:spcPts val="61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uko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čení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VŠ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ud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defi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itiv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uko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čení ad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scentního</a:t>
            </a:r>
            <a:r>
              <a:rPr sz="24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moratoria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5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chy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 přecho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ové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rituá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y?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6540" y="30178"/>
            <a:ext cx="6554867" cy="1524000"/>
          </a:xfrm>
          <a:prstGeom prst="rect">
            <a:avLst/>
          </a:prstGeom>
        </p:spPr>
        <p:txBody>
          <a:bodyPr vert="horz" wrap="square" lIns="0" tIns="38749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>
                <a:latin typeface="Arial"/>
                <a:cs typeface="Arial"/>
              </a:rPr>
              <a:t>ident</a:t>
            </a:r>
            <a:r>
              <a:rPr spc="-1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2378257"/>
            <a:ext cx="6093460" cy="35753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(kdo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jsem) a 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(kam 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tř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m) asp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kt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tity</a:t>
            </a:r>
          </a:p>
          <a:p>
            <a:pPr marL="354965" indent="-342265">
              <a:lnSpc>
                <a:spcPct val="10000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R. Joss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vá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ces 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ce:</a:t>
            </a: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časná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ado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escen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6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ps</a:t>
            </a:r>
            <a:r>
              <a:rPr sz="16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chologická</a:t>
            </a:r>
            <a:r>
              <a:rPr sz="16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diferenc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ace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14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FFFF00"/>
                </a:solidFill>
                <a:latin typeface="Arial"/>
                <a:cs typeface="Arial"/>
              </a:rPr>
              <a:t>-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15</a:t>
            </a:r>
            <a:r>
              <a:rPr sz="16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let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fáze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zkou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š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ení,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expe</a:t>
            </a:r>
            <a:r>
              <a:rPr sz="1600" spc="-1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imento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ání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16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17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et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období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na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azování</a:t>
            </a:r>
            <a:r>
              <a:rPr sz="16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přátel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tví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ts val="1914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dní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ado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escen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období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kon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olida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6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vztahu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16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sobě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indent="-342265">
              <a:lnSpc>
                <a:spcPts val="2155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Eriks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</a:p>
          <a:p>
            <a:pPr marL="756285" lvl="1" indent="-287020">
              <a:lnSpc>
                <a:spcPts val="1914"/>
              </a:lnSpc>
              <a:spcBef>
                <a:spcPts val="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ident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v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ersus</a:t>
            </a:r>
            <a:r>
              <a:rPr sz="16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zmatení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rolí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54965" indent="-342265">
              <a:lnSpc>
                <a:spcPts val="2155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Marc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aktivní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edání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předčasně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avřená</a:t>
            </a:r>
            <a:r>
              <a:rPr sz="16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ident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difúzní,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rozpt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ý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lená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dent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ta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nezá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azná identita</a:t>
            </a:r>
            <a:r>
              <a:rPr sz="16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mor</a:t>
            </a:r>
            <a:r>
              <a:rPr sz="1600" spc="-1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to</a:t>
            </a:r>
            <a:r>
              <a:rPr sz="1600" spc="-1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ium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FFFFFF"/>
              </a:buClr>
              <a:buSzPct val="75000"/>
              <a:buFont typeface="Arial"/>
              <a:buChar char="–"/>
              <a:tabLst>
                <a:tab pos="756920" algn="l"/>
              </a:tabLst>
            </a:pP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status</a:t>
            </a:r>
            <a:r>
              <a:rPr sz="16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získání,</a:t>
            </a:r>
            <a:r>
              <a:rPr sz="16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ažení</a:t>
            </a:r>
            <a:r>
              <a:rPr sz="16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dent</a:t>
            </a:r>
            <a:r>
              <a:rPr sz="16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00"/>
                </a:solidFill>
                <a:latin typeface="Arial"/>
                <a:cs typeface="Arial"/>
              </a:rPr>
              <a:t>ty</a:t>
            </a:r>
            <a:endParaRPr sz="16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61805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>
                <a:solidFill>
                  <a:srgbClr val="FFFF00"/>
                </a:solidFill>
              </a:rPr>
              <a:t>  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3400" y="533400"/>
            <a:ext cx="8458200" cy="14478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E. </a:t>
            </a:r>
            <a:r>
              <a:rPr lang="cs-CZ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Erikson</a:t>
            </a:r>
            <a:r>
              <a:rPr lang="cs-CZ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– Dosažená Identita jako vývojový úkol pro období adolescence. </a:t>
            </a:r>
            <a:endParaRPr lang="cs-CZ" sz="1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cs-CZ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Vodorovná linka ukazuje, jak se do naplnění aktuálního vývojového úkolu promítají předchozí vývojové úkoly a očekávané vývojové úkoly</a:t>
            </a:r>
          </a:p>
          <a:p>
            <a:endParaRPr lang="cs-CZ" dirty="0"/>
          </a:p>
        </p:txBody>
      </p:sp>
      <p:sp>
        <p:nvSpPr>
          <p:cNvPr id="6246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100">
                <a:solidFill>
                  <a:schemeClr val="tx2"/>
                </a:solidFill>
                <a:latin typeface="Times New Roman" panose="02020603050405020304" pitchFamily="18" charset="0"/>
              </a:rPr>
              <a:t>Petr Macek, katedra psychologie FSS MU</a:t>
            </a:r>
          </a:p>
        </p:txBody>
      </p:sp>
      <p:graphicFrame>
        <p:nvGraphicFramePr>
          <p:cNvPr id="6246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278189"/>
              </p:ext>
            </p:extLst>
          </p:nvPr>
        </p:nvGraphicFramePr>
        <p:xfrm>
          <a:off x="36922" y="2209800"/>
          <a:ext cx="8737600" cy="5630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4" imgW="9243918" imgH="6141314" progId="Word.Document.8">
                  <p:embed/>
                </p:oleObj>
              </mc:Choice>
              <mc:Fallback>
                <p:oleObj name="Document" r:id="rId4" imgW="9243918" imgH="6141314" progId="Word.Document.8">
                  <p:embed/>
                  <p:pic>
                    <p:nvPicPr>
                      <p:cNvPr id="6246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2" y="2209800"/>
                        <a:ext cx="8737600" cy="563094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27624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cs-CZ" altLang="cs-CZ" sz="2400"/>
              <a:t>Identita</a:t>
            </a:r>
            <a:endParaRPr lang="en-US" altLang="cs-CZ" sz="24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Společenské moratorium</a:t>
            </a:r>
          </a:p>
          <a:p>
            <a:pPr>
              <a:defRPr/>
            </a:pPr>
            <a:endParaRPr lang="cs-CZ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Běžně se rozlišuje </a:t>
            </a:r>
            <a:r>
              <a:rPr lang="cs-CZ" b="1" dirty="0">
                <a:solidFill>
                  <a:srgbClr val="FFC000"/>
                </a:solidFill>
              </a:rPr>
              <a:t>osobní a sociální aspekt identity</a:t>
            </a:r>
            <a:r>
              <a:rPr lang="cs-CZ" dirty="0">
                <a:solidFill>
                  <a:srgbClr val="FFC000"/>
                </a:solidFill>
              </a:rPr>
              <a:t>. </a:t>
            </a: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Osobní identita: Podstatné je vědomí vlastní jedinečnosti, neopakovatelnosti a  ohraničenosti vůči druhým. Spojuje se zážitkem „já jsem já“ a odpovídá na otázku „kdo jsem“. </a:t>
            </a:r>
          </a:p>
          <a:p>
            <a:pPr>
              <a:defRPr/>
            </a:pPr>
            <a:endParaRPr lang="cs-CZ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Sociální aspekt identity je pocit začlenění,  spolupatřičnosti a kontinuity ve vztazích i čase. Odpovídá na otázky typu „kam patřím“, „čeho jsem součástí“, „odkud pocházím“ a „kam směřuji“. V tomto smyslu přerůstá často hranice existenciálního zážitku vlastního já.   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9770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cs-CZ" altLang="cs-CZ" sz="2400"/>
              <a:t>Identita</a:t>
            </a:r>
            <a:endParaRPr lang="en-US" altLang="cs-CZ" sz="24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Společenské moratorium</a:t>
            </a:r>
          </a:p>
          <a:p>
            <a:pPr>
              <a:defRPr/>
            </a:pPr>
            <a:endParaRPr lang="cs-CZ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Běžně se rozlišuje </a:t>
            </a:r>
            <a:r>
              <a:rPr lang="cs-CZ" b="1" dirty="0">
                <a:solidFill>
                  <a:srgbClr val="FFC000"/>
                </a:solidFill>
              </a:rPr>
              <a:t>osobní a sociální aspekt identity</a:t>
            </a:r>
            <a:r>
              <a:rPr lang="cs-CZ" dirty="0">
                <a:solidFill>
                  <a:srgbClr val="FFC000"/>
                </a:solidFill>
              </a:rPr>
              <a:t>. </a:t>
            </a: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Osobní identita: Podstatné je vědomí vlastní jedinečnosti, neopakovatelnosti a  ohraničenosti vůči druhým. Spojuje se zážitkem „já jsem já“ a odpovídá na otázku „kdo jsem“. </a:t>
            </a:r>
          </a:p>
          <a:p>
            <a:pPr>
              <a:defRPr/>
            </a:pPr>
            <a:endParaRPr lang="cs-CZ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Sociální aspekt identity je pocit začlenění,  spolupatřičnosti a kontinuity ve vztazích i čase. Odpovídá na otázky typu „kam patřím“, „čeho jsem součástí“, „odkud pocházím“ a „kam směřuji“. V tomto smyslu přerůstá často hranice existenciálního zážitku vlastního já.  </a:t>
            </a: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Identita jako integrita osobnosti dospívajícího 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6592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844578"/>
              </p:ext>
            </p:extLst>
          </p:nvPr>
        </p:nvGraphicFramePr>
        <p:xfrm>
          <a:off x="1371600" y="2000250"/>
          <a:ext cx="5681663" cy="3065463"/>
        </p:xfrm>
        <a:graphic>
          <a:graphicData uri="http://schemas.openxmlformats.org/drawingml/2006/table">
            <a:tbl>
              <a:tblPr/>
              <a:tblGrid>
                <a:gridCol w="1096963">
                  <a:extLst>
                    <a:ext uri="{9D8B030D-6E8A-4147-A177-3AD203B41FA5}">
                      <a16:colId xmlns:a16="http://schemas.microsoft.com/office/drawing/2014/main" val="536877189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894768155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val="3927094548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val="4158814988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val="3616682590"/>
                    </a:ext>
                  </a:extLst>
                </a:gridCol>
              </a:tblGrid>
              <a:tr h="3334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Statusy  identity podle J. </a:t>
                      </a:r>
                      <a:r>
                        <a:rPr kumimoji="0" lang="cs-CZ" alt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Marcii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(1968, 1975)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79346"/>
                  </a:ext>
                </a:extLst>
              </a:tr>
              <a:tr h="1333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Aktuální pozice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(přesvědčení, ideologie,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zaměstnání)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Aktivní hledání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(identity </a:t>
                      </a:r>
                      <a:r>
                        <a:rPr kumimoji="0" lang="cs-CZ" alt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Náhradní, uzavřená identita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cs-CZ" alt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foreclosure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Difúzní, rozptýlená identita (identity </a:t>
                      </a:r>
                      <a:r>
                        <a:rPr kumimoji="0" lang="cs-CZ" alt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diffusion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Nezávazná identita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(moratorium)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689000551"/>
                  </a:ext>
                </a:extLst>
              </a:tr>
              <a:tr h="7315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Krize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Přítomná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Chybí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může či nemusí být přítomná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 krizi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787979"/>
                  </a:ext>
                </a:extLst>
              </a:tr>
              <a:tr h="6668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Závazek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Přítomný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Přítomný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chybí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chybí nebo je vágní</a:t>
                      </a:r>
                    </a:p>
                  </a:txBody>
                  <a:tcPr marL="27305" marR="273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855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381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6554867" cy="1066800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Změny v pojetí dospívání – historický pohled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5181600"/>
          </a:xfrm>
        </p:spPr>
        <p:txBody>
          <a:bodyPr>
            <a:normAutofit fontScale="47500" lnSpcReduction="20000"/>
          </a:bodyPr>
          <a:lstStyle/>
          <a:p>
            <a:pPr marL="571500" indent="-571500" eaLnBrk="1" hangingPunct="1">
              <a:buFontTx/>
              <a:buNone/>
            </a:pPr>
            <a:r>
              <a:rPr lang="cs-CZ" altLang="cs-CZ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1.    Adolescence jako bouře a vzdor 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resp</a:t>
            </a:r>
            <a:r>
              <a:rPr lang="cs-CZ" altLang="cs-CZ" sz="3200" dirty="0">
                <a:solidFill>
                  <a:srgbClr val="FFFF00"/>
                </a:solidFill>
              </a:rPr>
              <a:t>.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 jako </a:t>
            </a:r>
            <a:r>
              <a:rPr lang="cs-CZ" altLang="cs-CZ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generační konflikt                                                                    </a:t>
            </a:r>
            <a:r>
              <a:rPr lang="cs-CZ" altLang="cs-CZ" sz="3200" b="1" dirty="0">
                <a:solidFill>
                  <a:srgbClr val="FFFF00"/>
                </a:solidFill>
              </a:rPr>
              <a:t> </a:t>
            </a:r>
            <a:r>
              <a:rPr lang="cs-CZ" altLang="cs-CZ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(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G.S. </a:t>
            </a:r>
            <a:r>
              <a:rPr lang="cs-CZ" altLang="cs-CZ" sz="3200" dirty="0" err="1">
                <a:solidFill>
                  <a:srgbClr val="FFFF00"/>
                </a:solidFill>
                <a:cs typeface="Times New Roman" panose="02020603050405020304" pitchFamily="18" charset="0"/>
              </a:rPr>
              <a:t>Hall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, 1904, S. Freud</a:t>
            </a:r>
            <a:r>
              <a:rPr lang="cs-CZ" altLang="cs-CZ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,</a:t>
            </a:r>
            <a:r>
              <a:rPr lang="cs-CZ" altLang="cs-CZ" sz="3200" b="1" dirty="0">
                <a:solidFill>
                  <a:srgbClr val="FFFF00"/>
                </a:solidFill>
              </a:rPr>
              <a:t> </a:t>
            </a:r>
            <a:r>
              <a:rPr lang="cs-CZ" altLang="cs-CZ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A. Freud, 1946) </a:t>
            </a:r>
            <a:b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</a:b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hlavní témata: </a:t>
            </a:r>
            <a:r>
              <a:rPr lang="cs-CZ" altLang="cs-CZ" sz="3200" i="1" dirty="0">
                <a:solidFill>
                  <a:srgbClr val="FFFF00"/>
                </a:solidFill>
              </a:rPr>
              <a:t>vzpoura,  příprava na profesi, </a:t>
            </a:r>
            <a:r>
              <a:rPr lang="cs-CZ" altLang="cs-CZ" sz="3200" i="1" dirty="0">
                <a:solidFill>
                  <a:srgbClr val="FFFF00"/>
                </a:solidFill>
                <a:cs typeface="Times New Roman" panose="02020603050405020304" pitchFamily="18" charset="0"/>
              </a:rPr>
              <a:t>oidipovský komplex,</a:t>
            </a:r>
            <a:r>
              <a:rPr lang="cs-CZ" altLang="cs-CZ" sz="3200" i="1" dirty="0">
                <a:solidFill>
                  <a:srgbClr val="FFFF00"/>
                </a:solidFill>
              </a:rPr>
              <a:t> </a:t>
            </a:r>
            <a:r>
              <a:rPr lang="cs-CZ" altLang="cs-CZ" sz="3200" i="1" dirty="0">
                <a:solidFill>
                  <a:srgbClr val="FFFF00"/>
                </a:solidFill>
                <a:cs typeface="Times New Roman" panose="02020603050405020304" pitchFamily="18" charset="0"/>
              </a:rPr>
              <a:t>obrany já</a:t>
            </a:r>
            <a:endParaRPr lang="cs-CZ" altLang="cs-CZ" sz="3200" dirty="0">
              <a:solidFill>
                <a:srgbClr val="FFFF00"/>
              </a:solidFill>
            </a:endParaRPr>
          </a:p>
          <a:p>
            <a:pPr marL="571500" indent="-571500" eaLnBrk="1" hangingPunct="1">
              <a:buFontTx/>
              <a:buNone/>
            </a:pPr>
            <a:endParaRPr lang="cs-CZ" altLang="cs-CZ" sz="3200" dirty="0">
              <a:solidFill>
                <a:srgbClr val="FFFF00"/>
              </a:solidFill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2.   Adolescence jako určité období pro splnění vývojového úkolu                                                       </a:t>
            </a:r>
            <a:r>
              <a:rPr lang="cs-CZ" altLang="cs-CZ" sz="3200" b="1" dirty="0">
                <a:solidFill>
                  <a:srgbClr val="FFFF00"/>
                </a:solidFill>
              </a:rPr>
              <a:t>   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(R. </a:t>
            </a:r>
            <a:r>
              <a:rPr lang="cs-CZ" altLang="cs-CZ" sz="3200" dirty="0" err="1">
                <a:solidFill>
                  <a:srgbClr val="FFFF00"/>
                </a:solidFill>
                <a:cs typeface="Times New Roman" panose="02020603050405020304" pitchFamily="18" charset="0"/>
              </a:rPr>
              <a:t>Havighurst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,</a:t>
            </a:r>
            <a:r>
              <a:rPr lang="cs-CZ" altLang="cs-CZ" sz="3200" dirty="0">
                <a:solidFill>
                  <a:srgbClr val="FFFF00"/>
                </a:solidFill>
              </a:rPr>
              <a:t> 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1948; E. </a:t>
            </a:r>
            <a:r>
              <a:rPr lang="cs-CZ" altLang="cs-CZ" sz="3200" dirty="0" err="1">
                <a:solidFill>
                  <a:srgbClr val="FFFF00"/>
                </a:solidFill>
                <a:cs typeface="Times New Roman" panose="02020603050405020304" pitchFamily="18" charset="0"/>
              </a:rPr>
              <a:t>Erikson</a:t>
            </a:r>
            <a:r>
              <a:rPr lang="cs-CZ" altLang="cs-CZ" sz="3200" dirty="0">
                <a:solidFill>
                  <a:srgbClr val="FFFF00"/>
                </a:solidFill>
                <a:cs typeface="Times New Roman" panose="02020603050405020304" pitchFamily="18" charset="0"/>
              </a:rPr>
              <a:t>, 1968).</a:t>
            </a:r>
            <a:r>
              <a:rPr lang="cs-CZ" altLang="cs-CZ" sz="3200" dirty="0">
                <a:solidFill>
                  <a:srgbClr val="FFFF00"/>
                </a:solidFill>
              </a:rPr>
              <a:t>                                                             </a:t>
            </a:r>
            <a:r>
              <a:rPr lang="cs-CZ" altLang="cs-CZ" sz="3200" i="1" dirty="0">
                <a:solidFill>
                  <a:srgbClr val="FFFF00"/>
                </a:solidFill>
                <a:cs typeface="Times New Roman" panose="02020603050405020304" pitchFamily="18" charset="0"/>
              </a:rPr>
              <a:t>společenská očekávání</a:t>
            </a:r>
            <a:r>
              <a:rPr lang="cs-CZ" altLang="cs-CZ" sz="3200" i="1" dirty="0">
                <a:solidFill>
                  <a:srgbClr val="FFFF00"/>
                </a:solidFill>
              </a:rPr>
              <a:t>,  </a:t>
            </a:r>
            <a:r>
              <a:rPr lang="cs-CZ" altLang="cs-CZ" sz="3200" i="1" dirty="0">
                <a:solidFill>
                  <a:srgbClr val="FFFF00"/>
                </a:solidFill>
                <a:cs typeface="Times New Roman" panose="02020603050405020304" pitchFamily="18" charset="0"/>
              </a:rPr>
              <a:t>hledání vlastní identity</a:t>
            </a:r>
            <a:r>
              <a:rPr lang="cs-CZ" altLang="cs-CZ" sz="3200" i="1" dirty="0">
                <a:solidFill>
                  <a:srgbClr val="FFFF00"/>
                </a:solidFill>
              </a:rPr>
              <a:t>, </a:t>
            </a:r>
            <a:r>
              <a:rPr lang="cs-CZ" altLang="cs-CZ" sz="3200" i="1" dirty="0">
                <a:solidFill>
                  <a:srgbClr val="FFFF00"/>
                </a:solidFill>
                <a:cs typeface="Times New Roman" panose="02020603050405020304" pitchFamily="18" charset="0"/>
              </a:rPr>
              <a:t>životní</a:t>
            </a:r>
            <a:r>
              <a:rPr lang="cs-CZ" altLang="cs-CZ" sz="3200" i="1" dirty="0">
                <a:solidFill>
                  <a:srgbClr val="FFFF00"/>
                </a:solidFill>
              </a:rPr>
              <a:t> cesta, moratorium</a:t>
            </a:r>
            <a:endParaRPr lang="cs-CZ" altLang="cs-CZ" sz="3200" dirty="0">
              <a:solidFill>
                <a:srgbClr val="FFFF00"/>
              </a:solidFill>
            </a:endParaRPr>
          </a:p>
          <a:p>
            <a:pPr marL="571500" indent="-571500" eaLnBrk="1" hangingPunct="1">
              <a:buFontTx/>
              <a:buNone/>
            </a:pPr>
            <a:endParaRPr lang="cs-CZ" altLang="cs-CZ" sz="3200" dirty="0">
              <a:solidFill>
                <a:srgbClr val="FFFF00"/>
              </a:solidFill>
            </a:endParaRPr>
          </a:p>
          <a:p>
            <a:pPr marL="571500" indent="-571500" eaLnBrk="1" hangingPunct="1">
              <a:buFontTx/>
              <a:buNone/>
            </a:pPr>
            <a:r>
              <a:rPr lang="cs-CZ" altLang="cs-CZ" sz="3200" b="1" dirty="0">
                <a:solidFill>
                  <a:srgbClr val="FFFF00"/>
                </a:solidFill>
              </a:rPr>
              <a:t>3.</a:t>
            </a:r>
            <a:r>
              <a:rPr lang="cs-CZ" altLang="cs-CZ" sz="3200" dirty="0">
                <a:solidFill>
                  <a:srgbClr val="FFFF00"/>
                </a:solidFill>
              </a:rPr>
              <a:t>   </a:t>
            </a:r>
            <a:r>
              <a:rPr lang="cs-CZ" altLang="cs-CZ" sz="3200" b="1" dirty="0">
                <a:solidFill>
                  <a:srgbClr val="FFFF00"/>
                </a:solidFill>
              </a:rPr>
              <a:t>Adolescence jako konceptualizace životního prostoru</a:t>
            </a:r>
            <a:r>
              <a:rPr lang="cs-CZ" altLang="cs-CZ" sz="3200" dirty="0">
                <a:solidFill>
                  <a:srgbClr val="FFFF00"/>
                </a:solidFill>
              </a:rPr>
              <a:t>                                                    K. </a:t>
            </a:r>
            <a:r>
              <a:rPr lang="cs-CZ" altLang="cs-CZ" sz="3200" dirty="0" err="1">
                <a:solidFill>
                  <a:srgbClr val="FFFF00"/>
                </a:solidFill>
              </a:rPr>
              <a:t>Lewin</a:t>
            </a:r>
            <a:r>
              <a:rPr lang="cs-CZ" altLang="cs-CZ" sz="3200" dirty="0">
                <a:solidFill>
                  <a:srgbClr val="FFFF00"/>
                </a:solidFill>
              </a:rPr>
              <a:t>, 1939; U. </a:t>
            </a:r>
            <a:r>
              <a:rPr lang="cs-CZ" altLang="cs-CZ" sz="3200" dirty="0" err="1">
                <a:solidFill>
                  <a:srgbClr val="FFFF00"/>
                </a:solidFill>
              </a:rPr>
              <a:t>Bronfenbrenner</a:t>
            </a:r>
            <a:r>
              <a:rPr lang="cs-CZ" altLang="cs-CZ" sz="3200" dirty="0">
                <a:solidFill>
                  <a:srgbClr val="FFFF00"/>
                </a:solidFill>
              </a:rPr>
              <a:t>, 1979                                                             </a:t>
            </a:r>
            <a:r>
              <a:rPr lang="cs-CZ" altLang="cs-CZ" sz="3200" i="1" dirty="0">
                <a:solidFill>
                  <a:srgbClr val="FFFF00"/>
                </a:solidFill>
              </a:rPr>
              <a:t>osobní význam a strukturace životního prostředí dospívajícího, kulturní vlivy, adolescentní kultura a subkultury</a:t>
            </a:r>
          </a:p>
          <a:p>
            <a:pPr marL="571500" indent="-571500" eaLnBrk="1" hangingPunct="1">
              <a:buFontTx/>
              <a:buNone/>
            </a:pPr>
            <a:endParaRPr lang="cs-CZ" altLang="cs-CZ" sz="3200" i="1" dirty="0">
              <a:solidFill>
                <a:srgbClr val="FFFF00"/>
              </a:solidFill>
            </a:endParaRPr>
          </a:p>
          <a:p>
            <a:pPr marL="571500" indent="-571500" eaLnBrk="1" hangingPunct="1">
              <a:buFontTx/>
              <a:buNone/>
            </a:pPr>
            <a:r>
              <a:rPr lang="cs-CZ" altLang="cs-CZ" sz="3200" b="1" dirty="0">
                <a:solidFill>
                  <a:srgbClr val="FFFF00"/>
                </a:solidFill>
              </a:rPr>
              <a:t>4.   Adolescence jako utváření vlastního vývoje</a:t>
            </a:r>
            <a:r>
              <a:rPr lang="cs-CZ" altLang="cs-CZ" sz="3200" dirty="0">
                <a:solidFill>
                  <a:srgbClr val="FFFF00"/>
                </a:solidFill>
              </a:rPr>
              <a:t>                                                             (R. </a:t>
            </a:r>
            <a:r>
              <a:rPr lang="cs-CZ" altLang="cs-CZ" sz="3200" dirty="0" err="1">
                <a:solidFill>
                  <a:srgbClr val="FFFF00"/>
                </a:solidFill>
              </a:rPr>
              <a:t>Lerner</a:t>
            </a:r>
            <a:r>
              <a:rPr lang="cs-CZ" altLang="cs-CZ" sz="3200" dirty="0">
                <a:solidFill>
                  <a:srgbClr val="FFFF00"/>
                </a:solidFill>
              </a:rPr>
              <a:t>, 1985, 2001; P. </a:t>
            </a:r>
            <a:r>
              <a:rPr lang="cs-CZ" altLang="cs-CZ" sz="3200" dirty="0" err="1">
                <a:solidFill>
                  <a:srgbClr val="FFFF00"/>
                </a:solidFill>
              </a:rPr>
              <a:t>Baltes</a:t>
            </a:r>
            <a:r>
              <a:rPr lang="cs-CZ" altLang="cs-CZ" sz="3200" dirty="0">
                <a:solidFill>
                  <a:srgbClr val="FFFF00"/>
                </a:solidFill>
              </a:rPr>
              <a:t>, 1997; </a:t>
            </a:r>
            <a:r>
              <a:rPr lang="cs-CZ" altLang="cs-CZ" sz="3200" dirty="0" err="1">
                <a:solidFill>
                  <a:srgbClr val="FFFF00"/>
                </a:solidFill>
              </a:rPr>
              <a:t>Arnett</a:t>
            </a:r>
            <a:r>
              <a:rPr lang="cs-CZ" altLang="cs-CZ" sz="3200" dirty="0">
                <a:solidFill>
                  <a:srgbClr val="FFFF00"/>
                </a:solidFill>
              </a:rPr>
              <a:t>, 2000)                                           </a:t>
            </a:r>
            <a:r>
              <a:rPr lang="cs-CZ" altLang="cs-CZ" sz="3200" i="1" dirty="0">
                <a:solidFill>
                  <a:srgbClr val="FFFF00"/>
                </a:solidFill>
              </a:rPr>
              <a:t> dospívající jako aktivní subjekt vlastního vývoje, dospívající  jako podnět pro  ostatní, období adolescence jako hodnota sama o sobě, přesahy do dospělosti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510643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429375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cs-CZ" b="1" dirty="0">
                <a:solidFill>
                  <a:srgbClr val="FFC000"/>
                </a:solidFill>
              </a:rPr>
              <a:t>Difúzní (rozptýlená) identita</a:t>
            </a:r>
            <a:r>
              <a:rPr lang="cs-CZ" dirty="0">
                <a:solidFill>
                  <a:srgbClr val="FFC000"/>
                </a:solidFill>
              </a:rPr>
              <a:t> je stav, kdy člověk neprožívá krizi ani závazek. Nemá aktivní potřebu </a:t>
            </a:r>
            <a:r>
              <a:rPr lang="cs-CZ" dirty="0" err="1">
                <a:solidFill>
                  <a:srgbClr val="FFC000"/>
                </a:solidFill>
              </a:rPr>
              <a:t>sebedefinování</a:t>
            </a:r>
            <a:r>
              <a:rPr lang="cs-CZ" dirty="0">
                <a:solidFill>
                  <a:srgbClr val="FFC000"/>
                </a:solidFill>
              </a:rPr>
              <a:t>. Je snadno ovlivnitelný vrstevníky, mění často svoje názory a přesvědčení a mění i svoje chování, aby bylo v souladu s normami a očekáváním skupiny, které je právě členem. Proto je jeho sebehodnocení značně kolísavé, závisí na tom, jak na něj druzí reagují.</a:t>
            </a:r>
          </a:p>
          <a:p>
            <a:pPr>
              <a:defRPr/>
            </a:pPr>
            <a:endParaRPr lang="cs-CZ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FFC000"/>
                </a:solidFill>
              </a:rPr>
              <a:t>Status náhradní identity</a:t>
            </a:r>
            <a:r>
              <a:rPr lang="cs-CZ" dirty="0">
                <a:solidFill>
                  <a:srgbClr val="FFC000"/>
                </a:solidFill>
              </a:rPr>
              <a:t> či předčasného uzavření (</a:t>
            </a:r>
            <a:r>
              <a:rPr lang="cs-CZ" dirty="0" err="1">
                <a:solidFill>
                  <a:srgbClr val="FFC000"/>
                </a:solidFill>
              </a:rPr>
              <a:t>foreclosure</a:t>
            </a:r>
            <a:r>
              <a:rPr lang="cs-CZ" dirty="0">
                <a:solidFill>
                  <a:srgbClr val="FFC000"/>
                </a:solidFill>
              </a:rPr>
              <a:t>) charakterizují závazky a konzistentní obraz světa a sebe. Děje se tak bez toho, že by člověk zažíval krizi identity. Postoje, normy a přesvědčení, resp. budoucí cíle přebírá nekriticky od autorit (zejména rodičů, učitelů, ale i důležitých přátel), bez potřeby ověřovat si je vlastní zkušeností.</a:t>
            </a:r>
          </a:p>
          <a:p>
            <a:pPr>
              <a:defRPr/>
            </a:pPr>
            <a:endParaRPr lang="cs-CZ" b="1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FFC000"/>
                </a:solidFill>
              </a:rPr>
              <a:t>Status moratoria</a:t>
            </a:r>
            <a:r>
              <a:rPr lang="cs-CZ" dirty="0">
                <a:solidFill>
                  <a:srgbClr val="FFC000"/>
                </a:solidFill>
              </a:rPr>
              <a:t> je charakteristický tím, že člověk zažívá krizi identity spojenou se stavy úzkosti a s pochybnostmi, aniž by však na sebe bral skutečné závazky. Pouze v této oblasti experimentuje, zkouší si určité role, objevuje hodnoty a rozvíjí různé zájmy.</a:t>
            </a:r>
          </a:p>
          <a:p>
            <a:pPr>
              <a:defRPr/>
            </a:pPr>
            <a:endParaRPr lang="cs-CZ" b="1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FFC000"/>
                </a:solidFill>
              </a:rPr>
              <a:t>Status získání či dosažení identity</a:t>
            </a:r>
            <a:r>
              <a:rPr lang="cs-CZ" dirty="0">
                <a:solidFill>
                  <a:srgbClr val="FFC000"/>
                </a:solidFill>
              </a:rPr>
              <a:t> (identity </a:t>
            </a:r>
            <a:r>
              <a:rPr lang="cs-CZ" dirty="0" err="1">
                <a:solidFill>
                  <a:srgbClr val="FFC000"/>
                </a:solidFill>
              </a:rPr>
              <a:t>achievment</a:t>
            </a:r>
            <a:r>
              <a:rPr lang="cs-CZ" dirty="0">
                <a:solidFill>
                  <a:srgbClr val="FFC000"/>
                </a:solidFill>
              </a:rPr>
              <a:t>) provází zážitek krize hledání a pochybností jedince při současné snaze řešit otázku svých závazků. Spojuje tak svoji minulost, přítomnost a budoucnost ve smysluplný celek, zažívá kontinuitu a </a:t>
            </a:r>
            <a:r>
              <a:rPr lang="cs-CZ" dirty="0" err="1">
                <a:solidFill>
                  <a:srgbClr val="FFC000"/>
                </a:solidFill>
              </a:rPr>
              <a:t>sebeakceptaci</a:t>
            </a:r>
            <a:r>
              <a:rPr lang="cs-CZ" dirty="0">
                <a:solidFill>
                  <a:srgbClr val="FFC000"/>
                </a:solidFill>
              </a:rPr>
              <a:t>, posiluje svoje já a v konečné fázi je schopen sexuální intimity.</a:t>
            </a:r>
          </a:p>
        </p:txBody>
      </p:sp>
    </p:spTree>
    <p:extLst>
      <p:ext uri="{BB962C8B-B14F-4D97-AF65-F5344CB8AC3E}">
        <p14:creationId xmlns:p14="http://schemas.microsoft.com/office/powerpoint/2010/main" val="35427980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Empirické výsledky, které by potvrzovaly předpoklad, že o těchto čtyřech variantách identity lze současně uvažovat jako o vývojových fázích identity jsou nejednoznačné. J. </a:t>
            </a:r>
            <a:r>
              <a:rPr lang="cs-CZ" dirty="0" err="1">
                <a:solidFill>
                  <a:srgbClr val="FFC000"/>
                </a:solidFill>
              </a:rPr>
              <a:t>Krogerová</a:t>
            </a:r>
            <a:r>
              <a:rPr lang="cs-CZ" dirty="0">
                <a:solidFill>
                  <a:srgbClr val="FFC000"/>
                </a:solidFill>
              </a:rPr>
              <a:t> (2000) se domnívá, že přechod z dospívání do dospělosti probíhá v pořadí: rozptýlená identita  – předčasné uzavření - moratorium – dosažení identity.</a:t>
            </a: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 Ve vztahu k období střední adolescence bychom však mohli uvažovat i tak, že na počátku je fáze předčasného uzavření (jako vliv převzatých avšak osobně neprožitých norem a hodnot autorit, především rodičů) a reakcí na překonání tohoto implantovaného pohledu na svět je období difusní, rozptýlené identity.  </a:t>
            </a:r>
          </a:p>
          <a:p>
            <a:pPr>
              <a:defRPr/>
            </a:pPr>
            <a:r>
              <a:rPr lang="cs-CZ" dirty="0">
                <a:solidFill>
                  <a:srgbClr val="FFC000"/>
                </a:solidFill>
              </a:rPr>
              <a:t>Podle  J. </a:t>
            </a:r>
            <a:r>
              <a:rPr lang="cs-CZ" dirty="0" err="1">
                <a:solidFill>
                  <a:srgbClr val="FFC000"/>
                </a:solidFill>
              </a:rPr>
              <a:t>Marcii</a:t>
            </a:r>
            <a:r>
              <a:rPr lang="cs-CZ" dirty="0">
                <a:solidFill>
                  <a:srgbClr val="FFC000"/>
                </a:solidFill>
              </a:rPr>
              <a:t> je pouze nezbytné, aby status moratoria předcházel statusu dosažení identity. Difúzní stadium, předčasné uzavření (náhradní identita) a moratorium jsou normální fáze adolescence a je také běžné, že se adolescent v jednotlivých oblastech života nachází ve stejnou dobu v různých statusech (např. v profesní orientaci je ve stádiu moratoria, v erotických vztazích zatím v difúzním stadiu). Problematické však je, není-li tento proces završen statusem dosažení identity a když zbývající statusy přesahují až do dospělého věku (</a:t>
            </a:r>
            <a:r>
              <a:rPr lang="cs-CZ" dirty="0" err="1">
                <a:solidFill>
                  <a:srgbClr val="FFC000"/>
                </a:solidFill>
              </a:rPr>
              <a:t>Marcia</a:t>
            </a:r>
            <a:r>
              <a:rPr lang="cs-CZ" dirty="0">
                <a:solidFill>
                  <a:srgbClr val="FFC000"/>
                </a:solidFill>
              </a:rPr>
              <a:t>, 1980).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65415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6554867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/>
              <a:t>Aktuální změny v pojetí dospívání: </a:t>
            </a:r>
            <a:br>
              <a:rPr lang="cs-CZ" altLang="cs-CZ" sz="2800" dirty="0"/>
            </a:br>
            <a:r>
              <a:rPr lang="cs-CZ" altLang="cs-CZ" sz="2800" dirty="0"/>
              <a:t>v čem se liší současná generace od generací předchozích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6554867" cy="4876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snížil se význam genderových stereotypů a norem</a:t>
            </a:r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např. v oblasti sebehodnocení dívky „dohánějí“ chlapce</a:t>
            </a:r>
          </a:p>
          <a:p>
            <a:pPr eaLnBrk="1" hangingPunct="1"/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zvýšila se hodnota zábavy</a:t>
            </a:r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volného času</a:t>
            </a:r>
          </a:p>
          <a:p>
            <a:pPr eaLnBrk="1" hangingPunct="1"/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„správné“ </a:t>
            </a:r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 „dobré“ </a:t>
            </a:r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je významově</a:t>
            </a:r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stále </a:t>
            </a:r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blíž tomu, co je „silné“</a:t>
            </a:r>
          </a:p>
          <a:p>
            <a:pPr eaLnBrk="1" hangingPunct="1"/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v pozdní adolescenci „odklad závažných rozhodnutí“</a:t>
            </a:r>
          </a:p>
          <a:p>
            <a:pPr eaLnBrk="1" hangingPunct="1"/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zvýšila se hodnota </a:t>
            </a:r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osobního rozhodnutí</a:t>
            </a:r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svobody a „</a:t>
            </a:r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kontroly“ nad sebou samým</a:t>
            </a:r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</a:p>
          <a:p>
            <a:pPr eaLnBrk="1" hangingPunct="1"/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velký tlak na to „mít hodnotu“ být „uznávaný“ </a:t>
            </a:r>
          </a:p>
          <a:p>
            <a:pPr eaLnBrk="1" hangingPunct="1"/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problém identity a hodnotového zakotvení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6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89101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-458788"/>
            <a:ext cx="7543800" cy="1295401"/>
          </a:xfrm>
        </p:spPr>
        <p:txBody>
          <a:bodyPr/>
          <a:lstStyle/>
          <a:p>
            <a:pPr eaLnBrk="1" hangingPunct="1"/>
            <a:r>
              <a:rPr lang="cs-CZ" altLang="cs-CZ" sz="2000"/>
              <a:t>Změny v pojetí dospívání – historický pohled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229600" cy="5022850"/>
          </a:xfrm>
        </p:spPr>
        <p:txBody>
          <a:bodyPr>
            <a:normAutofit fontScale="92500" lnSpcReduction="20000"/>
          </a:bodyPr>
          <a:lstStyle/>
          <a:p>
            <a:pPr marL="571500" indent="-571500" algn="ctr" eaLnBrk="1" hangingPunct="1">
              <a:buFont typeface="Wingdings" panose="05000000000000000000" pitchFamily="2" charset="2"/>
              <a:buNone/>
            </a:pPr>
            <a:r>
              <a:rPr lang="cs-CZ" altLang="cs-CZ" sz="1800" b="1" dirty="0">
                <a:solidFill>
                  <a:srgbClr val="FFFF00"/>
                </a:solidFill>
              </a:rPr>
              <a:t>Vzdor, vzpoura a příprava na dospělost</a:t>
            </a:r>
          </a:p>
          <a:p>
            <a:pPr marL="571500" indent="-571500" algn="ctr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solidFill>
                  <a:srgbClr val="FFFF00"/>
                </a:solidFill>
              </a:rPr>
              <a:t>      (negace identity dospělých)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solidFill>
                  <a:srgbClr val="FFFF00"/>
                </a:solidFill>
              </a:rPr>
              <a:t>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cs-CZ" altLang="cs-CZ" sz="1800" dirty="0">
              <a:solidFill>
                <a:srgbClr val="FFFF00"/>
              </a:solidFill>
            </a:endParaRPr>
          </a:p>
          <a:p>
            <a:pPr marL="571500" indent="-571500" algn="ctr" eaLnBrk="1" hangingPunct="1">
              <a:buFont typeface="Wingdings" panose="05000000000000000000" pitchFamily="2" charset="2"/>
              <a:buNone/>
            </a:pPr>
            <a:r>
              <a:rPr lang="cs-CZ" altLang="cs-CZ" sz="1800" b="1" dirty="0">
                <a:solidFill>
                  <a:srgbClr val="FFFF00"/>
                </a:solidFill>
              </a:rPr>
              <a:t>Vývojový úkol a společenský tlak</a:t>
            </a:r>
          </a:p>
          <a:p>
            <a:pPr marL="571500" indent="-571500" algn="ctr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solidFill>
                  <a:srgbClr val="FFFF00"/>
                </a:solidFill>
              </a:rPr>
              <a:t>(dosažení „společensky správné“ identity)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cs-CZ" altLang="cs-CZ" sz="1800" dirty="0">
              <a:solidFill>
                <a:srgbClr val="FFFF00"/>
              </a:solidFill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cs-CZ" altLang="cs-CZ" sz="1800" dirty="0">
              <a:solidFill>
                <a:srgbClr val="FFFF00"/>
              </a:solidFill>
            </a:endParaRPr>
          </a:p>
          <a:p>
            <a:pPr marL="571500" indent="-571500" algn="ctr" eaLnBrk="1" hangingPunct="1">
              <a:buFont typeface="Wingdings" panose="05000000000000000000" pitchFamily="2" charset="2"/>
              <a:buNone/>
            </a:pPr>
            <a:r>
              <a:rPr lang="cs-CZ" altLang="cs-CZ" sz="1800" b="1" dirty="0">
                <a:solidFill>
                  <a:srgbClr val="FFFF00"/>
                </a:solidFill>
              </a:rPr>
              <a:t>Prostor pro seberealizaci a životní styl</a:t>
            </a:r>
          </a:p>
          <a:p>
            <a:pPr marL="571500" indent="-571500" algn="ctr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solidFill>
                  <a:srgbClr val="FFFF00"/>
                </a:solidFill>
              </a:rPr>
              <a:t>(hledání vlastní hodnoty, utváření  „pravé adolescentní identity“)</a:t>
            </a:r>
          </a:p>
          <a:p>
            <a:pPr marL="571500" indent="-571500" eaLnBrk="1" hangingPunct="1"/>
            <a:endParaRPr lang="cs-CZ" altLang="cs-CZ" sz="1800" dirty="0">
              <a:solidFill>
                <a:srgbClr val="FFFF00"/>
              </a:solidFill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cs-CZ" altLang="cs-CZ" sz="1800" dirty="0">
              <a:solidFill>
                <a:srgbClr val="FFFF00"/>
              </a:solidFill>
            </a:endParaRPr>
          </a:p>
          <a:p>
            <a:pPr marL="571500" indent="-571500" algn="ctr" eaLnBrk="1" hangingPunct="1">
              <a:buFont typeface="Wingdings" panose="05000000000000000000" pitchFamily="2" charset="2"/>
              <a:buNone/>
            </a:pPr>
            <a:r>
              <a:rPr lang="cs-CZ" altLang="cs-CZ" sz="1800" b="1" dirty="0">
                <a:solidFill>
                  <a:srgbClr val="FFFF00"/>
                </a:solidFill>
              </a:rPr>
              <a:t>Start do autorství vlastního života</a:t>
            </a:r>
          </a:p>
          <a:p>
            <a:pPr marL="571500" indent="-571500" algn="ctr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solidFill>
                  <a:srgbClr val="FFFF00"/>
                </a:solidFill>
              </a:rPr>
              <a:t>(adolescentní reflexe vlastní přítomnosti a budoucnosti -  důraz na vlastní </a:t>
            </a:r>
            <a:r>
              <a:rPr lang="cs-CZ" altLang="cs-CZ" sz="1800" dirty="0" err="1">
                <a:solidFill>
                  <a:srgbClr val="FFFF00"/>
                </a:solidFill>
              </a:rPr>
              <a:t>seberozvoj</a:t>
            </a:r>
            <a:r>
              <a:rPr lang="cs-CZ" altLang="cs-CZ" sz="1800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4356100" y="2060575"/>
            <a:ext cx="0" cy="433388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4356100" y="3500438"/>
            <a:ext cx="0" cy="433387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4356100" y="4724400"/>
            <a:ext cx="0" cy="433388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865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387350"/>
            <a:ext cx="7543800" cy="1295400"/>
          </a:xfrm>
        </p:spPr>
        <p:txBody>
          <a:bodyPr/>
          <a:lstStyle/>
          <a:p>
            <a:pPr eaLnBrk="1" hangingPunct="1"/>
            <a:r>
              <a:rPr lang="cs-CZ" altLang="cs-CZ" sz="2400"/>
              <a:t>Počátek dospívání (časná adolescence)</a:t>
            </a:r>
            <a:r>
              <a:rPr lang="cs-CZ" altLang="cs-CZ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557338"/>
            <a:ext cx="8229600" cy="5300662"/>
          </a:xfrm>
        </p:spPr>
        <p:txBody>
          <a:bodyPr>
            <a:normAutofit/>
          </a:bodyPr>
          <a:lstStyle/>
          <a:p>
            <a:pPr eaLnBrk="1" hangingPunct="1">
              <a:spcBef>
                <a:spcPct val="15000"/>
              </a:spcBef>
              <a:spcAft>
                <a:spcPct val="35000"/>
              </a:spcAft>
            </a:pPr>
            <a:r>
              <a:rPr lang="cs-CZ" altLang="cs-CZ" sz="2000" dirty="0">
                <a:solidFill>
                  <a:srgbClr val="FFFF00"/>
                </a:solidFill>
              </a:rPr>
              <a:t>Počátek dospívání byl a je tradičně determinován biologicky a psychologicky nově stále větší měrou i sociálně</a:t>
            </a:r>
          </a:p>
          <a:p>
            <a:pPr eaLnBrk="1" hangingPunct="1">
              <a:spcBef>
                <a:spcPct val="15000"/>
              </a:spcBef>
              <a:spcAft>
                <a:spcPct val="35000"/>
              </a:spcAft>
            </a:pPr>
            <a:r>
              <a:rPr lang="cs-CZ" altLang="cs-CZ" sz="2000" dirty="0">
                <a:solidFill>
                  <a:srgbClr val="FFFF00"/>
                </a:solidFill>
              </a:rPr>
              <a:t>Dominují </a:t>
            </a:r>
            <a:r>
              <a:rPr lang="cs-CZ" altLang="cs-CZ" sz="2000" b="1" dirty="0">
                <a:solidFill>
                  <a:srgbClr val="FFFF00"/>
                </a:solidFill>
              </a:rPr>
              <a:t>pubertální změny</a:t>
            </a:r>
            <a:r>
              <a:rPr lang="cs-CZ" altLang="cs-CZ" sz="2000" dirty="0">
                <a:solidFill>
                  <a:srgbClr val="FFFF00"/>
                </a:solidFill>
              </a:rPr>
              <a:t>. Některé </a:t>
            </a:r>
            <a:r>
              <a:rPr lang="cs-CZ" altLang="cs-CZ" sz="2000" b="1" dirty="0">
                <a:solidFill>
                  <a:srgbClr val="FFFF00"/>
                </a:solidFill>
              </a:rPr>
              <a:t>psychické a sociální změny v rané adolescenci lze považovat za přímý důsledek pubertálních</a:t>
            </a:r>
            <a:r>
              <a:rPr lang="cs-CZ" altLang="cs-CZ" sz="2000" dirty="0">
                <a:solidFill>
                  <a:srgbClr val="FFFF00"/>
                </a:solidFill>
              </a:rPr>
              <a:t> změn. Typické je např. zvýšení zájmu o vrstevníky opačného pohlaví, jež je posilován právě projeveným pohlavním pudem a výskytem sekundárních pohlavních znaků. </a:t>
            </a:r>
          </a:p>
          <a:p>
            <a:pPr eaLnBrk="1" hangingPunct="1">
              <a:spcBef>
                <a:spcPct val="15000"/>
              </a:spcBef>
              <a:spcAft>
                <a:spcPct val="35000"/>
              </a:spcAft>
            </a:pPr>
            <a:r>
              <a:rPr lang="cs-CZ" altLang="cs-CZ" sz="2000" b="1" dirty="0">
                <a:solidFill>
                  <a:srgbClr val="FFFF00"/>
                </a:solidFill>
              </a:rPr>
              <a:t>Další změny</a:t>
            </a:r>
            <a:r>
              <a:rPr lang="cs-CZ" altLang="cs-CZ" sz="2000" dirty="0">
                <a:solidFill>
                  <a:srgbClr val="FFFF00"/>
                </a:solidFill>
              </a:rPr>
              <a:t> se objevují v té stejné době, ale </a:t>
            </a:r>
            <a:r>
              <a:rPr lang="cs-CZ" altLang="cs-CZ" sz="2000" b="1" dirty="0">
                <a:solidFill>
                  <a:srgbClr val="FFFF00"/>
                </a:solidFill>
              </a:rPr>
              <a:t>nejsou v přímém vztahu k pubertě</a:t>
            </a:r>
            <a:r>
              <a:rPr lang="cs-CZ" altLang="cs-CZ" sz="2000" dirty="0">
                <a:solidFill>
                  <a:srgbClr val="FFFF00"/>
                </a:solidFill>
              </a:rPr>
              <a:t>,  např. kognitivní změny (formální operace, abstraktní myšlení atd..). </a:t>
            </a:r>
          </a:p>
          <a:p>
            <a:pPr eaLnBrk="1" hangingPunct="1">
              <a:spcBef>
                <a:spcPct val="15000"/>
              </a:spcBef>
              <a:spcAft>
                <a:spcPct val="35000"/>
              </a:spcAft>
            </a:pPr>
            <a:r>
              <a:rPr lang="cs-CZ" altLang="cs-CZ" sz="2000" b="1" dirty="0">
                <a:solidFill>
                  <a:srgbClr val="FFFF00"/>
                </a:solidFill>
              </a:rPr>
              <a:t>Některé změny</a:t>
            </a:r>
            <a:r>
              <a:rPr lang="cs-CZ" altLang="cs-CZ" sz="2000" dirty="0">
                <a:solidFill>
                  <a:srgbClr val="FFFF00"/>
                </a:solidFill>
              </a:rPr>
              <a:t> v tomto věku </a:t>
            </a:r>
            <a:r>
              <a:rPr lang="cs-CZ" altLang="cs-CZ" sz="2000" b="1" dirty="0">
                <a:solidFill>
                  <a:srgbClr val="FFFF00"/>
                </a:solidFill>
              </a:rPr>
              <a:t>jsou především determinovány společenskými podmínkami</a:t>
            </a:r>
            <a:r>
              <a:rPr lang="cs-CZ" altLang="cs-CZ" sz="2000" dirty="0">
                <a:solidFill>
                  <a:srgbClr val="FFFF00"/>
                </a:solidFill>
              </a:rPr>
              <a:t> a nejsou primárně vázány na biologické dozrávání a psychické změny</a:t>
            </a:r>
          </a:p>
          <a:p>
            <a:pPr eaLnBrk="1" hangingPunct="1">
              <a:spcBef>
                <a:spcPct val="15000"/>
              </a:spcBef>
              <a:spcAft>
                <a:spcPct val="35000"/>
              </a:spcAft>
            </a:pPr>
            <a:r>
              <a:rPr lang="cs-CZ" altLang="cs-CZ" sz="2000" dirty="0">
                <a:solidFill>
                  <a:srgbClr val="FFFF00"/>
                </a:solidFill>
              </a:rPr>
              <a:t>Pojem </a:t>
            </a:r>
            <a:r>
              <a:rPr lang="cs-CZ" altLang="cs-CZ" sz="2000" b="1" dirty="0">
                <a:solidFill>
                  <a:srgbClr val="FFFF00"/>
                </a:solidFill>
              </a:rPr>
              <a:t>psychosociálního moratoria 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255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38608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151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tělesné	dosp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vání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09475"/>
            <a:ext cx="7249795" cy="36394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1089025" indent="-342265">
              <a:lnSpc>
                <a:spcPts val="259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nač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sová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hormonál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ích</a:t>
            </a:r>
            <a:r>
              <a:rPr sz="24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změn zakotveno v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prenatá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ním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vývoji</a:t>
            </a:r>
          </a:p>
          <a:p>
            <a:pPr marL="354965" indent="-342265">
              <a:lnSpc>
                <a:spcPct val="100000"/>
              </a:lnSpc>
              <a:spcBef>
                <a:spcPts val="25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hl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di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spc="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hormonů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se začíná zvyš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vat okolo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osmi let</a:t>
            </a:r>
          </a:p>
          <a:p>
            <a:pPr marL="354965" marR="71755" indent="-342265">
              <a:lnSpc>
                <a:spcPts val="2590"/>
              </a:lnSpc>
              <a:spcBef>
                <a:spcPts val="615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seku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dární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vní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znaky se objevují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okolo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12 až 13 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</a:p>
          <a:p>
            <a:pPr marL="354965" marR="157480" indent="-342265">
              <a:lnSpc>
                <a:spcPts val="2590"/>
              </a:lnSpc>
              <a:spcBef>
                <a:spcPts val="5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zejména u dívek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pro ná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tup pu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erty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tná i tzv. kritická těl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sná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hmotnost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– t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  <a:r>
              <a:rPr sz="24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více 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ež 20</a:t>
            </a:r>
            <a:r>
              <a:rPr sz="24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% těles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ého</a:t>
            </a:r>
            <a:r>
              <a:rPr sz="24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tuku</a:t>
            </a:r>
          </a:p>
          <a:p>
            <a:pPr marL="354965" marR="24130" indent="-342265">
              <a:lnSpc>
                <a:spcPts val="2590"/>
              </a:lnSpc>
              <a:spcBef>
                <a:spcPts val="58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časn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jší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dos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ívání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výho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nější spíše</a:t>
            </a:r>
            <a:r>
              <a:rPr sz="24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pro chlapce než pro dívky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587" y="1300209"/>
            <a:ext cx="38608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15135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tělesné	dosp</a:t>
            </a:r>
            <a:r>
              <a:rPr sz="3600" b="1" spc="-15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vání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406031"/>
            <a:ext cx="7512050" cy="28110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772795" indent="-342265">
              <a:lnSpc>
                <a:spcPts val="2160"/>
              </a:lnSpc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pub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rtal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ti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ing –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ování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pub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rtálních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změn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dáno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 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cioe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ono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ickým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status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m,</a:t>
            </a:r>
            <a:r>
              <a:rPr sz="2000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výživou,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ravo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ní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pé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</a:p>
          <a:p>
            <a:pPr marL="354965" indent="-342265">
              <a:lnSpc>
                <a:spcPts val="2280"/>
              </a:lnSpc>
              <a:spcBef>
                <a:spcPts val="209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pubertal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sta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us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–</a:t>
            </a:r>
            <a:r>
              <a:rPr sz="20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in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erp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etace</a:t>
            </a:r>
            <a:r>
              <a:rPr sz="20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 hodnocení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těchto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změn</a:t>
            </a:r>
          </a:p>
          <a:p>
            <a:pPr marR="980440" algn="ctr">
              <a:lnSpc>
                <a:spcPts val="2280"/>
              </a:lnSpc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nte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tu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lkových</a:t>
            </a:r>
            <a:r>
              <a:rPr sz="20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itů</a:t>
            </a:r>
            <a:r>
              <a:rPr sz="20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pro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ž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itků</a:t>
            </a:r>
            <a:r>
              <a:rPr sz="20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pí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ajících</a:t>
            </a: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FFFFFF"/>
              </a:buClr>
              <a:buSzPct val="75000"/>
              <a:buFont typeface="Wingdings"/>
              <a:buChar char=""/>
              <a:tabLst>
                <a:tab pos="355600" algn="l"/>
              </a:tabLst>
            </a:pP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lár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20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ler</a:t>
            </a:r>
            <a:r>
              <a:rPr sz="2000" spc="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00"/>
                </a:solidFill>
                <a:latin typeface="Arial"/>
                <a:cs typeface="Arial"/>
              </a:rPr>
              <a:t>ce</a:t>
            </a:r>
          </a:p>
          <a:p>
            <a:pPr marL="756285" marR="5080" indent="-287020">
              <a:lnSpc>
                <a:spcPct val="90000"/>
              </a:lnSpc>
              <a:spcBef>
                <a:spcPts val="439"/>
              </a:spcBef>
              <a:tabLst>
                <a:tab pos="756285" algn="l"/>
              </a:tabLst>
            </a:pPr>
            <a:r>
              <a:rPr sz="1350" dirty="0">
                <a:solidFill>
                  <a:srgbClr val="FFFF00"/>
                </a:solidFill>
                <a:latin typeface="Arial"/>
                <a:cs typeface="Arial"/>
              </a:rPr>
              <a:t>–	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čas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vá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rtál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ích</a:t>
            </a:r>
            <a:r>
              <a:rPr sz="1800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změn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no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tak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vými faktory j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ko s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ci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ono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cký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stat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s, výživa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či s</a:t>
            </a:r>
            <a:r>
              <a:rPr sz="1800" spc="-3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stém</a:t>
            </a:r>
            <a:r>
              <a:rPr sz="1800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tní 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é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č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. Č</a:t>
            </a:r>
            <a:r>
              <a:rPr sz="1800" spc="-15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sto zmi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ň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ov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ný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tre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sek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rní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akc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race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je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zřet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ě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ší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u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ívek žijících v l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pších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dmí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kách</a:t>
            </a:r>
            <a:r>
              <a:rPr sz="1800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(vzh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em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výše 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ve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ým</a:t>
            </a: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kritér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ím)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ž u dív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k žijících v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spc="-10" dirty="0" err="1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 err="1">
                <a:solidFill>
                  <a:srgbClr val="FFFF00"/>
                </a:solidFill>
                <a:latin typeface="Arial"/>
                <a:cs typeface="Arial"/>
              </a:rPr>
              <a:t>dmí</a:t>
            </a:r>
            <a:r>
              <a:rPr sz="1800" spc="-10" dirty="0" err="1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1800" dirty="0" err="1">
                <a:solidFill>
                  <a:srgbClr val="FFFF00"/>
                </a:solidFill>
                <a:latin typeface="Arial"/>
                <a:cs typeface="Arial"/>
              </a:rPr>
              <a:t>kách</a:t>
            </a:r>
            <a:r>
              <a:rPr sz="18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800" spc="-10" dirty="0" err="1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dirty="0" err="1">
                <a:solidFill>
                  <a:srgbClr val="FFFF00"/>
                </a:solidFill>
                <a:latin typeface="Arial"/>
                <a:cs typeface="Arial"/>
              </a:rPr>
              <a:t>rších</a:t>
            </a:r>
            <a:endParaRPr sz="18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290</TotalTime>
  <Words>4475</Words>
  <Application>Microsoft Office PowerPoint</Application>
  <PresentationFormat>Předvádění na obrazovce (4:3)</PresentationFormat>
  <Paragraphs>382</Paragraphs>
  <Slides>52</Slides>
  <Notes>46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60" baseType="lpstr">
      <vt:lpstr>Arial</vt:lpstr>
      <vt:lpstr>Calibri</vt:lpstr>
      <vt:lpstr>Century Gothic</vt:lpstr>
      <vt:lpstr>Times New Roman</vt:lpstr>
      <vt:lpstr>Wingdings</vt:lpstr>
      <vt:lpstr>Wingdings 3</vt:lpstr>
      <vt:lpstr>Řez</vt:lpstr>
      <vt:lpstr>Document</vt:lpstr>
      <vt:lpstr>Adolescence</vt:lpstr>
      <vt:lpstr>Dospívání dnes:   co je typické, co je jiné než dřív…</vt:lpstr>
      <vt:lpstr>Prezentace aplikace PowerPoint</vt:lpstr>
      <vt:lpstr>Prezentace aplikace PowerPoint</vt:lpstr>
      <vt:lpstr>Změny v pojetí dospívání – historický pohled</vt:lpstr>
      <vt:lpstr>Změny v pojetí dospívání – historický pohled</vt:lpstr>
      <vt:lpstr>Počátek dospívání (časná adolescence)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Emocionalita  – časná adolescence</vt:lpstr>
      <vt:lpstr>emocionalita  – střední a pozdní adolescence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Mýty, které ovlivňují vztah s rodiči</vt:lpstr>
      <vt:lpstr>Mýty, které ovlivňují vztah s rodiči</vt:lpstr>
      <vt:lpstr>Mýty, které ovlivňují vztah s rodiči</vt:lpstr>
      <vt:lpstr>Vztah k rodičům jako predIKTOR adolescentního sebehodnocení</vt:lpstr>
      <vt:lpstr>Prezentace aplikace PowerPoint</vt:lpstr>
      <vt:lpstr>Prezentace aplikace PowerPoint</vt:lpstr>
      <vt:lpstr>Prezentace aplikace PowerPoint</vt:lpstr>
      <vt:lpstr>partnerské vztahy/sexualita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Rizikové chování v adolescenci</vt:lpstr>
      <vt:lpstr>Rizikové chování jako porušování norem</vt:lpstr>
      <vt:lpstr>Prezentace aplikace PowerPoint</vt:lpstr>
      <vt:lpstr>Rizikové chování u dospívajících a mladých dospělých </vt:lpstr>
      <vt:lpstr>Prezentace aplikace PowerPoint</vt:lpstr>
      <vt:lpstr>identita</vt:lpstr>
      <vt:lpstr>   </vt:lpstr>
      <vt:lpstr>Identita</vt:lpstr>
      <vt:lpstr>Identita</vt:lpstr>
      <vt:lpstr>Prezentace aplikace PowerPoint</vt:lpstr>
      <vt:lpstr>Prezentace aplikace PowerPoint</vt:lpstr>
      <vt:lpstr>Prezentace aplikace PowerPoint</vt:lpstr>
      <vt:lpstr>Aktuální změny v pojetí dospívání:  v čem se liší současná generace od generací předchozích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Adolescence, přechod do dospělosti</dc:title>
  <dc:creator>Zuzana Masopustová</dc:creator>
  <cp:lastModifiedBy>Petr Macek</cp:lastModifiedBy>
  <cp:revision>24</cp:revision>
  <dcterms:created xsi:type="dcterms:W3CDTF">2018-10-02T13:08:14Z</dcterms:created>
  <dcterms:modified xsi:type="dcterms:W3CDTF">2021-10-05T11:59:06Z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2015-10-13T00:00:00Z</vt:filetime>
  </property>
  <property fmtid="{D5CDD505-2E9C-101B-9397-08002B2CF9AE}" pid="3" name="LastSaved">
    <vt:filetime>2018-10-02T00:00:00Z</vt:filetime>
  </property>
</Properties>
</file>