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49"/>
  </p:notesMasterIdLst>
  <p:sldIdLst>
    <p:sldId id="290" r:id="rId2"/>
    <p:sldId id="291" r:id="rId3"/>
    <p:sldId id="258" r:id="rId4"/>
    <p:sldId id="259" r:id="rId5"/>
    <p:sldId id="293" r:id="rId6"/>
    <p:sldId id="294" r:id="rId7"/>
    <p:sldId id="295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96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01" r:id="rId25"/>
    <p:sldId id="310" r:id="rId26"/>
    <p:sldId id="302" r:id="rId27"/>
    <p:sldId id="303" r:id="rId28"/>
    <p:sldId id="276" r:id="rId29"/>
    <p:sldId id="277" r:id="rId30"/>
    <p:sldId id="278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7" r:id="rId41"/>
    <p:sldId id="306" r:id="rId42"/>
    <p:sldId id="304" r:id="rId43"/>
    <p:sldId id="305" r:id="rId44"/>
    <p:sldId id="307" r:id="rId45"/>
    <p:sldId id="308" r:id="rId46"/>
    <p:sldId id="309" r:id="rId47"/>
    <p:sldId id="298" r:id="rId4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2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585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46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1223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B8403E-AC7A-44DF-94F3-3FA14F791CF4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79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97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620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25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85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17811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0EBDC-D4E7-43A2-A1FA-494649A343D9}" type="slidenum">
              <a:rPr lang="en-US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41</a:t>
            </a:fld>
            <a:endParaRPr lang="en-US" altLang="cs-CZ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0074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026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29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5204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3015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7961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94D63F-09D8-4A59-BA80-E4CBD76A3AD3}" type="slidenum">
              <a:rPr lang="cs-CZ" altLang="cs-CZ" smtClean="0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2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5A04C9-C774-4576-BA96-133CD988BB80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68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E67054-F8C0-4F82-8F1C-8E35076A4826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9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37630E-043C-4C4E-AA3D-6D673D4F3007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91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0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78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320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054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715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7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243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72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5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6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0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7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35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15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90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  <p:sldLayoutId id="2147483967" r:id="rId14"/>
    <p:sldLayoutId id="2147483968" r:id="rId15"/>
    <p:sldLayoutId id="2147483969" r:id="rId16"/>
    <p:sldLayoutId id="21474839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Adolescence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88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876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79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kogn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529195" cy="3365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myšlení: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Inhe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derová,</a:t>
            </a:r>
            <a:r>
              <a:rPr sz="2400" u="heavy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ag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ence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áření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formálních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ope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11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15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let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klady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tra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ího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šlení</a:t>
            </a:r>
          </a:p>
          <a:p>
            <a:pPr marL="354965" indent="-342265">
              <a:lnSpc>
                <a:spcPct val="100000"/>
              </a:lnSpc>
              <a:spcBef>
                <a:spcPts val="5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paměť: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efle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vede 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uplatňování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šího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obního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pamatované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zámě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restr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izace ulo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ahů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pamě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dle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osobní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relevance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876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79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kogn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291070" cy="3105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uvažova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ál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 mož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řešení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not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ch 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mů</a:t>
            </a:r>
            <a:r>
              <a:rPr sz="2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omí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ef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182880" indent="-342265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  <a:tab pos="5424805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doles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myš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mé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bso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utní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59442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147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emocional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093584" cy="2764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itk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 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fe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ncu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8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íd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ktiv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na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něty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de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ib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liz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druhy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nětů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nta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dět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tví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788313"/>
            <a:ext cx="6554867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800" dirty="0">
                <a:latin typeface="Arial"/>
                <a:cs typeface="Arial"/>
              </a:rPr>
              <a:t>E</a:t>
            </a:r>
            <a:r>
              <a:rPr sz="2800" spc="-10" dirty="0" err="1">
                <a:latin typeface="Arial"/>
                <a:cs typeface="Arial"/>
              </a:rPr>
              <a:t>m</a:t>
            </a:r>
            <a:r>
              <a:rPr sz="2800" dirty="0" err="1">
                <a:latin typeface="Arial"/>
                <a:cs typeface="Arial"/>
              </a:rPr>
              <a:t>oc</a:t>
            </a:r>
            <a:r>
              <a:rPr sz="2800" spc="-10" dirty="0" err="1">
                <a:latin typeface="Arial"/>
                <a:cs typeface="Arial"/>
              </a:rPr>
              <a:t>i</a:t>
            </a:r>
            <a:r>
              <a:rPr sz="2800" dirty="0" err="1">
                <a:latin typeface="Arial"/>
                <a:cs typeface="Arial"/>
              </a:rPr>
              <a:t>ona</a:t>
            </a:r>
            <a:r>
              <a:rPr sz="2800" spc="-15" dirty="0" err="1">
                <a:latin typeface="Arial"/>
                <a:cs typeface="Arial"/>
              </a:rPr>
              <a:t>l</a:t>
            </a:r>
            <a:r>
              <a:rPr sz="2800" dirty="0" err="1">
                <a:latin typeface="Arial"/>
                <a:cs typeface="Arial"/>
              </a:rPr>
              <a:t>ita</a:t>
            </a:r>
            <a:br>
              <a:rPr lang="cs-CZ" sz="2800" dirty="0">
                <a:latin typeface="Arial"/>
                <a:cs typeface="Arial"/>
              </a:rPr>
            </a:b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č</a:t>
            </a:r>
            <a:r>
              <a:rPr sz="2800" spc="-10" dirty="0"/>
              <a:t>a</a:t>
            </a:r>
            <a:r>
              <a:rPr sz="2800" dirty="0"/>
              <a:t>sná</a:t>
            </a:r>
            <a:r>
              <a:rPr sz="2800" spc="-30" dirty="0"/>
              <a:t> </a:t>
            </a:r>
            <a:r>
              <a:rPr sz="2800" dirty="0"/>
              <a:t>ado</a:t>
            </a:r>
            <a:r>
              <a:rPr sz="2800" spc="-15" dirty="0"/>
              <a:t>l</a:t>
            </a:r>
            <a:r>
              <a:rPr sz="2800" dirty="0"/>
              <a:t>e</a:t>
            </a:r>
            <a:r>
              <a:rPr sz="2800" spc="-10" dirty="0"/>
              <a:t>s</a:t>
            </a:r>
            <a:r>
              <a:rPr sz="2800" dirty="0"/>
              <a:t>c</a:t>
            </a:r>
            <a:r>
              <a:rPr sz="2800" spc="-10" dirty="0"/>
              <a:t>e</a:t>
            </a:r>
            <a:r>
              <a:rPr sz="2800" dirty="0"/>
              <a:t>nce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8257"/>
            <a:ext cx="7466965" cy="398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70485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ta,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tivním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ám,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 krizí a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citových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zvratů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míra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tričn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ísavé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ú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  <a:p>
            <a:pPr marL="354965" marR="593725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tičn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stř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krátkými fáz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mi 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ň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 aktiv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vš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sí být 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obdob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bou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vé</a:t>
            </a:r>
          </a:p>
          <a:p>
            <a:pPr marL="354965" marR="299720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 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pců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 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mé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nti, kteří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už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ts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</a:p>
          <a:p>
            <a:pPr marL="354965" marR="436880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dívky čast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ifest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ps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cké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v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nci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so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rtál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ími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změ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ami</a:t>
            </a:r>
          </a:p>
          <a:p>
            <a:pPr marL="354965" marR="5080" indent="-342265">
              <a:lnSpc>
                <a:spcPts val="1730"/>
              </a:lnSpc>
              <a:spcBef>
                <a:spcPts val="4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ode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stri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tický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kteří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 větších 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émů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krizí výraz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čet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těc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kt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ří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émy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zažív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226" y="281472"/>
            <a:ext cx="6554867" cy="897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sz="2800" dirty="0" err="1">
                <a:latin typeface="Arial"/>
                <a:cs typeface="Arial"/>
              </a:rPr>
              <a:t>e</a:t>
            </a:r>
            <a:r>
              <a:rPr sz="2800" spc="-10" dirty="0" err="1">
                <a:latin typeface="Arial"/>
                <a:cs typeface="Arial"/>
              </a:rPr>
              <a:t>m</a:t>
            </a:r>
            <a:r>
              <a:rPr sz="2800" dirty="0" err="1">
                <a:latin typeface="Arial"/>
                <a:cs typeface="Arial"/>
              </a:rPr>
              <a:t>oc</a:t>
            </a:r>
            <a:r>
              <a:rPr sz="2800" spc="-10" dirty="0" err="1">
                <a:latin typeface="Arial"/>
                <a:cs typeface="Arial"/>
              </a:rPr>
              <a:t>i</a:t>
            </a:r>
            <a:r>
              <a:rPr sz="2800" dirty="0" err="1">
                <a:latin typeface="Arial"/>
                <a:cs typeface="Arial"/>
              </a:rPr>
              <a:t>ona</a:t>
            </a:r>
            <a:r>
              <a:rPr sz="2800" spc="-15" dirty="0" err="1">
                <a:latin typeface="Arial"/>
                <a:cs typeface="Arial"/>
              </a:rPr>
              <a:t>l</a:t>
            </a:r>
            <a:r>
              <a:rPr sz="2800" dirty="0" err="1">
                <a:latin typeface="Arial"/>
                <a:cs typeface="Arial"/>
              </a:rPr>
              <a:t>ita</a:t>
            </a:r>
            <a:r>
              <a:rPr sz="2800" spc="-30" dirty="0">
                <a:latin typeface="Arial"/>
                <a:cs typeface="Arial"/>
              </a:rPr>
              <a:t> </a:t>
            </a:r>
            <a:br>
              <a:rPr lang="cs-CZ" sz="2800" spc="-30" dirty="0">
                <a:latin typeface="Arial"/>
                <a:cs typeface="Arial"/>
              </a:rPr>
            </a:b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stře</a:t>
            </a:r>
            <a:r>
              <a:rPr sz="2800" spc="-10" dirty="0"/>
              <a:t>d</a:t>
            </a:r>
            <a:r>
              <a:rPr sz="2800" dirty="0"/>
              <a:t>ní</a:t>
            </a:r>
            <a:r>
              <a:rPr sz="2800" spc="-35" dirty="0"/>
              <a:t> </a:t>
            </a:r>
            <a:r>
              <a:rPr sz="2800" dirty="0"/>
              <a:t>a </a:t>
            </a:r>
            <a:r>
              <a:rPr sz="2800" spc="-10" dirty="0"/>
              <a:t>p</a:t>
            </a:r>
            <a:r>
              <a:rPr sz="2800" dirty="0"/>
              <a:t>ozdní </a:t>
            </a:r>
            <a:r>
              <a:rPr sz="2800" dirty="0">
                <a:latin typeface="Arial"/>
                <a:cs typeface="Arial"/>
              </a:rPr>
              <a:t>ado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nce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62000" y="930613"/>
            <a:ext cx="6326267" cy="5542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endParaRPr lang="cs-CZ" sz="2000" dirty="0">
              <a:solidFill>
                <a:srgbClr val="FFFF00"/>
              </a:solidFill>
            </a:endParaRP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 err="1">
                <a:solidFill>
                  <a:srgbClr val="FFFF00"/>
                </a:solidFill>
              </a:rPr>
              <a:t>ode</a:t>
            </a:r>
            <a:r>
              <a:rPr sz="2000" spc="10" dirty="0" err="1">
                <a:solidFill>
                  <a:srgbClr val="FFFF00"/>
                </a:solidFill>
              </a:rPr>
              <a:t>z</a:t>
            </a:r>
            <a:r>
              <a:rPr sz="2000" dirty="0" err="1">
                <a:solidFill>
                  <a:srgbClr val="FFFF00"/>
                </a:solidFill>
              </a:rPr>
              <a:t>ní</a:t>
            </a:r>
            <a:r>
              <a:rPr sz="2000" spc="-10" dirty="0" err="1">
                <a:solidFill>
                  <a:srgbClr val="FFFF00"/>
                </a:solidFill>
              </a:rPr>
              <a:t>v</a:t>
            </a:r>
            <a:r>
              <a:rPr sz="2000" dirty="0" err="1">
                <a:solidFill>
                  <a:srgbClr val="FFFF00"/>
                </a:solidFill>
              </a:rPr>
              <a:t>ání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náladovosti</a:t>
            </a:r>
            <a:r>
              <a:rPr sz="2000" spc="-2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yso</a:t>
            </a:r>
            <a:r>
              <a:rPr sz="2000" spc="5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é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lability</a:t>
            </a:r>
          </a:p>
          <a:p>
            <a:pPr marL="354965" indent="-342265">
              <a:lnSpc>
                <a:spcPts val="228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přibývání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diferen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iace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siln</a:t>
            </a:r>
            <a:r>
              <a:rPr sz="2000" spc="10" dirty="0">
                <a:solidFill>
                  <a:srgbClr val="FFFF00"/>
                </a:solidFill>
              </a:rPr>
              <a:t>ý</a:t>
            </a:r>
            <a:r>
              <a:rPr sz="2000" dirty="0">
                <a:solidFill>
                  <a:srgbClr val="FFFF00"/>
                </a:solidFill>
              </a:rPr>
              <a:t>ch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pro</a:t>
            </a:r>
            <a:r>
              <a:rPr sz="2000" spc="5" dirty="0">
                <a:solidFill>
                  <a:srgbClr val="FFFF00"/>
                </a:solidFill>
              </a:rPr>
              <a:t>ž</a:t>
            </a:r>
            <a:r>
              <a:rPr sz="2000" dirty="0">
                <a:solidFill>
                  <a:srgbClr val="FFFF00"/>
                </a:solidFill>
              </a:rPr>
              <a:t>itků –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jejich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</a:rPr>
              <a:t>in</a:t>
            </a:r>
            <a:r>
              <a:rPr sz="2000" spc="-10" dirty="0">
                <a:solidFill>
                  <a:srgbClr val="FFFF00"/>
                </a:solidFill>
              </a:rPr>
              <a:t>t</a:t>
            </a:r>
            <a:r>
              <a:rPr sz="2000" dirty="0">
                <a:solidFill>
                  <a:srgbClr val="FFFF00"/>
                </a:solidFill>
              </a:rPr>
              <a:t>egra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do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vy</a:t>
            </a:r>
            <a:r>
              <a:rPr sz="2000" dirty="0">
                <a:solidFill>
                  <a:srgbClr val="FFFF00"/>
                </a:solidFill>
              </a:rPr>
              <a:t>š</a:t>
            </a:r>
            <a:r>
              <a:rPr sz="2000" spc="5" dirty="0">
                <a:solidFill>
                  <a:srgbClr val="FFFF00"/>
                </a:solidFill>
              </a:rPr>
              <a:t>š</a:t>
            </a:r>
            <a:r>
              <a:rPr sz="2000" dirty="0">
                <a:solidFill>
                  <a:srgbClr val="FFFF00"/>
                </a:solidFill>
              </a:rPr>
              <a:t>ích</a:t>
            </a:r>
            <a:r>
              <a:rPr sz="2000" spc="-2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kvalit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t</a:t>
            </a:r>
            <a:r>
              <a:rPr sz="2000" spc="-15" dirty="0">
                <a:solidFill>
                  <a:srgbClr val="FFFF00"/>
                </a:solidFill>
              </a:rPr>
              <a:t>y</a:t>
            </a:r>
            <a:r>
              <a:rPr sz="2000" dirty="0">
                <a:solidFill>
                  <a:srgbClr val="FFFF00"/>
                </a:solidFill>
              </a:rPr>
              <a:t>pické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projevy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stř</a:t>
            </a:r>
            <a:r>
              <a:rPr sz="2000" spc="5" dirty="0">
                <a:solidFill>
                  <a:srgbClr val="FFFF00"/>
                </a:solidFill>
              </a:rPr>
              <a:t>e</a:t>
            </a:r>
            <a:r>
              <a:rPr sz="2000" dirty="0">
                <a:solidFill>
                  <a:srgbClr val="FFFF00"/>
                </a:solidFill>
              </a:rPr>
              <a:t>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pozdní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adoles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en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e:</a:t>
            </a:r>
          </a:p>
          <a:p>
            <a:pPr marL="756285" lvl="1" indent="-287020">
              <a:lnSpc>
                <a:spcPct val="100000"/>
              </a:lnSpc>
              <a:spcBef>
                <a:spcPts val="2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trav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</a:p>
          <a:p>
            <a:pPr marL="354965" marR="134620" indent="-342265">
              <a:lnSpc>
                <a:spcPts val="2160"/>
              </a:lnSpc>
              <a:spcBef>
                <a:spcPts val="50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zvláštní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výz</a:t>
            </a:r>
            <a:r>
              <a:rPr sz="2000" spc="5" dirty="0">
                <a:solidFill>
                  <a:srgbClr val="FFFF00"/>
                </a:solidFill>
              </a:rPr>
              <a:t>n</a:t>
            </a:r>
            <a:r>
              <a:rPr sz="2000" dirty="0">
                <a:solidFill>
                  <a:srgbClr val="FFFF00"/>
                </a:solidFill>
              </a:rPr>
              <a:t>am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mají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ve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stř</a:t>
            </a:r>
            <a:r>
              <a:rPr sz="2000" spc="5" dirty="0">
                <a:solidFill>
                  <a:srgbClr val="FFFF00"/>
                </a:solidFill>
              </a:rPr>
              <a:t>e</a:t>
            </a:r>
            <a:r>
              <a:rPr sz="2000" dirty="0">
                <a:solidFill>
                  <a:srgbClr val="FFFF00"/>
                </a:solidFill>
              </a:rPr>
              <a:t>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adoles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enci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emo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city s</a:t>
            </a:r>
            <a:r>
              <a:rPr sz="2000" spc="5" dirty="0">
                <a:solidFill>
                  <a:srgbClr val="FFFF00"/>
                </a:solidFill>
              </a:rPr>
              <a:t>o</a:t>
            </a:r>
            <a:r>
              <a:rPr sz="2000" dirty="0">
                <a:solidFill>
                  <a:srgbClr val="FFFF00"/>
                </a:solidFill>
              </a:rPr>
              <a:t>uvisející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erotic</a:t>
            </a:r>
            <a:r>
              <a:rPr sz="2000" spc="5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ou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sfé</a:t>
            </a:r>
            <a:r>
              <a:rPr sz="2000" spc="5" dirty="0">
                <a:solidFill>
                  <a:srgbClr val="FFFF00"/>
                </a:solidFill>
              </a:rPr>
              <a:t>r</a:t>
            </a:r>
            <a:r>
              <a:rPr sz="2000" dirty="0">
                <a:solidFill>
                  <a:srgbClr val="FFFF00"/>
                </a:solidFill>
              </a:rPr>
              <a:t>ou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života,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te</a:t>
            </a:r>
            <a:r>
              <a:rPr sz="2000" spc="-10" dirty="0">
                <a:solidFill>
                  <a:srgbClr val="FFFF00"/>
                </a:solidFill>
              </a:rPr>
              <a:t>t</a:t>
            </a:r>
            <a:r>
              <a:rPr sz="2000" dirty="0">
                <a:solidFill>
                  <a:srgbClr val="FFFF00"/>
                </a:solidFill>
              </a:rPr>
              <a:t>ic</a:t>
            </a:r>
            <a:r>
              <a:rPr sz="2000" spc="10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é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city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mravní cítění</a:t>
            </a:r>
          </a:p>
          <a:p>
            <a:pPr marL="354965" indent="-342265">
              <a:lnSpc>
                <a:spcPts val="2280"/>
              </a:lnSpc>
              <a:spcBef>
                <a:spcPts val="21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ča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to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i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období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„p</a:t>
            </a:r>
            <a:r>
              <a:rPr sz="2000" spc="5" dirty="0">
                <a:solidFill>
                  <a:srgbClr val="FFFF00"/>
                </a:solidFill>
              </a:rPr>
              <a:t>r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ního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vy</a:t>
            </a:r>
            <a:r>
              <a:rPr sz="2000" dirty="0">
                <a:solidFill>
                  <a:srgbClr val="FFFF00"/>
                </a:solidFill>
              </a:rPr>
              <a:t>střízli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ění“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–</a:t>
            </a:r>
            <a:r>
              <a:rPr sz="2000" spc="-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konfronta</a:t>
            </a:r>
            <a:r>
              <a:rPr sz="2000" spc="-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šedního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</a:rPr>
              <a:t>dne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před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ta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ami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ideály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806433"/>
            <a:ext cx="6247130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05"/>
              </a:lnSpc>
              <a:tabLst>
                <a:tab pos="2449830" algn="l"/>
              </a:tabLst>
            </a:pP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imagi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ární	pub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ikum,</a:t>
            </a:r>
            <a:r>
              <a:rPr sz="36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osob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endParaRPr sz="3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2700">
              <a:lnSpc>
                <a:spcPts val="4105"/>
              </a:lnSpc>
            </a:pP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„bajka“</a:t>
            </a:r>
            <a:endParaRPr sz="3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2057400"/>
            <a:ext cx="7356475" cy="2221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80390" indent="-342265">
              <a:lnSpc>
                <a:spcPct val="100299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Elki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(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9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6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7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eg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ocent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mus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(zhorše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sch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šov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své 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astní poc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ybn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od pochy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ností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druhých)</a:t>
            </a:r>
          </a:p>
          <a:p>
            <a:pPr marL="756285" marR="5080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imagina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audien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e: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vědč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ní,</a:t>
            </a:r>
            <a:r>
              <a:rPr sz="2000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lidé 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ají, vší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otí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mé chování,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vzhled,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obu…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onal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fab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e: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jedinečno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t,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ani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elnost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FFFF00"/>
                </a:solidFill>
                <a:latin typeface="Arial"/>
                <a:cs typeface="Arial"/>
              </a:rPr>
              <a:t>a o</a:t>
            </a:r>
            <a:r>
              <a:rPr sz="2000" spc="-1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>
                <a:solidFill>
                  <a:srgbClr val="FFFF00"/>
                </a:solidFill>
                <a:latin typeface="Arial"/>
                <a:cs typeface="Arial"/>
              </a:rPr>
              <a:t>nipotence</a:t>
            </a:r>
            <a:endParaRPr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31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428230" cy="3085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656590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zvýšená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refle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 charakteristická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celé ob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scence</a:t>
            </a:r>
          </a:p>
          <a:p>
            <a:pPr marL="756285" marR="5080" lvl="1" indent="-28702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především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bě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rcepce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uvědomění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 nositele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téra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situa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ích,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žívá zmatek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pocity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ky</a:t>
            </a:r>
          </a:p>
          <a:p>
            <a:pPr marL="756285" marR="256540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ději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ntro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refle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moti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itků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jatý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vědom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dnocení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068820" cy="360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jetí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tváří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nuá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ůběh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lé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gene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</a:p>
          <a:p>
            <a:pPr marL="756285" marR="81280" lvl="1" indent="-287020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význ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 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ziste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etí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hu 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zár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veň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stá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měr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do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cesu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stního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rožív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</a:p>
          <a:p>
            <a:pPr marL="354965" indent="-342265">
              <a:lnSpc>
                <a:spcPts val="23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mění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vztahový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rámec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uvažování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sobě</a:t>
            </a: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stnímu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aho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án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</a:p>
          <a:p>
            <a:pPr marL="1155065" lvl="2" indent="-22860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ory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soudy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subjektivně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významn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osob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vrste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nické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standardy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155065" lvl="2" indent="-228600">
              <a:lnSpc>
                <a:spcPts val="1914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společen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normy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marR="5080" lvl="1" indent="-287020" algn="just">
              <a:lnSpc>
                <a:spcPts val="1730"/>
              </a:lnSpc>
              <a:spcBef>
                <a:spcPts val="409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ity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stního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ehodno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 mi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zvý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šeno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tací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 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353300" cy="3834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ání,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vlastn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bud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dů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ežité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stabi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většinu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íva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bývá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průb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hu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stále větším</a:t>
            </a:r>
          </a:p>
          <a:p>
            <a:pPr marL="756285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významu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huje:</a:t>
            </a:r>
          </a:p>
          <a:p>
            <a:pPr marL="1155065" lvl="2" indent="-22860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chtěné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chtěl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být</a:t>
            </a: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adované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 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bych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měl být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podle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508875" cy="111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80454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přijetí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tvořeno porovnáním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ního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 reál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ým,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aktuá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ním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(představou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jsem)</a:t>
            </a:r>
          </a:p>
          <a:p>
            <a:pPr marL="756285" marR="384175" lvl="1" indent="-28702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moti</a:t>
            </a:r>
            <a:r>
              <a:rPr sz="2000" spc="-15" dirty="0" err="1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ující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 nebo je zdrojem nepříjemných pocitů?</a:t>
            </a:r>
            <a:endParaRPr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5438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/>
              <a:t>Dospívání dnes:  </a:t>
            </a:r>
            <a:br>
              <a:rPr lang="cs-CZ" altLang="cs-CZ" sz="3200"/>
            </a:br>
            <a:r>
              <a:rPr lang="cs-CZ" altLang="cs-CZ" sz="3200"/>
              <a:t>co je typické, co je jiné než dřív…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420938"/>
            <a:ext cx="8229600" cy="40862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Vymezení dospívání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puberta, pubescence, adolescence,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dospívání a mládí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děti, mládež, dorost, teenageři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druhé desetiletí života (WHO: 10 – 19 let) 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časná adolescence (11 – 14)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střední adolescence (14 – 17)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pozdní adolescence (17 – 20?)</a:t>
            </a:r>
          </a:p>
          <a:p>
            <a:pPr eaLnBrk="1" hangingPunct="1"/>
            <a:r>
              <a:rPr lang="cs-CZ" altLang="cs-CZ" sz="2400" dirty="0" err="1">
                <a:solidFill>
                  <a:srgbClr val="FFFF00"/>
                </a:solidFill>
              </a:rPr>
              <a:t>Tranzice</a:t>
            </a:r>
            <a:r>
              <a:rPr lang="cs-CZ" altLang="cs-CZ" sz="2400" dirty="0">
                <a:solidFill>
                  <a:srgbClr val="FFFF00"/>
                </a:solidFill>
              </a:rPr>
              <a:t> do dospělosti (18 – 30) – vynořující se dospělost?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752171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510780" cy="3626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f-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sebehodnocen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průběhu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ole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ili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stře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 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rá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kompl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xn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moti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celé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osobnosti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912494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 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tní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noty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6334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druhým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205345" cy="21236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kačn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=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žuje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gresiv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jistota,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emoční 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ra,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prestiž, 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cit</a:t>
            </a:r>
          </a:p>
          <a:p>
            <a:pPr marL="756285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stní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7592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rodič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362190" cy="3634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stává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důle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itost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rodičů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dno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dominuje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rovnopr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vnění“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Freud:</a:t>
            </a:r>
          </a:p>
          <a:p>
            <a:pPr marL="756285" lvl="1" indent="-287020">
              <a:lnSpc>
                <a:spcPct val="100000"/>
              </a:lnSpc>
              <a:spcBef>
                <a:spcPts val="22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= zvýš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fliktní 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 vztazích 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-dítě</a:t>
            </a:r>
          </a:p>
          <a:p>
            <a:pPr marL="756285" marR="565150" lvl="1" indent="-287020">
              <a:lnSpc>
                <a:spcPts val="1939"/>
              </a:lnSpc>
              <a:spcBef>
                <a:spcPts val="459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zb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tný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záv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na 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ičích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získá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sou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asný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pohled:</a:t>
            </a:r>
          </a:p>
          <a:p>
            <a:pPr marL="756285" lvl="1" indent="-287020">
              <a:lnSpc>
                <a:spcPct val="100000"/>
              </a:lnSpc>
              <a:spcBef>
                <a:spcPts val="2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lze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í,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istor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íly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může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zůstat 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tivní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řitom se 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</a:p>
          <a:p>
            <a:pPr marL="756285" lvl="1" indent="-287020">
              <a:lnSpc>
                <a:spcPts val="205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iče si 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řir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bou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í“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tů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</a:p>
          <a:p>
            <a:pPr marL="756285">
              <a:lnSpc>
                <a:spcPts val="2050"/>
              </a:lnSpc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tím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míru 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fliktu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381000"/>
            <a:ext cx="37592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rodič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2400" y="1472245"/>
            <a:ext cx="8763000" cy="4294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y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ká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m</a:t>
            </a:r>
            <a:r>
              <a:rPr sz="1800" spc="-10" dirty="0">
                <a:solidFill>
                  <a:srgbClr val="FFFF00"/>
                </a:solidFill>
              </a:rPr>
              <a:t>í</a:t>
            </a:r>
            <a:r>
              <a:rPr sz="1800" dirty="0">
                <a:solidFill>
                  <a:srgbClr val="FFFF00"/>
                </a:solidFill>
              </a:rPr>
              <a:t>ra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nfliktů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</a:t>
            </a:r>
            <a:r>
              <a:rPr sz="1800" spc="5" dirty="0">
                <a:solidFill>
                  <a:srgbClr val="FFFF00"/>
                </a:solidFill>
              </a:rPr>
              <a:t>a</a:t>
            </a:r>
            <a:r>
              <a:rPr sz="1800" dirty="0">
                <a:solidFill>
                  <a:srgbClr val="FFFF00"/>
                </a:solidFill>
              </a:rPr>
              <a:t>sto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p</a:t>
            </a:r>
            <a:r>
              <a:rPr sz="1800" dirty="0">
                <a:solidFill>
                  <a:srgbClr val="FFFF00"/>
                </a:solidFill>
              </a:rPr>
              <a:t>ojena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ri</a:t>
            </a:r>
            <a:r>
              <a:rPr sz="1800" spc="5" dirty="0">
                <a:solidFill>
                  <a:srgbClr val="FFFF00"/>
                </a:solidFill>
              </a:rPr>
              <a:t>z</a:t>
            </a:r>
            <a:r>
              <a:rPr sz="1800" dirty="0">
                <a:solidFill>
                  <a:srgbClr val="FFFF00"/>
                </a:solidFill>
              </a:rPr>
              <a:t>ikovým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</a:t>
            </a:r>
            <a:r>
              <a:rPr sz="1800" spc="5" dirty="0">
                <a:solidFill>
                  <a:srgbClr val="FFFF00"/>
                </a:solidFill>
              </a:rPr>
              <a:t>h</a:t>
            </a:r>
            <a:r>
              <a:rPr sz="1800" dirty="0">
                <a:solidFill>
                  <a:srgbClr val="FFFF00"/>
                </a:solidFill>
              </a:rPr>
              <a:t>ováním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mění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se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styl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</a:t>
            </a:r>
            <a:r>
              <a:rPr sz="1800" spc="5" dirty="0">
                <a:solidFill>
                  <a:srgbClr val="FFFF00"/>
                </a:solidFill>
              </a:rPr>
              <a:t>h</a:t>
            </a:r>
            <a:r>
              <a:rPr sz="1800" dirty="0">
                <a:solidFill>
                  <a:srgbClr val="FFFF00"/>
                </a:solidFill>
              </a:rPr>
              <a:t>ování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rodičů,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styl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muni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a</a:t>
            </a:r>
            <a:r>
              <a:rPr sz="1800" spc="5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rodině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důležitý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je: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vský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žov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st</a:t>
            </a:r>
            <a:endParaRPr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ční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 i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zita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kce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dst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vské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dst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vské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tority</a:t>
            </a:r>
          </a:p>
          <a:p>
            <a:pPr marL="354965" marR="384810" indent="-342265">
              <a:lnSpc>
                <a:spcPct val="80000"/>
              </a:lnSpc>
              <a:spcBef>
                <a:spcPts val="4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ne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izi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ovost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 nekonfliktno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</a:t>
            </a:r>
            <a:r>
              <a:rPr sz="1800" spc="-6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vztahu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</a:t>
            </a:r>
            <a:r>
              <a:rPr sz="1800" spc="20" dirty="0">
                <a:solidFill>
                  <a:srgbClr val="FFFF00"/>
                </a:solidFill>
              </a:rPr>
              <a:t>č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00"/>
                </a:solidFill>
              </a:rPr>
              <a:t>dí</a:t>
            </a:r>
            <a:r>
              <a:rPr sz="1800" spc="-10" dirty="0">
                <a:solidFill>
                  <a:srgbClr val="FFFF00"/>
                </a:solidFill>
              </a:rPr>
              <a:t>t</a:t>
            </a:r>
            <a:r>
              <a:rPr sz="1800" dirty="0">
                <a:solidFill>
                  <a:srgbClr val="FFFF00"/>
                </a:solidFill>
              </a:rPr>
              <a:t>ě</a:t>
            </a:r>
            <a:r>
              <a:rPr sz="1800" spc="-5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=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nep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ojití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si v</a:t>
            </a:r>
            <a:r>
              <a:rPr sz="1800" spc="-10" dirty="0">
                <a:solidFill>
                  <a:srgbClr val="FFFF00"/>
                </a:solidFill>
              </a:rPr>
              <a:t>l</a:t>
            </a:r>
            <a:r>
              <a:rPr sz="1800" dirty="0">
                <a:solidFill>
                  <a:srgbClr val="FFFF00"/>
                </a:solidFill>
              </a:rPr>
              <a:t>a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tní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izí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=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</a:t>
            </a:r>
            <a:r>
              <a:rPr sz="1800" spc="5" dirty="0">
                <a:solidFill>
                  <a:srgbClr val="FFFF00"/>
                </a:solidFill>
              </a:rPr>
              <a:t>a</a:t>
            </a:r>
            <a:r>
              <a:rPr sz="1800" dirty="0">
                <a:solidFill>
                  <a:srgbClr val="FFFF00"/>
                </a:solidFill>
              </a:rPr>
              <a:t>stěj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í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e</a:t>
            </a:r>
            <a:r>
              <a:rPr sz="1800" dirty="0">
                <a:solidFill>
                  <a:srgbClr val="FFFF00"/>
                </a:solidFill>
              </a:rPr>
              <a:t>lhání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adoles</a:t>
            </a:r>
            <a:r>
              <a:rPr sz="1800" spc="10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enta</a:t>
            </a:r>
            <a:r>
              <a:rPr sz="1800" spc="-5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či mladého do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pělého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„</a:t>
            </a:r>
            <a:r>
              <a:rPr sz="1800" spc="5" dirty="0">
                <a:solidFill>
                  <a:srgbClr val="FFFF00"/>
                </a:solidFill>
              </a:rPr>
              <a:t>ž</a:t>
            </a:r>
            <a:r>
              <a:rPr sz="1800" dirty="0">
                <a:solidFill>
                  <a:srgbClr val="FFFF00"/>
                </a:solidFill>
              </a:rPr>
              <a:t>i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otn</a:t>
            </a:r>
            <a:r>
              <a:rPr sz="1800" spc="-10" dirty="0">
                <a:solidFill>
                  <a:srgbClr val="FFFF00"/>
                </a:solidFill>
              </a:rPr>
              <a:t>í</a:t>
            </a:r>
            <a:r>
              <a:rPr sz="1800" dirty="0">
                <a:solidFill>
                  <a:srgbClr val="FFFF00"/>
                </a:solidFill>
              </a:rPr>
              <a:t>ch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z</a:t>
            </a:r>
            <a:r>
              <a:rPr sz="1800" spc="10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ou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á</a:t>
            </a:r>
            <a:r>
              <a:rPr sz="1800" dirty="0">
                <a:solidFill>
                  <a:srgbClr val="FFFF00"/>
                </a:solidFill>
              </a:rPr>
              <a:t>ch“</a:t>
            </a:r>
            <a:endParaRPr sz="1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hod</a:t>
            </a:r>
            <a:r>
              <a:rPr sz="1800" spc="5" dirty="0">
                <a:solidFill>
                  <a:srgbClr val="FFFF00"/>
                </a:solidFill>
              </a:rPr>
              <a:t>n</a:t>
            </a:r>
            <a:r>
              <a:rPr sz="1800" dirty="0">
                <a:solidFill>
                  <a:srgbClr val="FFFF00"/>
                </a:solidFill>
              </a:rPr>
              <a:t>oto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á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orientace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adoles</a:t>
            </a:r>
            <a:r>
              <a:rPr sz="1800" spc="10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entů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je bliž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hod</a:t>
            </a:r>
            <a:r>
              <a:rPr sz="1800" spc="5" dirty="0">
                <a:solidFill>
                  <a:srgbClr val="FFFF00"/>
                </a:solidFill>
              </a:rPr>
              <a:t>n</a:t>
            </a:r>
            <a:r>
              <a:rPr sz="1800" dirty="0">
                <a:solidFill>
                  <a:srgbClr val="FFFF00"/>
                </a:solidFill>
              </a:rPr>
              <a:t>oto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é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orientaci rodi</a:t>
            </a:r>
            <a:r>
              <a:rPr sz="1800" spc="5" dirty="0">
                <a:solidFill>
                  <a:srgbClr val="FFFF00"/>
                </a:solidFill>
              </a:rPr>
              <a:t>č</a:t>
            </a:r>
            <a:r>
              <a:rPr sz="1800" dirty="0">
                <a:solidFill>
                  <a:srgbClr val="FFFF00"/>
                </a:solidFill>
              </a:rPr>
              <a:t>ů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než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r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te</a:t>
            </a:r>
            <a:r>
              <a:rPr sz="1800" spc="-15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níků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–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zejména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u </a:t>
            </a:r>
            <a:r>
              <a:rPr sz="1800" spc="-15" dirty="0">
                <a:solidFill>
                  <a:srgbClr val="FFFF00"/>
                </a:solidFill>
              </a:rPr>
              <a:t>t</a:t>
            </a:r>
            <a:r>
              <a:rPr sz="1800" dirty="0">
                <a:solidFill>
                  <a:srgbClr val="FFFF00"/>
                </a:solidFill>
              </a:rPr>
              <a:t>zv.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cílo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ý</a:t>
            </a:r>
            <a:r>
              <a:rPr sz="1800" spc="5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h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hodnot s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uvisejících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obní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pe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p</a:t>
            </a:r>
            <a:r>
              <a:rPr sz="1800" dirty="0">
                <a:solidFill>
                  <a:srgbClr val="FFFF00"/>
                </a:solidFill>
              </a:rPr>
              <a:t>e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ti</a:t>
            </a:r>
            <a:r>
              <a:rPr sz="1800" spc="-15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ou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-4801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676400"/>
            <a:ext cx="7955042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Představa dospívajících, že dospělí jsou „svobodní“ a mohou si dělat, co chtějí (pít alkohol, řídit auto, volně cestovat atd.)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 Na druhé straně,  mýtus dospělých o dospívaní je, že jde o „nejkrásnější“ období v životě člověka, které není zatíženo žádnými skutečnými starostmi, je spojeno s objevováním, intenzivním prožíváním a zábavou.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Není zcela řídkým jevem, že dospělí často „litují“, že se nemohou do období adolescence zpět vrátit a začít „znova a jinak“. </a:t>
            </a:r>
          </a:p>
        </p:txBody>
      </p:sp>
    </p:spTree>
    <p:extLst>
      <p:ext uri="{BB962C8B-B14F-4D97-AF65-F5344CB8AC3E}">
        <p14:creationId xmlns:p14="http://schemas.microsoft.com/office/powerpoint/2010/main" val="3610005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8DD19-0D8B-489F-B234-17E6EA8EF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74C1D6-6A86-43CC-B863-C9034E28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877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08" y="7620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9974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Výzkum (</a:t>
            </a:r>
            <a:r>
              <a:rPr lang="cs-CZ" altLang="cs-CZ" sz="2400" dirty="0" err="1">
                <a:solidFill>
                  <a:srgbClr val="FFC000"/>
                </a:solidFill>
              </a:rPr>
              <a:t>Meeus</a:t>
            </a:r>
            <a:r>
              <a:rPr lang="cs-CZ" altLang="cs-CZ" sz="2400" dirty="0">
                <a:solidFill>
                  <a:srgbClr val="FFC000"/>
                </a:solidFill>
              </a:rPr>
              <a:t>, 1994), ve kterém hodnotili dospívající i dospělí obě generace: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Ukázalo se zde, že celkově negativnější hodnocení všech prezentovali dospělí.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Jedná se pravděpodobně  o obranný mechanismus – dospělí očekávají od adolescentů horší hodnocení a tak o nich smýšlejí a priori hůře.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 Další možností je, že rodiče připisují u svých dětí větší váhu těm charakteristikám, na které jsou citliví i sami u sebe, které hodnotí jako nepříjemné a nežádoucí (</a:t>
            </a:r>
            <a:r>
              <a:rPr lang="cs-CZ" altLang="cs-CZ" sz="2400" dirty="0" err="1">
                <a:solidFill>
                  <a:srgbClr val="FFC000"/>
                </a:solidFill>
              </a:rPr>
              <a:t>Meeus</a:t>
            </a:r>
            <a:r>
              <a:rPr lang="cs-CZ" altLang="cs-CZ" sz="2400" dirty="0">
                <a:solidFill>
                  <a:srgbClr val="FFC000"/>
                </a:solidFill>
              </a:rPr>
              <a:t>, 1994; </a:t>
            </a:r>
          </a:p>
        </p:txBody>
      </p:sp>
    </p:spTree>
    <p:extLst>
      <p:ext uri="{BB962C8B-B14F-4D97-AF65-F5344CB8AC3E}">
        <p14:creationId xmlns:p14="http://schemas.microsoft.com/office/powerpoint/2010/main" val="3316517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15240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50630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Odlišnost v sociální reprezentaci a v celkovém hodnocení období dospívání se promítá i do specifických měřítek při vzájemné percepci a hodnocení.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Ukazuje se, že méně kategoričtí jsou ve svých soudech rodiče. Obvykle také používají pro hodnocení jiný vztahový rámec. Konflikty s dospívajícími dětmi je většinou potkávají v období krize středního věku, kdy se musí vyrovnávat s řadou dalších osobních témat a problémů (stereotyp v partnerském vztahu, bilance profesní kariéry, nastupující zdravotní problémy atd.)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Na dospívání svých dětí nereagují vždy s patřičným nadhledem. Necítí jistotu ve vlastní rolích a novost pohledu na vlastní dítě (např. v souvislosti s relativně rychlými tělesnými i psychickými změnami v pubertě) je zneklidňuje. Často vede k potřebě zvýšit – alespoň formálně – svoji kontrolu nad svým potomkem, což v náraze na egocentrismus dospívajících automaticky zvyšuje napětí a provokuje častější konflikty (Noack, 1992).</a:t>
            </a:r>
          </a:p>
        </p:txBody>
      </p:sp>
    </p:spTree>
    <p:extLst>
      <p:ext uri="{BB962C8B-B14F-4D97-AF65-F5344CB8AC3E}">
        <p14:creationId xmlns:p14="http://schemas.microsoft.com/office/powerpoint/2010/main" val="2474456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6513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vrste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níkům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01255" cy="3593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dominuje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í“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zvyšuje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ých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umožňují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sdílení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názorů,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pocitů,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oušení</a:t>
            </a:r>
            <a:r>
              <a:rPr sz="2000" spc="-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</a:p>
          <a:p>
            <a:pPr marL="354965" marR="1089025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upiny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tředí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tře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vývoj heteros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ciálního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P.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Dunp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y:</a:t>
            </a:r>
          </a:p>
          <a:p>
            <a:pPr marL="756285" marR="5080" lvl="1" indent="-287020">
              <a:lnSpc>
                <a:spcPts val="1730"/>
              </a:lnSpc>
              <a:spcBef>
                <a:spcPts val="4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1.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(cl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q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es)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 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vní</a:t>
            </a: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2.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stře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(cro</a:t>
            </a:r>
            <a:r>
              <a:rPr sz="1800" spc="-45" dirty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ds)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3.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rské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4.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756285" lvl="1" indent="-287020">
              <a:lnSpc>
                <a:spcPts val="1945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5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sta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lké sk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jí,</a:t>
            </a:r>
          </a:p>
          <a:p>
            <a:pPr marL="156845" algn="ctr">
              <a:lnSpc>
                <a:spcPts val="1945"/>
              </a:lnSpc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setrv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telství mezi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76200"/>
            <a:ext cx="421957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lang="cs-CZ" sz="36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 err="1">
                <a:solidFill>
                  <a:srgbClr val="FFFFFF"/>
                </a:solidFill>
                <a:latin typeface="Arial"/>
                <a:cs typeface="Arial"/>
              </a:rPr>
              <a:t>ztah</a:t>
            </a:r>
            <a:r>
              <a:rPr lang="cs-CZ" sz="3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s	vrste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níky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2400" y="2451108"/>
            <a:ext cx="8839200" cy="3195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doplňuje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či nah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rodičovs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oru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nap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máhá</a:t>
            </a:r>
            <a:r>
              <a:rPr lang="cs-CZ"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získ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lang="cs-CZ"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autonomie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dospí</a:t>
            </a:r>
            <a:r>
              <a:rPr lang="cs-CZ"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aj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cí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zís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iální</a:t>
            </a:r>
            <a:r>
              <a:rPr lang="cs-CZ"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sta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us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lang="cs-CZ"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pocit</a:t>
            </a:r>
            <a:r>
              <a:rPr lang="cs-CZ"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lastní hodnoty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stabili</a:t>
            </a:r>
            <a:r>
              <a:rPr sz="2000" spc="5"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za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ajícího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  <a:p>
            <a:pPr marL="756285" lvl="1" indent="-287020">
              <a:lnSpc>
                <a:spcPts val="24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 err="1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roj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standardů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</a:p>
          <a:p>
            <a:pPr marL="354965" marR="87630" indent="-342265">
              <a:lnSpc>
                <a:spcPts val="2300"/>
              </a:lnSpc>
              <a:spcBef>
                <a:spcPts val="55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dirty="0">
                <a:solidFill>
                  <a:srgbClr val="FFFF00"/>
                </a:solidFill>
              </a:rPr>
              <a:t>nez</a:t>
            </a:r>
            <a:r>
              <a:rPr spc="-10" dirty="0">
                <a:solidFill>
                  <a:srgbClr val="FFFF00"/>
                </a:solidFill>
              </a:rPr>
              <a:t>a</a:t>
            </a:r>
            <a:r>
              <a:rPr dirty="0">
                <a:solidFill>
                  <a:srgbClr val="FFFF00"/>
                </a:solidFill>
              </a:rPr>
              <a:t>řazení</a:t>
            </a:r>
            <a:r>
              <a:rPr spc="1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se do nějaké v</a:t>
            </a:r>
            <a:r>
              <a:rPr spc="5" dirty="0">
                <a:solidFill>
                  <a:srgbClr val="FFFF00"/>
                </a:solidFill>
              </a:rPr>
              <a:t>r</a:t>
            </a:r>
            <a:r>
              <a:rPr dirty="0">
                <a:solidFill>
                  <a:srgbClr val="FFFF00"/>
                </a:solidFill>
              </a:rPr>
              <a:t>stevnické</a:t>
            </a:r>
            <a:r>
              <a:rPr spc="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skup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ny</a:t>
            </a:r>
            <a:r>
              <a:rPr spc="10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často poc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ťová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o</a:t>
            </a:r>
            <a:r>
              <a:rPr spc="3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jako stigma</a:t>
            </a:r>
          </a:p>
          <a:p>
            <a:pPr marL="354965" indent="-342265">
              <a:lnSpc>
                <a:spcPts val="2590"/>
              </a:lnSpc>
              <a:spcBef>
                <a:spcPts val="2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dirty="0">
                <a:solidFill>
                  <a:srgbClr val="FFFF00"/>
                </a:solidFill>
              </a:rPr>
              <a:t>vrstevn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cká ko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formita </a:t>
            </a:r>
            <a:r>
              <a:rPr spc="5" dirty="0">
                <a:solidFill>
                  <a:srgbClr val="FFFF00"/>
                </a:solidFill>
              </a:rPr>
              <a:t>j</a:t>
            </a:r>
            <a:r>
              <a:rPr dirty="0">
                <a:solidFill>
                  <a:srgbClr val="FFFF00"/>
                </a:solidFill>
              </a:rPr>
              <a:t>e</a:t>
            </a:r>
            <a:r>
              <a:rPr spc="-1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n</a:t>
            </a:r>
            <a:r>
              <a:rPr spc="-10" dirty="0">
                <a:solidFill>
                  <a:srgbClr val="FFFF00"/>
                </a:solidFill>
              </a:rPr>
              <a:t>e</a:t>
            </a:r>
            <a:r>
              <a:rPr dirty="0">
                <a:solidFill>
                  <a:srgbClr val="FFFF00"/>
                </a:solidFill>
              </a:rPr>
              <a:t>jvyšší v čas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é a </a:t>
            </a:r>
            <a:r>
              <a:rPr dirty="0" err="1">
                <a:solidFill>
                  <a:srgbClr val="FFFF00"/>
                </a:solidFill>
              </a:rPr>
              <a:t>stře</a:t>
            </a:r>
            <a:r>
              <a:rPr spc="-10" dirty="0" err="1">
                <a:solidFill>
                  <a:srgbClr val="FFFF00"/>
                </a:solidFill>
              </a:rPr>
              <a:t>d</a:t>
            </a:r>
            <a:r>
              <a:rPr dirty="0" err="1">
                <a:solidFill>
                  <a:srgbClr val="FFFF00"/>
                </a:solidFill>
              </a:rPr>
              <a:t>ní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scen</a:t>
            </a:r>
            <a:r>
              <a:rPr lang="cs-CZ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i</a:t>
            </a:r>
            <a:endParaRPr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093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93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historický	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hled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232650" cy="3440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681990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věk neznal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ívání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jako samostatnou peri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du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živ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tě čl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věka</a:t>
            </a:r>
          </a:p>
          <a:p>
            <a:pPr marL="354965" marR="73025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M.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Montaigne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Locke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ěli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sice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rozdíl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ezi dětstv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dosp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ale ne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movali</a:t>
            </a:r>
            <a:r>
              <a:rPr sz="24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si disk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ntin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přechodu</a:t>
            </a:r>
          </a:p>
          <a:p>
            <a:pPr marL="354965" marR="5080" indent="-342265">
              <a:lnSpc>
                <a:spcPct val="90000"/>
              </a:lnSpc>
              <a:spcBef>
                <a:spcPts val="5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</a:t>
            </a:r>
            <a:r>
              <a:rPr sz="24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 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au</a:t>
            </a:r>
            <a:r>
              <a:rPr sz="24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rnil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ve své stu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ii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 význam dospívání 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procesu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uvě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omování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utváření vl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stní 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entity,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spíše než o vývojovém ob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však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uvažov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 krátkém momentu krize, 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spívá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dstatě ztotožn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rtou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28600"/>
            <a:ext cx="6554867" cy="1524000"/>
          </a:xfrm>
          <a:prstGeom prst="rect">
            <a:avLst/>
          </a:prstGeom>
        </p:spPr>
        <p:txBody>
          <a:bodyPr vert="horz" wrap="square" lIns="0" tIns="38749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partners</a:t>
            </a:r>
            <a:r>
              <a:rPr spc="5" dirty="0"/>
              <a:t>k</a:t>
            </a:r>
            <a:r>
              <a:rPr dirty="0"/>
              <a:t>é</a:t>
            </a:r>
            <a:r>
              <a:rPr spc="-15" dirty="0"/>
              <a:t> </a:t>
            </a:r>
            <a:r>
              <a:rPr dirty="0"/>
              <a:t>vztahy/sexualita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520305" cy="30521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259840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navaz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vání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rozvoj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 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ycho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exuálního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vývoje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</a:p>
          <a:p>
            <a:pPr marL="354965" indent="-342265">
              <a:lnSpc>
                <a:spcPct val="100000"/>
              </a:lnSpc>
              <a:spcBef>
                <a:spcPts val="2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ědomění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sexuali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354965" marR="5080" indent="-342265">
              <a:lnSpc>
                <a:spcPts val="2160"/>
              </a:lnSpc>
              <a:spcBef>
                <a:spcPts val="5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první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ky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pá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(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něji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dí</a:t>
            </a:r>
            <a:r>
              <a:rPr sz="2000" spc="-10" dirty="0" err="1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 obv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átkodobé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vztahy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velkou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roli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hraje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zvědavo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potřeba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ujistit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přitažlivosti</a:t>
            </a:r>
          </a:p>
          <a:p>
            <a:pPr marL="354965" indent="-342265">
              <a:lnSpc>
                <a:spcPts val="2280"/>
              </a:lnSpc>
              <a:spcBef>
                <a:spcPts val="21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partnerský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</a:p>
          <a:p>
            <a:pPr marL="354965" marR="605790" indent="-342265">
              <a:lnSpc>
                <a:spcPts val="2160"/>
              </a:lnSpc>
              <a:spcBef>
                <a:spcPts val="5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běh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rovněž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případná odli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identi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či odli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orientace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3904" y="1230239"/>
            <a:ext cx="658050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W. F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rman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&amp; E. A. 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ehnerová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119" y="2584241"/>
            <a:ext cx="5869305" cy="350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6235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gr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aci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čtyř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citová vazba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(</a:t>
            </a:r>
            <a:r>
              <a:rPr sz="2400" i="1" dirty="0">
                <a:solidFill>
                  <a:srgbClr val="FFFF00"/>
                </a:solidFill>
                <a:latin typeface="Arial"/>
                <a:cs typeface="Arial"/>
              </a:rPr>
              <a:t>attach</a:t>
            </a:r>
            <a:r>
              <a:rPr sz="2400" i="1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00"/>
                </a:solidFill>
                <a:latin typeface="Arial"/>
                <a:cs typeface="Arial"/>
              </a:rPr>
              <a:t>ent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afi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péče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/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eprodukc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6960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7865" algn="l"/>
                <a:tab pos="2958465" algn="l"/>
                <a:tab pos="3517900" algn="l"/>
                <a:tab pos="4102100" algn="l"/>
                <a:tab pos="6693534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W.	Furman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&amp;	E.	A.	Wehnerová	2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24750" cy="3938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68275" indent="-342265" algn="just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rané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střed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pří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omno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citové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by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málo pravděpodobn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ť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jsou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příležitostné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átkodo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é.</a:t>
            </a:r>
          </a:p>
          <a:p>
            <a:pPr marL="354965" marR="292735" indent="-342265">
              <a:lnSpc>
                <a:spcPts val="1920"/>
              </a:lnSpc>
              <a:spcBef>
                <a:spcPts val="46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iativní</a:t>
            </a:r>
            <a:r>
              <a:rPr sz="2000" b="1" i="1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behaviorální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sys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převažuje,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tzn. romantičtí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tneři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plní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íše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roli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blíz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společník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 marL="354965" marR="119380" indent="-342265" algn="just">
              <a:lnSpc>
                <a:spcPct val="80100"/>
              </a:lnSpc>
              <a:spcBef>
                <a:spcPts val="49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Odlišno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heteros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přátelst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zaji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těna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 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objevující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projevy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touhy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jemnou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zi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 přitažli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 marL="354965" marR="5080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hledávání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partnera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opory a</a:t>
            </a:r>
            <a:r>
              <a:rPr sz="2000" b="1" i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zdroje</a:t>
            </a:r>
            <a:r>
              <a:rPr sz="2000" b="1" i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péče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situa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su 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těže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ětšiny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objevuje spíše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až</a:t>
            </a:r>
          </a:p>
          <a:p>
            <a:pPr marL="354965">
              <a:lnSpc>
                <a:spcPts val="192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i.</a:t>
            </a:r>
          </a:p>
          <a:p>
            <a:pPr marL="354965" marR="93345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prahu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rané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pělo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pak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ořen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i="1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i="1" spc="-1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i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čtyřmi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behavioráln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sys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émy</a:t>
            </a:r>
            <a:r>
              <a:rPr sz="2000" b="1" i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romantic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tner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 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tá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první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příčku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hie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arc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ii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ciálních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vztahů,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 nah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níky.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0" y="1300209"/>
            <a:ext cx="40646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6900" algn="l"/>
                <a:tab pos="1181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B.	B.	B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own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(1999)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394575" cy="3105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cent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vnick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800" b="1" i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kontextu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romant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zta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ole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44323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suje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ři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 f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voj</a:t>
            </a:r>
            <a:r>
              <a:rPr sz="2800" b="1" i="1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ch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jak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fic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áje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mné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ad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cent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ů,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tem,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ty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ktivity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1316" y="1300209"/>
            <a:ext cx="46475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59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nic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ace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22209" cy="4249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11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13 let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pomyslný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bod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zlomu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 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ientaci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ciálních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ajících.</a:t>
            </a: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FFFFFF"/>
              </a:buClr>
              <a:buFont typeface="Wingdings"/>
              <a:buChar char=""/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12192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naplnění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potřeb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blíz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umění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čínají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 ob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et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příslu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2"/>
              </a:spcBef>
              <a:buClr>
                <a:srgbClr val="FFFFFF"/>
              </a:buClr>
              <a:buFont typeface="Wingdings"/>
              <a:buChar char=""/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97790" indent="-342265">
              <a:lnSpc>
                <a:spcPct val="801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ladním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cílem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tohoto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zís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jistotu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ost naváz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(partne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ské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smyslu,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ujistit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atra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itě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42"/>
              </a:spcBef>
              <a:buClr>
                <a:srgbClr val="FFFFFF"/>
              </a:buClr>
              <a:buFont typeface="Wingdings"/>
              <a:buChar char=""/>
            </a:pPr>
            <a:endParaRPr sz="205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říci,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jedná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iřování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svého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razu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roli</a:t>
            </a:r>
          </a:p>
          <a:p>
            <a:pPr marL="354965">
              <a:lnSpc>
                <a:spcPts val="216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potenciáln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partnera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romantickém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ztahu.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36195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Tzv.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ým“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rává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šinou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ším 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lekti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u,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„podp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ry“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stejné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5700" y="1300209"/>
            <a:ext cx="459930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59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statusu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114540" cy="3536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4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16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ící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algn="just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címu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rany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741045" algn="just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„mít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e/p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i“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ám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fa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prest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379730" indent="-342265" algn="just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pak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artn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er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ný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„n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ný“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prest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dospíva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ího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snižova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7832" y="806433"/>
            <a:ext cx="5535930" cy="97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05"/>
              </a:lnSpc>
              <a:tabLst>
                <a:tab pos="29470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 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áklon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ts val="4105"/>
              </a:lnSpc>
            </a:pP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(affe</a:t>
            </a:r>
            <a:r>
              <a:rPr sz="3600" b="1" i="1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tionate)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11394"/>
            <a:ext cx="7407275" cy="4093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ts val="31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7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20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ází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zm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ts val="3190"/>
              </a:lnSpc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rom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ant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tahu.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377190" indent="-342265">
              <a:lnSpc>
                <a:spcPct val="90000"/>
              </a:lnSpc>
              <a:spcBef>
                <a:spcPts val="6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rtn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sá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dch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kdy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podstatný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spíše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áření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la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tníh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azu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ího ve 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ts val="302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Part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iž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žív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city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závaz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u,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kazu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míru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če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dru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 je ná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ůst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ty.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007" y="806433"/>
            <a:ext cx="4243705" cy="97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05"/>
              </a:lnSpc>
              <a:tabLst>
                <a:tab pos="29470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vazby</a:t>
            </a:r>
            <a:endParaRPr sz="3600">
              <a:latin typeface="Arial"/>
              <a:cs typeface="Arial"/>
            </a:endParaRPr>
          </a:p>
          <a:p>
            <a:pPr marL="123825" algn="ctr">
              <a:lnSpc>
                <a:spcPts val="4105"/>
              </a:lnSpc>
            </a:pP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(bon</a:t>
            </a:r>
            <a:r>
              <a:rPr sz="3600" b="1" i="1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600" b="1" i="1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6958330" cy="2777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fá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by</a:t>
            </a:r>
            <a:r>
              <a:rPr sz="2800" i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evuje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ran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pě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(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kolem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21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le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),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předchozíc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fází.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  <a:buClr>
                <a:srgbClr val="FFFFFF"/>
              </a:buClr>
              <a:buFont typeface="Wingdings"/>
              <a:buChar char=""/>
            </a:pPr>
            <a:endParaRPr sz="405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tnerů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per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spo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budoucnosti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5820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42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rizikové	ch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5213350" cy="1917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lik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vent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chování,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imin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ita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uma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alko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u,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drog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poruch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příj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potravy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114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31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přechodové	r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tuály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129780" cy="3330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25095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šní době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naší kultuře spíše tranz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tní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ody, mil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íky</a:t>
            </a:r>
            <a:endParaRPr sz="2400">
              <a:latin typeface="Arial"/>
              <a:cs typeface="Arial"/>
            </a:endParaRPr>
          </a:p>
          <a:p>
            <a:pPr marL="354965" marR="508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15 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nné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 doc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ázky,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nský průkaz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18 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právní zl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til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maturita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tzv.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ška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sti</a:t>
            </a:r>
            <a:endParaRPr sz="2400">
              <a:latin typeface="Arial"/>
              <a:cs typeface="Arial"/>
            </a:endParaRPr>
          </a:p>
          <a:p>
            <a:pPr marL="354965" marR="1191260" indent="-342265">
              <a:lnSpc>
                <a:spcPts val="2590"/>
              </a:lnSpc>
              <a:spcBef>
                <a:spcPts val="6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čení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defi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itiv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čení ad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scentního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moratoria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chy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 přecho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ové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rituá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093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93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historický	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hled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680351"/>
            <a:ext cx="7319645" cy="3244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G.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Hall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kladatel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ychologie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D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45" dirty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lit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tism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18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sto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tí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  <a:tab pos="340995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	za „n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 život“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nci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čl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věk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il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 žít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</a:p>
          <a:p>
            <a:pPr marL="756285" marR="321945" lvl="1" indent="-287020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mezi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tikl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svět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vost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 c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smu,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telství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sam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tě atd.)</a:t>
            </a:r>
          </a:p>
          <a:p>
            <a:pPr marL="756285" marR="5080" lvl="1" indent="-287020">
              <a:lnSpc>
                <a:spcPct val="80000"/>
              </a:lnSpc>
              <a:spcBef>
                <a:spcPts val="43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  <a:tab pos="2305685" algn="l"/>
                <a:tab pos="530225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cí,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lů 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si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ladn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nden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 ve sv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 nitru,	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im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vošsk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“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 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„civ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zací“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se sv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tem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rem,	ster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ot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zo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vazků</a:t>
            </a:r>
          </a:p>
          <a:p>
            <a:pPr marL="756285" marR="30480" lvl="1" indent="-287020">
              <a:lnSpc>
                <a:spcPts val="1730"/>
              </a:lnSpc>
              <a:spcBef>
                <a:spcPts val="4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i="1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i="1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i="1" dirty="0">
                <a:solidFill>
                  <a:srgbClr val="FFFF00"/>
                </a:solidFill>
                <a:latin typeface="Arial"/>
                <a:cs typeface="Arial"/>
              </a:rPr>
              <a:t>fli</a:t>
            </a:r>
            <a:r>
              <a:rPr sz="1800" i="1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dřív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jšího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zoru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ný, tém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hnu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z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obno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 spr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vný.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40" y="30178"/>
            <a:ext cx="6554867" cy="1524000"/>
          </a:xfrm>
          <a:prstGeom prst="rect">
            <a:avLst/>
          </a:prstGeom>
        </p:spPr>
        <p:txBody>
          <a:bodyPr vert="horz" wrap="square" lIns="0" tIns="38749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ident</a:t>
            </a:r>
            <a:r>
              <a:rPr spc="-1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78257"/>
            <a:ext cx="6093460" cy="3575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(kdo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jsem) a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(kam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tř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m) asp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tity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R. Joss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ces 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ce: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časná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escen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ps</a:t>
            </a:r>
            <a:r>
              <a:rPr sz="16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chologická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diferenc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ace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14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15</a:t>
            </a:r>
            <a:r>
              <a:rPr sz="16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let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fáze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zkou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ení,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expe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imento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ání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16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17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období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azování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tví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ts val="1914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escen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období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kon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olida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vztahu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sobě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ts val="2155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Eriks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</a:p>
          <a:p>
            <a:pPr marL="756285" lvl="1" indent="-287020">
              <a:lnSpc>
                <a:spcPts val="1914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ersus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zmatení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ts val="2155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Marc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aktivní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edání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předčasně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avřená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difúzní,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rozpt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lená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nezá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azná identita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mor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ium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status</a:t>
            </a:r>
            <a:r>
              <a:rPr sz="16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získání,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ažení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180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FF00"/>
                </a:solidFill>
              </a:rPr>
              <a:t> 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3400" y="533400"/>
            <a:ext cx="8458200" cy="1447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E. </a:t>
            </a:r>
            <a:r>
              <a:rPr lang="cs-CZ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Erikson</a:t>
            </a: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Dosažená Identita jako vývojový úkol pro období adolescence. </a:t>
            </a:r>
            <a:endParaRPr lang="cs-CZ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cs-CZ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Vodorovná linka ukazuje, jak se do naplnění aktuálního vývojového úkolu promítají předchozí vývojové úkoly a očekávané vývojové úkoly</a:t>
            </a:r>
          </a:p>
          <a:p>
            <a:endParaRPr lang="cs-CZ" dirty="0"/>
          </a:p>
        </p:txBody>
      </p:sp>
      <p:sp>
        <p:nvSpPr>
          <p:cNvPr id="6246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100">
                <a:solidFill>
                  <a:schemeClr val="tx2"/>
                </a:solidFill>
                <a:latin typeface="Times New Roman" panose="02020603050405020304" pitchFamily="18" charset="0"/>
              </a:rPr>
              <a:t>Petr Macek, katedra psychologie FSS MU</a:t>
            </a:r>
          </a:p>
        </p:txBody>
      </p:sp>
      <p:graphicFrame>
        <p:nvGraphicFramePr>
          <p:cNvPr id="624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278189"/>
              </p:ext>
            </p:extLst>
          </p:nvPr>
        </p:nvGraphicFramePr>
        <p:xfrm>
          <a:off x="36922" y="2209800"/>
          <a:ext cx="8737600" cy="5630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9243918" imgH="6141314" progId="Word.Document.8">
                  <p:embed/>
                </p:oleObj>
              </mc:Choice>
              <mc:Fallback>
                <p:oleObj name="Document" r:id="rId4" imgW="9243918" imgH="6141314" progId="Word.Document.8">
                  <p:embed/>
                  <p:pic>
                    <p:nvPicPr>
                      <p:cNvPr id="624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2" y="2209800"/>
                        <a:ext cx="8737600" cy="56309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762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cs-CZ" altLang="cs-CZ" sz="2400"/>
              <a:t>Identita</a:t>
            </a:r>
            <a:endParaRPr lang="en-US" alt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Společenské moratorium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Běžně se rozlišuje </a:t>
            </a:r>
            <a:r>
              <a:rPr lang="cs-CZ" b="1" dirty="0">
                <a:solidFill>
                  <a:srgbClr val="FFC000"/>
                </a:solidFill>
              </a:rPr>
              <a:t>osobní a sociální aspekt identity</a:t>
            </a:r>
            <a:r>
              <a:rPr lang="cs-CZ" dirty="0">
                <a:solidFill>
                  <a:srgbClr val="FFC000"/>
                </a:solidFill>
              </a:rPr>
              <a:t>.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Osobní identita: Podstatné je vědomí vlastní jedinečnosti, neopakovatelnosti a  ohraničenosti vůči druhým. Spojuje se zážitkem „já jsem já“ a odpovídá na otázku „kdo jsem“. 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Sociální aspekt identity je pocit začlenění,  spolupatřičnosti a kontinuity ve vztazích i čase. Odpovídá na otázky typu „kam patřím“, „čeho jsem součástí“, „odkud pocházím“ a „kam směřuji“. V tomto smyslu přerůstá často hranice existenciálního zážitku vlastního já.  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77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cs-CZ" altLang="cs-CZ" sz="2400"/>
              <a:t>Identita</a:t>
            </a:r>
            <a:endParaRPr lang="en-US" alt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Společenské moratorium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Běžně se rozlišuje </a:t>
            </a:r>
            <a:r>
              <a:rPr lang="cs-CZ" b="1" dirty="0">
                <a:solidFill>
                  <a:srgbClr val="FFC000"/>
                </a:solidFill>
              </a:rPr>
              <a:t>osobní a sociální aspekt identity</a:t>
            </a:r>
            <a:r>
              <a:rPr lang="cs-CZ" dirty="0">
                <a:solidFill>
                  <a:srgbClr val="FFC000"/>
                </a:solidFill>
              </a:rPr>
              <a:t>.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Osobní identita: Podstatné je vědomí vlastní jedinečnosti, neopakovatelnosti a  ohraničenosti vůči druhým. Spojuje se zážitkem „já jsem já“ a odpovídá na otázku „kdo jsem“. 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Sociální aspekt identity je pocit začlenění,  spolupatřičnosti a kontinuity ve vztazích i čase. Odpovídá na otázky typu „kam patřím“, „čeho jsem součástí“, „odkud pocházím“ a „kam směřuji“. V tomto smyslu přerůstá často hranice existenciálního zážitku vlastního já. 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Identita jako integrita osobnosti dospívajícího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592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844578"/>
              </p:ext>
            </p:extLst>
          </p:nvPr>
        </p:nvGraphicFramePr>
        <p:xfrm>
          <a:off x="1371600" y="2000250"/>
          <a:ext cx="5681663" cy="3065463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536877189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894768155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3927094548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4158814988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3616682590"/>
                    </a:ext>
                  </a:extLst>
                </a:gridCol>
              </a:tblGrid>
              <a:tr h="333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Statusy  identity podle J.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Marcii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(1968, 1975)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79346"/>
                  </a:ext>
                </a:extLst>
              </a:tr>
              <a:tr h="1333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Aktuální pozice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(přesvědčení, ideologie,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zaměstnání)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Aktivní hledání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(identity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Náhradní, uzavřená identita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foreclosure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Difúzní, rozptýlená identita (identity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Nezávazná identita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(moratorium)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89000551"/>
                  </a:ext>
                </a:extLst>
              </a:tr>
              <a:tr h="7315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Krize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Přítomná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Chybí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může či nemusí být přítomná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krizi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7979"/>
                  </a:ext>
                </a:extLst>
              </a:tr>
              <a:tr h="66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Závazek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Přítomný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Přítomný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chybí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chybí nebo je vágní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5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3817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42937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Difúzní (rozptýlená) identita</a:t>
            </a:r>
            <a:r>
              <a:rPr lang="cs-CZ" dirty="0">
                <a:solidFill>
                  <a:srgbClr val="FFC000"/>
                </a:solidFill>
              </a:rPr>
              <a:t> je stav, kdy člověk neprožívá krizi ani závazek. Nemá aktivní potřebu </a:t>
            </a:r>
            <a:r>
              <a:rPr lang="cs-CZ" dirty="0" err="1">
                <a:solidFill>
                  <a:srgbClr val="FFC000"/>
                </a:solidFill>
              </a:rPr>
              <a:t>sebedefinování</a:t>
            </a:r>
            <a:r>
              <a:rPr lang="cs-CZ" dirty="0">
                <a:solidFill>
                  <a:srgbClr val="FFC000"/>
                </a:solidFill>
              </a:rPr>
              <a:t>. Je snadno ovlivnitelný vrstevníky, mění často svoje názory a přesvědčení a mění i svoje chování, aby bylo v souladu s normami a očekáváním skupiny, které je právě členem. Proto je jeho sebehodnocení značně kolísavé, závisí na tom, jak na něj druzí reagují.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náhradní identity</a:t>
            </a:r>
            <a:r>
              <a:rPr lang="cs-CZ" dirty="0">
                <a:solidFill>
                  <a:srgbClr val="FFC000"/>
                </a:solidFill>
              </a:rPr>
              <a:t> či předčasného uzavření (</a:t>
            </a:r>
            <a:r>
              <a:rPr lang="cs-CZ" dirty="0" err="1">
                <a:solidFill>
                  <a:srgbClr val="FFC000"/>
                </a:solidFill>
              </a:rPr>
              <a:t>foreclosure</a:t>
            </a:r>
            <a:r>
              <a:rPr lang="cs-CZ" dirty="0">
                <a:solidFill>
                  <a:srgbClr val="FFC000"/>
                </a:solidFill>
              </a:rPr>
              <a:t>) charakterizují závazky a konzistentní obraz světa a sebe. Děje se tak bez toho, že by člověk zažíval krizi identity. Postoje, normy a přesvědčení, resp. budoucí cíle přebírá nekriticky od autorit (zejména rodičů, učitelů, ale i důležitých přátel), bez potřeby ověřovat si je vlastní zkušeností.</a:t>
            </a:r>
          </a:p>
          <a:p>
            <a:pPr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moratoria</a:t>
            </a:r>
            <a:r>
              <a:rPr lang="cs-CZ" dirty="0">
                <a:solidFill>
                  <a:srgbClr val="FFC000"/>
                </a:solidFill>
              </a:rPr>
              <a:t> je charakteristický tím, že člověk zažívá krizi identity spojenou se stavy úzkosti a s pochybnostmi, aniž by však na sebe bral skutečné závazky. Pouze v této oblasti experimentuje, zkouší si určité role, objevuje hodnoty a rozvíjí různé zájmy.</a:t>
            </a:r>
          </a:p>
          <a:p>
            <a:pPr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získání či dosažení identity</a:t>
            </a:r>
            <a:r>
              <a:rPr lang="cs-CZ" dirty="0">
                <a:solidFill>
                  <a:srgbClr val="FFC000"/>
                </a:solidFill>
              </a:rPr>
              <a:t> (identity </a:t>
            </a:r>
            <a:r>
              <a:rPr lang="cs-CZ" dirty="0" err="1">
                <a:solidFill>
                  <a:srgbClr val="FFC000"/>
                </a:solidFill>
              </a:rPr>
              <a:t>achievment</a:t>
            </a:r>
            <a:r>
              <a:rPr lang="cs-CZ" dirty="0">
                <a:solidFill>
                  <a:srgbClr val="FFC000"/>
                </a:solidFill>
              </a:rPr>
              <a:t>) provází zážitek krize hledání a pochybností jedince při současné snaze řešit otázku svých závazků. Spojuje tak svoji minulost, přítomnost a budoucnost ve smysluplný celek, zažívá kontinuitu a </a:t>
            </a:r>
            <a:r>
              <a:rPr lang="cs-CZ" dirty="0" err="1">
                <a:solidFill>
                  <a:srgbClr val="FFC000"/>
                </a:solidFill>
              </a:rPr>
              <a:t>sebeakceptaci</a:t>
            </a:r>
            <a:r>
              <a:rPr lang="cs-CZ" dirty="0">
                <a:solidFill>
                  <a:srgbClr val="FFC000"/>
                </a:solidFill>
              </a:rPr>
              <a:t>, posiluje svoje já a v konečné fázi je schopen sexuální intimity.</a:t>
            </a:r>
          </a:p>
        </p:txBody>
      </p:sp>
    </p:spTree>
    <p:extLst>
      <p:ext uri="{BB962C8B-B14F-4D97-AF65-F5344CB8AC3E}">
        <p14:creationId xmlns:p14="http://schemas.microsoft.com/office/powerpoint/2010/main" val="35427980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Empirické výsledky, které by potvrzovaly předpoklad, že o těchto čtyřech variantách identity lze současně uvažovat jako o vývojových fázích identity jsou nejednoznačné. J. </a:t>
            </a:r>
            <a:r>
              <a:rPr lang="cs-CZ" dirty="0" err="1">
                <a:solidFill>
                  <a:srgbClr val="FFC000"/>
                </a:solidFill>
              </a:rPr>
              <a:t>Krogerová</a:t>
            </a:r>
            <a:r>
              <a:rPr lang="cs-CZ" dirty="0">
                <a:solidFill>
                  <a:srgbClr val="FFC000"/>
                </a:solidFill>
              </a:rPr>
              <a:t> (2000) se domnívá, že přechod z dospívání do dospělosti probíhá v pořadí: rozptýlená identita  – předčasné uzavření - moratorium – dosažení identity.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 Ve vztahu k období střední adolescence bychom však mohli uvažovat i tak, že na počátku je fáze předčasného uzavření (jako vliv převzatých avšak osobně neprožitých norem a hodnot autorit, především rodičů) a reakcí na překonání tohoto implantovaného pohledu na svět je období difusní, rozptýlené identity. 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Podle  J. </a:t>
            </a:r>
            <a:r>
              <a:rPr lang="cs-CZ" dirty="0" err="1">
                <a:solidFill>
                  <a:srgbClr val="FFC000"/>
                </a:solidFill>
              </a:rPr>
              <a:t>Marcii</a:t>
            </a:r>
            <a:r>
              <a:rPr lang="cs-CZ" dirty="0">
                <a:solidFill>
                  <a:srgbClr val="FFC000"/>
                </a:solidFill>
              </a:rPr>
              <a:t> je pouze nezbytné, aby status moratoria předcházel statusu dosažení identity. Difúzní stadium, předčasné uzavření (náhradní identita) a moratorium jsou normální fáze adolescence a je také běžné, že se adolescent v jednotlivých oblastech života nachází ve stejnou dobu v různých statusech (např. v profesní orientaci je ve stádiu moratoria, v erotických vztazích zatím v difúzním stadiu). Problematické však je, není-li tento proces završen statusem dosažení identity a když zbývající statusy přesahují až do dospělého věku (</a:t>
            </a:r>
            <a:r>
              <a:rPr lang="cs-CZ" dirty="0" err="1">
                <a:solidFill>
                  <a:srgbClr val="FFC000"/>
                </a:solidFill>
              </a:rPr>
              <a:t>Marcia</a:t>
            </a:r>
            <a:r>
              <a:rPr lang="cs-CZ" dirty="0">
                <a:solidFill>
                  <a:srgbClr val="FFC000"/>
                </a:solidFill>
              </a:rPr>
              <a:t>, 1980).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541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6554867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Aktuální změny v pojetí dospívání: </a:t>
            </a:r>
            <a:br>
              <a:rPr lang="cs-CZ" altLang="cs-CZ" sz="2800" dirty="0"/>
            </a:br>
            <a:r>
              <a:rPr lang="cs-CZ" altLang="cs-CZ" sz="2800" dirty="0"/>
              <a:t>v čem se liší současná generace od generací předchozích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6554867" cy="4876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snížil se význam genderových stereotypů a norem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např. v oblasti sebehodnocení dívky „dohánějí“ chlapce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zvýšila se hodnota zábavy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volného času</a:t>
            </a:r>
          </a:p>
          <a:p>
            <a:pPr eaLnBrk="1" hangingPunct="1"/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„správné“ 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 „dobré“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je významově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stále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blíž tomu, co je „silné“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 pozdní adolescenci „odklad závažných rozhodnutí“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zvýšila se hodnota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osobního rozhodnutí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svobody a „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kontroly“ nad sebou samým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velký tlak na to „mít hodnotu“ být „uznávaný“ 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problém identity a hodnotového zakotvení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8910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554867" cy="1066800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Změny v pojetí dospívání – historický pohled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 fontScale="47500" lnSpcReduction="20000"/>
          </a:bodyPr>
          <a:lstStyle/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1.    Adolescence jako bouře a vzdor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resp</a:t>
            </a:r>
            <a:r>
              <a:rPr lang="cs-CZ" altLang="cs-CZ" sz="3200" dirty="0">
                <a:solidFill>
                  <a:srgbClr val="FFFF00"/>
                </a:solidFill>
              </a:rPr>
              <a:t>.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 jako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generační konflikt                                                                    </a:t>
            </a:r>
            <a:r>
              <a:rPr lang="cs-CZ" altLang="cs-CZ" sz="3200" b="1" dirty="0">
                <a:solidFill>
                  <a:srgbClr val="FFFF00"/>
                </a:solidFill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G.S.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Hall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 1904, S. Freud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,</a:t>
            </a:r>
            <a:r>
              <a:rPr lang="cs-CZ" altLang="cs-CZ" sz="3200" b="1" dirty="0">
                <a:solidFill>
                  <a:srgbClr val="FFFF00"/>
                </a:solidFill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A. Freud, 1946) </a:t>
            </a:r>
            <a:b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hlavní témata: </a:t>
            </a:r>
            <a:r>
              <a:rPr lang="cs-CZ" altLang="cs-CZ" sz="3200" i="1" dirty="0">
                <a:solidFill>
                  <a:srgbClr val="FFFF00"/>
                </a:solidFill>
              </a:rPr>
              <a:t>vzpoura,  příprava na profesi,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oidipovský komplex,</a:t>
            </a:r>
            <a:r>
              <a:rPr lang="cs-CZ" altLang="cs-CZ" sz="3200" i="1" dirty="0">
                <a:solidFill>
                  <a:srgbClr val="FFFF00"/>
                </a:solidFill>
              </a:rPr>
              <a:t>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obrany já</a:t>
            </a: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2.   Adolescence jako určité období pro splnění vývojového úkolu                                                       </a:t>
            </a:r>
            <a:r>
              <a:rPr lang="cs-CZ" altLang="cs-CZ" sz="3200" b="1" dirty="0">
                <a:solidFill>
                  <a:srgbClr val="FFFF00"/>
                </a:solidFill>
              </a:rPr>
              <a:t>  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(R.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Havighurst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</a:t>
            </a:r>
            <a:r>
              <a:rPr lang="cs-CZ" altLang="cs-CZ" sz="3200" dirty="0">
                <a:solidFill>
                  <a:srgbClr val="FFFF00"/>
                </a:solidFill>
              </a:rPr>
              <a:t>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1948; E.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Erikson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 1968).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společenská očekávání</a:t>
            </a:r>
            <a:r>
              <a:rPr lang="cs-CZ" altLang="cs-CZ" sz="3200" i="1" dirty="0">
                <a:solidFill>
                  <a:srgbClr val="FFFF00"/>
                </a:solidFill>
              </a:rPr>
              <a:t>, 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hledání vlastní identity</a:t>
            </a:r>
            <a:r>
              <a:rPr lang="cs-CZ" altLang="cs-CZ" sz="3200" i="1" dirty="0">
                <a:solidFill>
                  <a:srgbClr val="FFFF00"/>
                </a:solidFill>
              </a:rPr>
              <a:t>,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životní</a:t>
            </a:r>
            <a:r>
              <a:rPr lang="cs-CZ" altLang="cs-CZ" sz="3200" i="1" dirty="0">
                <a:solidFill>
                  <a:srgbClr val="FFFF00"/>
                </a:solidFill>
              </a:rPr>
              <a:t> cesta, moratorium</a:t>
            </a: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</a:rPr>
              <a:t>3.</a:t>
            </a:r>
            <a:r>
              <a:rPr lang="cs-CZ" altLang="cs-CZ" sz="3200" dirty="0">
                <a:solidFill>
                  <a:srgbClr val="FFFF00"/>
                </a:solidFill>
              </a:rPr>
              <a:t>   </a:t>
            </a:r>
            <a:r>
              <a:rPr lang="cs-CZ" altLang="cs-CZ" sz="3200" b="1" dirty="0">
                <a:solidFill>
                  <a:srgbClr val="FFFF00"/>
                </a:solidFill>
              </a:rPr>
              <a:t>Adolescence jako konceptualizace životního prostoru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K. </a:t>
            </a:r>
            <a:r>
              <a:rPr lang="cs-CZ" altLang="cs-CZ" sz="3200" dirty="0" err="1">
                <a:solidFill>
                  <a:srgbClr val="FFFF00"/>
                </a:solidFill>
              </a:rPr>
              <a:t>Lewin</a:t>
            </a:r>
            <a:r>
              <a:rPr lang="cs-CZ" altLang="cs-CZ" sz="3200" dirty="0">
                <a:solidFill>
                  <a:srgbClr val="FFFF00"/>
                </a:solidFill>
              </a:rPr>
              <a:t>, 1939; U. </a:t>
            </a:r>
            <a:r>
              <a:rPr lang="cs-CZ" altLang="cs-CZ" sz="3200" dirty="0" err="1">
                <a:solidFill>
                  <a:srgbClr val="FFFF00"/>
                </a:solidFill>
              </a:rPr>
              <a:t>Bronfenbrenner</a:t>
            </a:r>
            <a:r>
              <a:rPr lang="cs-CZ" altLang="cs-CZ" sz="3200" dirty="0">
                <a:solidFill>
                  <a:srgbClr val="FFFF00"/>
                </a:solidFill>
              </a:rPr>
              <a:t>, 1979                  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</a:rPr>
              <a:t>osobní význam a strukturace životního prostředí dospívajícího, kulturní vlivy, adolescentní kultura a subkultury</a:t>
            </a:r>
          </a:p>
          <a:p>
            <a:pPr marL="571500" indent="-571500" eaLnBrk="1" hangingPunct="1">
              <a:buFontTx/>
              <a:buNone/>
            </a:pPr>
            <a:endParaRPr lang="cs-CZ" altLang="cs-CZ" sz="3200" i="1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</a:rPr>
              <a:t>4.   Adolescence jako utváření vlastního vývoje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         (R. </a:t>
            </a:r>
            <a:r>
              <a:rPr lang="cs-CZ" altLang="cs-CZ" sz="3200" dirty="0" err="1">
                <a:solidFill>
                  <a:srgbClr val="FFFF00"/>
                </a:solidFill>
              </a:rPr>
              <a:t>Lerner</a:t>
            </a:r>
            <a:r>
              <a:rPr lang="cs-CZ" altLang="cs-CZ" sz="3200" dirty="0">
                <a:solidFill>
                  <a:srgbClr val="FFFF00"/>
                </a:solidFill>
              </a:rPr>
              <a:t>, 1985, 2001; P. </a:t>
            </a:r>
            <a:r>
              <a:rPr lang="cs-CZ" altLang="cs-CZ" sz="3200" dirty="0" err="1">
                <a:solidFill>
                  <a:srgbClr val="FFFF00"/>
                </a:solidFill>
              </a:rPr>
              <a:t>Baltes</a:t>
            </a:r>
            <a:r>
              <a:rPr lang="cs-CZ" altLang="cs-CZ" sz="3200" dirty="0">
                <a:solidFill>
                  <a:srgbClr val="FFFF00"/>
                </a:solidFill>
              </a:rPr>
              <a:t>, 1997; </a:t>
            </a:r>
            <a:r>
              <a:rPr lang="cs-CZ" altLang="cs-CZ" sz="3200" dirty="0" err="1">
                <a:solidFill>
                  <a:srgbClr val="FFFF00"/>
                </a:solidFill>
              </a:rPr>
              <a:t>Arnett</a:t>
            </a:r>
            <a:r>
              <a:rPr lang="cs-CZ" altLang="cs-CZ" sz="3200" dirty="0">
                <a:solidFill>
                  <a:srgbClr val="FFFF00"/>
                </a:solidFill>
              </a:rPr>
              <a:t>, 2000)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</a:rPr>
              <a:t> dospívající jako aktivní subjekt vlastního vývoje, dospívající  jako podnět pro  ostatní, období adolescence jako hodnota sama o sobě, přesahy do dospělosti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06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458788"/>
            <a:ext cx="7543800" cy="1295401"/>
          </a:xfrm>
        </p:spPr>
        <p:txBody>
          <a:bodyPr/>
          <a:lstStyle/>
          <a:p>
            <a:pPr eaLnBrk="1" hangingPunct="1"/>
            <a:r>
              <a:rPr lang="cs-CZ" altLang="cs-CZ" sz="2000"/>
              <a:t>Změny v pojetí dospívání – historický pohled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29600" cy="5022850"/>
          </a:xfrm>
        </p:spPr>
        <p:txBody>
          <a:bodyPr>
            <a:normAutofit fontScale="92500" lnSpcReduction="20000"/>
          </a:bodyPr>
          <a:lstStyle/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Vzdor, vzpoura a příprava na dospělost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      (negace identity dospělých)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Vývojový úkol a společenský tlak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(dosažení „společensky správné“ identity)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Prostor pro seberealizaci a životní styl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(hledání vlastní hodnoty, utváření  „pravé adolescentní identity“)</a:t>
            </a:r>
          </a:p>
          <a:p>
            <a:pPr marL="571500" indent="-571500" eaLnBrk="1" hangingPunct="1"/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Start do autorství vlastního života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(adolescentní reflexe vlastní přítomnosti a budoucnosti -  důraz na vlastní </a:t>
            </a:r>
            <a:r>
              <a:rPr lang="cs-CZ" altLang="cs-CZ" sz="1800" dirty="0" err="1">
                <a:solidFill>
                  <a:srgbClr val="FFFF00"/>
                </a:solidFill>
              </a:rPr>
              <a:t>seberozvoj</a:t>
            </a:r>
            <a:r>
              <a:rPr lang="cs-CZ" altLang="cs-CZ" sz="1800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356100" y="2060575"/>
            <a:ext cx="0" cy="433388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356100" y="3500438"/>
            <a:ext cx="0" cy="433387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356100" y="4724400"/>
            <a:ext cx="0" cy="433388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6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87350"/>
            <a:ext cx="7543800" cy="1295400"/>
          </a:xfrm>
        </p:spPr>
        <p:txBody>
          <a:bodyPr/>
          <a:lstStyle/>
          <a:p>
            <a:pPr eaLnBrk="1" hangingPunct="1"/>
            <a:r>
              <a:rPr lang="cs-CZ" altLang="cs-CZ" sz="2400"/>
              <a:t>Počátek dospívání (časná adolescence)</a:t>
            </a:r>
            <a:r>
              <a:rPr lang="cs-CZ" altLang="cs-CZ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229600" cy="5300662"/>
          </a:xfrm>
        </p:spPr>
        <p:txBody>
          <a:bodyPr>
            <a:normAutofit/>
          </a:bodyPr>
          <a:lstStyle/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Počátek dospívání byl a je tradičně determinován biologicky a psychologicky nově stále větší měrou i sociálně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Dominují </a:t>
            </a:r>
            <a:r>
              <a:rPr lang="cs-CZ" altLang="cs-CZ" sz="2000" b="1" dirty="0">
                <a:solidFill>
                  <a:srgbClr val="FFFF00"/>
                </a:solidFill>
              </a:rPr>
              <a:t>pubertální změny</a:t>
            </a:r>
            <a:r>
              <a:rPr lang="cs-CZ" altLang="cs-CZ" sz="2000" dirty="0">
                <a:solidFill>
                  <a:srgbClr val="FFFF00"/>
                </a:solidFill>
              </a:rPr>
              <a:t>. Některé </a:t>
            </a:r>
            <a:r>
              <a:rPr lang="cs-CZ" altLang="cs-CZ" sz="2000" b="1" dirty="0">
                <a:solidFill>
                  <a:srgbClr val="FFFF00"/>
                </a:solidFill>
              </a:rPr>
              <a:t>psychické a sociální změny v rané adolescenci lze považovat za přímý důsledek pubertálních</a:t>
            </a:r>
            <a:r>
              <a:rPr lang="cs-CZ" altLang="cs-CZ" sz="2000" dirty="0">
                <a:solidFill>
                  <a:srgbClr val="FFFF00"/>
                </a:solidFill>
              </a:rPr>
              <a:t> změn. Typické je např. zvýšení zájmu o vrstevníky opačného pohlaví, jež je posilován právě projeveným pohlavním pudem a výskytem sekundárních pohlavních znaků. 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b="1" dirty="0">
                <a:solidFill>
                  <a:srgbClr val="FFFF00"/>
                </a:solidFill>
              </a:rPr>
              <a:t>Další změny</a:t>
            </a:r>
            <a:r>
              <a:rPr lang="cs-CZ" altLang="cs-CZ" sz="2000" dirty="0">
                <a:solidFill>
                  <a:srgbClr val="FFFF00"/>
                </a:solidFill>
              </a:rPr>
              <a:t> se objevují v té stejné době, ale </a:t>
            </a:r>
            <a:r>
              <a:rPr lang="cs-CZ" altLang="cs-CZ" sz="2000" b="1" dirty="0">
                <a:solidFill>
                  <a:srgbClr val="FFFF00"/>
                </a:solidFill>
              </a:rPr>
              <a:t>nejsou v přímém vztahu k pubertě</a:t>
            </a:r>
            <a:r>
              <a:rPr lang="cs-CZ" altLang="cs-CZ" sz="2000" dirty="0">
                <a:solidFill>
                  <a:srgbClr val="FFFF00"/>
                </a:solidFill>
              </a:rPr>
              <a:t>,  např. kognitivní změny (formální operace, abstraktní myšlení atd..). 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b="1" dirty="0">
                <a:solidFill>
                  <a:srgbClr val="FFFF00"/>
                </a:solidFill>
              </a:rPr>
              <a:t>Některé změny</a:t>
            </a:r>
            <a:r>
              <a:rPr lang="cs-CZ" altLang="cs-CZ" sz="2000" dirty="0">
                <a:solidFill>
                  <a:srgbClr val="FFFF00"/>
                </a:solidFill>
              </a:rPr>
              <a:t> v tomto věku </a:t>
            </a:r>
            <a:r>
              <a:rPr lang="cs-CZ" altLang="cs-CZ" sz="2000" b="1" dirty="0">
                <a:solidFill>
                  <a:srgbClr val="FFFF00"/>
                </a:solidFill>
              </a:rPr>
              <a:t>jsou především determinovány společenskými podmínkami</a:t>
            </a:r>
            <a:r>
              <a:rPr lang="cs-CZ" altLang="cs-CZ" sz="2000" dirty="0">
                <a:solidFill>
                  <a:srgbClr val="FFFF00"/>
                </a:solidFill>
              </a:rPr>
              <a:t> a nejsou primárně vázány na biologické dozrávání a psychické změny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Pojem </a:t>
            </a:r>
            <a:r>
              <a:rPr lang="cs-CZ" altLang="cs-CZ" sz="2000" b="1" dirty="0">
                <a:solidFill>
                  <a:srgbClr val="FFFF00"/>
                </a:solidFill>
              </a:rPr>
              <a:t>psychosociálního moratoria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25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60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5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tělesné	dosp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249795" cy="3639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089025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nač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sová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hormonál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změn zakotveno 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prenatá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ním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vývoji</a:t>
            </a: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hormonů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 začíná zvyš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vat okolo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osmi let</a:t>
            </a:r>
          </a:p>
          <a:p>
            <a:pPr marL="354965" marR="71755" indent="-342265">
              <a:lnSpc>
                <a:spcPts val="2590"/>
              </a:lnSpc>
              <a:spcBef>
                <a:spcPts val="6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seku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dární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vní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znaky se objevují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okolo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12 až 13 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</a:p>
          <a:p>
            <a:pPr marL="354965" marR="15748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zejména u dívek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ná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tup pu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erty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tná i tzv. kritická těl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sná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hmotnost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 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více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ež 20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% těles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tuku</a:t>
            </a:r>
          </a:p>
          <a:p>
            <a:pPr marL="354965" marR="2413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časn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jší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ívání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výho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nější spíše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chlapce než pro dívky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60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5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tělesné	dosp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512050" cy="2811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772795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rtal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ing 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rtálních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dáno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cioe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ono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ickým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status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m,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výživou,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ravo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354965" indent="-342265">
              <a:lnSpc>
                <a:spcPts val="2280"/>
              </a:lnSpc>
              <a:spcBef>
                <a:spcPts val="2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pubertal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us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erp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etace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hodnocení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těchto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</a:p>
          <a:p>
            <a:pPr marR="980440" algn="ctr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nte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lkových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itů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itků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ajících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lár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</a:p>
          <a:p>
            <a:pPr marL="756285" marR="5080" indent="-287020">
              <a:lnSpc>
                <a:spcPct val="90000"/>
              </a:lnSpc>
              <a:spcBef>
                <a:spcPts val="439"/>
              </a:spcBef>
              <a:tabLst>
                <a:tab pos="756285" algn="l"/>
              </a:tabLst>
            </a:pPr>
            <a:r>
              <a:rPr sz="1350" dirty="0">
                <a:solidFill>
                  <a:srgbClr val="FFFF00"/>
                </a:solidFill>
                <a:latin typeface="Arial"/>
                <a:cs typeface="Arial"/>
              </a:rPr>
              <a:t>–	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rtál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vými faktory 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cký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stat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s, výživa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či s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stém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tní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Č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sto zmi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ň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ný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akc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race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zřet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ívek žijících v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pších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dmí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kách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(vzh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výše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kritér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ím)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u dív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žijících v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dmí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kách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rších</a:t>
            </a:r>
            <a:endParaRPr sz="1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261</TotalTime>
  <Words>3652</Words>
  <Application>Microsoft Office PowerPoint</Application>
  <PresentationFormat>Předvádění na obrazovce (4:3)</PresentationFormat>
  <Paragraphs>350</Paragraphs>
  <Slides>47</Slides>
  <Notes>47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Arial</vt:lpstr>
      <vt:lpstr>Calibri</vt:lpstr>
      <vt:lpstr>Century Gothic</vt:lpstr>
      <vt:lpstr>Times New Roman</vt:lpstr>
      <vt:lpstr>Wingdings</vt:lpstr>
      <vt:lpstr>Wingdings 3</vt:lpstr>
      <vt:lpstr>Řez</vt:lpstr>
      <vt:lpstr>Document</vt:lpstr>
      <vt:lpstr>Adolescence</vt:lpstr>
      <vt:lpstr>Dospívání dnes:   co je typické, co je jiné než dřív…</vt:lpstr>
      <vt:lpstr>Prezentace aplikace PowerPoint</vt:lpstr>
      <vt:lpstr>Prezentace aplikace PowerPoint</vt:lpstr>
      <vt:lpstr>Změny v pojetí dospívání – historický pohled</vt:lpstr>
      <vt:lpstr>Změny v pojetí dospívání – historický pohled</vt:lpstr>
      <vt:lpstr>Počátek dospívání (časná adolescence)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Emocionalita  – časná adolescence</vt:lpstr>
      <vt:lpstr>emocionalita  – střední a pozdní adolescence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Mýty, které ovlivňují vztah s rodiči</vt:lpstr>
      <vt:lpstr>Prezentace aplikace PowerPoint</vt:lpstr>
      <vt:lpstr>Mýty, které ovlivňují vztah s rodiči</vt:lpstr>
      <vt:lpstr>Mýty, které ovlivňují vztah s rodiči</vt:lpstr>
      <vt:lpstr>Prezentace aplikace PowerPoint</vt:lpstr>
      <vt:lpstr>Prezentace aplikace PowerPoint</vt:lpstr>
      <vt:lpstr>partnerské vztahy/sexualita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identita</vt:lpstr>
      <vt:lpstr>   </vt:lpstr>
      <vt:lpstr>Identita</vt:lpstr>
      <vt:lpstr>Identita</vt:lpstr>
      <vt:lpstr>Prezentace aplikace PowerPoint</vt:lpstr>
      <vt:lpstr>Prezentace aplikace PowerPoint</vt:lpstr>
      <vt:lpstr>Prezentace aplikace PowerPoint</vt:lpstr>
      <vt:lpstr>Aktuální změny v pojetí dospívání:  v čem se liší současná generace od generací předchozích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Adolescence, přechod do dospělosti</dc:title>
  <dc:creator>Zuzana Masopustová</dc:creator>
  <cp:lastModifiedBy>Petr Macek</cp:lastModifiedBy>
  <cp:revision>20</cp:revision>
  <dcterms:created xsi:type="dcterms:W3CDTF">2018-10-02T13:08:14Z</dcterms:created>
  <dcterms:modified xsi:type="dcterms:W3CDTF">2020-10-28T20:42:59Z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2015-10-13T00:00:00Z</vt:filetime>
  </property>
  <property fmtid="{D5CDD505-2E9C-101B-9397-08002B2CF9AE}" pid="3" name="LastSaved">
    <vt:filetime>2018-10-02T00:00:00Z</vt:filetime>
  </property>
</Properties>
</file>