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6" r:id="rId5"/>
    <p:sldId id="267" r:id="rId6"/>
    <p:sldId id="268" r:id="rId7"/>
    <p:sldId id="275" r:id="rId8"/>
    <p:sldId id="257" r:id="rId9"/>
    <p:sldId id="258" r:id="rId10"/>
    <p:sldId id="259" r:id="rId11"/>
    <p:sldId id="261" r:id="rId12"/>
    <p:sldId id="264" r:id="rId13"/>
    <p:sldId id="265" r:id="rId14"/>
    <p:sldId id="269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7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F408E-0251-46BD-A675-9087EC33739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9544A04-D311-4704-96A9-D0B45F248A1F}">
      <dgm:prSet phldrT="[Text]"/>
      <dgm:spPr/>
      <dgm:t>
        <a:bodyPr/>
        <a:lstStyle/>
        <a:p>
          <a:r>
            <a:rPr lang="cs-CZ" dirty="0"/>
            <a:t>C1: </a:t>
          </a:r>
          <a:r>
            <a:rPr lang="cs-CZ" b="1" dirty="0"/>
            <a:t>S.1 + S.3 + S.4  </a:t>
          </a:r>
          <a:r>
            <a:rPr lang="cs-CZ" dirty="0"/>
            <a:t>vs  </a:t>
          </a:r>
          <a:r>
            <a:rPr lang="cs-CZ" b="1" dirty="0"/>
            <a:t>S.2 + S.5 </a:t>
          </a:r>
        </a:p>
      </dgm:t>
    </dgm:pt>
    <dgm:pt modelId="{D9E65A77-62EC-4509-8371-A9DF7F397851}" type="parTrans" cxnId="{2765DA63-27AD-43C9-AEA8-485126D0F6B2}">
      <dgm:prSet/>
      <dgm:spPr/>
      <dgm:t>
        <a:bodyPr/>
        <a:lstStyle/>
        <a:p>
          <a:endParaRPr lang="cs-CZ"/>
        </a:p>
      </dgm:t>
    </dgm:pt>
    <dgm:pt modelId="{8F66F065-2735-4DC3-BE3D-58450DA64BD3}" type="sibTrans" cxnId="{2765DA63-27AD-43C9-AEA8-485126D0F6B2}">
      <dgm:prSet/>
      <dgm:spPr/>
      <dgm:t>
        <a:bodyPr/>
        <a:lstStyle/>
        <a:p>
          <a:endParaRPr lang="cs-CZ"/>
        </a:p>
      </dgm:t>
    </dgm:pt>
    <dgm:pt modelId="{BF54864B-1A45-4264-B078-2F55599B32CD}">
      <dgm:prSet phldrT="[Text]"/>
      <dgm:spPr/>
      <dgm:t>
        <a:bodyPr/>
        <a:lstStyle/>
        <a:p>
          <a:r>
            <a:rPr lang="cs-CZ" dirty="0"/>
            <a:t>C2: </a:t>
          </a:r>
          <a:r>
            <a:rPr lang="cs-CZ" b="1" dirty="0"/>
            <a:t>S.1</a:t>
          </a:r>
          <a:r>
            <a:rPr lang="cs-CZ" dirty="0"/>
            <a:t>  vs  </a:t>
          </a:r>
          <a:r>
            <a:rPr lang="cs-CZ" b="1" dirty="0"/>
            <a:t>S.3 + S.4</a:t>
          </a:r>
        </a:p>
      </dgm:t>
    </dgm:pt>
    <dgm:pt modelId="{7A79F4CC-0082-4C6E-AD42-DD74C0CBD361}" type="parTrans" cxnId="{19F25251-7697-4E67-B0C2-C0596C6867BC}">
      <dgm:prSet/>
      <dgm:spPr/>
      <dgm:t>
        <a:bodyPr/>
        <a:lstStyle/>
        <a:p>
          <a:endParaRPr lang="cs-CZ"/>
        </a:p>
      </dgm:t>
    </dgm:pt>
    <dgm:pt modelId="{211EBDFA-20AA-40B9-B196-EE21778F6C20}" type="sibTrans" cxnId="{19F25251-7697-4E67-B0C2-C0596C6867BC}">
      <dgm:prSet/>
      <dgm:spPr/>
      <dgm:t>
        <a:bodyPr/>
        <a:lstStyle/>
        <a:p>
          <a:endParaRPr lang="cs-CZ"/>
        </a:p>
      </dgm:t>
    </dgm:pt>
    <dgm:pt modelId="{C15224AA-CE08-475B-8228-DD2A3026880F}">
      <dgm:prSet phldrT="[Text]"/>
      <dgm:spPr/>
      <dgm:t>
        <a:bodyPr/>
        <a:lstStyle/>
        <a:p>
          <a:r>
            <a:rPr lang="cs-CZ" dirty="0"/>
            <a:t>C3: </a:t>
          </a:r>
          <a:r>
            <a:rPr lang="cs-CZ" b="1" dirty="0"/>
            <a:t>S.3  </a:t>
          </a:r>
          <a:r>
            <a:rPr lang="cs-CZ" b="0" dirty="0"/>
            <a:t>vs</a:t>
          </a:r>
          <a:r>
            <a:rPr lang="cs-CZ" b="1" dirty="0"/>
            <a:t>  S.4</a:t>
          </a:r>
        </a:p>
      </dgm:t>
    </dgm:pt>
    <dgm:pt modelId="{13C08460-8A38-41BF-89E1-8340DF022276}" type="parTrans" cxnId="{BA342987-4C92-4238-B381-935B4E883193}">
      <dgm:prSet/>
      <dgm:spPr/>
      <dgm:t>
        <a:bodyPr/>
        <a:lstStyle/>
        <a:p>
          <a:endParaRPr lang="cs-CZ"/>
        </a:p>
      </dgm:t>
    </dgm:pt>
    <dgm:pt modelId="{7C8CAC8E-9675-453A-A62A-43DC96D8313D}" type="sibTrans" cxnId="{BA342987-4C92-4238-B381-935B4E883193}">
      <dgm:prSet/>
      <dgm:spPr/>
      <dgm:t>
        <a:bodyPr/>
        <a:lstStyle/>
        <a:p>
          <a:endParaRPr lang="cs-CZ"/>
        </a:p>
      </dgm:t>
    </dgm:pt>
    <dgm:pt modelId="{EE9DC31B-BC88-4399-8566-B8D74FFF696D}">
      <dgm:prSet phldrT="[Text]"/>
      <dgm:spPr/>
      <dgm:t>
        <a:bodyPr/>
        <a:lstStyle/>
        <a:p>
          <a:r>
            <a:rPr lang="cs-CZ" dirty="0"/>
            <a:t>C4: </a:t>
          </a:r>
          <a:r>
            <a:rPr lang="cs-CZ" b="1" dirty="0"/>
            <a:t>S.2</a:t>
          </a:r>
          <a:r>
            <a:rPr lang="cs-CZ" dirty="0"/>
            <a:t>  vs  </a:t>
          </a:r>
          <a:r>
            <a:rPr lang="cs-CZ" b="1" dirty="0"/>
            <a:t>S.5</a:t>
          </a:r>
        </a:p>
      </dgm:t>
    </dgm:pt>
    <dgm:pt modelId="{03A2C45E-1DA3-4465-A805-604CF11AD789}" type="parTrans" cxnId="{60897D5A-9378-40C8-8BA7-A3F9F2863C18}">
      <dgm:prSet/>
      <dgm:spPr/>
      <dgm:t>
        <a:bodyPr/>
        <a:lstStyle/>
        <a:p>
          <a:endParaRPr lang="cs-CZ"/>
        </a:p>
      </dgm:t>
    </dgm:pt>
    <dgm:pt modelId="{1364C8D0-8E7E-43D4-B117-A1BBB5ED2F48}" type="sibTrans" cxnId="{60897D5A-9378-40C8-8BA7-A3F9F2863C18}">
      <dgm:prSet/>
      <dgm:spPr/>
      <dgm:t>
        <a:bodyPr/>
        <a:lstStyle/>
        <a:p>
          <a:endParaRPr lang="cs-CZ"/>
        </a:p>
      </dgm:t>
    </dgm:pt>
    <dgm:pt modelId="{09FB1CA6-BCF1-4B2D-A817-4E1B0058242E}" type="pres">
      <dgm:prSet presAssocID="{484F408E-0251-46BD-A675-9087EC3373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A7A2B27-AB52-4692-A8F5-9CFBD04DA4D4}" type="pres">
      <dgm:prSet presAssocID="{B9544A04-D311-4704-96A9-D0B45F248A1F}" presName="hierRoot1" presStyleCnt="0"/>
      <dgm:spPr/>
    </dgm:pt>
    <dgm:pt modelId="{FCABE0C8-7E36-40DC-AAF8-A2DAAB7961EA}" type="pres">
      <dgm:prSet presAssocID="{B9544A04-D311-4704-96A9-D0B45F248A1F}" presName="composite" presStyleCnt="0"/>
      <dgm:spPr/>
    </dgm:pt>
    <dgm:pt modelId="{674FE55E-03DD-4F6E-A9D0-47F447FBC143}" type="pres">
      <dgm:prSet presAssocID="{B9544A04-D311-4704-96A9-D0B45F248A1F}" presName="background" presStyleLbl="node0" presStyleIdx="0" presStyleCnt="1"/>
      <dgm:spPr/>
    </dgm:pt>
    <dgm:pt modelId="{F69B4533-8120-41AD-90E2-97D3861E3E7C}" type="pres">
      <dgm:prSet presAssocID="{B9544A04-D311-4704-96A9-D0B45F248A1F}" presName="text" presStyleLbl="fgAcc0" presStyleIdx="0" presStyleCnt="1" custScaleX="493567">
        <dgm:presLayoutVars>
          <dgm:chPref val="3"/>
        </dgm:presLayoutVars>
      </dgm:prSet>
      <dgm:spPr/>
    </dgm:pt>
    <dgm:pt modelId="{34A58CD5-AEEC-4C0C-817A-36B0ECCD8120}" type="pres">
      <dgm:prSet presAssocID="{B9544A04-D311-4704-96A9-D0B45F248A1F}" presName="hierChild2" presStyleCnt="0"/>
      <dgm:spPr/>
    </dgm:pt>
    <dgm:pt modelId="{4618DEB5-472F-4FD6-8125-9DACAC591938}" type="pres">
      <dgm:prSet presAssocID="{7A79F4CC-0082-4C6E-AD42-DD74C0CBD361}" presName="Name10" presStyleLbl="parChTrans1D2" presStyleIdx="0" presStyleCnt="2"/>
      <dgm:spPr/>
    </dgm:pt>
    <dgm:pt modelId="{B66B0E5B-55AC-4592-BA51-B73427F62527}" type="pres">
      <dgm:prSet presAssocID="{BF54864B-1A45-4264-B078-2F55599B32CD}" presName="hierRoot2" presStyleCnt="0"/>
      <dgm:spPr/>
    </dgm:pt>
    <dgm:pt modelId="{6291EACD-98DA-42A4-8BF6-D881B6796044}" type="pres">
      <dgm:prSet presAssocID="{BF54864B-1A45-4264-B078-2F55599B32CD}" presName="composite2" presStyleCnt="0"/>
      <dgm:spPr/>
    </dgm:pt>
    <dgm:pt modelId="{10CD8469-2F3C-4429-91F0-2AD254E6FBDC}" type="pres">
      <dgm:prSet presAssocID="{BF54864B-1A45-4264-B078-2F55599B32CD}" presName="background2" presStyleLbl="node2" presStyleIdx="0" presStyleCnt="2"/>
      <dgm:spPr/>
    </dgm:pt>
    <dgm:pt modelId="{66C8D6D1-7219-4643-8000-FCCA99D7DE21}" type="pres">
      <dgm:prSet presAssocID="{BF54864B-1A45-4264-B078-2F55599B32CD}" presName="text2" presStyleLbl="fgAcc2" presStyleIdx="0" presStyleCnt="2" custScaleX="318114" custLinFactNeighborX="-55238">
        <dgm:presLayoutVars>
          <dgm:chPref val="3"/>
        </dgm:presLayoutVars>
      </dgm:prSet>
      <dgm:spPr/>
    </dgm:pt>
    <dgm:pt modelId="{F4921BA8-2566-46AB-8E3C-6DE36246F72E}" type="pres">
      <dgm:prSet presAssocID="{BF54864B-1A45-4264-B078-2F55599B32CD}" presName="hierChild3" presStyleCnt="0"/>
      <dgm:spPr/>
    </dgm:pt>
    <dgm:pt modelId="{22505A0E-9417-4412-BDC9-CB984B2CF651}" type="pres">
      <dgm:prSet presAssocID="{13C08460-8A38-41BF-89E1-8340DF022276}" presName="Name17" presStyleLbl="parChTrans1D3" presStyleIdx="0" presStyleCnt="1"/>
      <dgm:spPr/>
    </dgm:pt>
    <dgm:pt modelId="{A6565885-5BF9-4199-8CF8-178A1DEE565D}" type="pres">
      <dgm:prSet presAssocID="{C15224AA-CE08-475B-8228-DD2A3026880F}" presName="hierRoot3" presStyleCnt="0"/>
      <dgm:spPr/>
    </dgm:pt>
    <dgm:pt modelId="{DD80B058-16B2-4E5E-A0C6-A23BE2E8F063}" type="pres">
      <dgm:prSet presAssocID="{C15224AA-CE08-475B-8228-DD2A3026880F}" presName="composite3" presStyleCnt="0"/>
      <dgm:spPr/>
    </dgm:pt>
    <dgm:pt modelId="{E135DF01-2075-45B5-AE84-91BD8758BBA5}" type="pres">
      <dgm:prSet presAssocID="{C15224AA-CE08-475B-8228-DD2A3026880F}" presName="background3" presStyleLbl="node3" presStyleIdx="0" presStyleCnt="1"/>
      <dgm:spPr/>
    </dgm:pt>
    <dgm:pt modelId="{9A8F75D5-6371-4B45-ACF4-B2360C131042}" type="pres">
      <dgm:prSet presAssocID="{C15224AA-CE08-475B-8228-DD2A3026880F}" presName="text3" presStyleLbl="fgAcc3" presStyleIdx="0" presStyleCnt="1" custScaleX="301090" custLinFactX="-36243" custLinFactNeighborX="-100000" custLinFactNeighborY="16506">
        <dgm:presLayoutVars>
          <dgm:chPref val="3"/>
        </dgm:presLayoutVars>
      </dgm:prSet>
      <dgm:spPr/>
    </dgm:pt>
    <dgm:pt modelId="{173162B5-CA1A-40BF-8EBC-10AA8AE3951F}" type="pres">
      <dgm:prSet presAssocID="{C15224AA-CE08-475B-8228-DD2A3026880F}" presName="hierChild4" presStyleCnt="0"/>
      <dgm:spPr/>
    </dgm:pt>
    <dgm:pt modelId="{50892389-FD93-48C5-B72F-A52CCDDB98B2}" type="pres">
      <dgm:prSet presAssocID="{03A2C45E-1DA3-4465-A805-604CF11AD789}" presName="Name10" presStyleLbl="parChTrans1D2" presStyleIdx="1" presStyleCnt="2"/>
      <dgm:spPr/>
    </dgm:pt>
    <dgm:pt modelId="{05634359-D20C-4C99-B7E9-F0E56C397B0C}" type="pres">
      <dgm:prSet presAssocID="{EE9DC31B-BC88-4399-8566-B8D74FFF696D}" presName="hierRoot2" presStyleCnt="0"/>
      <dgm:spPr/>
    </dgm:pt>
    <dgm:pt modelId="{EB5E99B5-D6BB-469C-886B-C26BBBBA29C7}" type="pres">
      <dgm:prSet presAssocID="{EE9DC31B-BC88-4399-8566-B8D74FFF696D}" presName="composite2" presStyleCnt="0"/>
      <dgm:spPr/>
    </dgm:pt>
    <dgm:pt modelId="{F31C4905-581E-4E86-AAD4-819D119305A7}" type="pres">
      <dgm:prSet presAssocID="{EE9DC31B-BC88-4399-8566-B8D74FFF696D}" presName="background2" presStyleLbl="node2" presStyleIdx="1" presStyleCnt="2"/>
      <dgm:spPr/>
    </dgm:pt>
    <dgm:pt modelId="{25ABC6AB-9F74-48CF-BB0F-6FD12A34EE89}" type="pres">
      <dgm:prSet presAssocID="{EE9DC31B-BC88-4399-8566-B8D74FFF696D}" presName="text2" presStyleLbl="fgAcc2" presStyleIdx="1" presStyleCnt="2" custScaleX="301090" custLinFactNeighborX="38991" custLinFactNeighborY="-786">
        <dgm:presLayoutVars>
          <dgm:chPref val="3"/>
        </dgm:presLayoutVars>
      </dgm:prSet>
      <dgm:spPr/>
    </dgm:pt>
    <dgm:pt modelId="{05F14C31-BEA2-481C-A891-BEC09DEEC1B2}" type="pres">
      <dgm:prSet presAssocID="{EE9DC31B-BC88-4399-8566-B8D74FFF696D}" presName="hierChild3" presStyleCnt="0"/>
      <dgm:spPr/>
    </dgm:pt>
  </dgm:ptLst>
  <dgm:cxnLst>
    <dgm:cxn modelId="{71110609-6C78-4E8D-9490-B0AA761FD295}" type="presOf" srcId="{03A2C45E-1DA3-4465-A805-604CF11AD789}" destId="{50892389-FD93-48C5-B72F-A52CCDDB98B2}" srcOrd="0" destOrd="0" presId="urn:microsoft.com/office/officeart/2005/8/layout/hierarchy1"/>
    <dgm:cxn modelId="{4CA6C910-668B-446A-8AF6-7078013CC160}" type="presOf" srcId="{BF54864B-1A45-4264-B078-2F55599B32CD}" destId="{66C8D6D1-7219-4643-8000-FCCA99D7DE21}" srcOrd="0" destOrd="0" presId="urn:microsoft.com/office/officeart/2005/8/layout/hierarchy1"/>
    <dgm:cxn modelId="{C44CF722-E824-4BA3-BD3C-F00CAC9285B3}" type="presOf" srcId="{484F408E-0251-46BD-A675-9087EC337390}" destId="{09FB1CA6-BCF1-4B2D-A817-4E1B0058242E}" srcOrd="0" destOrd="0" presId="urn:microsoft.com/office/officeart/2005/8/layout/hierarchy1"/>
    <dgm:cxn modelId="{88C88324-A484-474D-B4A4-87D8752D3A67}" type="presOf" srcId="{C15224AA-CE08-475B-8228-DD2A3026880F}" destId="{9A8F75D5-6371-4B45-ACF4-B2360C131042}" srcOrd="0" destOrd="0" presId="urn:microsoft.com/office/officeart/2005/8/layout/hierarchy1"/>
    <dgm:cxn modelId="{2765DA63-27AD-43C9-AEA8-485126D0F6B2}" srcId="{484F408E-0251-46BD-A675-9087EC337390}" destId="{B9544A04-D311-4704-96A9-D0B45F248A1F}" srcOrd="0" destOrd="0" parTransId="{D9E65A77-62EC-4509-8371-A9DF7F397851}" sibTransId="{8F66F065-2735-4DC3-BE3D-58450DA64BD3}"/>
    <dgm:cxn modelId="{A05D8F6E-B301-4089-ABD2-527D7D41DCA9}" type="presOf" srcId="{EE9DC31B-BC88-4399-8566-B8D74FFF696D}" destId="{25ABC6AB-9F74-48CF-BB0F-6FD12A34EE89}" srcOrd="0" destOrd="0" presId="urn:microsoft.com/office/officeart/2005/8/layout/hierarchy1"/>
    <dgm:cxn modelId="{19F25251-7697-4E67-B0C2-C0596C6867BC}" srcId="{B9544A04-D311-4704-96A9-D0B45F248A1F}" destId="{BF54864B-1A45-4264-B078-2F55599B32CD}" srcOrd="0" destOrd="0" parTransId="{7A79F4CC-0082-4C6E-AD42-DD74C0CBD361}" sibTransId="{211EBDFA-20AA-40B9-B196-EE21778F6C20}"/>
    <dgm:cxn modelId="{60897D5A-9378-40C8-8BA7-A3F9F2863C18}" srcId="{B9544A04-D311-4704-96A9-D0B45F248A1F}" destId="{EE9DC31B-BC88-4399-8566-B8D74FFF696D}" srcOrd="1" destOrd="0" parTransId="{03A2C45E-1DA3-4465-A805-604CF11AD789}" sibTransId="{1364C8D0-8E7E-43D4-B117-A1BBB5ED2F48}"/>
    <dgm:cxn modelId="{81E0B583-0D3D-4C60-B34F-D4D783BC615B}" type="presOf" srcId="{B9544A04-D311-4704-96A9-D0B45F248A1F}" destId="{F69B4533-8120-41AD-90E2-97D3861E3E7C}" srcOrd="0" destOrd="0" presId="urn:microsoft.com/office/officeart/2005/8/layout/hierarchy1"/>
    <dgm:cxn modelId="{BA342987-4C92-4238-B381-935B4E883193}" srcId="{BF54864B-1A45-4264-B078-2F55599B32CD}" destId="{C15224AA-CE08-475B-8228-DD2A3026880F}" srcOrd="0" destOrd="0" parTransId="{13C08460-8A38-41BF-89E1-8340DF022276}" sibTransId="{7C8CAC8E-9675-453A-A62A-43DC96D8313D}"/>
    <dgm:cxn modelId="{6FB2B090-6E05-4379-B69F-80D9B4161D95}" type="presOf" srcId="{13C08460-8A38-41BF-89E1-8340DF022276}" destId="{22505A0E-9417-4412-BDC9-CB984B2CF651}" srcOrd="0" destOrd="0" presId="urn:microsoft.com/office/officeart/2005/8/layout/hierarchy1"/>
    <dgm:cxn modelId="{21668D95-46F7-49A5-942A-139C53BB0398}" type="presOf" srcId="{7A79F4CC-0082-4C6E-AD42-DD74C0CBD361}" destId="{4618DEB5-472F-4FD6-8125-9DACAC591938}" srcOrd="0" destOrd="0" presId="urn:microsoft.com/office/officeart/2005/8/layout/hierarchy1"/>
    <dgm:cxn modelId="{F95BEB52-1DD2-4E6B-B6F9-C574C7127B37}" type="presParOf" srcId="{09FB1CA6-BCF1-4B2D-A817-4E1B0058242E}" destId="{0A7A2B27-AB52-4692-A8F5-9CFBD04DA4D4}" srcOrd="0" destOrd="0" presId="urn:microsoft.com/office/officeart/2005/8/layout/hierarchy1"/>
    <dgm:cxn modelId="{B62244F3-24D9-4285-BE6F-9E73E84ECB69}" type="presParOf" srcId="{0A7A2B27-AB52-4692-A8F5-9CFBD04DA4D4}" destId="{FCABE0C8-7E36-40DC-AAF8-A2DAAB7961EA}" srcOrd="0" destOrd="0" presId="urn:microsoft.com/office/officeart/2005/8/layout/hierarchy1"/>
    <dgm:cxn modelId="{8A7325AB-7E05-4385-B46B-754DB9298220}" type="presParOf" srcId="{FCABE0C8-7E36-40DC-AAF8-A2DAAB7961EA}" destId="{674FE55E-03DD-4F6E-A9D0-47F447FBC143}" srcOrd="0" destOrd="0" presId="urn:microsoft.com/office/officeart/2005/8/layout/hierarchy1"/>
    <dgm:cxn modelId="{5DE469D2-9271-43B4-9A96-AE63BFD34EAD}" type="presParOf" srcId="{FCABE0C8-7E36-40DC-AAF8-A2DAAB7961EA}" destId="{F69B4533-8120-41AD-90E2-97D3861E3E7C}" srcOrd="1" destOrd="0" presId="urn:microsoft.com/office/officeart/2005/8/layout/hierarchy1"/>
    <dgm:cxn modelId="{1DBF9D06-032D-493C-BF75-7CE2BE7CA501}" type="presParOf" srcId="{0A7A2B27-AB52-4692-A8F5-9CFBD04DA4D4}" destId="{34A58CD5-AEEC-4C0C-817A-36B0ECCD8120}" srcOrd="1" destOrd="0" presId="urn:microsoft.com/office/officeart/2005/8/layout/hierarchy1"/>
    <dgm:cxn modelId="{900C2941-10A2-40A6-A445-5C8D8E62E255}" type="presParOf" srcId="{34A58CD5-AEEC-4C0C-817A-36B0ECCD8120}" destId="{4618DEB5-472F-4FD6-8125-9DACAC591938}" srcOrd="0" destOrd="0" presId="urn:microsoft.com/office/officeart/2005/8/layout/hierarchy1"/>
    <dgm:cxn modelId="{9751764E-BE7E-47FB-BF27-BEDEC12F2C74}" type="presParOf" srcId="{34A58CD5-AEEC-4C0C-817A-36B0ECCD8120}" destId="{B66B0E5B-55AC-4592-BA51-B73427F62527}" srcOrd="1" destOrd="0" presId="urn:microsoft.com/office/officeart/2005/8/layout/hierarchy1"/>
    <dgm:cxn modelId="{5954020E-731F-42D3-A5D7-75E4BF7E85FB}" type="presParOf" srcId="{B66B0E5B-55AC-4592-BA51-B73427F62527}" destId="{6291EACD-98DA-42A4-8BF6-D881B6796044}" srcOrd="0" destOrd="0" presId="urn:microsoft.com/office/officeart/2005/8/layout/hierarchy1"/>
    <dgm:cxn modelId="{D4ABDB9A-836C-437B-B6EC-1878B54C60AA}" type="presParOf" srcId="{6291EACD-98DA-42A4-8BF6-D881B6796044}" destId="{10CD8469-2F3C-4429-91F0-2AD254E6FBDC}" srcOrd="0" destOrd="0" presId="urn:microsoft.com/office/officeart/2005/8/layout/hierarchy1"/>
    <dgm:cxn modelId="{7E6E9124-00A9-401D-8693-188F049D485C}" type="presParOf" srcId="{6291EACD-98DA-42A4-8BF6-D881B6796044}" destId="{66C8D6D1-7219-4643-8000-FCCA99D7DE21}" srcOrd="1" destOrd="0" presId="urn:microsoft.com/office/officeart/2005/8/layout/hierarchy1"/>
    <dgm:cxn modelId="{FFA78F6E-A5E7-4D44-9E53-65B6BA41CEB3}" type="presParOf" srcId="{B66B0E5B-55AC-4592-BA51-B73427F62527}" destId="{F4921BA8-2566-46AB-8E3C-6DE36246F72E}" srcOrd="1" destOrd="0" presId="urn:microsoft.com/office/officeart/2005/8/layout/hierarchy1"/>
    <dgm:cxn modelId="{760377A4-83F8-4181-B70E-7A167AAAF74A}" type="presParOf" srcId="{F4921BA8-2566-46AB-8E3C-6DE36246F72E}" destId="{22505A0E-9417-4412-BDC9-CB984B2CF651}" srcOrd="0" destOrd="0" presId="urn:microsoft.com/office/officeart/2005/8/layout/hierarchy1"/>
    <dgm:cxn modelId="{C5D4E5FA-106A-4EB4-92D6-7E4679D4BF74}" type="presParOf" srcId="{F4921BA8-2566-46AB-8E3C-6DE36246F72E}" destId="{A6565885-5BF9-4199-8CF8-178A1DEE565D}" srcOrd="1" destOrd="0" presId="urn:microsoft.com/office/officeart/2005/8/layout/hierarchy1"/>
    <dgm:cxn modelId="{C9DF5217-48C0-4052-8B50-39DB2D274F38}" type="presParOf" srcId="{A6565885-5BF9-4199-8CF8-178A1DEE565D}" destId="{DD80B058-16B2-4E5E-A0C6-A23BE2E8F063}" srcOrd="0" destOrd="0" presId="urn:microsoft.com/office/officeart/2005/8/layout/hierarchy1"/>
    <dgm:cxn modelId="{D24DD002-17FB-4876-8F8A-6415CB209A5C}" type="presParOf" srcId="{DD80B058-16B2-4E5E-A0C6-A23BE2E8F063}" destId="{E135DF01-2075-45B5-AE84-91BD8758BBA5}" srcOrd="0" destOrd="0" presId="urn:microsoft.com/office/officeart/2005/8/layout/hierarchy1"/>
    <dgm:cxn modelId="{61050FB9-9EEB-4656-97E8-1FA35227676E}" type="presParOf" srcId="{DD80B058-16B2-4E5E-A0C6-A23BE2E8F063}" destId="{9A8F75D5-6371-4B45-ACF4-B2360C131042}" srcOrd="1" destOrd="0" presId="urn:microsoft.com/office/officeart/2005/8/layout/hierarchy1"/>
    <dgm:cxn modelId="{1F2EAF62-59CA-41BC-B5BD-B05B164886B0}" type="presParOf" srcId="{A6565885-5BF9-4199-8CF8-178A1DEE565D}" destId="{173162B5-CA1A-40BF-8EBC-10AA8AE3951F}" srcOrd="1" destOrd="0" presId="urn:microsoft.com/office/officeart/2005/8/layout/hierarchy1"/>
    <dgm:cxn modelId="{0007DB86-101A-4ED1-8E40-A268B561B920}" type="presParOf" srcId="{34A58CD5-AEEC-4C0C-817A-36B0ECCD8120}" destId="{50892389-FD93-48C5-B72F-A52CCDDB98B2}" srcOrd="2" destOrd="0" presId="urn:microsoft.com/office/officeart/2005/8/layout/hierarchy1"/>
    <dgm:cxn modelId="{4004E593-FF80-447B-A838-B8FE90946A14}" type="presParOf" srcId="{34A58CD5-AEEC-4C0C-817A-36B0ECCD8120}" destId="{05634359-D20C-4C99-B7E9-F0E56C397B0C}" srcOrd="3" destOrd="0" presId="urn:microsoft.com/office/officeart/2005/8/layout/hierarchy1"/>
    <dgm:cxn modelId="{3C3C66B4-83A7-4CA6-B2CE-A4FCAFD83CF3}" type="presParOf" srcId="{05634359-D20C-4C99-B7E9-F0E56C397B0C}" destId="{EB5E99B5-D6BB-469C-886B-C26BBBBA29C7}" srcOrd="0" destOrd="0" presId="urn:microsoft.com/office/officeart/2005/8/layout/hierarchy1"/>
    <dgm:cxn modelId="{9059313C-C6BC-409C-86A4-1FB9A35CDFAA}" type="presParOf" srcId="{EB5E99B5-D6BB-469C-886B-C26BBBBA29C7}" destId="{F31C4905-581E-4E86-AAD4-819D119305A7}" srcOrd="0" destOrd="0" presId="urn:microsoft.com/office/officeart/2005/8/layout/hierarchy1"/>
    <dgm:cxn modelId="{AEB95070-301F-438F-A019-DE29013079E9}" type="presParOf" srcId="{EB5E99B5-D6BB-469C-886B-C26BBBBA29C7}" destId="{25ABC6AB-9F74-48CF-BB0F-6FD12A34EE89}" srcOrd="1" destOrd="0" presId="urn:microsoft.com/office/officeart/2005/8/layout/hierarchy1"/>
    <dgm:cxn modelId="{820B1A0E-12D2-4079-8C43-3A1E85974159}" type="presParOf" srcId="{05634359-D20C-4C99-B7E9-F0E56C397B0C}" destId="{05F14C31-BEA2-481C-A891-BEC09DEEC1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92389-FD93-48C5-B72F-A52CCDDB98B2}">
      <dsp:nvSpPr>
        <dsp:cNvPr id="0" name=""/>
        <dsp:cNvSpPr/>
      </dsp:nvSpPr>
      <dsp:spPr>
        <a:xfrm>
          <a:off x="4662118" y="650593"/>
          <a:ext cx="2140543" cy="292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725"/>
              </a:lnTo>
              <a:lnTo>
                <a:pt x="2140543" y="197725"/>
              </a:lnTo>
              <a:lnTo>
                <a:pt x="2140543" y="292532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05A0E-9417-4412-BDC9-CB984B2CF651}">
      <dsp:nvSpPr>
        <dsp:cNvPr id="0" name=""/>
        <dsp:cNvSpPr/>
      </dsp:nvSpPr>
      <dsp:spPr>
        <a:xfrm>
          <a:off x="1613405" y="1598095"/>
          <a:ext cx="829008" cy="298372"/>
        </a:xfrm>
        <a:custGeom>
          <a:avLst/>
          <a:gdLst/>
          <a:ahLst/>
          <a:cxnLst/>
          <a:rect l="0" t="0" r="0" b="0"/>
          <a:pathLst>
            <a:path>
              <a:moveTo>
                <a:pt x="829008" y="0"/>
              </a:moveTo>
              <a:lnTo>
                <a:pt x="829008" y="203565"/>
              </a:lnTo>
              <a:lnTo>
                <a:pt x="0" y="203565"/>
              </a:lnTo>
              <a:lnTo>
                <a:pt x="0" y="298372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DEB5-472F-4FD6-8125-9DACAC591938}">
      <dsp:nvSpPr>
        <dsp:cNvPr id="0" name=""/>
        <dsp:cNvSpPr/>
      </dsp:nvSpPr>
      <dsp:spPr>
        <a:xfrm>
          <a:off x="2442414" y="650593"/>
          <a:ext cx="2219704" cy="297640"/>
        </a:xfrm>
        <a:custGeom>
          <a:avLst/>
          <a:gdLst/>
          <a:ahLst/>
          <a:cxnLst/>
          <a:rect l="0" t="0" r="0" b="0"/>
          <a:pathLst>
            <a:path>
              <a:moveTo>
                <a:pt x="2219704" y="0"/>
              </a:moveTo>
              <a:lnTo>
                <a:pt x="2219704" y="202833"/>
              </a:lnTo>
              <a:lnTo>
                <a:pt x="0" y="202833"/>
              </a:lnTo>
              <a:lnTo>
                <a:pt x="0" y="297640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FE55E-03DD-4F6E-A9D0-47F447FBC143}">
      <dsp:nvSpPr>
        <dsp:cNvPr id="0" name=""/>
        <dsp:cNvSpPr/>
      </dsp:nvSpPr>
      <dsp:spPr>
        <a:xfrm>
          <a:off x="2136525" y="731"/>
          <a:ext cx="5051187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B4533-8120-41AD-90E2-97D3861E3E7C}">
      <dsp:nvSpPr>
        <dsp:cNvPr id="0" name=""/>
        <dsp:cNvSpPr/>
      </dsp:nvSpPr>
      <dsp:spPr>
        <a:xfrm>
          <a:off x="2250236" y="108758"/>
          <a:ext cx="5051187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C1: </a:t>
          </a:r>
          <a:r>
            <a:rPr lang="cs-CZ" sz="2400" b="1" kern="1200" dirty="0"/>
            <a:t>S.1 + S.3 + S.4  </a:t>
          </a:r>
          <a:r>
            <a:rPr lang="cs-CZ" sz="2400" kern="1200" dirty="0"/>
            <a:t>vs  </a:t>
          </a:r>
          <a:r>
            <a:rPr lang="cs-CZ" sz="2400" b="1" kern="1200" dirty="0"/>
            <a:t>S.2 + S.5 </a:t>
          </a:r>
        </a:p>
      </dsp:txBody>
      <dsp:txXfrm>
        <a:off x="2269270" y="127792"/>
        <a:ext cx="5013119" cy="611793"/>
      </dsp:txXfrm>
    </dsp:sp>
    <dsp:sp modelId="{10CD8469-2F3C-4429-91F0-2AD254E6FBDC}">
      <dsp:nvSpPr>
        <dsp:cNvPr id="0" name=""/>
        <dsp:cNvSpPr/>
      </dsp:nvSpPr>
      <dsp:spPr>
        <a:xfrm>
          <a:off x="814617" y="948234"/>
          <a:ext cx="3255593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8D6D1-7219-4643-8000-FCCA99D7DE21}">
      <dsp:nvSpPr>
        <dsp:cNvPr id="0" name=""/>
        <dsp:cNvSpPr/>
      </dsp:nvSpPr>
      <dsp:spPr>
        <a:xfrm>
          <a:off x="928329" y="1056260"/>
          <a:ext cx="3255593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C2: </a:t>
          </a:r>
          <a:r>
            <a:rPr lang="cs-CZ" sz="2400" b="1" kern="1200" dirty="0"/>
            <a:t>S.1</a:t>
          </a:r>
          <a:r>
            <a:rPr lang="cs-CZ" sz="2400" kern="1200" dirty="0"/>
            <a:t>  vs  </a:t>
          </a:r>
          <a:r>
            <a:rPr lang="cs-CZ" sz="2400" b="1" kern="1200" dirty="0"/>
            <a:t>S.3 + S.4</a:t>
          </a:r>
        </a:p>
      </dsp:txBody>
      <dsp:txXfrm>
        <a:off x="947363" y="1075294"/>
        <a:ext cx="3217525" cy="611793"/>
      </dsp:txXfrm>
    </dsp:sp>
    <dsp:sp modelId="{E135DF01-2075-45B5-AE84-91BD8758BBA5}">
      <dsp:nvSpPr>
        <dsp:cNvPr id="0" name=""/>
        <dsp:cNvSpPr/>
      </dsp:nvSpPr>
      <dsp:spPr>
        <a:xfrm>
          <a:off x="72721" y="1896468"/>
          <a:ext cx="3081368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F75D5-6371-4B45-ACF4-B2360C131042}">
      <dsp:nvSpPr>
        <dsp:cNvPr id="0" name=""/>
        <dsp:cNvSpPr/>
      </dsp:nvSpPr>
      <dsp:spPr>
        <a:xfrm>
          <a:off x="186432" y="2004494"/>
          <a:ext cx="3081368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C3: </a:t>
          </a:r>
          <a:r>
            <a:rPr lang="cs-CZ" sz="2400" b="1" kern="1200" dirty="0"/>
            <a:t>S.3  </a:t>
          </a:r>
          <a:r>
            <a:rPr lang="cs-CZ" sz="2400" b="0" kern="1200" dirty="0"/>
            <a:t>vs</a:t>
          </a:r>
          <a:r>
            <a:rPr lang="cs-CZ" sz="2400" b="1" kern="1200" dirty="0"/>
            <a:t>  S.4</a:t>
          </a:r>
        </a:p>
      </dsp:txBody>
      <dsp:txXfrm>
        <a:off x="205466" y="2023528"/>
        <a:ext cx="3043300" cy="611793"/>
      </dsp:txXfrm>
    </dsp:sp>
    <dsp:sp modelId="{F31C4905-581E-4E86-AAD4-819D119305A7}">
      <dsp:nvSpPr>
        <dsp:cNvPr id="0" name=""/>
        <dsp:cNvSpPr/>
      </dsp:nvSpPr>
      <dsp:spPr>
        <a:xfrm>
          <a:off x="5261978" y="943126"/>
          <a:ext cx="3081368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BC6AB-9F74-48CF-BB0F-6FD12A34EE89}">
      <dsp:nvSpPr>
        <dsp:cNvPr id="0" name=""/>
        <dsp:cNvSpPr/>
      </dsp:nvSpPr>
      <dsp:spPr>
        <a:xfrm>
          <a:off x="5375689" y="1051152"/>
          <a:ext cx="3081368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C4: </a:t>
          </a:r>
          <a:r>
            <a:rPr lang="cs-CZ" sz="2400" b="1" kern="1200" dirty="0"/>
            <a:t>S.2</a:t>
          </a:r>
          <a:r>
            <a:rPr lang="cs-CZ" sz="2400" kern="1200" dirty="0"/>
            <a:t>  vs  </a:t>
          </a:r>
          <a:r>
            <a:rPr lang="cs-CZ" sz="2400" b="1" kern="1200" dirty="0"/>
            <a:t>S.5</a:t>
          </a:r>
        </a:p>
      </dsp:txBody>
      <dsp:txXfrm>
        <a:off x="5394723" y="1070186"/>
        <a:ext cx="3043300" cy="611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1982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15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5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70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060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81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1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87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38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7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1160E3E-8FD9-4843-9E83-293A853C19A1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49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aap.2006.08.0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9F0C-DE39-431D-BB8B-ED5BE65E3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385FB3-C3B1-4C75-A0C1-518559D4A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5</a:t>
            </a:r>
          </a:p>
        </p:txBody>
      </p:sp>
    </p:spTree>
    <p:extLst>
      <p:ext uri="{BB962C8B-B14F-4D97-AF65-F5344CB8AC3E}">
        <p14:creationId xmlns:p14="http://schemas.microsoft.com/office/powerpoint/2010/main" val="3605268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ED249-7AF4-435A-BBE7-037A6586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365760"/>
            <a:ext cx="10515600" cy="957013"/>
          </a:xfrm>
        </p:spPr>
        <p:txBody>
          <a:bodyPr>
            <a:normAutofit/>
          </a:bodyPr>
          <a:lstStyle/>
          <a:p>
            <a:r>
              <a:rPr lang="cs-CZ" sz="3600" dirty="0"/>
              <a:t>My se zaměříme na tzv. </a:t>
            </a:r>
            <a:r>
              <a:rPr lang="cs-CZ" sz="3600" b="1" dirty="0"/>
              <a:t>ortogonální kontrasty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366E-E0A3-491B-8B41-4F645D08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695887"/>
            <a:ext cx="10515600" cy="50740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/>
              <a:t>Pravidla pro jejich vytváření: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Dopředu promyslete, jak chcete skupiny srovnávat.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Vytvořte si stromový diagram plánovaných kontrastů a nezapomeňte, že každá skupina by se měla objevit samostatně pouze v jednom kontrastu.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Maximální počet kontrastů = 1 – počet srovnávaných skupin.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Skupiny (resp. skupina), kterým přiřadíte v daném kontrastu pozitivní váhy (koeficienty), se porovnají se skupinami, kterým přiřadíte negativní váhy.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Pro každý jednotlivý kontrast by se součet vah měl rovnat nule.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Skupině, kterou nechcete do kontrastu zahrnovat, dejte váhu = 0.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V rámci jednoho kontrastu volte takové váhy, aby se pozitivní váhy nasčítaly do 1 a negativní váhy do -1 (výhodné v rámci </a:t>
            </a:r>
            <a:r>
              <a:rPr lang="cs-CZ" sz="2000" dirty="0" err="1"/>
              <a:t>ANOVa</a:t>
            </a:r>
            <a:r>
              <a:rPr lang="cs-CZ" sz="2000" dirty="0"/>
              <a:t> – hodnota kontrastu je pak rovna rozdílu srovnávaných průměrů.)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cs-CZ" sz="1800" dirty="0"/>
              <a:t>V rámci jednoho kontrastu volte takové váhy, aby hodnoty pozitivních vah odpovídaly počtu skupin s negativními váhami a (obráceně) aby absolutní hodnota negativních vah odpovídala počtu skupin s pozitivními váhami (výhodné, když chceme kontrasty použít v regresi – hodnota kontrastu vynásobená počtem srovnávaných skupin </a:t>
            </a:r>
            <a:r>
              <a:rPr lang="cs-CZ" sz="1800"/>
              <a:t>je pak rovna </a:t>
            </a:r>
            <a:r>
              <a:rPr lang="cs-CZ" sz="1800" dirty="0"/>
              <a:t>rozdílu srovnávaných průměrů).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6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A1ED-8C04-47A5-A2A3-FFB60F54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687"/>
          </a:xfrm>
        </p:spPr>
        <p:txBody>
          <a:bodyPr>
            <a:normAutofit/>
          </a:bodyPr>
          <a:lstStyle/>
          <a:p>
            <a:r>
              <a:rPr lang="cs-CZ" dirty="0"/>
              <a:t>Příklad ortogonálních kontrastů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D08EB99-DF46-482E-9A8E-58E43F2898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867667"/>
              </p:ext>
            </p:extLst>
          </p:nvPr>
        </p:nvGraphicFramePr>
        <p:xfrm>
          <a:off x="489255" y="4382254"/>
          <a:ext cx="105155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288674581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86824868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82347137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2443026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19310905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30849481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759978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Kontrast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 vah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314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2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963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204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Součin sloupce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25970"/>
                  </a:ext>
                </a:extLst>
              </a:tr>
            </a:tbl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B69691A-ED92-4D52-9CF2-46278AF79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7902089"/>
              </p:ext>
            </p:extLst>
          </p:nvPr>
        </p:nvGraphicFramePr>
        <p:xfrm>
          <a:off x="1028083" y="1548646"/>
          <a:ext cx="9437949" cy="2654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357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CD35-0958-4020-BBCF-84EFD2D9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Faktoriální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E663-9CC9-4D51-B7D9-56C3DF0FD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Podobně jako v případě </a:t>
            </a:r>
            <a:r>
              <a:rPr lang="cs-CZ" sz="2400" dirty="0" err="1"/>
              <a:t>one-way</a:t>
            </a:r>
            <a:r>
              <a:rPr lang="cs-CZ" sz="2400" dirty="0"/>
              <a:t> ANOVA ji používáme k testování rozdílů mezi průměry skupin.</a:t>
            </a:r>
          </a:p>
          <a:p>
            <a:r>
              <a:rPr lang="cs-CZ" sz="2400" dirty="0"/>
              <a:t>Na rozdíl od </a:t>
            </a:r>
            <a:r>
              <a:rPr lang="cs-CZ" sz="2400" dirty="0" err="1"/>
              <a:t>one-way</a:t>
            </a:r>
            <a:r>
              <a:rPr lang="cs-CZ" sz="2400" dirty="0"/>
              <a:t> ANOVA ale pracujeme s více než jednou nezávislou kategorickou proměnnou ("faktory") a více nás zajímá jejich interakce: můžeme např. očekávat větší rozdíly mezi muži a ženami při nižší úrovni vzdělání.</a:t>
            </a:r>
          </a:p>
          <a:p>
            <a:r>
              <a:rPr lang="cs-CZ" sz="2400" dirty="0"/>
              <a:t>Příklady: Chceme zjistit, jaký efekt má pohlaví a úroveň vzdělání na zájem o politické dění. Chceme zjistit, jaký efekt má typ pracovní pozice a věk (rozdělený do několika kategorií) na míru stresu. Chceme zjistit, jaký efekt má pohlaví, typ citové vazby a partnerský status na </a:t>
            </a:r>
            <a:r>
              <a:rPr lang="cs-CZ" sz="2400" dirty="0" err="1"/>
              <a:t>well-being</a:t>
            </a:r>
            <a:r>
              <a:rPr lang="cs-CZ" sz="2400" dirty="0"/>
              <a:t> atd.</a:t>
            </a:r>
          </a:p>
        </p:txBody>
      </p:sp>
    </p:spTree>
    <p:extLst>
      <p:ext uri="{BB962C8B-B14F-4D97-AF65-F5344CB8AC3E}">
        <p14:creationId xmlns:p14="http://schemas.microsoft.com/office/powerpoint/2010/main" val="3887171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A4F8-D61B-49DC-905A-95A04231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4716"/>
          </a:xfrm>
        </p:spPr>
        <p:txBody>
          <a:bodyPr>
            <a:normAutofit/>
          </a:bodyPr>
          <a:lstStyle/>
          <a:p>
            <a:r>
              <a:rPr lang="cs-CZ" dirty="0"/>
              <a:t>Předpoklady </a:t>
            </a:r>
            <a:r>
              <a:rPr lang="cs-CZ" dirty="0" err="1"/>
              <a:t>mezisubjektové</a:t>
            </a:r>
            <a:r>
              <a:rPr lang="cs-CZ" dirty="0"/>
              <a:t>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085CB-916B-4CC3-A54D-8E450899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" y="1203394"/>
            <a:ext cx="10515600" cy="545815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Závislá proměnná je měřena minimálně na intervalové úrovni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Nezávislá proměnná (proměnné) je kategorické povahy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Dostatečný počet případů</a:t>
            </a:r>
            <a:r>
              <a:rPr lang="cs-CZ" dirty="0"/>
              <a:t>. Měli bychom zkontrolovat četnosti v jednotlivých buňkách.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Nezávislost pozorování</a:t>
            </a:r>
            <a:r>
              <a:rPr lang="cs-CZ" dirty="0"/>
              <a:t>. Každý respondent byl měřen jen jednou a členství v kategoriích každé nezávislé proměnné je vzájemně výlučné.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Absence silné </a:t>
            </a:r>
            <a:r>
              <a:rPr lang="cs-CZ" b="1" dirty="0" err="1"/>
              <a:t>multikolinearity</a:t>
            </a:r>
            <a:r>
              <a:rPr lang="cs-CZ" b="1" dirty="0"/>
              <a:t> (v důsledku nevyváženého designu)</a:t>
            </a:r>
            <a:r>
              <a:rPr lang="cs-CZ" dirty="0"/>
              <a:t>. Stejně jako v případě předchozích analýz platí, že když spolu naše nezávislé proměnné (prediktory) souvisejí příliš silně, je obtížné identifikovat jejich jedinečný efekt (např. kdybychom analyzovali efekt pohlaví a vzdělání, ale naprostá většina žen z našeho vzorku by měla vysokou školu, zatímco naprostá většina mužů by měla pouze střední školu bez maturity). Zvolený typ součtu čtverců pak může zásadně ovlivnit odhad efektů jednotlivých prediktorů.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rámci každé skupiny (v případě faktoriální ANOVA se tím myslí v rámci každé kombinace úrovní všech nezávislých proměnných) ověřujeme: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Normalitu rozdělení závislé proměnné</a:t>
            </a:r>
            <a:r>
              <a:rPr lang="cs-CZ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Absenci odlehlých případů</a:t>
            </a:r>
            <a:r>
              <a:rPr lang="cs-CZ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Shodu (homogenitu) rozptylů </a:t>
            </a:r>
            <a:r>
              <a:rPr lang="cs-CZ" dirty="0"/>
              <a:t>(</a:t>
            </a:r>
            <a:r>
              <a:rPr lang="cs-CZ" dirty="0" err="1"/>
              <a:t>Welchova</a:t>
            </a:r>
            <a:r>
              <a:rPr lang="cs-CZ" dirty="0"/>
              <a:t> ANOVA tento předpoklad nevyžaduje).</a:t>
            </a:r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63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CF85-E736-4396-B391-2EAEC6D2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752826"/>
          </a:xfrm>
        </p:spPr>
        <p:txBody>
          <a:bodyPr/>
          <a:lstStyle/>
          <a:p>
            <a:r>
              <a:rPr lang="cs-CZ" dirty="0"/>
              <a:t>Velikosti účinku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0D687-3F1C-4E93-834E-43C9AE3242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2" y="1385047"/>
                <a:ext cx="10515600" cy="5107193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Pro </a:t>
                </a:r>
                <a:r>
                  <a:rPr lang="cs-CZ" sz="2400" dirty="0" err="1"/>
                  <a:t>one-way</a:t>
                </a:r>
                <a:r>
                  <a:rPr lang="cs-CZ" sz="2400" dirty="0"/>
                  <a:t> ANOVA uvádíme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nebo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je analogií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je analogií adjustovaného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z lineární regrese. Jedná se tedy o podíl rozptylu závislé proměnné vysvětlený nezávislou proměnnou, přičemž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zahrnuje korekci velikosti vzorku, protože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má tendenci nadhodnocovat podíl rozptylu, který by model vysvětloval v populaci, zejm. u malých vzorků (čím větší máme vzorek, tím menší rozdíl bude mezi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, resp. mezi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cs-CZ" sz="2400" dirty="0" err="1"/>
                  <a:t>adj</a:t>
                </a:r>
                <a:r>
                  <a:rPr lang="cs-CZ" sz="2400" dirty="0"/>
                  <a:t>.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).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Pravidla palce: hodnoty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či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 </a:t>
                </a:r>
                <a:r>
                  <a:rPr lang="cs-CZ" sz="2400" dirty="0"/>
                  <a:t>0,01, 0,06 a 0,14 odpovídají malému, střednímu a silnému účinku.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Rovnice pro výpočet (</a:t>
                </a:r>
                <a:r>
                  <a:rPr lang="cs-CZ" sz="2400" i="1" dirty="0"/>
                  <a:t>SS</a:t>
                </a:r>
                <a:r>
                  <a:rPr lang="cs-CZ" sz="2400" dirty="0"/>
                  <a:t> jsou součty čtverců, </a:t>
                </a:r>
                <a:r>
                  <a:rPr lang="cs-CZ" sz="2400" i="1" dirty="0" err="1"/>
                  <a:t>df</a:t>
                </a:r>
                <a:r>
                  <a:rPr lang="cs-CZ" sz="2400" dirty="0"/>
                  <a:t> jsou stupně volnosti a </a:t>
                </a:r>
                <a:r>
                  <a:rPr lang="cs-CZ" sz="2400" i="1" dirty="0"/>
                  <a:t>MS</a:t>
                </a:r>
                <a:r>
                  <a:rPr lang="cs-CZ" sz="2400" dirty="0"/>
                  <a:t> střední čtverec):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𝑒𝑓𝑓𝑒𝑐𝑡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𝑒𝑓𝑓𝑒𝑐𝑡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𝑒𝑓𝑓𝑒𝑐𝑡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𝑒𝑟𝑟𝑜𝑟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𝑒𝑟𝑟𝑜𝑟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0D687-3F1C-4E93-834E-43C9AE3242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2" y="1385047"/>
                <a:ext cx="10515600" cy="5107193"/>
              </a:xfrm>
              <a:blipFill>
                <a:blip r:embed="rId2"/>
                <a:stretch>
                  <a:fillRect l="-232" t="-5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146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7087C-DAE9-4BE8-9F20-A4C6185F9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808" y="137604"/>
            <a:ext cx="9692640" cy="1325562"/>
          </a:xfrm>
        </p:spPr>
        <p:txBody>
          <a:bodyPr/>
          <a:lstStyle/>
          <a:p>
            <a:r>
              <a:rPr lang="cs-CZ" dirty="0"/>
              <a:t>Velikosti účinku: kontrasty a srovnání dvou konkrétních skupin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F96DA-5415-43D7-8693-57BBE6084D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971" y="1775534"/>
                <a:ext cx="10515600" cy="4944862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cs-CZ" sz="3300" dirty="0"/>
                  <a:t>Pro kontrasty či srovnání konkrétních skupin obvykle uvádíme </a:t>
                </a:r>
                <a:r>
                  <a:rPr lang="cs-CZ" sz="3300" dirty="0" err="1"/>
                  <a:t>Cohenovo</a:t>
                </a:r>
                <a:r>
                  <a:rPr lang="cs-CZ" sz="3300" dirty="0"/>
                  <a:t> </a:t>
                </a:r>
                <a:r>
                  <a:rPr lang="cs-CZ" sz="3300" i="1" dirty="0"/>
                  <a:t>d</a:t>
                </a:r>
                <a:r>
                  <a:rPr lang="cs-CZ" sz="3300" dirty="0"/>
                  <a:t>, které vyjadřuje "standardizovaný" rozdíl mezi průměry skupin. Standardizováním zde máme na mysli to, že tento rozdíl dělíme směrodatnou odchylkou.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cs-CZ" sz="3300" dirty="0"/>
                  <a:t>Pokud se rozptyly v rámci skupin (a tedy ani SD) příliš neliší, má největší smysl ke standardizaci použít souhrnnou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𝑝𝑜𝑜𝑙𝑒𝑑</m:t>
                        </m:r>
                      </m:sub>
                    </m:sSub>
                  </m:oMath>
                </a14:m>
                <a:r>
                  <a:rPr lang="cs-CZ" sz="3300" dirty="0"/>
                  <a:t> 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𝑆𝐷</m:t>
                          </m:r>
                        </m:e>
                        <m:sub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𝑝𝑜𝑜𝑙𝑒𝑑</m:t>
                          </m:r>
                        </m:sub>
                      </m:sSub>
                      <m:r>
                        <a:rPr lang="cs-CZ" sz="29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9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+. . . +</m:t>
                              </m:r>
                              <m:d>
                                <m:d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+. . . </m:t>
                              </m:r>
                              <m:sSub>
                                <m:sSub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3300" dirty="0"/>
              </a:p>
              <a:p>
                <a:pPr>
                  <a:spcBef>
                    <a:spcPts val="600"/>
                  </a:spcBef>
                </a:pPr>
                <a:r>
                  <a:rPr lang="cs-CZ" sz="3300" dirty="0"/>
                  <a:t>kde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3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3300" dirty="0"/>
                  <a:t> až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3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3300" dirty="0"/>
                  <a:t>  jsou rozptyly v jednotlivých skupinách, </a:t>
                </a:r>
                <a:r>
                  <a:rPr lang="cs-CZ" sz="3300" i="1" dirty="0"/>
                  <a:t>n</a:t>
                </a:r>
                <a:r>
                  <a:rPr lang="cs-CZ" sz="3300" dirty="0"/>
                  <a:t> jsou velikosti skupin a </a:t>
                </a:r>
                <a:r>
                  <a:rPr lang="cs-CZ" sz="3300" i="1" dirty="0"/>
                  <a:t>k</a:t>
                </a:r>
                <a:r>
                  <a:rPr lang="cs-CZ" sz="3300" dirty="0"/>
                  <a:t> počet skupin.</a:t>
                </a:r>
              </a:p>
              <a:p>
                <a:pPr>
                  <a:spcBef>
                    <a:spcPts val="600"/>
                  </a:spcBef>
                </a:pPr>
                <a:r>
                  <a:rPr lang="cs-CZ" sz="3300" dirty="0"/>
                  <a:t>Pokud se rozptyly skupin výrazně liší, můžeme ke standardizaci použít SD jedné, "referenční" skupiny (např. v rámci experimentů to bývá kontrolní skupina).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cs-CZ" sz="3300" dirty="0"/>
                  <a:t>Pokud se rozptyly skupin výrazně liší a nedává smysl volit nějakou skupinu jako referenční, můžeme ke standardizaci použít průměr z odmocniny rozptylů dvou právě porovnávaných skupin: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𝑆𝐷</m:t>
                          </m:r>
                        </m:e>
                        <m:sub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𝑎𝑣𝑔</m:t>
                          </m:r>
                        </m:sub>
                      </m:sSub>
                      <m:r>
                        <a:rPr lang="cs-CZ" sz="29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cs-CZ" sz="2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  <a:p>
                <a:pPr>
                  <a:spcBef>
                    <a:spcPts val="600"/>
                  </a:spcBef>
                </a:pPr>
                <a:endParaRPr lang="cs-CZ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F96DA-5415-43D7-8693-57BBE6084D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971" y="1775534"/>
                <a:ext cx="10515600" cy="4944862"/>
              </a:xfrm>
              <a:blipFill>
                <a:blip r:embed="rId2"/>
                <a:stretch>
                  <a:fillRect l="-116" t="-19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298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9B103-65AE-4F1D-93FD-21A0B6A22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r>
              <a:rPr lang="cs-CZ" dirty="0"/>
              <a:t>Příklady tabulek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EFF977-5141-4CF0-B97D-4697E5646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49" y="1282281"/>
            <a:ext cx="5887842" cy="18232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D6CE9C3-17F6-4668-8A45-0A62C8A8A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14" y="2995982"/>
            <a:ext cx="8265111" cy="17615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929AE7-C19A-4C60-839F-3C99C62350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7877" y="4819206"/>
            <a:ext cx="7983983" cy="19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58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37DB-93DD-4226-B5E2-9141E77B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209"/>
          </a:xfrm>
        </p:spPr>
        <p:txBody>
          <a:bodyPr/>
          <a:lstStyle/>
          <a:p>
            <a:r>
              <a:rPr lang="cs-CZ" dirty="0"/>
              <a:t>Příklady tabulek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5735F-48CC-45A4-BCF7-02C2FE930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91264"/>
            <a:ext cx="9339541" cy="24497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CD29D-4549-4FA4-89AE-967505A76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43909"/>
            <a:ext cx="9369224" cy="275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2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580D-54CD-43B6-98A3-DE6BE1BE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705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dirty="0"/>
              <a:t>Původ dat, se kterými budeme pracovat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42C8A-1CE4-45E5-94A3-0BB0088F2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2" y="1672933"/>
            <a:ext cx="10515600" cy="4727867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Data </a:t>
            </a:r>
            <a:r>
              <a:rPr lang="cs-CZ" sz="2400" b="1" dirty="0" err="1"/>
              <a:t>bicyclists.sav</a:t>
            </a:r>
            <a:r>
              <a:rPr lang="cs-CZ" sz="2400" b="1" dirty="0"/>
              <a:t> </a:t>
            </a:r>
            <a:r>
              <a:rPr lang="cs-CZ" sz="2400" dirty="0"/>
              <a:t>pocházejí se studie, která se zabývala různými prediktory toho, v jaké vzdálenosti řidiči motorových vozidel předjíždějí cyklisty:</a:t>
            </a:r>
          </a:p>
          <a:p>
            <a:r>
              <a:rPr lang="en-US" sz="2400" dirty="0">
                <a:effectLst/>
              </a:rPr>
              <a:t>Walker, I. (2007). Drivers overtaking bicyclists: Objective data on the effects of riding position, helmet use, vehicle type and apparent gender. </a:t>
            </a:r>
            <a:r>
              <a:rPr lang="en-US" sz="2400" i="1" dirty="0">
                <a:effectLst/>
              </a:rPr>
              <a:t>Accident Analysis &amp; Prevention</a:t>
            </a:r>
            <a:r>
              <a:rPr lang="en-US" sz="2400" dirty="0">
                <a:effectLst/>
              </a:rPr>
              <a:t>, </a:t>
            </a:r>
            <a:r>
              <a:rPr lang="en-US" sz="2400" i="1" dirty="0">
                <a:effectLst/>
              </a:rPr>
              <a:t>39</a:t>
            </a:r>
            <a:r>
              <a:rPr lang="en-US" sz="2400" dirty="0">
                <a:effectLst/>
              </a:rPr>
              <a:t>(2), 417–425</a:t>
            </a:r>
            <a:r>
              <a:rPr lang="cs-CZ" sz="2400" dirty="0">
                <a:effectLst/>
              </a:rPr>
              <a:t>.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effectLst/>
                <a:hlinkClick r:id="rId2"/>
              </a:rPr>
              <a:t>https://doi.org/10.1016/j.aap.2006.08.010</a:t>
            </a:r>
            <a:r>
              <a:rPr lang="cs-CZ" sz="2400" dirty="0">
                <a:effectLst/>
              </a:rPr>
              <a:t> </a:t>
            </a:r>
            <a:endParaRPr lang="en-US" sz="2400" dirty="0">
              <a:effectLst/>
            </a:endParaRPr>
          </a:p>
          <a:p>
            <a:r>
              <a:rPr lang="cs-CZ" sz="2400" dirty="0"/>
              <a:t>Autor sám najezdil na kole 320 km v různých britských městech. </a:t>
            </a:r>
            <a:br>
              <a:rPr lang="cs-CZ" sz="2400" dirty="0"/>
            </a:br>
            <a:r>
              <a:rPr lang="cs-CZ" sz="2400" dirty="0"/>
              <a:t>Jezdil v různé denní době od 7:00 do 18:00 a po různých silnicích.</a:t>
            </a:r>
          </a:p>
          <a:p>
            <a:r>
              <a:rPr lang="cs-CZ" sz="2400" dirty="0"/>
              <a:t>Zkoušel jezdit s helmou/bez helmy a v různé vzdálenosti od kraje silnice.</a:t>
            </a:r>
          </a:p>
          <a:p>
            <a:r>
              <a:rPr lang="cs-CZ" sz="2400" dirty="0"/>
              <a:t>Zaznamenával, v jaké vzdálenosti jej předjíždějí motorová vozidla (pomocí ultrazvukového snímače) a o jaké vozidlo se jednalo.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99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5967-2CBF-4B45-83E6-B39B96B0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30380"/>
          </a:xfrm>
        </p:spPr>
        <p:txBody>
          <a:bodyPr/>
          <a:lstStyle/>
          <a:p>
            <a:r>
              <a:rPr lang="cs-CZ" dirty="0"/>
              <a:t>Stručný popis dat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A992A6-7E66-4A1D-885C-26364E442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946592"/>
              </p:ext>
            </p:extLst>
          </p:nvPr>
        </p:nvGraphicFramePr>
        <p:xfrm>
          <a:off x="341257" y="1476011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1564929553"/>
                    </a:ext>
                  </a:extLst>
                </a:gridCol>
                <a:gridCol w="8153400">
                  <a:extLst>
                    <a:ext uri="{9D8B030D-6E8A-4147-A177-3AD203B41FA5}">
                      <a16:colId xmlns:a16="http://schemas.microsoft.com/office/drawing/2014/main" val="2475762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Proměnná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88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Prostý numerický identifikátor události (předjetí)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7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vehicle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vozidla, které cyklistu předjelo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7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color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Barva vozidla, které cyklistu předjelo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599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pass_distance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 jaké vzdálenosti cyklistu vozidlo předjelo / kolik místa mu nechalo </a:t>
                      </a:r>
                      <a:br>
                        <a:rPr lang="cs-CZ" dirty="0"/>
                      </a:br>
                      <a:r>
                        <a:rPr lang="cs-CZ" dirty="0"/>
                        <a:t>(v metrech)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0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silnice, po které cyklista jel na kole, když jej vozidlo předjelo.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5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Denní čas v hodinách + minutách, kdy došlo k předjetí.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hour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Denní čas (pouze hodina), kdy došlo k předjetí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92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helmet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Měl v době předjetí cyklista nasazenu cyklistickou přilbu?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93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kerb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 jaké vzdálenosti od kraje vozovky </a:t>
                      </a:r>
                      <a:r>
                        <a:rPr lang="cs-CZ" dirty="0" err="1"/>
                        <a:t>cylista</a:t>
                      </a:r>
                      <a:r>
                        <a:rPr lang="cs-CZ" dirty="0"/>
                        <a:t> na kole jel, když byl předjet.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158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bikeline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Jel v daném momentě cyklista v pruhu pro cyklisty?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84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Město, kde cyklista jel (</a:t>
                      </a:r>
                      <a:r>
                        <a:rPr lang="cs-CZ" dirty="0" err="1"/>
                        <a:t>Salisbury</a:t>
                      </a:r>
                      <a:r>
                        <a:rPr lang="cs-CZ" dirty="0"/>
                        <a:t>, Bristol, </a:t>
                      </a:r>
                      <a:r>
                        <a:rPr lang="cs-CZ" dirty="0" err="1"/>
                        <a:t>Porthmouth</a:t>
                      </a:r>
                      <a:r>
                        <a:rPr lang="cs-CZ" dirty="0"/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31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559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12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0FF3-3379-459A-9B90-72638E5B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analýzy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7036AB-352A-4830-BAB9-66061D5E57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6765" y="1997475"/>
                <a:ext cx="9409087" cy="4351337"/>
              </a:xfrm>
            </p:spPr>
            <p:txBody>
              <a:bodyPr/>
              <a:lstStyle/>
              <a:p>
                <a:r>
                  <a:rPr lang="cs-CZ" sz="2400" dirty="0"/>
                  <a:t>Nejprve si transformujeme závislou proměnnou tak, aby vyjadřovala "bezpečnost předjetí".</a:t>
                </a:r>
              </a:p>
              <a:p>
                <a:r>
                  <a:rPr lang="cs-CZ" sz="2400" dirty="0"/>
                  <a:t>Autor předpokládá, že bezpečnost předjetí závisí na vzdálenosti předjetí  (VP) nelineárně: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𝑏𝑒𝑧𝑝𝑒𝑐𝑛𝑜𝑠𝑡</m:t>
                    </m:r>
                    <m:r>
                      <a:rPr lang="cs-CZ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𝑝𝑎𝑠𝑠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𝑑𝑖𝑠𝑡𝑎𝑛𝑐𝑒</m:t>
                    </m:r>
                  </m:oMath>
                </a14:m>
                <a:r>
                  <a:rPr lang="cs-CZ" sz="2400" dirty="0"/>
                  <a:t>).</a:t>
                </a:r>
              </a:p>
              <a:p>
                <a:r>
                  <a:rPr lang="cs-CZ" sz="2400" dirty="0"/>
                  <a:t>Vysvětlení: Kdybyste jeli na kole a minuly Vás dvě auta, jedno ve vzdálenosti 10 cm a druhé ve vzdálenosti 50 cm, zřejmě byste cítili větší rozdíl v "bezpečnosti předjetí" od těchto vozidel, než kdyby Vás jedno vozidlo předjelo ve vzdálenosti 110 cm a druhé ve vzdálenosti 150 cm.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7036AB-352A-4830-BAB9-66061D5E57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6765" y="1997475"/>
                <a:ext cx="9409087" cy="4351337"/>
              </a:xfrm>
              <a:blipFill>
                <a:blip r:embed="rId2"/>
                <a:stretch>
                  <a:fillRect l="-518" t="-1543" r="-14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90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3E9E-0E3F-4A39-9F53-EFB38EC3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534436"/>
            <a:ext cx="9692640" cy="743949"/>
          </a:xfrm>
        </p:spPr>
        <p:txBody>
          <a:bodyPr/>
          <a:lstStyle/>
          <a:p>
            <a:r>
              <a:rPr lang="cs-CZ" dirty="0"/>
              <a:t>Analýza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1F9D-0894-476F-9110-96AC5E47F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23" y="1793289"/>
            <a:ext cx="10347432" cy="5321024"/>
          </a:xfrm>
        </p:spPr>
        <p:txBody>
          <a:bodyPr>
            <a:normAutofit/>
          </a:bodyPr>
          <a:lstStyle/>
          <a:p>
            <a:r>
              <a:rPr lang="cs-CZ" sz="2400" dirty="0"/>
              <a:t>Pomocí </a:t>
            </a:r>
            <a:r>
              <a:rPr lang="cs-CZ" sz="2400" dirty="0" err="1"/>
              <a:t>one-way</a:t>
            </a:r>
            <a:r>
              <a:rPr lang="cs-CZ" sz="2400" dirty="0"/>
              <a:t> ANOVA nejprve otestuje H., že jsou rozdíly v bezpečnosti předjetí mezi typy vozidel, která cyklistu předjela (proměnná </a:t>
            </a:r>
            <a:r>
              <a:rPr lang="cs-CZ" sz="2400" i="1" dirty="0" err="1"/>
              <a:t>vehicle</a:t>
            </a:r>
            <a:r>
              <a:rPr lang="cs-CZ" sz="2400" dirty="0"/>
              <a:t>).</a:t>
            </a:r>
          </a:p>
          <a:p>
            <a:r>
              <a:rPr lang="cs-CZ" sz="2400" dirty="0"/>
              <a:t>Pomocí ortogonálních kontrastů pak ověřte:</a:t>
            </a:r>
          </a:p>
          <a:p>
            <a:pPr lvl="1"/>
            <a:r>
              <a:rPr lang="cs-CZ" sz="2000" dirty="0"/>
              <a:t>Zda profesionální řidiči míjí cyklistu v bezpečnější vzdálenosti než ostatní řidiči. Předpokládejme, že profesionálové řídili tyto typy vozů: </a:t>
            </a:r>
            <a:r>
              <a:rPr lang="cs-CZ" sz="2000" dirty="0" err="1"/>
              <a:t>Large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Bus, </a:t>
            </a:r>
            <a:r>
              <a:rPr lang="cs-CZ" sz="2000" dirty="0" err="1"/>
              <a:t>Heavy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Taxi.</a:t>
            </a:r>
          </a:p>
          <a:p>
            <a:pPr lvl="1"/>
            <a:r>
              <a:rPr lang="cs-CZ" sz="2000" dirty="0"/>
              <a:t>Zda řidiči jednostopých motorových vozidel (</a:t>
            </a:r>
            <a:r>
              <a:rPr lang="cs-CZ" sz="2000" dirty="0" err="1"/>
              <a:t>Powered</a:t>
            </a:r>
            <a:r>
              <a:rPr lang="cs-CZ" sz="2000" dirty="0"/>
              <a:t> </a:t>
            </a:r>
            <a:r>
              <a:rPr lang="cs-CZ" sz="2000" dirty="0" err="1"/>
              <a:t>Two</a:t>
            </a:r>
            <a:r>
              <a:rPr lang="cs-CZ" sz="2000" dirty="0"/>
              <a:t> </a:t>
            </a:r>
            <a:r>
              <a:rPr lang="cs-CZ" sz="2000" dirty="0" err="1"/>
              <a:t>Wheeler</a:t>
            </a:r>
            <a:r>
              <a:rPr lang="cs-CZ" sz="2000" dirty="0"/>
              <a:t>) míjí cyklistu v bezpečnější vzdálenosti než řidiči osobních aut (</a:t>
            </a:r>
            <a:r>
              <a:rPr lang="cs-CZ" sz="2000" dirty="0" err="1"/>
              <a:t>Ordinary</a:t>
            </a:r>
            <a:r>
              <a:rPr lang="cs-CZ" sz="2000" dirty="0"/>
              <a:t> Car, SUV/Pickup).</a:t>
            </a:r>
          </a:p>
          <a:p>
            <a:pPr lvl="1"/>
            <a:r>
              <a:rPr lang="cs-CZ" sz="2000" dirty="0"/>
              <a:t>Zda profesionální řidiči ve větších vozidlech (</a:t>
            </a:r>
            <a:r>
              <a:rPr lang="cs-CZ" sz="2000" dirty="0" err="1"/>
              <a:t>Large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Bus, </a:t>
            </a:r>
            <a:r>
              <a:rPr lang="cs-CZ" sz="2000" dirty="0" err="1"/>
              <a:t>Heavy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) objíždějí cyklistu v méně bezpečné vzdálenosti než řidiči taxíků.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9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3E361-4140-495B-871C-549F3EC2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850481"/>
          </a:xfrm>
        </p:spPr>
        <p:txBody>
          <a:bodyPr/>
          <a:lstStyle/>
          <a:p>
            <a:r>
              <a:rPr lang="cs-CZ" dirty="0"/>
              <a:t>Analýza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3385-208C-44AA-B9A9-437FD937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1" y="1624614"/>
            <a:ext cx="9900174" cy="4867627"/>
          </a:xfrm>
        </p:spPr>
        <p:txBody>
          <a:bodyPr>
            <a:normAutofit/>
          </a:bodyPr>
          <a:lstStyle/>
          <a:p>
            <a:r>
              <a:rPr lang="cs-CZ" sz="2400" dirty="0"/>
              <a:t>Pomocí faktoriální ANOVA ověřte, zda řidiči míjí cyklistu v </a:t>
            </a:r>
            <a:r>
              <a:rPr lang="cs-CZ" sz="2400" i="1" dirty="0"/>
              <a:t>méně</a:t>
            </a:r>
            <a:r>
              <a:rPr lang="cs-CZ" sz="2400" dirty="0"/>
              <a:t> bezpečné vzdálenosti, </a:t>
            </a:r>
          </a:p>
          <a:p>
            <a:pPr lvl="1"/>
            <a:r>
              <a:rPr lang="cs-CZ" sz="2200" dirty="0"/>
              <a:t>když má cyklista </a:t>
            </a:r>
            <a:r>
              <a:rPr lang="cs-CZ" sz="2200" b="1" dirty="0"/>
              <a:t>helmu</a:t>
            </a:r>
            <a:r>
              <a:rPr lang="cs-CZ" sz="2200" dirty="0"/>
              <a:t> (</a:t>
            </a:r>
            <a:r>
              <a:rPr lang="cs-CZ" sz="2200" i="1" dirty="0" err="1"/>
              <a:t>helmet</a:t>
            </a:r>
            <a:r>
              <a:rPr lang="cs-CZ" sz="2200" i="1" dirty="0"/>
              <a:t>, </a:t>
            </a:r>
            <a:r>
              <a:rPr lang="cs-CZ" sz="2200" dirty="0"/>
              <a:t>předpokládáme, že když má cyklista helmu, řidiči nemají tak silný pocit, že jej ohrozí těsnějším předjetím) a </a:t>
            </a:r>
          </a:p>
          <a:p>
            <a:pPr lvl="1"/>
            <a:r>
              <a:rPr lang="cs-CZ" sz="2200" dirty="0"/>
              <a:t>když jede dále od okraje silnice (</a:t>
            </a:r>
            <a:r>
              <a:rPr lang="cs-CZ" sz="2200" i="1" dirty="0" err="1"/>
              <a:t>kerb</a:t>
            </a:r>
            <a:r>
              <a:rPr lang="cs-CZ" sz="2200" dirty="0"/>
              <a:t>, tj. blíže středu silnice).</a:t>
            </a:r>
          </a:p>
          <a:p>
            <a:r>
              <a:rPr lang="cs-CZ" sz="2400" dirty="0"/>
              <a:t>Počítejte s interakcí mezi nošením helmy a vzdáleností cyklisty od okraje silnice. Efekt nošení helmy by se měl projevit především tehdy, když cyklista jede blíže okraje silnice (protože když jede blíže středu silnice, řidiči nemají takový výběr v tom, v jaké vzdálenosti ho předjedou).</a:t>
            </a:r>
          </a:p>
          <a:p>
            <a:r>
              <a:rPr lang="cs-CZ" sz="2400" dirty="0"/>
              <a:t>Do modelu zahrňte také hlavní efekt typu vozidla (ale nikoli interakce typu vozidla s ostatními prediktory).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07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278C9C-97EE-4BB7-A62F-4090B0D9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168500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8C62-089D-4B2F-9DDB-EA07EE54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9068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One-way</a:t>
            </a:r>
            <a:r>
              <a:rPr lang="cs-CZ" dirty="0"/>
              <a:t> ANOVA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54D4-6F64-4859-90A6-371AD20056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3802" y="1349406"/>
                <a:ext cx="10145934" cy="528221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One-way ANOVA používáme, pokud chceme ověřit rozdíly mezi průměry dvou či více nezávislých skupin (tj. každý respondent patří do jedné a právě jedné skupiny, nepracujeme s opakovanými či párovými měřeními): např. mezi experimentálními podmínkami (je-li každý účastník vystaven pouze jedné z nich), mezi osobami různé úrovně vzdělání, mezi osobami s různými, ale vzájemně výlučnými diagnózami apod.</a:t>
                </a:r>
              </a:p>
              <a:p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Obvykle se používá, když máme více než dvě skupiny, protože v případě dvou skupin můžeme použít "obyčejný" nezávislý t-test. Ale je to spíše uzuální, protože čtverec 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t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 rozdělení s </a:t>
                </a:r>
                <a:r>
                  <a:rPr lang="cs-CZ" sz="2400" i="1" dirty="0" err="1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 stupni volnosti (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t</a:t>
                </a:r>
                <a:r>
                  <a:rPr lang="cs-CZ" sz="2400" baseline="30000" dirty="0">
                    <a:solidFill>
                      <a:srgbClr val="000000"/>
                    </a:solidFill>
                    <a:latin typeface="+mj-lt"/>
                  </a:rPr>
                  <a:t>2</a:t>
                </a:r>
                <a:r>
                  <a:rPr lang="cs-CZ" sz="2400" i="1" baseline="-25000" dirty="0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) odpovídá rozdělení 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(1; </a:t>
                </a:r>
                <a:r>
                  <a:rPr lang="cs-CZ" sz="2400" i="1" dirty="0" err="1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)</a:t>
                </a:r>
                <a:endParaRPr lang="cs-CZ" sz="2400" b="0" i="0" dirty="0">
                  <a:solidFill>
                    <a:srgbClr val="000000"/>
                  </a:solidFill>
                  <a:effectLst/>
                  <a:latin typeface="+mj-lt"/>
                </a:endParaRPr>
              </a:p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Jedná se o "celkový" test toho, zda se průměry skupin liší, nulová hypotéza tedy je: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 . . .  =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400" b="0" i="0" dirty="0">
                  <a:solidFill>
                    <a:srgbClr val="000000"/>
                  </a:solidFill>
                  <a:effectLst/>
                  <a:latin typeface="proxima-nova"/>
                </a:endParaRPr>
              </a:p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Neřekne nám, které ze skupin se signifikantně liší, od toho jsou zde kontrasty.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54D4-6F64-4859-90A6-371AD20056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3802" y="1349406"/>
                <a:ext cx="10145934" cy="5282213"/>
              </a:xfrm>
              <a:blipFill>
                <a:blip r:embed="rId2"/>
                <a:stretch>
                  <a:fillRect l="-361" t="-1615" r="-12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80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49956D9-DED7-454D-A2D8-843745314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34" t="4208" r="7021"/>
          <a:stretch/>
        </p:blipFill>
        <p:spPr>
          <a:xfrm>
            <a:off x="2711676" y="612559"/>
            <a:ext cx="8473447" cy="60279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96881E-ED43-4345-9836-7F3DDDEF4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98" y="217502"/>
            <a:ext cx="10515600" cy="812877"/>
          </a:xfrm>
        </p:spPr>
        <p:txBody>
          <a:bodyPr/>
          <a:lstStyle/>
          <a:p>
            <a:r>
              <a:rPr lang="cs-CZ" dirty="0"/>
              <a:t>Typy kontrastů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6BDD31-CC9C-48E7-B6E2-5201FB54FEDA}"/>
              </a:ext>
            </a:extLst>
          </p:cNvPr>
          <p:cNvSpPr txBox="1"/>
          <p:nvPr/>
        </p:nvSpPr>
        <p:spPr>
          <a:xfrm>
            <a:off x="394317" y="627116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http://www.jds-online.com/files/JDS-563.pdf</a:t>
            </a:r>
          </a:p>
        </p:txBody>
      </p:sp>
    </p:spTree>
    <p:extLst>
      <p:ext uri="{BB962C8B-B14F-4D97-AF65-F5344CB8AC3E}">
        <p14:creationId xmlns:p14="http://schemas.microsoft.com/office/powerpoint/2010/main" val="259465472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1690</TotalTime>
  <Words>1698</Words>
  <Application>Microsoft Office PowerPoint</Application>
  <PresentationFormat>Širokoúhlá obrazovka</PresentationFormat>
  <Paragraphs>150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Century Schoolbook</vt:lpstr>
      <vt:lpstr>proxima-nova</vt:lpstr>
      <vt:lpstr>Wingdings 2</vt:lpstr>
      <vt:lpstr>View</vt:lpstr>
      <vt:lpstr>ANOVA</vt:lpstr>
      <vt:lpstr>Původ dat, se kterými budeme pracovat</vt:lpstr>
      <vt:lpstr>Stručný popis dat</vt:lpstr>
      <vt:lpstr>Zadání analýzy</vt:lpstr>
      <vt:lpstr>Analýza 1</vt:lpstr>
      <vt:lpstr>Analýza 2</vt:lpstr>
      <vt:lpstr>Opakování</vt:lpstr>
      <vt:lpstr>One-way ANOVA</vt:lpstr>
      <vt:lpstr>Typy kontrastů</vt:lpstr>
      <vt:lpstr>My se zaměříme na tzv. ortogonální kontrasty</vt:lpstr>
      <vt:lpstr>Příklad ortogonálních kontrastů</vt:lpstr>
      <vt:lpstr>Faktoriální ANOVA</vt:lpstr>
      <vt:lpstr>Předpoklady mezisubjektové ANOVA</vt:lpstr>
      <vt:lpstr>Velikosti účinku</vt:lpstr>
      <vt:lpstr>Velikosti účinku: kontrasty a srovnání dvou konkrétních skupin</vt:lpstr>
      <vt:lpstr>Příklady tabulek</vt:lpstr>
      <vt:lpstr>Příklady tabulek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Karel Rečka</dc:creator>
  <cp:lastModifiedBy>Stanislav Ježek</cp:lastModifiedBy>
  <cp:revision>98</cp:revision>
  <dcterms:created xsi:type="dcterms:W3CDTF">2020-11-30T21:54:15Z</dcterms:created>
  <dcterms:modified xsi:type="dcterms:W3CDTF">2021-11-23T19:28:36Z</dcterms:modified>
</cp:coreProperties>
</file>