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theme/themeOverride1.xml" ContentType="application/vnd.openxmlformats-officedocument.themeOverride+xml"/>
  <Override PartName="/ppt/charts/chart6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04"/>
  </p:notesMasterIdLst>
  <p:handoutMasterIdLst>
    <p:handoutMasterId r:id="rId105"/>
  </p:handoutMasterIdLst>
  <p:sldIdLst>
    <p:sldId id="256" r:id="rId2"/>
    <p:sldId id="324" r:id="rId3"/>
    <p:sldId id="258" r:id="rId4"/>
    <p:sldId id="261" r:id="rId5"/>
    <p:sldId id="259" r:id="rId6"/>
    <p:sldId id="328" r:id="rId7"/>
    <p:sldId id="294" r:id="rId8"/>
    <p:sldId id="325" r:id="rId9"/>
    <p:sldId id="289" r:id="rId10"/>
    <p:sldId id="326" r:id="rId11"/>
    <p:sldId id="327" r:id="rId12"/>
    <p:sldId id="290" r:id="rId13"/>
    <p:sldId id="291" r:id="rId14"/>
    <p:sldId id="292" r:id="rId15"/>
    <p:sldId id="329" r:id="rId16"/>
    <p:sldId id="293" r:id="rId17"/>
    <p:sldId id="330" r:id="rId18"/>
    <p:sldId id="295" r:id="rId19"/>
    <p:sldId id="296" r:id="rId20"/>
    <p:sldId id="539" r:id="rId21"/>
    <p:sldId id="540" r:id="rId22"/>
    <p:sldId id="297" r:id="rId23"/>
    <p:sldId id="298" r:id="rId24"/>
    <p:sldId id="333" r:id="rId25"/>
    <p:sldId id="299" r:id="rId26"/>
    <p:sldId id="301" r:id="rId27"/>
    <p:sldId id="303" r:id="rId28"/>
    <p:sldId id="304" r:id="rId29"/>
    <p:sldId id="302" r:id="rId30"/>
    <p:sldId id="409" r:id="rId31"/>
    <p:sldId id="410" r:id="rId32"/>
    <p:sldId id="397" r:id="rId33"/>
    <p:sldId id="400" r:id="rId34"/>
    <p:sldId id="402" r:id="rId35"/>
    <p:sldId id="398" r:id="rId36"/>
    <p:sldId id="407" r:id="rId37"/>
    <p:sldId id="307" r:id="rId38"/>
    <p:sldId id="309" r:id="rId39"/>
    <p:sldId id="445" r:id="rId40"/>
    <p:sldId id="311" r:id="rId41"/>
    <p:sldId id="543" r:id="rId42"/>
    <p:sldId id="542" r:id="rId43"/>
    <p:sldId id="541" r:id="rId44"/>
    <p:sldId id="446" r:id="rId45"/>
    <p:sldId id="313" r:id="rId46"/>
    <p:sldId id="308" r:id="rId47"/>
    <p:sldId id="314" r:id="rId48"/>
    <p:sldId id="447" r:id="rId49"/>
    <p:sldId id="315" r:id="rId50"/>
    <p:sldId id="448" r:id="rId51"/>
    <p:sldId id="509" r:id="rId52"/>
    <p:sldId id="321" r:id="rId53"/>
    <p:sldId id="320" r:id="rId54"/>
    <p:sldId id="322" r:id="rId55"/>
    <p:sldId id="449" r:id="rId56"/>
    <p:sldId id="510" r:id="rId57"/>
    <p:sldId id="318" r:id="rId58"/>
    <p:sldId id="511" r:id="rId59"/>
    <p:sldId id="319" r:id="rId60"/>
    <p:sldId id="323" r:id="rId61"/>
    <p:sldId id="512" r:id="rId62"/>
    <p:sldId id="513" r:id="rId63"/>
    <p:sldId id="257" r:id="rId64"/>
    <p:sldId id="262" r:id="rId65"/>
    <p:sldId id="263" r:id="rId66"/>
    <p:sldId id="544" r:id="rId67"/>
    <p:sldId id="266" r:id="rId68"/>
    <p:sldId id="269" r:id="rId69"/>
    <p:sldId id="515" r:id="rId70"/>
    <p:sldId id="517" r:id="rId71"/>
    <p:sldId id="514" r:id="rId72"/>
    <p:sldId id="518" r:id="rId73"/>
    <p:sldId id="271" r:id="rId74"/>
    <p:sldId id="270" r:id="rId75"/>
    <p:sldId id="283" r:id="rId76"/>
    <p:sldId id="272" r:id="rId77"/>
    <p:sldId id="519" r:id="rId78"/>
    <p:sldId id="273" r:id="rId79"/>
    <p:sldId id="274" r:id="rId80"/>
    <p:sldId id="520" r:id="rId81"/>
    <p:sldId id="525" r:id="rId82"/>
    <p:sldId id="523" r:id="rId83"/>
    <p:sldId id="521" r:id="rId84"/>
    <p:sldId id="526" r:id="rId85"/>
    <p:sldId id="522" r:id="rId86"/>
    <p:sldId id="275" r:id="rId87"/>
    <p:sldId id="527" r:id="rId88"/>
    <p:sldId id="277" r:id="rId89"/>
    <p:sldId id="278" r:id="rId90"/>
    <p:sldId id="528" r:id="rId91"/>
    <p:sldId id="529" r:id="rId92"/>
    <p:sldId id="530" r:id="rId93"/>
    <p:sldId id="531" r:id="rId94"/>
    <p:sldId id="532" r:id="rId95"/>
    <p:sldId id="279" r:id="rId96"/>
    <p:sldId id="535" r:id="rId97"/>
    <p:sldId id="533" r:id="rId98"/>
    <p:sldId id="280" r:id="rId99"/>
    <p:sldId id="281" r:id="rId100"/>
    <p:sldId id="536" r:id="rId101"/>
    <p:sldId id="287" r:id="rId102"/>
    <p:sldId id="537" r:id="rId103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Úvod" id="{73F5500C-530A-4EB9-B6FF-D2795CE14896}">
          <p14:sldIdLst>
            <p14:sldId id="256"/>
            <p14:sldId id="324"/>
          </p14:sldIdLst>
        </p14:section>
        <p14:section name="Typy prezentací" id="{9DBC687D-7E21-4066-8038-13117082139F}">
          <p14:sldIdLst>
            <p14:sldId id="258"/>
            <p14:sldId id="261"/>
          </p14:sldIdLst>
        </p14:section>
        <p14:section name="Obhajoba - situace, průběh" id="{DC75F25A-3AF3-4F2E-ADD3-C938E14F1423}">
          <p14:sldIdLst>
            <p14:sldId id="259"/>
            <p14:sldId id="328"/>
            <p14:sldId id="294"/>
          </p14:sldIdLst>
        </p14:section>
        <p14:section name="Obhajoba - obsah prezentace" id="{87317DB8-9766-47F4-B50B-F7082D343AE7}">
          <p14:sldIdLst>
            <p14:sldId id="325"/>
            <p14:sldId id="289"/>
            <p14:sldId id="326"/>
            <p14:sldId id="327"/>
            <p14:sldId id="290"/>
            <p14:sldId id="291"/>
            <p14:sldId id="292"/>
            <p14:sldId id="329"/>
            <p14:sldId id="293"/>
          </p14:sldIdLst>
        </p14:section>
        <p14:section name="Obhajoba - struktura prezentace" id="{A5E1355E-3EE7-480D-9C5E-A3C02958FD9B}">
          <p14:sldIdLst>
            <p14:sldId id="330"/>
            <p14:sldId id="295"/>
            <p14:sldId id="296"/>
            <p14:sldId id="539"/>
            <p14:sldId id="540"/>
            <p14:sldId id="297"/>
            <p14:sldId id="298"/>
            <p14:sldId id="333"/>
            <p14:sldId id="299"/>
            <p14:sldId id="301"/>
            <p14:sldId id="303"/>
            <p14:sldId id="304"/>
            <p14:sldId id="302"/>
            <p14:sldId id="409"/>
            <p14:sldId id="410"/>
            <p14:sldId id="397"/>
            <p14:sldId id="400"/>
            <p14:sldId id="402"/>
            <p14:sldId id="398"/>
            <p14:sldId id="407"/>
            <p14:sldId id="307"/>
            <p14:sldId id="309"/>
            <p14:sldId id="445"/>
            <p14:sldId id="311"/>
            <p14:sldId id="543"/>
            <p14:sldId id="542"/>
            <p14:sldId id="541"/>
            <p14:sldId id="446"/>
            <p14:sldId id="313"/>
            <p14:sldId id="308"/>
            <p14:sldId id="314"/>
            <p14:sldId id="447"/>
            <p14:sldId id="315"/>
          </p14:sldIdLst>
        </p14:section>
        <p14:section name="Obhajoba - diskuse s komisí" id="{5434C2F7-7BE7-4918-9019-648C8E0D745C}">
          <p14:sldIdLst>
            <p14:sldId id="448"/>
            <p14:sldId id="509"/>
            <p14:sldId id="321"/>
            <p14:sldId id="320"/>
            <p14:sldId id="322"/>
            <p14:sldId id="449"/>
          </p14:sldIdLst>
        </p14:section>
        <p14:section name="Obhajoba - příprava" id="{D456018B-D843-425B-B810-E0F4F859F36C}">
          <p14:sldIdLst>
            <p14:sldId id="510"/>
            <p14:sldId id="318"/>
            <p14:sldId id="511"/>
            <p14:sldId id="319"/>
            <p14:sldId id="323"/>
            <p14:sldId id="512"/>
          </p14:sldIdLst>
        </p14:section>
        <p14:section name="Forma prezentace - doporučení" id="{20D80179-A9A9-41DA-A4EA-49A51991CE2D}">
          <p14:sldIdLst>
            <p14:sldId id="513"/>
            <p14:sldId id="257"/>
            <p14:sldId id="262"/>
            <p14:sldId id="263"/>
            <p14:sldId id="544"/>
            <p14:sldId id="266"/>
            <p14:sldId id="269"/>
            <p14:sldId id="515"/>
            <p14:sldId id="517"/>
            <p14:sldId id="514"/>
            <p14:sldId id="518"/>
            <p14:sldId id="271"/>
            <p14:sldId id="270"/>
            <p14:sldId id="283"/>
            <p14:sldId id="272"/>
            <p14:sldId id="519"/>
            <p14:sldId id="273"/>
            <p14:sldId id="274"/>
            <p14:sldId id="520"/>
            <p14:sldId id="525"/>
            <p14:sldId id="523"/>
            <p14:sldId id="521"/>
            <p14:sldId id="526"/>
            <p14:sldId id="522"/>
            <p14:sldId id="275"/>
            <p14:sldId id="527"/>
            <p14:sldId id="277"/>
            <p14:sldId id="278"/>
            <p14:sldId id="528"/>
            <p14:sldId id="529"/>
            <p14:sldId id="530"/>
            <p14:sldId id="531"/>
            <p14:sldId id="532"/>
            <p14:sldId id="279"/>
            <p14:sldId id="535"/>
            <p14:sldId id="533"/>
            <p14:sldId id="280"/>
            <p14:sldId id="281"/>
          </p14:sldIdLst>
        </p14:section>
        <p14:section name="Konec" id="{F378FDC3-E2B4-4022-A046-430495D8B569}">
          <p14:sldIdLst>
            <p14:sldId id="536"/>
            <p14:sldId id="287"/>
            <p14:sldId id="537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2E85E29-A4D5-4FE3-A959-C99AF866384A}" v="20" dt="2022-11-01T16:35:47.657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Bez stylu, bez mřížky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583" autoAdjust="0"/>
    <p:restoredTop sz="94660"/>
  </p:normalViewPr>
  <p:slideViewPr>
    <p:cSldViewPr snapToGrid="0">
      <p:cViewPr varScale="1">
        <p:scale>
          <a:sx n="124" d="100"/>
          <a:sy n="124" d="100"/>
        </p:scale>
        <p:origin x="1032" y="10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07" Type="http://schemas.openxmlformats.org/officeDocument/2006/relationships/viewProps" Target="viewProps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theme" Target="theme/theme1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tableStyles" Target="tableStyles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microsoft.com/office/2015/10/relationships/revisionInfo" Target="revisionInfo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Se&#353;it1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Se&#353;it1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.xlsx"/><Relationship Id="rId1" Type="http://schemas.openxmlformats.org/officeDocument/2006/relationships/themeOverride" Target="../theme/themeOverride1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Se&#353;it1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C418-402B-90E1-AE4BF203A88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C418-402B-90E1-AE4BF203A886}"/>
              </c:ext>
            </c:extLst>
          </c:dPt>
          <c:dLbls>
            <c:spPr>
              <a:solidFill>
                <a:srgbClr val="FFFFFF"/>
              </a:solidFill>
              <a:ln>
                <a:solidFill>
                  <a:srgbClr val="000000">
                    <a:lumMod val="25000"/>
                    <a:lumOff val="75000"/>
                  </a:srgb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val>
            <c:numRef>
              <c:f>List1!$B$2:$B$3</c:f>
              <c:numCache>
                <c:formatCode>General</c:formatCode>
                <c:ptCount val="2"/>
                <c:pt idx="0">
                  <c:v>150</c:v>
                </c:pt>
                <c:pt idx="1">
                  <c:v>230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List1!$B$1</c15:sqref>
                        </c15:formulaRef>
                      </c:ext>
                    </c:extLst>
                    <c:strCache>
                      <c:ptCount val="1"/>
                      <c:pt idx="0">
                        <c:v>Pohlaví</c:v>
                      </c:pt>
                    </c:strCache>
                  </c:strRef>
                </c15:tx>
              </c15:filteredSeriesTitle>
            </c:ext>
            <c:ext xmlns:c15="http://schemas.microsoft.com/office/drawing/2012/chart" uri="{02D57815-91ED-43cb-92C2-25804820EDAC}">
              <c15:filteredCategoryTitle>
                <c15:cat>
                  <c:strRef>
                    <c:extLst>
                      <c:ext uri="{02D57815-91ED-43cb-92C2-25804820EDAC}">
                        <c15:formulaRef>
                          <c15:sqref>List1!$A$2:$A$3</c15:sqref>
                        </c15:formulaRef>
                      </c:ext>
                    </c:extLst>
                    <c:strCache>
                      <c:ptCount val="2"/>
                      <c:pt idx="0">
                        <c:v>Muži</c:v>
                      </c:pt>
                      <c:pt idx="1">
                        <c:v>Ženy</c:v>
                      </c:pt>
                    </c:strCache>
                  </c:strRef>
                </c15:cat>
              </c15:filteredCategoryTitle>
            </c:ext>
            <c:ext xmlns:c16="http://schemas.microsoft.com/office/drawing/2014/chart" uri="{C3380CC4-5D6E-409C-BE32-E72D297353CC}">
              <c16:uniqueId val="{00000000-E6A2-4430-9A63-3144710FAD2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val>
            <c:numRef>
              <c:f>List1!$B$2:$B$7</c:f>
              <c:numCache>
                <c:formatCode>General</c:formatCode>
                <c:ptCount val="6"/>
                <c:pt idx="0">
                  <c:v>6</c:v>
                </c:pt>
                <c:pt idx="1">
                  <c:v>5</c:v>
                </c:pt>
                <c:pt idx="2">
                  <c:v>4</c:v>
                </c:pt>
                <c:pt idx="3">
                  <c:v>8</c:v>
                </c:pt>
                <c:pt idx="4">
                  <c:v>10</c:v>
                </c:pt>
                <c:pt idx="5">
                  <c:v>1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CategoryTitle>
                <c15:cat>
                  <c:strRef>
                    <c:extLst>
                      <c:ext uri="{02D57815-91ED-43cb-92C2-25804820EDAC}">
                        <c15:formulaRef>
                          <c15:sqref>List1!$A$2:$A$7</c15:sqref>
                        </c15:formulaRef>
                      </c:ext>
                    </c:extLst>
                    <c:strCache>
                      <c:ptCount val="6"/>
                      <c:pt idx="0">
                        <c:v>pivo</c:v>
                      </c:pt>
                      <c:pt idx="1">
                        <c:v>čaj</c:v>
                      </c:pt>
                      <c:pt idx="2">
                        <c:v>víno</c:v>
                      </c:pt>
                      <c:pt idx="3">
                        <c:v>káva</c:v>
                      </c:pt>
                      <c:pt idx="4">
                        <c:v>voda</c:v>
                      </c:pt>
                      <c:pt idx="5">
                        <c:v>cola</c:v>
                      </c:pt>
                    </c:strCache>
                  </c:strRef>
                </c15:cat>
              </c15:filteredCategoryTitle>
            </c:ext>
            <c:ext xmlns:c16="http://schemas.microsoft.com/office/drawing/2014/chart" uri="{C3380CC4-5D6E-409C-BE32-E72D297353CC}">
              <c16:uniqueId val="{00000000-FEC1-43B4-8FDC-A0F58B624E6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80427264"/>
        <c:axId val="80433152"/>
      </c:barChart>
      <c:catAx>
        <c:axId val="8042726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0433152"/>
        <c:crosses val="autoZero"/>
        <c:auto val="1"/>
        <c:lblAlgn val="ctr"/>
        <c:lblOffset val="100"/>
        <c:noMultiLvlLbl val="0"/>
      </c:catAx>
      <c:valAx>
        <c:axId val="8043315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04272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val>
            <c:numRef>
              <c:f>List1!$B$10:$B$15</c:f>
              <c:numCache>
                <c:formatCode>General</c:formatCode>
                <c:ptCount val="6"/>
                <c:pt idx="0">
                  <c:v>1</c:v>
                </c:pt>
                <c:pt idx="1">
                  <c:v>4</c:v>
                </c:pt>
                <c:pt idx="2">
                  <c:v>5</c:v>
                </c:pt>
                <c:pt idx="3">
                  <c:v>6</c:v>
                </c:pt>
                <c:pt idx="4">
                  <c:v>8</c:v>
                </c:pt>
                <c:pt idx="5">
                  <c:v>10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CategoryTitle>
                <c15:cat>
                  <c:strRef>
                    <c:extLst>
                      <c:ext uri="{02D57815-91ED-43cb-92C2-25804820EDAC}">
                        <c15:formulaRef>
                          <c15:sqref>List1!$A$10:$A$15</c15:sqref>
                        </c15:formulaRef>
                      </c:ext>
                    </c:extLst>
                    <c:strCache>
                      <c:ptCount val="6"/>
                      <c:pt idx="0">
                        <c:v>cola</c:v>
                      </c:pt>
                      <c:pt idx="1">
                        <c:v>víno</c:v>
                      </c:pt>
                      <c:pt idx="2">
                        <c:v>čaj</c:v>
                      </c:pt>
                      <c:pt idx="3">
                        <c:v>pivo</c:v>
                      </c:pt>
                      <c:pt idx="4">
                        <c:v>káva</c:v>
                      </c:pt>
                      <c:pt idx="5">
                        <c:v>voda</c:v>
                      </c:pt>
                    </c:strCache>
                  </c:strRef>
                </c15:cat>
              </c15:filteredCategoryTitle>
            </c:ext>
            <c:ext xmlns:c16="http://schemas.microsoft.com/office/drawing/2014/chart" uri="{C3380CC4-5D6E-409C-BE32-E72D297353CC}">
              <c16:uniqueId val="{00000000-9AFC-4A92-B4D8-B0DE523C4B5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80440320"/>
        <c:axId val="80466688"/>
      </c:barChart>
      <c:catAx>
        <c:axId val="8044032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0466688"/>
        <c:crosses val="autoZero"/>
        <c:auto val="1"/>
        <c:lblAlgn val="ctr"/>
        <c:lblOffset val="100"/>
        <c:noMultiLvlLbl val="0"/>
      </c:catAx>
      <c:valAx>
        <c:axId val="8046668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04403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List1!$C$5</c:f>
              <c:strCache>
                <c:ptCount val="1"/>
                <c:pt idx="0">
                  <c:v>denně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List1!$B$6:$B$10</c:f>
              <c:strCache>
                <c:ptCount val="5"/>
                <c:pt idx="0">
                  <c:v>21-30</c:v>
                </c:pt>
                <c:pt idx="1">
                  <c:v>31-40</c:v>
                </c:pt>
                <c:pt idx="2">
                  <c:v>41-50</c:v>
                </c:pt>
                <c:pt idx="3">
                  <c:v>51-60</c:v>
                </c:pt>
                <c:pt idx="4">
                  <c:v>61-70</c:v>
                </c:pt>
              </c:strCache>
            </c:strRef>
          </c:cat>
          <c:val>
            <c:numRef>
              <c:f>List1!$C$6:$C$10</c:f>
              <c:numCache>
                <c:formatCode>General</c:formatCode>
                <c:ptCount val="5"/>
                <c:pt idx="0">
                  <c:v>70</c:v>
                </c:pt>
                <c:pt idx="1">
                  <c:v>63</c:v>
                </c:pt>
                <c:pt idx="2">
                  <c:v>41</c:v>
                </c:pt>
                <c:pt idx="3">
                  <c:v>34</c:v>
                </c:pt>
                <c:pt idx="4">
                  <c:v>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EE7-43AA-93A8-5CBE2067BF04}"/>
            </c:ext>
          </c:extLst>
        </c:ser>
        <c:ser>
          <c:idx val="1"/>
          <c:order val="1"/>
          <c:tx>
            <c:strRef>
              <c:f>List1!$D$5</c:f>
              <c:strCache>
                <c:ptCount val="1"/>
                <c:pt idx="0">
                  <c:v>jednou za týden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List1!$B$6:$B$10</c:f>
              <c:strCache>
                <c:ptCount val="5"/>
                <c:pt idx="0">
                  <c:v>21-30</c:v>
                </c:pt>
                <c:pt idx="1">
                  <c:v>31-40</c:v>
                </c:pt>
                <c:pt idx="2">
                  <c:v>41-50</c:v>
                </c:pt>
                <c:pt idx="3">
                  <c:v>51-60</c:v>
                </c:pt>
                <c:pt idx="4">
                  <c:v>61-70</c:v>
                </c:pt>
              </c:strCache>
            </c:strRef>
          </c:cat>
          <c:val>
            <c:numRef>
              <c:f>List1!$D$6:$D$10</c:f>
              <c:numCache>
                <c:formatCode>General</c:formatCode>
                <c:ptCount val="5"/>
                <c:pt idx="0">
                  <c:v>18</c:v>
                </c:pt>
                <c:pt idx="1">
                  <c:v>23</c:v>
                </c:pt>
                <c:pt idx="2">
                  <c:v>29</c:v>
                </c:pt>
                <c:pt idx="3">
                  <c:v>32</c:v>
                </c:pt>
                <c:pt idx="4">
                  <c:v>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EE7-43AA-93A8-5CBE2067BF04}"/>
            </c:ext>
          </c:extLst>
        </c:ser>
        <c:ser>
          <c:idx val="2"/>
          <c:order val="2"/>
          <c:tx>
            <c:strRef>
              <c:f>List1!$E$5</c:f>
              <c:strCache>
                <c:ptCount val="1"/>
                <c:pt idx="0">
                  <c:v>jednou za měsíc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List1!$B$6:$B$10</c:f>
              <c:strCache>
                <c:ptCount val="5"/>
                <c:pt idx="0">
                  <c:v>21-30</c:v>
                </c:pt>
                <c:pt idx="1">
                  <c:v>31-40</c:v>
                </c:pt>
                <c:pt idx="2">
                  <c:v>41-50</c:v>
                </c:pt>
                <c:pt idx="3">
                  <c:v>51-60</c:v>
                </c:pt>
                <c:pt idx="4">
                  <c:v>61-70</c:v>
                </c:pt>
              </c:strCache>
            </c:strRef>
          </c:cat>
          <c:val>
            <c:numRef>
              <c:f>List1!$E$6:$E$10</c:f>
              <c:numCache>
                <c:formatCode>General</c:formatCode>
                <c:ptCount val="5"/>
                <c:pt idx="0">
                  <c:v>12</c:v>
                </c:pt>
                <c:pt idx="1">
                  <c:v>14</c:v>
                </c:pt>
                <c:pt idx="2">
                  <c:v>30</c:v>
                </c:pt>
                <c:pt idx="3">
                  <c:v>34</c:v>
                </c:pt>
                <c:pt idx="4">
                  <c:v>59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EE7-43AA-93A8-5CBE2067BF0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8"/>
        <c:overlap val="100"/>
        <c:axId val="80591872"/>
        <c:axId val="80601856"/>
      </c:barChart>
      <c:catAx>
        <c:axId val="8059187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tint val="75000"/>
                <a:shade val="95000"/>
                <a:satMod val="10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0601856"/>
        <c:crosses val="autoZero"/>
        <c:auto val="1"/>
        <c:lblAlgn val="ctr"/>
        <c:lblOffset val="100"/>
        <c:noMultiLvlLbl val="0"/>
      </c:catAx>
      <c:valAx>
        <c:axId val="80601856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tx1">
                  <a:tint val="75000"/>
                  <a:shade val="95000"/>
                  <a:satMod val="105000"/>
                </a:schemeClr>
              </a:solidFill>
              <a:prstDash val="solid"/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tint val="75000"/>
                <a:shade val="95000"/>
                <a:satMod val="10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0591872"/>
        <c:crosses val="autoZero"/>
        <c:crossBetween val="between"/>
        <c:majorUnit val="2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prstDash val="solid"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col"/>
        <c:grouping val="stacked"/>
        <c:varyColors val="0"/>
        <c:ser>
          <c:idx val="0"/>
          <c:order val="0"/>
          <c:spPr>
            <a:solidFill>
              <a:srgbClr val="0000DC">
                <a:lumMod val="75000"/>
              </a:srgb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List1!$C$6:$C$10</c:f>
              <c:numCache>
                <c:formatCode>General</c:formatCode>
                <c:ptCount val="5"/>
                <c:pt idx="0">
                  <c:v>70</c:v>
                </c:pt>
                <c:pt idx="1">
                  <c:v>63</c:v>
                </c:pt>
                <c:pt idx="2">
                  <c:v>41</c:v>
                </c:pt>
                <c:pt idx="3">
                  <c:v>34</c:v>
                </c:pt>
                <c:pt idx="4">
                  <c:v>17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List1!$C$5</c15:sqref>
                        </c15:formulaRef>
                      </c:ext>
                    </c:extLst>
                    <c:strCache>
                      <c:ptCount val="1"/>
                      <c:pt idx="0">
                        <c:v>denně</c:v>
                      </c:pt>
                    </c:strCache>
                  </c:strRef>
                </c15:tx>
              </c15:filteredSeriesTitle>
            </c:ext>
            <c:ext xmlns:c15="http://schemas.microsoft.com/office/drawing/2012/chart" uri="{02D57815-91ED-43cb-92C2-25804820EDAC}">
              <c15:filteredCategoryTitle>
                <c15:cat>
                  <c:strRef>
                    <c:extLst>
                      <c:ext uri="{02D57815-91ED-43cb-92C2-25804820EDAC}">
                        <c15:formulaRef>
                          <c15:sqref>List1!$B$6:$B$10</c15:sqref>
                        </c15:formulaRef>
                      </c:ext>
                    </c:extLst>
                    <c:strCache>
                      <c:ptCount val="5"/>
                      <c:pt idx="0">
                        <c:v>21-30</c:v>
                      </c:pt>
                      <c:pt idx="1">
                        <c:v>31-40</c:v>
                      </c:pt>
                      <c:pt idx="2">
                        <c:v>41-50</c:v>
                      </c:pt>
                      <c:pt idx="3">
                        <c:v>51-60</c:v>
                      </c:pt>
                      <c:pt idx="4">
                        <c:v>61-70</c:v>
                      </c:pt>
                    </c:strCache>
                  </c:strRef>
                </c15:cat>
              </c15:filteredCategoryTitle>
            </c:ext>
            <c:ext xmlns:c16="http://schemas.microsoft.com/office/drawing/2014/chart" uri="{C3380CC4-5D6E-409C-BE32-E72D297353CC}">
              <c16:uniqueId val="{00000000-3ECF-429B-96A3-7F590430B188}"/>
            </c:ext>
          </c:extLst>
        </c:ser>
        <c:ser>
          <c:idx val="1"/>
          <c:order val="1"/>
          <c:spPr>
            <a:solidFill>
              <a:srgbClr val="0000DC">
                <a:lumMod val="60000"/>
                <a:lumOff val="40000"/>
              </a:srgb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List1!$D$6:$D$10</c:f>
              <c:numCache>
                <c:formatCode>General</c:formatCode>
                <c:ptCount val="5"/>
                <c:pt idx="0">
                  <c:v>18</c:v>
                </c:pt>
                <c:pt idx="1">
                  <c:v>23</c:v>
                </c:pt>
                <c:pt idx="2">
                  <c:v>29</c:v>
                </c:pt>
                <c:pt idx="3">
                  <c:v>32</c:v>
                </c:pt>
                <c:pt idx="4">
                  <c:v>24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List1!$D$5</c15:sqref>
                        </c15:formulaRef>
                      </c:ext>
                    </c:extLst>
                    <c:strCache>
                      <c:ptCount val="1"/>
                      <c:pt idx="0">
                        <c:v>jednou za týden</c:v>
                      </c:pt>
                    </c:strCache>
                  </c:strRef>
                </c15:tx>
              </c15:filteredSeriesTitle>
            </c:ext>
            <c:ext xmlns:c15="http://schemas.microsoft.com/office/drawing/2012/chart" uri="{02D57815-91ED-43cb-92C2-25804820EDAC}">
              <c15:filteredCategoryTitle>
                <c15:cat>
                  <c:strRef>
                    <c:extLst>
                      <c:ext uri="{02D57815-91ED-43cb-92C2-25804820EDAC}">
                        <c15:formulaRef>
                          <c15:sqref>List1!$B$6:$B$10</c15:sqref>
                        </c15:formulaRef>
                      </c:ext>
                    </c:extLst>
                    <c:strCache>
                      <c:ptCount val="5"/>
                      <c:pt idx="0">
                        <c:v>21-30</c:v>
                      </c:pt>
                      <c:pt idx="1">
                        <c:v>31-40</c:v>
                      </c:pt>
                      <c:pt idx="2">
                        <c:v>41-50</c:v>
                      </c:pt>
                      <c:pt idx="3">
                        <c:v>51-60</c:v>
                      </c:pt>
                      <c:pt idx="4">
                        <c:v>61-70</c:v>
                      </c:pt>
                    </c:strCache>
                  </c:strRef>
                </c15:cat>
              </c15:filteredCategoryTitle>
            </c:ext>
            <c:ext xmlns:c16="http://schemas.microsoft.com/office/drawing/2014/chart" uri="{C3380CC4-5D6E-409C-BE32-E72D297353CC}">
              <c16:uniqueId val="{00000001-3ECF-429B-96A3-7F590430B188}"/>
            </c:ext>
          </c:extLst>
        </c:ser>
        <c:ser>
          <c:idx val="2"/>
          <c:order val="2"/>
          <c:spPr>
            <a:solidFill>
              <a:srgbClr val="0000DC">
                <a:lumMod val="20000"/>
                <a:lumOff val="80000"/>
              </a:srgb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List1!$E$6:$E$10</c:f>
              <c:numCache>
                <c:formatCode>General</c:formatCode>
                <c:ptCount val="5"/>
                <c:pt idx="0">
                  <c:v>12</c:v>
                </c:pt>
                <c:pt idx="1">
                  <c:v>14</c:v>
                </c:pt>
                <c:pt idx="2">
                  <c:v>30</c:v>
                </c:pt>
                <c:pt idx="3">
                  <c:v>34</c:v>
                </c:pt>
                <c:pt idx="4">
                  <c:v>59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List1!$E$5</c15:sqref>
                        </c15:formulaRef>
                      </c:ext>
                    </c:extLst>
                    <c:strCache>
                      <c:ptCount val="1"/>
                      <c:pt idx="0">
                        <c:v>jednou za měsíc</c:v>
                      </c:pt>
                    </c:strCache>
                  </c:strRef>
                </c15:tx>
              </c15:filteredSeriesTitle>
            </c:ext>
            <c:ext xmlns:c15="http://schemas.microsoft.com/office/drawing/2012/chart" uri="{02D57815-91ED-43cb-92C2-25804820EDAC}">
              <c15:filteredCategoryTitle>
                <c15:cat>
                  <c:strRef>
                    <c:extLst>
                      <c:ext uri="{02D57815-91ED-43cb-92C2-25804820EDAC}">
                        <c15:formulaRef>
                          <c15:sqref>List1!$B$6:$B$10</c15:sqref>
                        </c15:formulaRef>
                      </c:ext>
                    </c:extLst>
                    <c:strCache>
                      <c:ptCount val="5"/>
                      <c:pt idx="0">
                        <c:v>21-30</c:v>
                      </c:pt>
                      <c:pt idx="1">
                        <c:v>31-40</c:v>
                      </c:pt>
                      <c:pt idx="2">
                        <c:v>41-50</c:v>
                      </c:pt>
                      <c:pt idx="3">
                        <c:v>51-60</c:v>
                      </c:pt>
                      <c:pt idx="4">
                        <c:v>61-70</c:v>
                      </c:pt>
                    </c:strCache>
                  </c:strRef>
                </c15:cat>
              </c15:filteredCategoryTitle>
            </c:ext>
            <c:ext xmlns:c16="http://schemas.microsoft.com/office/drawing/2014/chart" uri="{C3380CC4-5D6E-409C-BE32-E72D297353CC}">
              <c16:uniqueId val="{00000002-3ECF-429B-96A3-7F590430B18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8"/>
        <c:overlap val="100"/>
        <c:axId val="80591872"/>
        <c:axId val="80601856"/>
      </c:barChart>
      <c:catAx>
        <c:axId val="8059187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80601856"/>
        <c:crosses val="autoZero"/>
        <c:auto val="1"/>
        <c:lblAlgn val="ctr"/>
        <c:lblOffset val="100"/>
        <c:noMultiLvlLbl val="0"/>
      </c:catAx>
      <c:valAx>
        <c:axId val="80601856"/>
        <c:scaling>
          <c:orientation val="minMax"/>
          <c:max val="10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80591872"/>
        <c:crosses val="autoZero"/>
        <c:crossBetween val="between"/>
        <c:majorUnit val="20"/>
      </c:valAx>
    </c:plotArea>
    <c:plotVisOnly val="1"/>
    <c:dispBlanksAs val="gap"/>
    <c:showDLblsOverMax val="0"/>
  </c:chart>
  <c:spPr>
    <a:ln>
      <a:noFill/>
    </a:ln>
  </c:spPr>
  <c:externalData r:id="rId2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standard"/>
        <c:varyColors val="0"/>
        <c:ser>
          <c:idx val="0"/>
          <c:order val="0"/>
          <c:tx>
            <c:strRef>
              <c:f>List1!$C$5</c:f>
              <c:strCache>
                <c:ptCount val="1"/>
                <c:pt idx="0">
                  <c:v>denně</c:v>
                </c:pt>
              </c:strCache>
            </c:strRef>
          </c:tx>
          <c:spPr>
            <a:solidFill>
              <a:schemeClr val="accent1">
                <a:shade val="65000"/>
              </a:schemeClr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List1!$B$6:$B$10</c:f>
              <c:strCache>
                <c:ptCount val="5"/>
                <c:pt idx="0">
                  <c:v>21-30</c:v>
                </c:pt>
                <c:pt idx="1">
                  <c:v>31-40</c:v>
                </c:pt>
                <c:pt idx="2">
                  <c:v>41-50</c:v>
                </c:pt>
                <c:pt idx="3">
                  <c:v>51-60</c:v>
                </c:pt>
                <c:pt idx="4">
                  <c:v>61-70</c:v>
                </c:pt>
              </c:strCache>
            </c:strRef>
          </c:cat>
          <c:val>
            <c:numRef>
              <c:f>List1!$C$6:$C$10</c:f>
              <c:numCache>
                <c:formatCode>General</c:formatCode>
                <c:ptCount val="5"/>
                <c:pt idx="0">
                  <c:v>70</c:v>
                </c:pt>
                <c:pt idx="1">
                  <c:v>63</c:v>
                </c:pt>
                <c:pt idx="2">
                  <c:v>41</c:v>
                </c:pt>
                <c:pt idx="3">
                  <c:v>34</c:v>
                </c:pt>
                <c:pt idx="4">
                  <c:v>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844-4A7F-98E4-22AA375ED6A4}"/>
            </c:ext>
          </c:extLst>
        </c:ser>
        <c:ser>
          <c:idx val="1"/>
          <c:order val="1"/>
          <c:tx>
            <c:strRef>
              <c:f>List1!$D$5</c:f>
              <c:strCache>
                <c:ptCount val="1"/>
                <c:pt idx="0">
                  <c:v>jednou za týden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List1!$B$6:$B$10</c:f>
              <c:strCache>
                <c:ptCount val="5"/>
                <c:pt idx="0">
                  <c:v>21-30</c:v>
                </c:pt>
                <c:pt idx="1">
                  <c:v>31-40</c:v>
                </c:pt>
                <c:pt idx="2">
                  <c:v>41-50</c:v>
                </c:pt>
                <c:pt idx="3">
                  <c:v>51-60</c:v>
                </c:pt>
                <c:pt idx="4">
                  <c:v>61-70</c:v>
                </c:pt>
              </c:strCache>
            </c:strRef>
          </c:cat>
          <c:val>
            <c:numRef>
              <c:f>List1!$D$6:$D$10</c:f>
              <c:numCache>
                <c:formatCode>General</c:formatCode>
                <c:ptCount val="5"/>
                <c:pt idx="0">
                  <c:v>18</c:v>
                </c:pt>
                <c:pt idx="1">
                  <c:v>23</c:v>
                </c:pt>
                <c:pt idx="2">
                  <c:v>29</c:v>
                </c:pt>
                <c:pt idx="3">
                  <c:v>32</c:v>
                </c:pt>
                <c:pt idx="4">
                  <c:v>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844-4A7F-98E4-22AA375ED6A4}"/>
            </c:ext>
          </c:extLst>
        </c:ser>
        <c:ser>
          <c:idx val="2"/>
          <c:order val="2"/>
          <c:tx>
            <c:strRef>
              <c:f>List1!$E$5</c:f>
              <c:strCache>
                <c:ptCount val="1"/>
                <c:pt idx="0">
                  <c:v>jednou za měsíc</c:v>
                </c:pt>
              </c:strCache>
            </c:strRef>
          </c:tx>
          <c:spPr>
            <a:solidFill>
              <a:schemeClr val="accent1">
                <a:tint val="65000"/>
              </a:schemeClr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List1!$B$6:$B$10</c:f>
              <c:strCache>
                <c:ptCount val="5"/>
                <c:pt idx="0">
                  <c:v>21-30</c:v>
                </c:pt>
                <c:pt idx="1">
                  <c:v>31-40</c:v>
                </c:pt>
                <c:pt idx="2">
                  <c:v>41-50</c:v>
                </c:pt>
                <c:pt idx="3">
                  <c:v>51-60</c:v>
                </c:pt>
                <c:pt idx="4">
                  <c:v>61-70</c:v>
                </c:pt>
              </c:strCache>
            </c:strRef>
          </c:cat>
          <c:val>
            <c:numRef>
              <c:f>List1!$E$6:$E$10</c:f>
              <c:numCache>
                <c:formatCode>General</c:formatCode>
                <c:ptCount val="5"/>
                <c:pt idx="0">
                  <c:v>12</c:v>
                </c:pt>
                <c:pt idx="1">
                  <c:v>14</c:v>
                </c:pt>
                <c:pt idx="2">
                  <c:v>30</c:v>
                </c:pt>
                <c:pt idx="3">
                  <c:v>34</c:v>
                </c:pt>
                <c:pt idx="4">
                  <c:v>59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844-4A7F-98E4-22AA375ED6A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pyramid"/>
        <c:axId val="116345472"/>
        <c:axId val="116351360"/>
        <c:axId val="104462080"/>
      </c:bar3DChart>
      <c:catAx>
        <c:axId val="11634547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6351360"/>
        <c:crosses val="autoZero"/>
        <c:auto val="1"/>
        <c:lblAlgn val="ctr"/>
        <c:lblOffset val="100"/>
        <c:noMultiLvlLbl val="0"/>
      </c:catAx>
      <c:valAx>
        <c:axId val="116351360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6345472"/>
        <c:crosses val="autoZero"/>
        <c:crossBetween val="between"/>
        <c:majorUnit val="20"/>
      </c:valAx>
      <c:serAx>
        <c:axId val="104462080"/>
        <c:scaling>
          <c:orientation val="minMax"/>
        </c:scaling>
        <c:delete val="0"/>
        <c:axPos val="b"/>
        <c:majorTickMark val="none"/>
        <c:minorTickMark val="none"/>
        <c:tickLblPos val="none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6351360"/>
        <c:crosses val="autoZero"/>
      </c:ser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>
            <a:extLst>
              <a:ext uri="{FF2B5EF4-FFF2-40B4-BE49-F238E27FC236}">
                <a16:creationId xmlns:a16="http://schemas.microsoft.com/office/drawing/2014/main" id="{7DACFA16-3C2D-45D0-8769-901824E698A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F10520B7-259B-46E5-8109-922E42C4FF1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2F1FE0-9A3A-4981-AD53-B5EC55D4E104}" type="datetimeFigureOut">
              <a:rPr lang="en-US" smtClean="0"/>
              <a:t>11/1/2022</a:t>
            </a:fld>
            <a:endParaRPr lang="en-US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8FA570D8-7CA0-4B32-8097-14FA49465F9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5648455E-857C-4F60-9427-91DF2B02289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E59A12-E465-4B95-8076-C402C11195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465273"/>
      </p:ext>
    </p:extLst>
  </p:cSld>
  <p:clrMap bg1="lt1" tx1="dk1" bg2="lt2" tx2="dk2" accent1="accent1" accent2="accent2" accent3="accent3" accent4="accent4" accent5="accent5" accent6="accent6" hlink="hlink" folHlink="folHlink"/>
  <p:hf sldNum="0"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1167B9-BC27-4F36-AB99-45DF4D56DE19}" type="datetimeFigureOut">
              <a:rPr lang="en-US" smtClean="0"/>
              <a:t>11/1/2022</a:t>
            </a:fld>
            <a:endParaRPr lang="en-US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F44625-5593-4AFA-B519-2E4F9652E2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44594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PSYb2540, PS2022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E18EE92-877D-471B-AE4F-668D837656D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877" y="2900365"/>
            <a:ext cx="85212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/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298877" y="4116405"/>
            <a:ext cx="85212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cs-CZ" dirty="0"/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353" y="414002"/>
            <a:ext cx="1501331" cy="1036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0139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176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ázky text -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540000" y="718715"/>
            <a:ext cx="3915001" cy="3204001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PSYb2540, PS2022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E18EE92-877D-471B-AE4F-668D837656DF}" type="slidenum">
              <a:rPr lang="en-US" smtClean="0"/>
              <a:t>‹#›</a:t>
            </a:fld>
            <a:endParaRPr lang="en-US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39999" y="4500000"/>
            <a:ext cx="3915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40543" y="4068000"/>
            <a:ext cx="391500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688459" y="4500000"/>
            <a:ext cx="3915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689003" y="4068000"/>
            <a:ext cx="391500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4688459" y="718715"/>
            <a:ext cx="3915001" cy="3204001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0162" y="6062550"/>
            <a:ext cx="841767" cy="580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0921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ázdný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PSYb2540, PS2022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E18EE92-877D-471B-AE4F-668D837656DF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0162" y="6062550"/>
            <a:ext cx="841767" cy="580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2278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verzní snímek s obrázkem">
    <p:bg>
      <p:bgPr>
        <a:solidFill>
          <a:srgbClr val="008C7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1"/>
          <p:cNvSpPr>
            <a:spLocks noGrp="1"/>
          </p:cNvSpPr>
          <p:nvPr>
            <p:ph type="ftr" sz="quarter" idx="10"/>
          </p:nvPr>
        </p:nvSpPr>
        <p:spPr>
          <a:xfrm>
            <a:off x="540000" y="6228000"/>
            <a:ext cx="5940001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PSYb2540, PS2022</a:t>
            </a:r>
          </a:p>
        </p:txBody>
      </p:sp>
      <p:sp>
        <p:nvSpPr>
          <p:cNvPr id="5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310501" y="6228000"/>
            <a:ext cx="18900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E18EE92-877D-471B-AE4F-668D837656D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Zástupný symbol pro obrázek 7"/>
          <p:cNvSpPr>
            <a:spLocks noGrp="1"/>
          </p:cNvSpPr>
          <p:nvPr>
            <p:ph type="pic" sz="quarter" idx="12"/>
          </p:nvPr>
        </p:nvSpPr>
        <p:spPr>
          <a:xfrm>
            <a:off x="0" y="1"/>
            <a:ext cx="9144000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na ikonu přidáte obrázek.</a:t>
            </a:r>
            <a:endParaRPr 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9D114D9D-A2CF-4840-9721-521117432B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6428" y="6048047"/>
            <a:ext cx="865937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8904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nímek MUNI FSS">
    <p:bg>
      <p:bgPr>
        <a:solidFill>
          <a:srgbClr val="008C7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1"/>
          <p:cNvSpPr>
            <a:spLocks noGrp="1"/>
          </p:cNvSpPr>
          <p:nvPr>
            <p:ph type="ftr" sz="quarter" idx="10"/>
          </p:nvPr>
        </p:nvSpPr>
        <p:spPr>
          <a:xfrm>
            <a:off x="540000" y="6228000"/>
            <a:ext cx="5940001" cy="252000"/>
          </a:xfrm>
        </p:spPr>
        <p:txBody>
          <a:bodyPr/>
          <a:lstStyle>
            <a:lvl1pPr>
              <a:defRPr>
                <a:solidFill>
                  <a:srgbClr val="008C78"/>
                </a:solidFill>
              </a:defRPr>
            </a:lvl1pPr>
          </a:lstStyle>
          <a:p>
            <a:r>
              <a:rPr lang="en-US"/>
              <a:t>PSYb2540, PS2022</a:t>
            </a:r>
          </a:p>
        </p:txBody>
      </p:sp>
      <p:sp>
        <p:nvSpPr>
          <p:cNvPr id="5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310501" y="6228000"/>
            <a:ext cx="189000" cy="252000"/>
          </a:xfrm>
        </p:spPr>
        <p:txBody>
          <a:bodyPr/>
          <a:lstStyle>
            <a:lvl1pPr>
              <a:defRPr>
                <a:solidFill>
                  <a:srgbClr val="008C78"/>
                </a:solidFill>
              </a:defRPr>
            </a:lvl1pPr>
          </a:lstStyle>
          <a:p>
            <a:fld id="{EE18EE92-877D-471B-AE4F-668D837656DF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9D114D9D-A2CF-4840-9721-521117432B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8424" y="2019299"/>
            <a:ext cx="4086960" cy="2820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8252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nímek MUNI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1">
            <a:extLst>
              <a:ext uri="{FF2B5EF4-FFF2-40B4-BE49-F238E27FC236}">
                <a16:creationId xmlns:a16="http://schemas.microsoft.com/office/drawing/2014/main" id="{5C883626-9060-48F4-BF5F-CD36D4ED640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40000" y="6228000"/>
            <a:ext cx="5940001" cy="252000"/>
          </a:xfrm>
        </p:spPr>
        <p:txBody>
          <a:bodyPr/>
          <a:lstStyle>
            <a:lvl1pPr>
              <a:defRPr>
                <a:solidFill>
                  <a:srgbClr val="0000DC"/>
                </a:solidFill>
              </a:defRPr>
            </a:lvl1pPr>
          </a:lstStyle>
          <a:p>
            <a:r>
              <a:rPr lang="en-US"/>
              <a:t>PSYb2540, PS2022</a:t>
            </a:r>
          </a:p>
        </p:txBody>
      </p:sp>
      <p:sp>
        <p:nvSpPr>
          <p:cNvPr id="5" name="Zástupný symbol pro číslo snímku 2">
            <a:extLst>
              <a:ext uri="{FF2B5EF4-FFF2-40B4-BE49-F238E27FC236}">
                <a16:creationId xmlns:a16="http://schemas.microsoft.com/office/drawing/2014/main" id="{11B3959D-B756-4003-A92F-1B4723A4198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10501" y="6228000"/>
            <a:ext cx="189000" cy="252000"/>
          </a:xfrm>
        </p:spPr>
        <p:txBody>
          <a:bodyPr/>
          <a:lstStyle>
            <a:lvl1pPr>
              <a:defRPr>
                <a:solidFill>
                  <a:srgbClr val="0000DC"/>
                </a:solidFill>
              </a:defRPr>
            </a:lvl1pPr>
          </a:lstStyle>
          <a:p>
            <a:fld id="{EE18EE92-877D-471B-AE4F-668D837656DF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825" y="2434289"/>
            <a:ext cx="7186746" cy="1863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6978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B674CB-3709-4ACF-BB61-29ADEA3D41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033272"/>
            <a:ext cx="6858000" cy="2478024"/>
          </a:xfrm>
        </p:spPr>
        <p:txBody>
          <a:bodyPr lIns="0" tIns="0" rIns="0" bIns="0" anchor="b">
            <a:noAutofit/>
          </a:bodyPr>
          <a:lstStyle>
            <a:lvl1pPr algn="ctr">
              <a:defRPr sz="3000" spc="563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06DA6BE-9B64-48FC-92D1-EF0D426A39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822192"/>
            <a:ext cx="6858000" cy="1435608"/>
          </a:xfrm>
        </p:spPr>
        <p:txBody>
          <a:bodyPr lIns="0" tIns="0" rIns="0" bIns="0">
            <a:normAutofit/>
          </a:bodyPr>
          <a:lstStyle>
            <a:lvl1pPr marL="0" indent="0" algn="ctr">
              <a:lnSpc>
                <a:spcPct val="150000"/>
              </a:lnSpc>
              <a:buNone/>
              <a:defRPr sz="1200" cap="all" spc="450" baseline="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83AE59-8E21-449F-86DA-5BE2970108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8CCD60-9970-49FD-8254-21154BAA1E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PSYb2540, PS2022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C0A488-07A7-42F9-B1DF-68545B7541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01262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540000" y="6228000"/>
            <a:ext cx="5940001" cy="252000"/>
          </a:xfrm>
        </p:spPr>
        <p:txBody>
          <a:bodyPr/>
          <a:lstStyle>
            <a:lvl1pPr>
              <a:defRPr sz="1200"/>
            </a:lvl1pPr>
          </a:lstStyle>
          <a:p>
            <a:r>
              <a:rPr lang="en-US"/>
              <a:t>PSYb2540, PS2022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E18EE92-877D-471B-AE4F-668D837656DF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7" name="Zástupný symbol pro obsah 2"/>
          <p:cNvSpPr>
            <a:spLocks noGrp="1"/>
          </p:cNvSpPr>
          <p:nvPr>
            <p:ph idx="1"/>
          </p:nvPr>
        </p:nvSpPr>
        <p:spPr>
          <a:xfrm>
            <a:off x="540001" y="1692002"/>
            <a:ext cx="8064901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0162" y="6062550"/>
            <a:ext cx="841767" cy="580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7672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97" userDrawn="1">
          <p15:clr>
            <a:srgbClr val="FBAE40"/>
          </p15:clr>
        </p15:guide>
        <p15:guide id="2" pos="329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Úvodní snímek – inverzní">
    <p:bg>
      <p:bgPr>
        <a:solidFill>
          <a:srgbClr val="008C7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PSYb2540, PS2022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E18EE92-877D-471B-AE4F-668D837656D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877" y="2900365"/>
            <a:ext cx="85212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298877" y="4116405"/>
            <a:ext cx="85212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cs-CZ" dirty="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9D114D9D-A2CF-4840-9721-521117432B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699" y="414002"/>
            <a:ext cx="1490703" cy="1028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3950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176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dpis, pod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40001" y="1692002"/>
            <a:ext cx="8064901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en-US"/>
              <a:t>PSYb2540, PS2022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E18EE92-877D-471B-AE4F-668D837656D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0544" y="1296001"/>
            <a:ext cx="8064104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0162" y="6062550"/>
            <a:ext cx="841767" cy="580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2388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PSYb2540, PS2022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E18EE92-877D-471B-AE4F-668D837656DF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540545" y="1296001"/>
            <a:ext cx="3915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1" y="720000"/>
            <a:ext cx="8064901" cy="451576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4688459" y="1290515"/>
            <a:ext cx="3915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2" name="Zástupný symbol pro obsah 2"/>
          <p:cNvSpPr>
            <a:spLocks noGrp="1"/>
          </p:cNvSpPr>
          <p:nvPr>
            <p:ph idx="1"/>
          </p:nvPr>
        </p:nvSpPr>
        <p:spPr>
          <a:xfrm>
            <a:off x="540001" y="1692001"/>
            <a:ext cx="3914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23" name="Zástupný symbol pro obsah 2"/>
          <p:cNvSpPr>
            <a:spLocks noGrp="1"/>
          </p:cNvSpPr>
          <p:nvPr>
            <p:ph idx="28"/>
          </p:nvPr>
        </p:nvSpPr>
        <p:spPr>
          <a:xfrm>
            <a:off x="4688460" y="1690271"/>
            <a:ext cx="3914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0162" y="6062550"/>
            <a:ext cx="841767" cy="580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7672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6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dpis, obsah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ástupný symbol pro obsah 12">
            <a:extLst>
              <a:ext uri="{FF2B5EF4-FFF2-40B4-BE49-F238E27FC236}">
                <a16:creationId xmlns:a16="http://schemas.microsoft.com/office/drawing/2014/main" id="{83517C49-9C06-4658-8660-E0D21D83CE29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539354" y="1695077"/>
            <a:ext cx="3913809" cy="3896711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PSYb2540, PS2022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E18EE92-877D-471B-AE4F-668D837656DF}" type="slidenum">
              <a:rPr lang="en-US" smtClean="0"/>
              <a:t>‹#›</a:t>
            </a:fld>
            <a:endParaRPr lang="en-US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9" name="Zástupný symbol pro text 13">
            <a:extLst>
              <a:ext uri="{FF2B5EF4-FFF2-40B4-BE49-F238E27FC236}">
                <a16:creationId xmlns:a16="http://schemas.microsoft.com/office/drawing/2014/main" id="{F7FD9E97-5F69-494E-8672-59575278330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40544" y="5599670"/>
            <a:ext cx="3913809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2" name="Zástupný symbol pro obsah 2"/>
          <p:cNvSpPr>
            <a:spLocks noGrp="1"/>
          </p:cNvSpPr>
          <p:nvPr>
            <p:ph idx="28"/>
          </p:nvPr>
        </p:nvSpPr>
        <p:spPr>
          <a:xfrm>
            <a:off x="4688460" y="1667024"/>
            <a:ext cx="3914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0162" y="6062550"/>
            <a:ext cx="841767" cy="580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8162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pos="5432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dpis, podnadpis a tři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3330002" y="1692005"/>
            <a:ext cx="2483644" cy="2230711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PSYb2540, PS2022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E18EE92-877D-471B-AE4F-668D837656DF}" type="slidenum">
              <a:rPr lang="en-US" smtClean="0"/>
              <a:t>‹#›</a:t>
            </a:fld>
            <a:endParaRPr lang="en-US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414271"/>
            <a:ext cx="2483999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330002" y="4414271"/>
            <a:ext cx="2483999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20901" y="4414270"/>
            <a:ext cx="2483999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40545" y="4025136"/>
            <a:ext cx="2483644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330357" y="4025136"/>
            <a:ext cx="2483644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121078" y="4025136"/>
            <a:ext cx="2483644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540000" y="1692005"/>
            <a:ext cx="2483644" cy="2230711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6120002" y="1692005"/>
            <a:ext cx="2483644" cy="2230711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0544" y="1296001"/>
            <a:ext cx="8064104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1" y="720000"/>
            <a:ext cx="8064901" cy="451576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pic>
        <p:nvPicPr>
          <p:cNvPr id="17" name="Obrázek 16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0162" y="6062550"/>
            <a:ext cx="841767" cy="580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7143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49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sah a text bez nadp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PSYb2540, PS2022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E18EE92-877D-471B-AE4F-668D837656DF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Zástupný symbol pro obsah 2"/>
          <p:cNvSpPr>
            <a:spLocks noGrp="1"/>
          </p:cNvSpPr>
          <p:nvPr>
            <p:ph idx="1"/>
          </p:nvPr>
        </p:nvSpPr>
        <p:spPr>
          <a:xfrm>
            <a:off x="4704160" y="692150"/>
            <a:ext cx="3900740" cy="513985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9" name="Zástupný symbol pro obsah 12">
            <a:extLst>
              <a:ext uri="{FF2B5EF4-FFF2-40B4-BE49-F238E27FC236}">
                <a16:creationId xmlns:a16="http://schemas.microsoft.com/office/drawing/2014/main" id="{83517C49-9C06-4658-8660-E0D21D83CE29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539354" y="692153"/>
            <a:ext cx="3913809" cy="4899635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0" name="Zástupný symbol pro text 13">
            <a:extLst>
              <a:ext uri="{FF2B5EF4-FFF2-40B4-BE49-F238E27FC236}">
                <a16:creationId xmlns:a16="http://schemas.microsoft.com/office/drawing/2014/main" id="{F7FD9E97-5F69-494E-8672-59575278330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40544" y="5599670"/>
            <a:ext cx="3913809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0162" y="6062550"/>
            <a:ext cx="841767" cy="580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2485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58" userDrawn="1">
          <p15:clr>
            <a:srgbClr val="FBAE40"/>
          </p15:clr>
        </p15:guide>
        <p15:guide id="2" pos="329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sah bez nadp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PSYb2540, PS2022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E18EE92-877D-471B-AE4F-668D837656DF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Zástupný symbol pro obsah 2"/>
          <p:cNvSpPr>
            <a:spLocks noGrp="1"/>
          </p:cNvSpPr>
          <p:nvPr>
            <p:ph idx="1"/>
          </p:nvPr>
        </p:nvSpPr>
        <p:spPr>
          <a:xfrm>
            <a:off x="540001" y="692150"/>
            <a:ext cx="8064901" cy="513985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0162" y="6062550"/>
            <a:ext cx="841767" cy="580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8154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  <p15:guide id="2" pos="329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40000" y="6228000"/>
            <a:ext cx="5940001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1200" dirty="0" smtClean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US"/>
              <a:t>PSYb2540, PS2022</a:t>
            </a:r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10501" y="6228000"/>
            <a:ext cx="189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EE18EE92-877D-471B-AE4F-668D837656DF}" type="slidenum">
              <a:rPr lang="en-US" smtClean="0"/>
              <a:t>‹#›</a:t>
            </a:fld>
            <a:endParaRPr lang="en-US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1" y="720000"/>
            <a:ext cx="8064901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9100" y="1872000"/>
            <a:ext cx="8064901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cs-CZ" dirty="0"/>
              <a:t>Upravte styly předlohy textu</a:t>
            </a:r>
          </a:p>
        </p:txBody>
      </p:sp>
    </p:spTree>
    <p:extLst>
      <p:ext uri="{BB962C8B-B14F-4D97-AF65-F5344CB8AC3E}">
        <p14:creationId xmlns:p14="http://schemas.microsoft.com/office/powerpoint/2010/main" val="2078040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hf hdr="0" dt="0"/>
  <p:txStyles>
    <p:titleStyle>
      <a:lvl1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0" indent="0" algn="l" rtl="0" eaLnBrk="1" fontAlgn="base" hangingPunct="1">
        <a:lnSpc>
          <a:spcPct val="100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28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500" b="0">
          <a:solidFill>
            <a:schemeClr val="tx1"/>
          </a:solidFill>
          <a:latin typeface="+mn-lt"/>
        </a:defRPr>
      </a:lvl2pPr>
      <a:lvl3pPr marL="914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500" b="0">
          <a:solidFill>
            <a:schemeClr val="tx1"/>
          </a:solidFill>
          <a:latin typeface="+mn-lt"/>
        </a:defRPr>
      </a:lvl3pPr>
      <a:lvl4pPr marL="1371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500" b="0">
          <a:solidFill>
            <a:schemeClr val="tx1"/>
          </a:solidFill>
          <a:latin typeface="+mn-lt"/>
        </a:defRPr>
      </a:lvl4pPr>
      <a:lvl5pPr marL="18288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500" b="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7"/>
        </a:buBlip>
        <a:defRPr>
          <a:solidFill>
            <a:schemeClr val="tx1"/>
          </a:solidFill>
          <a:latin typeface="+mn-lt"/>
        </a:defRPr>
      </a:lvl6pPr>
      <a:lvl7pPr marL="27432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3200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3657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049" userDrawn="1">
          <p15:clr>
            <a:srgbClr val="F26B43"/>
          </p15:clr>
        </p15:guide>
        <p15:guide id="2" pos="32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5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emf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8.png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 descr="Obsah obrázku text&#10;&#10;Popis byl vytvořen automaticky">
            <a:extLst>
              <a:ext uri="{FF2B5EF4-FFF2-40B4-BE49-F238E27FC236}">
                <a16:creationId xmlns:a16="http://schemas.microsoft.com/office/drawing/2014/main" id="{7053109B-308B-4B94-B42D-A9B8DAC966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3840" y="1309701"/>
            <a:ext cx="4591948" cy="45919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C5EECD4E-0C92-485F-A213-20A5C0074E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999" y="2634899"/>
            <a:ext cx="4032001" cy="1171580"/>
          </a:xfrm>
        </p:spPr>
        <p:txBody>
          <a:bodyPr/>
          <a:lstStyle/>
          <a:p>
            <a:r>
              <a:rPr lang="cs-CZ" dirty="0"/>
              <a:t>Prezentace odborné práce</a:t>
            </a:r>
            <a:endParaRPr lang="en-US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F332C14C-D778-48AA-8417-F9D6854A22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9999" y="4380820"/>
            <a:ext cx="8280077" cy="698497"/>
          </a:xfrm>
        </p:spPr>
        <p:txBody>
          <a:bodyPr/>
          <a:lstStyle/>
          <a:p>
            <a:r>
              <a:rPr lang="cs-CZ" dirty="0"/>
              <a:t>Vojtěch Mýlek</a:t>
            </a:r>
            <a:endParaRPr lang="en-US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92572597-B635-4956-9080-1A2F059DBEE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40000" y="6228000"/>
            <a:ext cx="7453380" cy="252000"/>
          </a:xfrm>
        </p:spPr>
        <p:txBody>
          <a:bodyPr/>
          <a:lstStyle/>
          <a:p>
            <a:r>
              <a:rPr lang="en-US"/>
              <a:t>PSYb2540, PS2022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EAF2ABA-79F6-C666-44C9-1BA54FEA86F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E18EE92-877D-471B-AE4F-668D837656D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2689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8B32E077-D211-4DE8-82AC-227B77492E1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PSYb2540, PS2022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9E669C2E-8766-4E90-9327-E2289EE933B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E18EE92-877D-471B-AE4F-668D837656DF}" type="slidenum">
              <a:rPr lang="en-US" smtClean="0"/>
              <a:t>10</a:t>
            </a:fld>
            <a:endParaRPr lang="en-US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EAE8A2AE-2204-4AA4-A561-96712C0F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Cíle prezentace</a:t>
            </a:r>
            <a:endParaRPr lang="en-US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32B0110A-3072-4D79-B7C6-8DCCDE2406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Seznámit publikum se </a:t>
            </a:r>
            <a:r>
              <a:rPr lang="cs-CZ" dirty="0">
                <a:solidFill>
                  <a:schemeClr val="accent1"/>
                </a:solidFill>
              </a:rPr>
              <a:t>zásadními zjištěními</a:t>
            </a:r>
          </a:p>
          <a:p>
            <a:endParaRPr lang="cs-CZ" dirty="0">
              <a:solidFill>
                <a:schemeClr val="accent1"/>
              </a:solidFill>
            </a:endParaRPr>
          </a:p>
          <a:p>
            <a:r>
              <a:rPr lang="cs-CZ" dirty="0"/>
              <a:t>Prokázat znalosti / schopnost se orientovat</a:t>
            </a:r>
          </a:p>
          <a:p>
            <a:pPr lvl="1"/>
            <a:r>
              <a:rPr lang="cs-CZ" sz="2400" dirty="0"/>
              <a:t>v teorii</a:t>
            </a:r>
          </a:p>
          <a:p>
            <a:pPr lvl="1"/>
            <a:r>
              <a:rPr lang="cs-CZ" sz="2400" dirty="0"/>
              <a:t>v metodologickém postupu</a:t>
            </a:r>
          </a:p>
        </p:txBody>
      </p:sp>
      <p:sp>
        <p:nvSpPr>
          <p:cNvPr id="6" name="Obdélník: se zakulacenými rohy 5">
            <a:extLst>
              <a:ext uri="{FF2B5EF4-FFF2-40B4-BE49-F238E27FC236}">
                <a16:creationId xmlns:a16="http://schemas.microsoft.com/office/drawing/2014/main" id="{2C706366-7450-4936-92A5-3B39A5B86FCB}"/>
              </a:ext>
            </a:extLst>
          </p:cNvPr>
          <p:cNvSpPr/>
          <p:nvPr/>
        </p:nvSpPr>
        <p:spPr bwMode="auto">
          <a:xfrm>
            <a:off x="5290348" y="3762001"/>
            <a:ext cx="2768366" cy="1895913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3200" dirty="0">
                <a:latin typeface="+mj-lt"/>
              </a:rPr>
              <a:t>V prezentaci i v diskuzi</a:t>
            </a:r>
            <a:endParaRPr kumimoji="0" lang="en-US" sz="3200" b="0" i="0" u="none" strike="noStrike" cap="none" normalizeH="0" baseline="0" dirty="0">
              <a:ln>
                <a:noFill/>
              </a:ln>
              <a:effectLst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80525780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BC0708B4-0F08-42E4-9366-DDFAC45FB8C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PSYb2540, PS2022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9CEA7D0D-8C80-4AD8-B14F-EEFE3EA7809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E18EE92-877D-471B-AE4F-668D837656DF}" type="slidenum">
              <a:rPr lang="en-US" smtClean="0"/>
              <a:t>100</a:t>
            </a:fld>
            <a:endParaRPr lang="en-US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5780FB79-F433-42E7-B251-B490D35772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Otázky?</a:t>
            </a:r>
            <a:endParaRPr lang="en-US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71097FE9-D189-42C6-BE6B-A7A360E5A2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437081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F90739DC-1287-4A50-94D7-C2AC315971F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PSYb2540, PS2022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B474383-6D84-4CEA-B50C-635B73BE8E1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E18EE92-877D-471B-AE4F-668D837656DF}" type="slidenum">
              <a:rPr lang="en-US" smtClean="0"/>
              <a:t>101</a:t>
            </a:fld>
            <a:endParaRPr lang="en-US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05D8B78D-D108-4EFC-BB59-2A0C6B5069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001" y="3203212"/>
            <a:ext cx="8064901" cy="451576"/>
          </a:xfrm>
        </p:spPr>
        <p:txBody>
          <a:bodyPr/>
          <a:lstStyle/>
          <a:p>
            <a:r>
              <a:rPr lang="cs-CZ" dirty="0"/>
              <a:t>Konec</a:t>
            </a:r>
            <a:endParaRPr lang="en-US" dirty="0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66C5B4DE-22B1-49BE-BB6B-AF2613B53DDB}"/>
              </a:ext>
            </a:extLst>
          </p:cNvPr>
          <p:cNvSpPr txBox="1"/>
          <p:nvPr/>
        </p:nvSpPr>
        <p:spPr>
          <a:xfrm>
            <a:off x="405001" y="4525895"/>
            <a:ext cx="284084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latin typeface="+mn-lt"/>
              </a:rPr>
              <a:t>Vojtěch Mýlek</a:t>
            </a:r>
          </a:p>
          <a:p>
            <a:r>
              <a:rPr lang="cs-CZ" dirty="0">
                <a:latin typeface="+mn-lt"/>
              </a:rPr>
              <a:t>mylek@fss.muni.cz</a:t>
            </a:r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55081044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C08D30F5-5184-4C23-B9CD-870AFAB1FF6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PSYb2540, PS2022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4AE6940D-9943-41A7-87E0-F8210590099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E18EE92-877D-471B-AE4F-668D837656DF}" type="slidenum">
              <a:rPr lang="en-US" smtClean="0"/>
              <a:t>102</a:t>
            </a:fld>
            <a:endParaRPr lang="en-US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09C1F511-EF87-4F3F-9D9B-A93DCD30FC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Picture </a:t>
            </a:r>
            <a:r>
              <a:rPr lang="cs-CZ" dirty="0" err="1"/>
              <a:t>credits</a:t>
            </a:r>
            <a:endParaRPr lang="en-US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F4B7C117-7927-43A5-813E-E92E8876A6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400" dirty="0" err="1"/>
              <a:t>uni_lecture</a:t>
            </a:r>
            <a:r>
              <a:rPr lang="en-US" sz="1400" dirty="0"/>
              <a:t>: Designed by </a:t>
            </a:r>
            <a:r>
              <a:rPr lang="en-US" sz="1400" dirty="0" err="1"/>
              <a:t>macrovector</a:t>
            </a:r>
            <a:r>
              <a:rPr lang="en-US" sz="1400" dirty="0"/>
              <a:t> / </a:t>
            </a:r>
            <a:r>
              <a:rPr lang="en-US" sz="1400" dirty="0" err="1"/>
              <a:t>Freepik</a:t>
            </a:r>
            <a:endParaRPr lang="en-US" sz="1400" dirty="0"/>
          </a:p>
          <a:p>
            <a:r>
              <a:rPr lang="en-US" sz="1400" dirty="0" err="1"/>
              <a:t>video_call</a:t>
            </a:r>
            <a:r>
              <a:rPr lang="en-US" sz="1400" dirty="0"/>
              <a:t>: Designed by </a:t>
            </a:r>
            <a:r>
              <a:rPr lang="en-US" sz="1400" dirty="0" err="1"/>
              <a:t>pch.vector</a:t>
            </a:r>
            <a:r>
              <a:rPr lang="en-US" sz="1400" dirty="0"/>
              <a:t> / </a:t>
            </a:r>
            <a:r>
              <a:rPr lang="en-US" sz="1400" dirty="0" err="1"/>
              <a:t>Freepik</a:t>
            </a:r>
            <a:endParaRPr lang="en-US" sz="1400" dirty="0"/>
          </a:p>
          <a:p>
            <a:r>
              <a:rPr lang="en-US" sz="1400" dirty="0" err="1"/>
              <a:t>broadcasting_pc</a:t>
            </a:r>
            <a:r>
              <a:rPr lang="en-US" sz="1400" dirty="0"/>
              <a:t>: Designed by </a:t>
            </a:r>
            <a:r>
              <a:rPr lang="en-US" sz="1400" dirty="0" err="1"/>
              <a:t>Freepik</a:t>
            </a:r>
            <a:endParaRPr lang="en-US" sz="1400" dirty="0"/>
          </a:p>
          <a:p>
            <a:r>
              <a:rPr lang="en-US" sz="1400" dirty="0" err="1"/>
              <a:t>presentation_small_group</a:t>
            </a:r>
            <a:r>
              <a:rPr lang="en-US" sz="1400" dirty="0"/>
              <a:t>: Designed by </a:t>
            </a:r>
            <a:r>
              <a:rPr lang="en-US" sz="1400" dirty="0" err="1"/>
              <a:t>pch.vector</a:t>
            </a:r>
            <a:r>
              <a:rPr lang="en-US" sz="1400" dirty="0"/>
              <a:t> / </a:t>
            </a:r>
            <a:r>
              <a:rPr lang="en-US" sz="1400" dirty="0" err="1"/>
              <a:t>Freepik</a:t>
            </a:r>
            <a:endParaRPr lang="en-US" sz="1400" dirty="0"/>
          </a:p>
          <a:p>
            <a:r>
              <a:rPr lang="en-US" sz="1400" dirty="0" err="1"/>
              <a:t>conference_presenting</a:t>
            </a:r>
            <a:r>
              <a:rPr lang="en-US" sz="1400" dirty="0"/>
              <a:t>: Designed by </a:t>
            </a:r>
            <a:r>
              <a:rPr lang="en-US" sz="1400" dirty="0" err="1"/>
              <a:t>macrovector</a:t>
            </a:r>
            <a:r>
              <a:rPr lang="en-US" sz="1400" dirty="0"/>
              <a:t> / </a:t>
            </a:r>
            <a:r>
              <a:rPr lang="en-US" sz="1400" dirty="0" err="1"/>
              <a:t>Freepik</a:t>
            </a:r>
            <a:endParaRPr lang="en-US" sz="1400" dirty="0"/>
          </a:p>
          <a:p>
            <a:r>
              <a:rPr lang="en-US" sz="1400" dirty="0" err="1"/>
              <a:t>thesis_defense</a:t>
            </a:r>
            <a:r>
              <a:rPr lang="en-US" sz="1400" dirty="0"/>
              <a:t>: Designed by stories / </a:t>
            </a:r>
            <a:r>
              <a:rPr lang="en-US" sz="1400" dirty="0" err="1"/>
              <a:t>Freepik</a:t>
            </a:r>
            <a:endParaRPr lang="en-US" sz="1400" dirty="0"/>
          </a:p>
          <a:p>
            <a:r>
              <a:rPr lang="en-US" sz="1400" dirty="0"/>
              <a:t>marshmallow: Food photo created by </a:t>
            </a:r>
            <a:r>
              <a:rPr lang="en-US" sz="1400" dirty="0" err="1"/>
              <a:t>KamranAydinov</a:t>
            </a:r>
            <a:r>
              <a:rPr lang="en-US" sz="1400" dirty="0"/>
              <a:t> / </a:t>
            </a:r>
            <a:r>
              <a:rPr lang="en-US" sz="1400" dirty="0" err="1"/>
              <a:t>Freepik</a:t>
            </a:r>
            <a:endParaRPr lang="en-US" sz="1400" dirty="0"/>
          </a:p>
          <a:p>
            <a:r>
              <a:rPr lang="en-US" sz="1400" dirty="0"/>
              <a:t>resist: Designed by </a:t>
            </a:r>
            <a:r>
              <a:rPr lang="en-US" sz="1400" dirty="0" err="1"/>
              <a:t>Freepik</a:t>
            </a:r>
            <a:endParaRPr lang="en-US" sz="1400" dirty="0"/>
          </a:p>
          <a:p>
            <a:r>
              <a:rPr lang="en-US" sz="1400" dirty="0" err="1"/>
              <a:t>presentation_content</a:t>
            </a:r>
            <a:r>
              <a:rPr lang="en-US" sz="1400" dirty="0"/>
              <a:t>: Designed by </a:t>
            </a:r>
            <a:r>
              <a:rPr lang="en-US" sz="1400" dirty="0" err="1"/>
              <a:t>pch.vector</a:t>
            </a:r>
            <a:r>
              <a:rPr lang="en-US" sz="1400" dirty="0"/>
              <a:t> / </a:t>
            </a:r>
            <a:r>
              <a:rPr lang="en-US" sz="1400" dirty="0" err="1"/>
              <a:t>Freepik</a:t>
            </a:r>
            <a:endParaRPr lang="en-US" sz="1400" dirty="0"/>
          </a:p>
          <a:p>
            <a:r>
              <a:rPr lang="en-US" sz="1400" dirty="0" err="1"/>
              <a:t>thesis_offense</a:t>
            </a:r>
            <a:r>
              <a:rPr lang="en-US" sz="1400" dirty="0"/>
              <a:t>: https://xkcd.com/1403/</a:t>
            </a:r>
          </a:p>
          <a:p>
            <a:r>
              <a:rPr lang="en-US" sz="1400" dirty="0"/>
              <a:t>preparing: Designed by </a:t>
            </a:r>
            <a:r>
              <a:rPr lang="en-US" sz="1400" dirty="0" err="1"/>
              <a:t>pch.vector</a:t>
            </a:r>
            <a:r>
              <a:rPr lang="en-US" sz="1400" dirty="0"/>
              <a:t> / </a:t>
            </a:r>
            <a:r>
              <a:rPr lang="en-US" sz="1400" dirty="0" err="1"/>
              <a:t>Freepik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9296771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A747DA5F-918C-4564-B233-3F4E18690F6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PSYb2540, PS2022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0BEEDF8E-00BA-41A9-A6D9-1D2A8F2A4F0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E18EE92-877D-471B-AE4F-668D837656DF}" type="slidenum">
              <a:rPr lang="en-US" smtClean="0"/>
              <a:t>11</a:t>
            </a:fld>
            <a:endParaRPr lang="en-US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5BFB5908-A483-4F1A-B155-1038763603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Publikum</a:t>
            </a:r>
            <a:endParaRPr lang="en-US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5FC13AE7-773F-4A3B-AA05-C20B5DF70C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1" y="1692002"/>
            <a:ext cx="8064901" cy="1101998"/>
          </a:xfrm>
        </p:spPr>
        <p:txBody>
          <a:bodyPr/>
          <a:lstStyle/>
          <a:p>
            <a:r>
              <a:rPr lang="cs-CZ" dirty="0"/>
              <a:t>Odborníci*e v disciplíně </a:t>
            </a:r>
            <a:r>
              <a:rPr lang="cs-CZ" dirty="0">
                <a:solidFill>
                  <a:schemeClr val="accent1"/>
                </a:solidFill>
              </a:rPr>
              <a:t>ALE</a:t>
            </a:r>
            <a:r>
              <a:rPr lang="cs-CZ" dirty="0"/>
              <a:t> ne nutně v tématu</a:t>
            </a:r>
          </a:p>
          <a:p>
            <a:endParaRPr lang="cs-CZ" dirty="0"/>
          </a:p>
        </p:txBody>
      </p:sp>
      <p:sp>
        <p:nvSpPr>
          <p:cNvPr id="10" name="Obdélník: se zakulacenými rohy 9">
            <a:extLst>
              <a:ext uri="{FF2B5EF4-FFF2-40B4-BE49-F238E27FC236}">
                <a16:creationId xmlns:a16="http://schemas.microsoft.com/office/drawing/2014/main" id="{EC7266F1-8FBA-4C6E-B741-80D06487CF2A}"/>
              </a:ext>
            </a:extLst>
          </p:cNvPr>
          <p:cNvSpPr/>
          <p:nvPr/>
        </p:nvSpPr>
        <p:spPr bwMode="auto">
          <a:xfrm>
            <a:off x="5498926" y="5052814"/>
            <a:ext cx="1962150" cy="1314159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2800" dirty="0">
                <a:latin typeface="+mj-lt"/>
              </a:rPr>
              <a:t>Jak to poznat?</a:t>
            </a:r>
            <a:endParaRPr kumimoji="0" lang="en-US" sz="2800" b="0" i="0" u="none" strike="noStrike" cap="none" normalizeH="0" baseline="0" dirty="0">
              <a:ln>
                <a:noFill/>
              </a:ln>
              <a:effectLst/>
              <a:latin typeface="+mj-lt"/>
            </a:endParaRPr>
          </a:p>
        </p:txBody>
      </p:sp>
      <p:sp>
        <p:nvSpPr>
          <p:cNvPr id="7" name="Zástupný obsah 4">
            <a:extLst>
              <a:ext uri="{FF2B5EF4-FFF2-40B4-BE49-F238E27FC236}">
                <a16:creationId xmlns:a16="http://schemas.microsoft.com/office/drawing/2014/main" id="{1CB5B9FE-6CB2-4212-85CB-E925468F29B9}"/>
              </a:ext>
            </a:extLst>
          </p:cNvPr>
          <p:cNvSpPr txBox="1">
            <a:spLocks/>
          </p:cNvSpPr>
          <p:nvPr/>
        </p:nvSpPr>
        <p:spPr>
          <a:xfrm>
            <a:off x="844800" y="2470815"/>
            <a:ext cx="3727200" cy="344726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52000" indent="-180000" algn="l" rtl="0" eaLnBrk="1" fontAlgn="base" hangingPunct="1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8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4000" indent="-18000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3pPr>
            <a:lvl4pPr marL="1371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4pPr>
            <a:lvl5pPr marL="18288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2"/>
              </a:buBlip>
              <a:defRPr>
                <a:solidFill>
                  <a:schemeClr val="tx1"/>
                </a:solidFill>
                <a:latin typeface="+mn-lt"/>
              </a:defRPr>
            </a:lvl6pPr>
            <a:lvl7pPr marL="27432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baseline="0">
                <a:solidFill>
                  <a:schemeClr val="tx1"/>
                </a:solidFill>
                <a:latin typeface="+mn-lt"/>
              </a:defRPr>
            </a:lvl7pPr>
            <a:lvl8pPr marL="32004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8pPr>
            <a:lvl9pPr marL="3657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72000" indent="0">
              <a:buNone/>
            </a:pPr>
            <a:r>
              <a:rPr lang="cs-CZ" kern="0" dirty="0">
                <a:solidFill>
                  <a:schemeClr val="tx2"/>
                </a:solidFill>
              </a:rPr>
              <a:t>Co představovat?</a:t>
            </a:r>
          </a:p>
          <a:p>
            <a:r>
              <a:rPr lang="cs-CZ" sz="2000" kern="0" dirty="0"/>
              <a:t>Ústřední koncepty</a:t>
            </a:r>
          </a:p>
          <a:p>
            <a:r>
              <a:rPr lang="cs-CZ" sz="2000" kern="0" dirty="0"/>
              <a:t>Pojmy, koncepty, teorie specifické pro téma</a:t>
            </a:r>
          </a:p>
          <a:p>
            <a:r>
              <a:rPr lang="cs-CZ" sz="2000" i="1" kern="0" dirty="0"/>
              <a:t>např. </a:t>
            </a:r>
            <a:r>
              <a:rPr lang="cs-CZ" sz="2000" i="1" kern="0" dirty="0" err="1"/>
              <a:t>cybergrooming</a:t>
            </a:r>
            <a:r>
              <a:rPr lang="cs-CZ" sz="2000" i="1" kern="0" dirty="0"/>
              <a:t>, fuzzy-</a:t>
            </a:r>
            <a:r>
              <a:rPr lang="cs-CZ" sz="2000" i="1" kern="0" dirty="0" err="1"/>
              <a:t>trace</a:t>
            </a:r>
            <a:r>
              <a:rPr lang="cs-CZ" sz="2000" i="1" kern="0" dirty="0"/>
              <a:t> teorie, narativní pojetí identity</a:t>
            </a:r>
          </a:p>
        </p:txBody>
      </p:sp>
      <p:sp>
        <p:nvSpPr>
          <p:cNvPr id="8" name="Zástupný obsah 4">
            <a:extLst>
              <a:ext uri="{FF2B5EF4-FFF2-40B4-BE49-F238E27FC236}">
                <a16:creationId xmlns:a16="http://schemas.microsoft.com/office/drawing/2014/main" id="{1BD47806-10A2-4725-B28B-6E98468CFDFD}"/>
              </a:ext>
            </a:extLst>
          </p:cNvPr>
          <p:cNvSpPr txBox="1">
            <a:spLocks/>
          </p:cNvSpPr>
          <p:nvPr/>
        </p:nvSpPr>
        <p:spPr>
          <a:xfrm>
            <a:off x="4876800" y="2470814"/>
            <a:ext cx="3727199" cy="344726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52000" indent="-180000" algn="l" rtl="0" eaLnBrk="1" fontAlgn="base" hangingPunct="1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8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4000" indent="-18000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3pPr>
            <a:lvl4pPr marL="1371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4pPr>
            <a:lvl5pPr marL="18288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2"/>
              </a:buBlip>
              <a:defRPr>
                <a:solidFill>
                  <a:schemeClr val="tx1"/>
                </a:solidFill>
                <a:latin typeface="+mn-lt"/>
              </a:defRPr>
            </a:lvl6pPr>
            <a:lvl7pPr marL="27432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baseline="0">
                <a:solidFill>
                  <a:schemeClr val="tx1"/>
                </a:solidFill>
                <a:latin typeface="+mn-lt"/>
              </a:defRPr>
            </a:lvl7pPr>
            <a:lvl8pPr marL="32004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8pPr>
            <a:lvl9pPr marL="3657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72000" indent="0">
              <a:buNone/>
            </a:pPr>
            <a:r>
              <a:rPr lang="cs-CZ" kern="0" dirty="0">
                <a:solidFill>
                  <a:schemeClr val="accent6"/>
                </a:solidFill>
              </a:rPr>
              <a:t>Co nepředstavovat?</a:t>
            </a:r>
          </a:p>
          <a:p>
            <a:r>
              <a:rPr lang="cs-CZ" sz="2000" kern="0" dirty="0"/>
              <a:t>Obecně používané koncepty</a:t>
            </a:r>
          </a:p>
          <a:p>
            <a:r>
              <a:rPr lang="cs-CZ" sz="2000" kern="0" dirty="0"/>
              <a:t>Základní teze známých teorií</a:t>
            </a:r>
          </a:p>
          <a:p>
            <a:r>
              <a:rPr lang="cs-CZ" sz="2000" i="1" kern="0" dirty="0"/>
              <a:t>např. adolescence, rozhovor, extraverze</a:t>
            </a:r>
          </a:p>
          <a:p>
            <a:endParaRPr lang="cs-CZ" kern="0" dirty="0"/>
          </a:p>
        </p:txBody>
      </p:sp>
    </p:spTree>
    <p:extLst>
      <p:ext uri="{BB962C8B-B14F-4D97-AF65-F5344CB8AC3E}">
        <p14:creationId xmlns:p14="http://schemas.microsoft.com/office/powerpoint/2010/main" val="3221898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7AA35889-1D7A-4F59-989D-84B30A26BF0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PSYb2540, PS2022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8B7C8D89-89DE-460A-848A-216A5EADA73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E18EE92-877D-471B-AE4F-668D837656DF}" type="slidenum">
              <a:rPr lang="en-US" smtClean="0"/>
              <a:t>12</a:t>
            </a:fld>
            <a:endParaRPr lang="en-US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E634AD6B-FB76-4C05-B788-C8FDCE4FC5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Prezentace vs. text práce</a:t>
            </a:r>
            <a:endParaRPr lang="en-US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35A54B25-FE1D-4DBB-8A13-AF854DC9C4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1" y="1692002"/>
            <a:ext cx="8064901" cy="677752"/>
          </a:xfrm>
        </p:spPr>
        <p:txBody>
          <a:bodyPr/>
          <a:lstStyle/>
          <a:p>
            <a:r>
              <a:rPr lang="cs-CZ" b="1" dirty="0"/>
              <a:t>Prezentace musí dopovídat textu!</a:t>
            </a:r>
          </a:p>
          <a:p>
            <a:pPr lvl="1"/>
            <a:endParaRPr lang="en-US" dirty="0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3F453853-A129-4FF5-9310-0AA951E6D6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9415" y="2673892"/>
            <a:ext cx="3470020" cy="3158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Znak násobení 6">
            <a:extLst>
              <a:ext uri="{FF2B5EF4-FFF2-40B4-BE49-F238E27FC236}">
                <a16:creationId xmlns:a16="http://schemas.microsoft.com/office/drawing/2014/main" id="{213A0862-2F84-4D6E-9043-A255CF8FE36F}"/>
              </a:ext>
            </a:extLst>
          </p:cNvPr>
          <p:cNvSpPr/>
          <p:nvPr/>
        </p:nvSpPr>
        <p:spPr bwMode="auto">
          <a:xfrm>
            <a:off x="5185098" y="2369754"/>
            <a:ext cx="3857317" cy="3766384"/>
          </a:xfrm>
          <a:prstGeom prst="mathMultiply">
            <a:avLst>
              <a:gd name="adj1" fmla="val 8927"/>
            </a:avLst>
          </a:prstGeom>
          <a:solidFill>
            <a:schemeClr val="accent2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8" name="Zástupný obsah 4">
            <a:extLst>
              <a:ext uri="{FF2B5EF4-FFF2-40B4-BE49-F238E27FC236}">
                <a16:creationId xmlns:a16="http://schemas.microsoft.com/office/drawing/2014/main" id="{58F480B4-05E6-4B8E-9C92-B672C174C74B}"/>
              </a:ext>
            </a:extLst>
          </p:cNvPr>
          <p:cNvSpPr txBox="1">
            <a:spLocks/>
          </p:cNvSpPr>
          <p:nvPr/>
        </p:nvSpPr>
        <p:spPr>
          <a:xfrm>
            <a:off x="539099" y="2369754"/>
            <a:ext cx="4645999" cy="413999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52000" indent="-180000" algn="l" rtl="0" eaLnBrk="1" fontAlgn="base" hangingPunct="1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8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4000" indent="-18000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3pPr>
            <a:lvl4pPr marL="1371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4pPr>
            <a:lvl5pPr marL="18288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3"/>
              </a:buBlip>
              <a:defRPr>
                <a:solidFill>
                  <a:schemeClr val="tx1"/>
                </a:solidFill>
                <a:latin typeface="+mn-lt"/>
              </a:defRPr>
            </a:lvl6pPr>
            <a:lvl7pPr marL="27432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baseline="0">
                <a:solidFill>
                  <a:schemeClr val="tx1"/>
                </a:solidFill>
                <a:latin typeface="+mn-lt"/>
              </a:defRPr>
            </a:lvl7pPr>
            <a:lvl8pPr marL="32004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8pPr>
            <a:lvl9pPr marL="3657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cs-CZ" kern="0" dirty="0"/>
              <a:t>Prezentujete hotovou práci</a:t>
            </a:r>
          </a:p>
          <a:p>
            <a:r>
              <a:rPr lang="cs-CZ" kern="0" dirty="0"/>
              <a:t>Nelze si prezentovat něco, co v práci není</a:t>
            </a:r>
          </a:p>
          <a:p>
            <a:endParaRPr lang="cs-CZ" kern="0" dirty="0"/>
          </a:p>
          <a:p>
            <a:pPr lvl="1"/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1746749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6576BD74-3863-4E6B-9001-E9A1EDB0093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PSYb2540, PS2022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932A1231-1AAE-4470-86F5-687B8491517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E18EE92-877D-471B-AE4F-668D837656DF}" type="slidenum">
              <a:rPr lang="en-US" smtClean="0"/>
              <a:t>13</a:t>
            </a:fld>
            <a:endParaRPr lang="en-US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5F0E5720-DE54-4117-9299-29D71D722A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Co když se něco změnilo?</a:t>
            </a:r>
            <a:endParaRPr lang="en-US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5330509C-B35D-4C60-A02F-2CA18411F6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Lze dopředu reagovat na otázky komentáře</a:t>
            </a:r>
          </a:p>
          <a:p>
            <a:r>
              <a:rPr lang="cs-CZ" dirty="0"/>
              <a:t>Pouze </a:t>
            </a:r>
            <a:r>
              <a:rPr lang="cs-CZ" dirty="0">
                <a:solidFill>
                  <a:schemeClr val="accent6"/>
                </a:solidFill>
              </a:rPr>
              <a:t>významné věci znemožňující hodnocení</a:t>
            </a:r>
          </a:p>
          <a:p>
            <a:pPr lvl="1"/>
            <a:r>
              <a:rPr lang="cs-CZ" dirty="0"/>
              <a:t>Např. zásadní nejasnosti v metodologii</a:t>
            </a:r>
          </a:p>
          <a:p>
            <a:pPr marL="324000" lvl="1" indent="0">
              <a:buNone/>
            </a:pPr>
            <a:r>
              <a:rPr lang="cs-CZ" dirty="0"/>
              <a:t>	</a:t>
            </a:r>
            <a:r>
              <a:rPr lang="cs-CZ" i="1" dirty="0"/>
              <a:t>(„analýza byla provedena </a:t>
            </a:r>
            <a:r>
              <a:rPr lang="cs-CZ" i="1" dirty="0">
                <a:solidFill>
                  <a:schemeClr val="accent1"/>
                </a:solidFill>
              </a:rPr>
              <a:t>pouze na vzorku dívek</a:t>
            </a:r>
            <a:r>
              <a:rPr lang="cs-CZ" i="1" dirty="0"/>
              <a:t>“)</a:t>
            </a:r>
          </a:p>
          <a:p>
            <a:r>
              <a:rPr lang="cs-CZ" b="1" dirty="0"/>
              <a:t>Uvést, že to v práci není!</a:t>
            </a:r>
          </a:p>
          <a:p>
            <a:pPr lvl="1"/>
            <a:r>
              <a:rPr lang="cs-CZ" dirty="0"/>
              <a:t>Aby komise mohla adekvátně hodnotit práci / reakce v posudcích</a:t>
            </a:r>
          </a:p>
          <a:p>
            <a:r>
              <a:rPr lang="cs-CZ" dirty="0"/>
              <a:t>Neznamená to automaticky horší hodnocení</a:t>
            </a:r>
          </a:p>
          <a:p>
            <a:pPr lvl="1"/>
            <a:r>
              <a:rPr lang="cs-CZ" dirty="0"/>
              <a:t>Obhajoba – prostor pro vyjasnění nejasností</a:t>
            </a:r>
          </a:p>
          <a:p>
            <a:pPr lvl="1"/>
            <a:r>
              <a:rPr lang="cs-CZ" dirty="0"/>
              <a:t>Obhajoba součástí hodnocení (ne pouze text)</a:t>
            </a:r>
          </a:p>
          <a:p>
            <a:pPr lvl="1"/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813992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29013AFF-5D05-4793-8071-09869E57D7F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PSYb2540, PS2022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C027F2D-5C4F-4559-86BF-76E4F97E175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E18EE92-877D-471B-AE4F-668D837656DF}" type="slidenum">
              <a:rPr lang="en-US" smtClean="0"/>
              <a:t>14</a:t>
            </a:fld>
            <a:endParaRPr lang="en-US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CE022EA8-386E-4348-B472-68F2540CB7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Omezení prezentace</a:t>
            </a:r>
            <a:endParaRPr lang="en-US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B6CC0AE9-F2C3-437D-88A5-7B94C0361E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Prezentace je </a:t>
            </a:r>
            <a:r>
              <a:rPr lang="cs-CZ" dirty="0">
                <a:solidFill>
                  <a:schemeClr val="accent1"/>
                </a:solidFill>
              </a:rPr>
              <a:t>výrazně kratší</a:t>
            </a:r>
            <a:r>
              <a:rPr lang="cs-CZ" dirty="0"/>
              <a:t>, než práce</a:t>
            </a:r>
          </a:p>
          <a:p>
            <a:pPr lvl="1"/>
            <a:r>
              <a:rPr lang="cs-CZ" dirty="0"/>
              <a:t>10 min není mnoho</a:t>
            </a:r>
          </a:p>
          <a:p>
            <a:pPr lvl="1"/>
            <a:r>
              <a:rPr lang="cs-CZ" dirty="0"/>
              <a:t>Limity publika</a:t>
            </a:r>
          </a:p>
          <a:p>
            <a:r>
              <a:rPr lang="cs-CZ" b="1" dirty="0"/>
              <a:t>Nejde prezentovat vše!</a:t>
            </a:r>
          </a:p>
          <a:p>
            <a:r>
              <a:rPr lang="cs-CZ" dirty="0"/>
              <a:t>Nutnost hodně obětovat</a:t>
            </a:r>
          </a:p>
          <a:p>
            <a:pPr lvl="1"/>
            <a:r>
              <a:rPr lang="cs-CZ" dirty="0"/>
              <a:t>Obrovské kusy textu</a:t>
            </a:r>
          </a:p>
          <a:p>
            <a:pPr lvl="1"/>
            <a:r>
              <a:rPr lang="cs-CZ" dirty="0"/>
              <a:t>Spoustu důležitých poznatků</a:t>
            </a:r>
          </a:p>
          <a:p>
            <a:pPr lvl="1"/>
            <a:r>
              <a:rPr lang="cs-CZ" dirty="0"/>
              <a:t>I některé výsledky</a:t>
            </a:r>
          </a:p>
          <a:p>
            <a:pPr lvl="1"/>
            <a:endParaRPr lang="cs-CZ" dirty="0"/>
          </a:p>
          <a:p>
            <a:pPr lvl="1"/>
            <a:endParaRPr lang="en-US" dirty="0"/>
          </a:p>
        </p:txBody>
      </p:sp>
      <p:pic>
        <p:nvPicPr>
          <p:cNvPr id="9" name="Obrázek 8" descr="Obsah obrázku zeď, interiér, osoba, toaleta&#10;&#10;Popis byl vytvořen automaticky">
            <a:extLst>
              <a:ext uri="{FF2B5EF4-FFF2-40B4-BE49-F238E27FC236}">
                <a16:creationId xmlns:a16="http://schemas.microsoft.com/office/drawing/2014/main" id="{147E4985-045B-4954-A607-E7ED3CCC316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35" r="13732"/>
          <a:stretch/>
        </p:blipFill>
        <p:spPr>
          <a:xfrm>
            <a:off x="5143500" y="2729865"/>
            <a:ext cx="3215640" cy="25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628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247B4EB8-FA0B-433E-A57A-DD3CAC78B0E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PSYb2540, PS2022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C46403D-7961-4D5A-B79D-B8E9471063C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E18EE92-877D-471B-AE4F-668D837656DF}" type="slidenum">
              <a:rPr lang="en-US" smtClean="0"/>
              <a:t>15</a:t>
            </a:fld>
            <a:endParaRPr lang="en-US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29C479BD-5B8B-44C0-B539-BBE183D47A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Co nechat?</a:t>
            </a:r>
            <a:endParaRPr lang="en-US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A61BAFC6-45AB-4165-A584-3D9368A426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Nezbytné, důležité, zajímavé</a:t>
            </a:r>
          </a:p>
          <a:p>
            <a:r>
              <a:rPr lang="cs-CZ" dirty="0"/>
              <a:t>Zásadní myšlenky práce (Tři? Čtyři?)</a:t>
            </a:r>
          </a:p>
          <a:p>
            <a:r>
              <a:rPr lang="cs-CZ" dirty="0"/>
              <a:t>Prezentace</a:t>
            </a:r>
          </a:p>
          <a:p>
            <a:pPr lvl="1"/>
            <a:r>
              <a:rPr lang="cs-CZ" dirty="0"/>
              <a:t>Poutavá</a:t>
            </a:r>
          </a:p>
          <a:p>
            <a:pPr lvl="1"/>
            <a:r>
              <a:rPr lang="cs-CZ" dirty="0"/>
              <a:t>Jasně od otázek k zjištěním</a:t>
            </a:r>
          </a:p>
          <a:p>
            <a:pPr lvl="1"/>
            <a:r>
              <a:rPr lang="cs-CZ" dirty="0"/>
              <a:t>Stručná, bez odboček</a:t>
            </a:r>
          </a:p>
          <a:p>
            <a:r>
              <a:rPr lang="cs-CZ" dirty="0"/>
              <a:t>Ústřední jsou </a:t>
            </a:r>
            <a:r>
              <a:rPr lang="cs-CZ" dirty="0">
                <a:solidFill>
                  <a:schemeClr val="accent1"/>
                </a:solidFill>
              </a:rPr>
              <a:t>výsledky a zjištění</a:t>
            </a:r>
          </a:p>
          <a:p>
            <a:pPr lvl="1"/>
            <a:r>
              <a:rPr lang="cs-CZ" dirty="0"/>
              <a:t>Teorii a metodu představit </a:t>
            </a:r>
            <a:r>
              <a:rPr lang="cs-CZ" dirty="0" err="1"/>
              <a:t>zestručněně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617077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024AF185-5E68-433F-B1C8-EFFE8FD35E8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PSYb2540, PS2022</a:t>
            </a:r>
            <a:endParaRPr lang="en-US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90F2EBE-2CEF-475E-B560-CB3F8994B46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E18EE92-877D-471B-AE4F-668D837656DF}" type="slidenum">
              <a:rPr lang="en-US" smtClean="0"/>
              <a:t>16</a:t>
            </a:fld>
            <a:endParaRPr lang="en-US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5366B267-CE5E-4844-A136-C6E6E61757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Shrnutí</a:t>
            </a:r>
            <a:endParaRPr lang="en-US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29243F95-1865-4D99-AA3F-27D1D3A042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Cíl – jasně předat zásadní myšlenky / zjištění</a:t>
            </a:r>
          </a:p>
          <a:p>
            <a:r>
              <a:rPr lang="cs-CZ" dirty="0"/>
              <a:t>Komise – odborníci*e, ale ne nutně na téma</a:t>
            </a:r>
          </a:p>
          <a:p>
            <a:r>
              <a:rPr lang="cs-CZ" dirty="0"/>
              <a:t>Prezentace ≈ text práce</a:t>
            </a:r>
          </a:p>
          <a:p>
            <a:r>
              <a:rPr lang="cs-CZ" dirty="0"/>
              <a:t>Mazat, mazat, mazat</a:t>
            </a:r>
          </a:p>
          <a:p>
            <a:r>
              <a:rPr lang="cs-CZ" dirty="0"/>
              <a:t>Soustředit se na výsledky / zjištění</a:t>
            </a:r>
          </a:p>
        </p:txBody>
      </p:sp>
    </p:spTree>
    <p:extLst>
      <p:ext uri="{BB962C8B-B14F-4D97-AF65-F5344CB8AC3E}">
        <p14:creationId xmlns:p14="http://schemas.microsoft.com/office/powerpoint/2010/main" val="12971539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0CC1651C-D8F0-43F7-9AC7-28552703022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PSYb2540, PS2022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B67AE0B-EEF7-4AD8-A620-7477A3B1545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E18EE92-877D-471B-AE4F-668D837656DF}" type="slidenum">
              <a:rPr lang="en-US" smtClean="0"/>
              <a:t>17</a:t>
            </a:fld>
            <a:endParaRPr lang="en-US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261E8A4C-074C-403B-80F2-0930025D87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501" y="1307737"/>
            <a:ext cx="8064901" cy="451576"/>
          </a:xfrm>
        </p:spPr>
        <p:txBody>
          <a:bodyPr/>
          <a:lstStyle/>
          <a:p>
            <a:pPr algn="ctr"/>
            <a:r>
              <a:rPr lang="cs-CZ" dirty="0"/>
              <a:t>Struktura prezentace</a:t>
            </a:r>
            <a:endParaRPr lang="en-US" dirty="0"/>
          </a:p>
        </p:txBody>
      </p:sp>
      <p:pic>
        <p:nvPicPr>
          <p:cNvPr id="6" name="Obrázek 5" descr="Obsah obrázku text, klipart, vizitka&#10;&#10;Popis byl vytvořen automaticky">
            <a:extLst>
              <a:ext uri="{FF2B5EF4-FFF2-40B4-BE49-F238E27FC236}">
                <a16:creationId xmlns:a16="http://schemas.microsoft.com/office/drawing/2014/main" id="{EB4AC7C1-C374-45AD-9963-75C936F96B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2" y="2343150"/>
            <a:ext cx="6657975" cy="29146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9169490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6779D9C2-ADA5-4016-AAA4-9FD2F584758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PSYb2540, PS2022</a:t>
            </a:r>
            <a:endParaRPr lang="en-US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9CF716C5-C726-41F2-872A-E85DEBAD417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E18EE92-877D-471B-AE4F-668D837656DF}" type="slidenum">
              <a:rPr lang="en-US" smtClean="0"/>
              <a:t>18</a:t>
            </a:fld>
            <a:endParaRPr lang="en-US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B71BF290-6C64-469F-A17E-36A1B50DDC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Celková struktura</a:t>
            </a:r>
            <a:endParaRPr lang="en-US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67A92F05-2984-49B0-BF90-4AFDF6D225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1 slide:	Úvodní slide</a:t>
            </a:r>
          </a:p>
          <a:p>
            <a:r>
              <a:rPr lang="cs-CZ" dirty="0"/>
              <a:t>1-3 sl.:	Teorie</a:t>
            </a:r>
          </a:p>
          <a:p>
            <a:r>
              <a:rPr lang="cs-CZ" dirty="0"/>
              <a:t>1-2 sl.:	Metoda</a:t>
            </a:r>
          </a:p>
          <a:p>
            <a:r>
              <a:rPr lang="cs-CZ" dirty="0"/>
              <a:t>1-3 sl.:	Výsledky</a:t>
            </a:r>
          </a:p>
          <a:p>
            <a:r>
              <a:rPr lang="cs-CZ" dirty="0"/>
              <a:t>1-2 sl.:	Diskuze / implikace / limity</a:t>
            </a:r>
          </a:p>
          <a:p>
            <a:r>
              <a:rPr lang="cs-CZ" dirty="0"/>
              <a:t>1-? sl.:	Konec (+ slidy za koncem)</a:t>
            </a:r>
          </a:p>
          <a:p>
            <a:endParaRPr lang="cs-CZ" dirty="0"/>
          </a:p>
        </p:txBody>
      </p:sp>
      <p:sp>
        <p:nvSpPr>
          <p:cNvPr id="7" name="Obdélník: se zakulacenými rohy 6">
            <a:extLst>
              <a:ext uri="{FF2B5EF4-FFF2-40B4-BE49-F238E27FC236}">
                <a16:creationId xmlns:a16="http://schemas.microsoft.com/office/drawing/2014/main" id="{6ED36085-62C3-4030-91A3-4026631F8F0D}"/>
              </a:ext>
            </a:extLst>
          </p:cNvPr>
          <p:cNvSpPr/>
          <p:nvPr/>
        </p:nvSpPr>
        <p:spPr bwMode="auto">
          <a:xfrm>
            <a:off x="4874003" y="1802709"/>
            <a:ext cx="3380764" cy="1959292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dirty="0">
                <a:latin typeface="+mj-lt"/>
              </a:rPr>
              <a:t>1 slide ≈ 1-2 min.</a:t>
            </a:r>
          </a:p>
          <a:p>
            <a:pPr marL="0" marR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dirty="0">
                <a:latin typeface="+mj-lt"/>
              </a:rPr>
              <a:t>ideál cca 10 slidů</a:t>
            </a:r>
          </a:p>
          <a:p>
            <a:pPr marL="0" marR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b="1" dirty="0">
                <a:latin typeface="+mj-lt"/>
              </a:rPr>
              <a:t>NUTNO VYZKOUŠET!</a:t>
            </a:r>
          </a:p>
        </p:txBody>
      </p:sp>
    </p:spTree>
    <p:extLst>
      <p:ext uri="{BB962C8B-B14F-4D97-AF65-F5344CB8AC3E}">
        <p14:creationId xmlns:p14="http://schemas.microsoft.com/office/powerpoint/2010/main" val="29752256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2DA4B90C-EC46-4069-9140-08C83875E41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PSYb2540, PS2022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D124CF75-4918-44FC-B77A-D4861C9E1DD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E18EE92-877D-471B-AE4F-668D837656DF}" type="slidenum">
              <a:rPr lang="en-US" smtClean="0"/>
              <a:t>19</a:t>
            </a:fld>
            <a:endParaRPr lang="en-US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99D560F9-813C-44E3-A910-4CE1B3C8BB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Úvodní slide</a:t>
            </a:r>
            <a:endParaRPr lang="en-US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66572DDA-84B2-45AF-8379-18ACC2C4EC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Visí na začátku</a:t>
            </a:r>
          </a:p>
          <a:p>
            <a:r>
              <a:rPr lang="cs-CZ" dirty="0"/>
              <a:t>Téma / název práce</a:t>
            </a:r>
          </a:p>
          <a:p>
            <a:r>
              <a:rPr lang="cs-CZ" dirty="0"/>
              <a:t>Autor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18797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17060A8E-2415-41BD-8584-FEF36EAFC5F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PSYb2540, PS2022</a:t>
            </a:r>
            <a:endParaRPr lang="en-US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70223D8-F768-40E4-8AF4-A0713235541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E18EE92-877D-471B-AE4F-668D837656DF}" type="slidenum">
              <a:rPr lang="en-US" smtClean="0"/>
              <a:t>2</a:t>
            </a:fld>
            <a:endParaRPr lang="en-US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13F81AE0-1346-4CA0-927E-5494E28424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Osnova prezentace + cíle</a:t>
            </a:r>
            <a:endParaRPr lang="en-US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78F987FC-7618-4BBB-8A50-293AE2B4B4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1" y="1692002"/>
            <a:ext cx="5080623" cy="4139998"/>
          </a:xfrm>
        </p:spPr>
        <p:txBody>
          <a:bodyPr/>
          <a:lstStyle/>
          <a:p>
            <a:r>
              <a:rPr lang="cs-CZ" dirty="0"/>
              <a:t>Odborné prezentace</a:t>
            </a:r>
          </a:p>
          <a:p>
            <a:r>
              <a:rPr lang="cs-CZ" dirty="0"/>
              <a:t>Prezentace závěrečné práce</a:t>
            </a:r>
          </a:p>
          <a:p>
            <a:pPr lvl="1"/>
            <a:r>
              <a:rPr lang="cs-CZ" dirty="0"/>
              <a:t>Situace / průběh</a:t>
            </a:r>
          </a:p>
          <a:p>
            <a:pPr lvl="1"/>
            <a:r>
              <a:rPr lang="cs-CZ" dirty="0"/>
              <a:t>Obsah / cíl prezentace</a:t>
            </a:r>
          </a:p>
          <a:p>
            <a:pPr lvl="1"/>
            <a:r>
              <a:rPr lang="cs-CZ" dirty="0"/>
              <a:t>Struktura prezentace (</a:t>
            </a:r>
            <a:r>
              <a:rPr lang="cs-CZ" dirty="0" err="1"/>
              <a:t>IMRaD</a:t>
            </a:r>
            <a:r>
              <a:rPr lang="cs-CZ" dirty="0"/>
              <a:t>)</a:t>
            </a:r>
          </a:p>
          <a:p>
            <a:pPr lvl="1"/>
            <a:r>
              <a:rPr lang="cs-CZ" dirty="0"/>
              <a:t>Diskuse s komisí</a:t>
            </a:r>
          </a:p>
          <a:p>
            <a:r>
              <a:rPr lang="cs-CZ" dirty="0"/>
              <a:t>Příprava na obhajobu</a:t>
            </a:r>
          </a:p>
          <a:p>
            <a:r>
              <a:rPr lang="cs-CZ" dirty="0"/>
              <a:t>Doporučení k formě</a:t>
            </a:r>
            <a:endParaRPr lang="en-US" dirty="0"/>
          </a:p>
        </p:txBody>
      </p:sp>
      <p:sp>
        <p:nvSpPr>
          <p:cNvPr id="7" name="Obdélník: se zakulacenými rohy 6">
            <a:extLst>
              <a:ext uri="{FF2B5EF4-FFF2-40B4-BE49-F238E27FC236}">
                <a16:creationId xmlns:a16="http://schemas.microsoft.com/office/drawing/2014/main" id="{B0DC17F0-BAEB-4263-951F-328FF60209F9}"/>
              </a:ext>
            </a:extLst>
          </p:cNvPr>
          <p:cNvSpPr/>
          <p:nvPr/>
        </p:nvSpPr>
        <p:spPr bwMode="auto">
          <a:xfrm>
            <a:off x="5838738" y="2059167"/>
            <a:ext cx="2608976" cy="1484999"/>
          </a:xfrm>
          <a:prstGeom prst="roundRect">
            <a:avLst/>
          </a:prstGeom>
          <a:noFill/>
          <a:ln w="28575" cap="flat" cmpd="sng" algn="ctr">
            <a:solidFill>
              <a:schemeClr val="accent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dirty="0">
                <a:solidFill>
                  <a:schemeClr val="tx2"/>
                </a:solidFill>
                <a:latin typeface="+mj-lt"/>
              </a:rPr>
              <a:t>Základy odborné prezentace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400" b="0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+mj-lt"/>
              </a:rPr>
              <a:t>(doporučení)</a:t>
            </a: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2"/>
              </a:solidFill>
              <a:effectLst/>
              <a:latin typeface="+mj-lt"/>
            </a:endParaRPr>
          </a:p>
        </p:txBody>
      </p:sp>
      <p:sp>
        <p:nvSpPr>
          <p:cNvPr id="8" name="Obdélník: se zakulacenými rohy 7">
            <a:extLst>
              <a:ext uri="{FF2B5EF4-FFF2-40B4-BE49-F238E27FC236}">
                <a16:creationId xmlns:a16="http://schemas.microsoft.com/office/drawing/2014/main" id="{1BEF592B-7085-4FD2-A9F9-169C5EF47947}"/>
              </a:ext>
            </a:extLst>
          </p:cNvPr>
          <p:cNvSpPr/>
          <p:nvPr/>
        </p:nvSpPr>
        <p:spPr bwMode="auto">
          <a:xfrm>
            <a:off x="5838738" y="3802502"/>
            <a:ext cx="2608976" cy="1484999"/>
          </a:xfrm>
          <a:prstGeom prst="roundRect">
            <a:avLst/>
          </a:prstGeom>
          <a:noFill/>
          <a:ln w="28575" cap="flat" cmpd="sng" algn="ctr">
            <a:solidFill>
              <a:schemeClr val="accent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dirty="0">
                <a:solidFill>
                  <a:schemeClr val="tx2"/>
                </a:solidFill>
                <a:latin typeface="+mj-lt"/>
              </a:rPr>
              <a:t>Příprava na obhajobu</a:t>
            </a: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2"/>
              </a:solidFill>
              <a:effectLst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866327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60760A7D-CBB4-4AB1-91B0-3BC34CC6A2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501" y="1435274"/>
            <a:ext cx="8521200" cy="2463919"/>
          </a:xfrm>
        </p:spPr>
        <p:txBody>
          <a:bodyPr/>
          <a:lstStyle/>
          <a:p>
            <a:pPr algn="ctr"/>
            <a:r>
              <a:rPr lang="cs-CZ" sz="4000" b="1" dirty="0" err="1"/>
              <a:t>Social</a:t>
            </a:r>
            <a:r>
              <a:rPr lang="cs-CZ" sz="4000" b="1" dirty="0"/>
              <a:t> </a:t>
            </a:r>
            <a:r>
              <a:rPr lang="cs-CZ" sz="4000" dirty="0" err="1"/>
              <a:t>I</a:t>
            </a:r>
            <a:r>
              <a:rPr lang="cs-CZ" sz="4000" b="1" dirty="0" err="1"/>
              <a:t>nteractions</a:t>
            </a:r>
            <a:r>
              <a:rPr lang="cs-CZ" sz="4000" b="1" dirty="0"/>
              <a:t> </a:t>
            </a:r>
            <a:r>
              <a:rPr lang="cs-CZ" sz="4000" dirty="0" err="1"/>
              <a:t>B</a:t>
            </a:r>
            <a:r>
              <a:rPr lang="cs-CZ" sz="4000" b="1" dirty="0" err="1"/>
              <a:t>etween</a:t>
            </a:r>
            <a:r>
              <a:rPr lang="cs-CZ" sz="4000" b="1" dirty="0"/>
              <a:t> </a:t>
            </a:r>
            <a:r>
              <a:rPr lang="en-US" sz="4000" b="1" dirty="0"/>
              <a:t>Adolescents</a:t>
            </a:r>
            <a:r>
              <a:rPr lang="cs-CZ" sz="4000" b="1" dirty="0"/>
              <a:t> and </a:t>
            </a:r>
            <a:r>
              <a:rPr lang="cs-CZ" sz="4000" b="1" dirty="0" err="1"/>
              <a:t>Unknown</a:t>
            </a:r>
            <a:r>
              <a:rPr lang="cs-CZ" sz="4000" b="1" dirty="0"/>
              <a:t> </a:t>
            </a:r>
            <a:r>
              <a:rPr lang="cs-CZ" sz="4000" b="1" dirty="0" err="1"/>
              <a:t>People</a:t>
            </a:r>
            <a:r>
              <a:rPr lang="cs-CZ" sz="4000" b="1" dirty="0"/>
              <a:t> </a:t>
            </a:r>
            <a:r>
              <a:rPr lang="cs-CZ" sz="4000" b="1" dirty="0" err="1"/>
              <a:t>From</a:t>
            </a:r>
            <a:r>
              <a:rPr lang="cs-CZ" sz="4000" b="1" dirty="0"/>
              <a:t> </a:t>
            </a:r>
            <a:r>
              <a:rPr lang="cs-CZ" sz="4000" b="1" dirty="0" err="1"/>
              <a:t>the</a:t>
            </a:r>
            <a:r>
              <a:rPr lang="cs-CZ" sz="4000" b="1" dirty="0"/>
              <a:t> Internet </a:t>
            </a:r>
            <a:r>
              <a:rPr lang="en-US" sz="4000" b="1" dirty="0"/>
              <a:t>in</a:t>
            </a:r>
            <a:r>
              <a:rPr lang="cs-CZ" sz="4000" b="1" dirty="0"/>
              <a:t> </a:t>
            </a:r>
            <a:r>
              <a:rPr lang="cs-CZ" sz="4000" b="1" dirty="0" err="1"/>
              <a:t>the</a:t>
            </a:r>
            <a:r>
              <a:rPr lang="en-US" sz="4000" b="1" dirty="0"/>
              <a:t> Context of Risk-</a:t>
            </a:r>
            <a:r>
              <a:rPr lang="cs-CZ" sz="4000" b="1" dirty="0"/>
              <a:t>t</a:t>
            </a:r>
            <a:r>
              <a:rPr lang="en-US" sz="4000" b="1" dirty="0" err="1"/>
              <a:t>aking</a:t>
            </a:r>
            <a:r>
              <a:rPr lang="en-US" sz="4000" b="1" dirty="0"/>
              <a:t> Behavior and Developmental Needs</a:t>
            </a:r>
            <a:r>
              <a:rPr lang="cs-CZ" sz="4000" b="1" dirty="0"/>
              <a:t>: </a:t>
            </a:r>
            <a:r>
              <a:rPr lang="cs-CZ" sz="4000" b="1" dirty="0" err="1"/>
              <a:t>Quantitative</a:t>
            </a:r>
            <a:r>
              <a:rPr lang="cs-CZ" sz="4000" b="1" dirty="0"/>
              <a:t> Study on a </a:t>
            </a:r>
            <a:r>
              <a:rPr lang="cs-CZ" sz="4000" b="1" dirty="0" err="1"/>
              <a:t>Representative</a:t>
            </a:r>
            <a:r>
              <a:rPr lang="cs-CZ" sz="4000" b="1" dirty="0"/>
              <a:t> Czech Sample</a:t>
            </a:r>
            <a:br>
              <a:rPr lang="en-US" sz="4000" b="1" dirty="0"/>
            </a:br>
            <a:endParaRPr lang="en-US" sz="4000" dirty="0"/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87CDE728-3DB4-4FE4-9A53-FA8735121D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5001" y="5655503"/>
            <a:ext cx="8521200" cy="698497"/>
          </a:xfrm>
        </p:spPr>
        <p:txBody>
          <a:bodyPr/>
          <a:lstStyle/>
          <a:p>
            <a:pPr algn="ctr"/>
            <a:r>
              <a:rPr lang="cs-CZ" dirty="0"/>
              <a:t>Vojtěch Mýlek</a:t>
            </a:r>
          </a:p>
          <a:p>
            <a:pPr algn="ctr"/>
            <a:r>
              <a:rPr lang="cs-CZ" dirty="0"/>
              <a:t>Obhajoba závěrečné práce</a:t>
            </a:r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2FC3636-B99C-F894-8051-0A9AC2A6976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PSYb2540, PS2022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789FD02-7BB6-C64C-126A-028A5087CF5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E18EE92-877D-471B-AE4F-668D837656D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1978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3859000D-1BCD-48E8-BAF0-460AD8AD769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4" t="9947" r="7308" b="10784"/>
          <a:stretch/>
        </p:blipFill>
        <p:spPr>
          <a:xfrm>
            <a:off x="3835711" y="3948092"/>
            <a:ext cx="4909520" cy="2513486"/>
          </a:xfrm>
          <a:prstGeom prst="rect">
            <a:avLst/>
          </a:prstGeom>
        </p:spPr>
      </p:pic>
      <p:sp>
        <p:nvSpPr>
          <p:cNvPr id="4" name="Nadpis 3">
            <a:extLst>
              <a:ext uri="{FF2B5EF4-FFF2-40B4-BE49-F238E27FC236}">
                <a16:creationId xmlns:a16="http://schemas.microsoft.com/office/drawing/2014/main" id="{60760A7D-CBB4-4AB1-91B0-3BC34CC6A2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769" y="2122997"/>
            <a:ext cx="7592627" cy="977509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3200" b="1" dirty="0"/>
              <a:t>Adolescents' interactions with </a:t>
            </a:r>
            <a:r>
              <a:rPr lang="cs-CZ" sz="3200" dirty="0" err="1"/>
              <a:t>new</a:t>
            </a:r>
            <a:r>
              <a:rPr lang="cs-CZ" sz="3200" dirty="0"/>
              <a:t> </a:t>
            </a:r>
            <a:r>
              <a:rPr lang="cs-CZ" sz="3200" dirty="0" err="1"/>
              <a:t>people</a:t>
            </a:r>
            <a:r>
              <a:rPr lang="cs-CZ" sz="3200" dirty="0"/>
              <a:t> </a:t>
            </a:r>
            <a:r>
              <a:rPr lang="cs-CZ" sz="3200" b="1" dirty="0" err="1"/>
              <a:t>from</a:t>
            </a:r>
            <a:r>
              <a:rPr lang="cs-CZ" sz="3200" b="1" dirty="0"/>
              <a:t> </a:t>
            </a:r>
            <a:r>
              <a:rPr lang="cs-CZ" sz="3200" b="1" dirty="0" err="1"/>
              <a:t>the</a:t>
            </a:r>
            <a:r>
              <a:rPr lang="cs-CZ" sz="3200" b="1" dirty="0"/>
              <a:t> internet</a:t>
            </a:r>
            <a:endParaRPr lang="en-US" sz="3200" b="0" dirty="0"/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87CDE728-3DB4-4FE4-9A53-FA8735121D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8769" y="4090584"/>
            <a:ext cx="4024124" cy="1194295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cs-CZ" sz="2000" dirty="0"/>
              <a:t>Vojtěch Mýlek</a:t>
            </a:r>
          </a:p>
          <a:p>
            <a:pPr>
              <a:lnSpc>
                <a:spcPct val="150000"/>
              </a:lnSpc>
            </a:pPr>
            <a:r>
              <a:rPr lang="cs-CZ" sz="2000" i="1" dirty="0"/>
              <a:t>Obhajoba závěrečné práce</a:t>
            </a:r>
          </a:p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09EC8B9-2A0B-EAD0-BB72-41C64859027B}"/>
              </a:ext>
            </a:extLst>
          </p:cNvPr>
          <p:cNvSpPr txBox="1"/>
          <p:nvPr/>
        </p:nvSpPr>
        <p:spPr>
          <a:xfrm>
            <a:off x="307361" y="3198167"/>
            <a:ext cx="735507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dirty="0">
                <a:solidFill>
                  <a:schemeClr val="tx2"/>
                </a:solidFill>
                <a:latin typeface="+mj-lt"/>
              </a:rPr>
              <a:t>Risk-</a:t>
            </a:r>
            <a:r>
              <a:rPr lang="cs-CZ" b="0" dirty="0">
                <a:solidFill>
                  <a:schemeClr val="tx2"/>
                </a:solidFill>
                <a:latin typeface="+mj-lt"/>
              </a:rPr>
              <a:t>t</a:t>
            </a:r>
            <a:r>
              <a:rPr lang="en-US" b="0" dirty="0" err="1">
                <a:solidFill>
                  <a:schemeClr val="tx2"/>
                </a:solidFill>
                <a:latin typeface="+mj-lt"/>
              </a:rPr>
              <a:t>aking</a:t>
            </a:r>
            <a:r>
              <a:rPr lang="en-US" b="0" dirty="0">
                <a:solidFill>
                  <a:schemeClr val="tx2"/>
                </a:solidFill>
                <a:latin typeface="+mj-lt"/>
              </a:rPr>
              <a:t> </a:t>
            </a:r>
            <a:r>
              <a:rPr lang="cs-CZ" b="0" dirty="0">
                <a:solidFill>
                  <a:schemeClr val="tx2"/>
                </a:solidFill>
                <a:latin typeface="+mj-lt"/>
              </a:rPr>
              <a:t>b</a:t>
            </a:r>
            <a:r>
              <a:rPr lang="en-US" b="0" dirty="0" err="1">
                <a:solidFill>
                  <a:schemeClr val="tx2"/>
                </a:solidFill>
                <a:latin typeface="+mj-lt"/>
              </a:rPr>
              <a:t>ehavior</a:t>
            </a:r>
            <a:r>
              <a:rPr lang="en-US" b="0" dirty="0">
                <a:solidFill>
                  <a:schemeClr val="tx2"/>
                </a:solidFill>
                <a:latin typeface="+mj-lt"/>
              </a:rPr>
              <a:t> </a:t>
            </a:r>
            <a:r>
              <a:rPr lang="cs-CZ" b="0" dirty="0">
                <a:solidFill>
                  <a:schemeClr val="tx2"/>
                </a:solidFill>
                <a:latin typeface="+mj-lt"/>
              </a:rPr>
              <a:t>&amp;</a:t>
            </a:r>
            <a:r>
              <a:rPr lang="en-US" b="0" dirty="0">
                <a:solidFill>
                  <a:schemeClr val="tx2"/>
                </a:solidFill>
                <a:latin typeface="+mj-lt"/>
              </a:rPr>
              <a:t> </a:t>
            </a:r>
            <a:r>
              <a:rPr lang="cs-CZ" b="0" dirty="0">
                <a:solidFill>
                  <a:schemeClr val="tx2"/>
                </a:solidFill>
                <a:latin typeface="+mj-lt"/>
              </a:rPr>
              <a:t>d</a:t>
            </a:r>
            <a:r>
              <a:rPr lang="en-US" b="0" dirty="0" err="1">
                <a:solidFill>
                  <a:schemeClr val="tx2"/>
                </a:solidFill>
                <a:latin typeface="+mj-lt"/>
              </a:rPr>
              <a:t>evelopmental</a:t>
            </a:r>
            <a:r>
              <a:rPr lang="en-US" b="0" dirty="0">
                <a:solidFill>
                  <a:schemeClr val="tx2"/>
                </a:solidFill>
                <a:latin typeface="+mj-lt"/>
              </a:rPr>
              <a:t> </a:t>
            </a:r>
            <a:r>
              <a:rPr lang="cs-CZ" b="0" dirty="0">
                <a:solidFill>
                  <a:schemeClr val="tx2"/>
                </a:solidFill>
                <a:latin typeface="+mj-lt"/>
              </a:rPr>
              <a:t>n</a:t>
            </a:r>
            <a:r>
              <a:rPr lang="en-US" b="0" dirty="0" err="1">
                <a:solidFill>
                  <a:schemeClr val="tx2"/>
                </a:solidFill>
                <a:latin typeface="+mj-lt"/>
              </a:rPr>
              <a:t>eeds</a:t>
            </a:r>
            <a:endParaRPr lang="en-US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250267F-BFA4-9908-0EBA-00ADEBC143D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PSYb2540, PS2022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CF20B83B-56C8-B562-D058-5C3D9570512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E18EE92-877D-471B-AE4F-668D837656D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7614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F4B3BAB0-A75E-4B29-9ABC-0CD115007E6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PSYb2540, PS2022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AA111C4-E52C-4540-8FBB-83CCBD10614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E18EE92-877D-471B-AE4F-668D837656DF}" type="slidenum">
              <a:rPr lang="en-US" smtClean="0"/>
              <a:t>22</a:t>
            </a:fld>
            <a:endParaRPr lang="en-US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6ECA1C49-7509-453D-9041-38694A3E00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8741" y="720000"/>
            <a:ext cx="7036161" cy="451576"/>
          </a:xfrm>
        </p:spPr>
        <p:txBody>
          <a:bodyPr/>
          <a:lstStyle/>
          <a:p>
            <a:r>
              <a:rPr lang="cs-CZ" dirty="0"/>
              <a:t>Teorie</a:t>
            </a:r>
            <a:endParaRPr lang="en-US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449CF637-994B-41A0-BB71-C9BF003F45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72000" indent="0">
              <a:buNone/>
            </a:pPr>
            <a:r>
              <a:rPr lang="cs-CZ" dirty="0"/>
              <a:t>Co je potřeba sdělit:</a:t>
            </a:r>
          </a:p>
          <a:p>
            <a:pPr marL="586350" indent="-514350">
              <a:buFont typeface="+mj-lt"/>
              <a:buAutoNum type="arabicPeriod"/>
            </a:pPr>
            <a:r>
              <a:rPr lang="cs-CZ" dirty="0"/>
              <a:t>Uvedení do problematiky (koncepty, teorie)</a:t>
            </a:r>
          </a:p>
          <a:p>
            <a:pPr marL="586350" indent="-514350">
              <a:buFont typeface="+mj-lt"/>
              <a:buAutoNum type="arabicPeriod"/>
            </a:pPr>
            <a:r>
              <a:rPr lang="cs-CZ" dirty="0"/>
              <a:t>Hlavní otázka/problém, kterým se zabýváte</a:t>
            </a:r>
          </a:p>
          <a:p>
            <a:pPr marL="586350" indent="-514350">
              <a:buFont typeface="+mj-lt"/>
              <a:buAutoNum type="arabicPeriod"/>
            </a:pPr>
            <a:r>
              <a:rPr lang="cs-CZ" dirty="0"/>
              <a:t>Zdůvodnění (hypotéz, výzkumu)</a:t>
            </a:r>
          </a:p>
        </p:txBody>
      </p:sp>
      <p:pic>
        <p:nvPicPr>
          <p:cNvPr id="7" name="Grafický objekt 6" descr="Knihy obrys">
            <a:extLst>
              <a:ext uri="{FF2B5EF4-FFF2-40B4-BE49-F238E27FC236}">
                <a16:creationId xmlns:a16="http://schemas.microsoft.com/office/drawing/2014/main" id="{F82C218F-BEDA-43F3-95C1-F783630F0F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05001" y="488588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4812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0BC49B75-374D-470B-A7B7-3A1D44BE0C8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PSYb2540, PS2022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7F04A6A-9C96-4A54-8858-06998279887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E18EE92-877D-471B-AE4F-668D837656DF}" type="slidenum">
              <a:rPr lang="en-US" smtClean="0"/>
              <a:t>23</a:t>
            </a:fld>
            <a:endParaRPr lang="en-US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02CBDF58-88E6-40C9-9F49-CB0370569D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Uvedení - koncepty</a:t>
            </a:r>
            <a:endParaRPr lang="en-US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14EF9CCB-AC3C-4C5B-83CE-FCF3BC6375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Jaké koncepty používáme?</a:t>
            </a:r>
          </a:p>
          <a:p>
            <a:pPr lvl="1"/>
            <a:r>
              <a:rPr lang="cs-CZ" dirty="0"/>
              <a:t>Konceptualizace</a:t>
            </a:r>
          </a:p>
          <a:p>
            <a:pPr lvl="1"/>
            <a:r>
              <a:rPr lang="cs-CZ" dirty="0"/>
              <a:t>Vymezení kontextu</a:t>
            </a:r>
          </a:p>
          <a:p>
            <a:pPr lvl="1"/>
            <a:r>
              <a:rPr lang="cs-CZ" dirty="0"/>
              <a:t>Mohou pomoci příklady</a:t>
            </a:r>
          </a:p>
          <a:p>
            <a:pPr lvl="1"/>
            <a:r>
              <a:rPr lang="cs-CZ" dirty="0"/>
              <a:t>Vyhnout se trivialitám</a:t>
            </a:r>
          </a:p>
          <a:p>
            <a:pPr lvl="1"/>
            <a:r>
              <a:rPr lang="cs-CZ" dirty="0"/>
              <a:t>Např.:</a:t>
            </a:r>
          </a:p>
          <a:p>
            <a:pPr lvl="1"/>
            <a:endParaRPr lang="cs-CZ" dirty="0"/>
          </a:p>
          <a:p>
            <a:pPr marL="324000" lvl="1" indent="0">
              <a:buNone/>
            </a:pPr>
            <a:r>
              <a:rPr lang="cs-CZ" i="1" dirty="0"/>
              <a:t>Zaměřuji se na </a:t>
            </a:r>
            <a:r>
              <a:rPr lang="cs-CZ" i="1" dirty="0">
                <a:solidFill>
                  <a:schemeClr val="accent1"/>
                </a:solidFill>
              </a:rPr>
              <a:t>interakce</a:t>
            </a:r>
            <a:r>
              <a:rPr lang="cs-CZ" i="1" dirty="0"/>
              <a:t> adolescentů s </a:t>
            </a:r>
            <a:r>
              <a:rPr lang="cs-CZ" i="1" dirty="0">
                <a:solidFill>
                  <a:schemeClr val="accent1"/>
                </a:solidFill>
              </a:rPr>
              <a:t>neznámými lidmi z internetu.</a:t>
            </a:r>
          </a:p>
          <a:p>
            <a:pPr marL="324000" lvl="1" indent="0">
              <a:buNone/>
            </a:pPr>
            <a:endParaRPr lang="cs-CZ" i="1" dirty="0">
              <a:solidFill>
                <a:schemeClr val="accent1"/>
              </a:solidFill>
            </a:endParaRPr>
          </a:p>
          <a:p>
            <a:pPr marL="324000" lvl="1" indent="0">
              <a:buNone/>
            </a:pPr>
            <a:r>
              <a:rPr lang="cs-CZ" b="1" dirty="0"/>
              <a:t>Interakce</a:t>
            </a:r>
            <a:r>
              <a:rPr lang="cs-CZ" dirty="0"/>
              <a:t> = online komunikace, osobní setkání v realitě</a:t>
            </a:r>
          </a:p>
          <a:p>
            <a:pPr marL="324000" lvl="1" indent="0">
              <a:buNone/>
            </a:pPr>
            <a:r>
              <a:rPr lang="cs-CZ" b="1" dirty="0"/>
              <a:t>Neznámí lidé </a:t>
            </a:r>
            <a:r>
              <a:rPr lang="cs-CZ" dirty="0"/>
              <a:t>= lidé, které znají pouze z internetu (nepotkali se)</a:t>
            </a:r>
          </a:p>
          <a:p>
            <a:pPr marL="324000" lvl="1" indent="0">
              <a:buNone/>
            </a:pPr>
            <a:r>
              <a:rPr lang="cs-CZ" b="1" dirty="0"/>
              <a:t>Adolescenti</a:t>
            </a:r>
            <a:r>
              <a:rPr lang="cs-CZ" dirty="0"/>
              <a:t> = lidé ve vývojovém stádiu mezi dětstvím a dospělostí</a:t>
            </a:r>
          </a:p>
        </p:txBody>
      </p:sp>
      <p:cxnSp>
        <p:nvCxnSpPr>
          <p:cNvPr id="7" name="Přímá spojnice 6">
            <a:extLst>
              <a:ext uri="{FF2B5EF4-FFF2-40B4-BE49-F238E27FC236}">
                <a16:creationId xmlns:a16="http://schemas.microsoft.com/office/drawing/2014/main" id="{09A528F5-9C4C-40C4-8D7B-7C5980D77010}"/>
              </a:ext>
            </a:extLst>
          </p:cNvPr>
          <p:cNvCxnSpPr/>
          <p:nvPr/>
        </p:nvCxnSpPr>
        <p:spPr bwMode="auto">
          <a:xfrm>
            <a:off x="671119" y="5553512"/>
            <a:ext cx="7933783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accent2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8" name="Grafický objekt 7" descr="Uživatelé se souvislou výplní">
            <a:extLst>
              <a:ext uri="{FF2B5EF4-FFF2-40B4-BE49-F238E27FC236}">
                <a16:creationId xmlns:a16="http://schemas.microsoft.com/office/drawing/2014/main" id="{E4BDA528-8A92-497D-AA84-1E7717C47E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645063" y="1952881"/>
            <a:ext cx="1669876" cy="1669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768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2EFF7E6-6AAE-45B2-8CE5-6446B446943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PSYb2540, PS2022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6BFB2DA3-A43A-409F-8B7A-EB6E10DDD30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E18EE92-877D-471B-AE4F-668D837656DF}" type="slidenum">
              <a:rPr lang="en-US" smtClean="0"/>
              <a:t>24</a:t>
            </a:fld>
            <a:endParaRPr lang="en-US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B2C29890-DCCD-48CC-B24C-C0FBBFEC1A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Uvedení - teorie</a:t>
            </a:r>
            <a:endParaRPr lang="en-US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8667A221-29CD-47F4-AB30-5D28435405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Základní teoretické zakotvení</a:t>
            </a:r>
          </a:p>
          <a:p>
            <a:r>
              <a:rPr lang="cs-CZ" dirty="0"/>
              <a:t>Z jakých teorií vycházíte + co říkají</a:t>
            </a:r>
          </a:p>
          <a:p>
            <a:r>
              <a:rPr lang="cs-CZ" dirty="0"/>
              <a:t>Nepopisujte zbytečně do hloubky</a:t>
            </a:r>
          </a:p>
          <a:p>
            <a:pPr lvl="1"/>
            <a:r>
              <a:rPr lang="cs-CZ" dirty="0"/>
              <a:t>nerozebírat všechny předpoklady, důkladnou historii, ...</a:t>
            </a:r>
          </a:p>
          <a:p>
            <a:r>
              <a:rPr lang="cs-CZ" dirty="0"/>
              <a:t>Zaměřte se jen na relevantní časti</a:t>
            </a:r>
          </a:p>
          <a:p>
            <a:r>
              <a:rPr lang="cs-CZ" dirty="0"/>
              <a:t>Zvažte – nakolik je teorie ne/známá?</a:t>
            </a:r>
          </a:p>
        </p:txBody>
      </p:sp>
    </p:spTree>
    <p:extLst>
      <p:ext uri="{BB962C8B-B14F-4D97-AF65-F5344CB8AC3E}">
        <p14:creationId xmlns:p14="http://schemas.microsoft.com/office/powerpoint/2010/main" val="258119476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9A35165A-AA12-430B-A6E0-CE5FE071789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PSYb2540, PS2022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940DFA7-F381-464F-B20C-D0D06E59755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E18EE92-877D-471B-AE4F-668D837656DF}" type="slidenum">
              <a:rPr lang="en-US" smtClean="0"/>
              <a:t>25</a:t>
            </a:fld>
            <a:endParaRPr lang="en-US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0BE1037-2A35-42A9-A3FA-C11C5C868B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Otázky, hypotézy, zdůvodnění</a:t>
            </a:r>
            <a:endParaRPr lang="en-US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F209FF17-25FE-40A3-9F8C-C0281D9867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Výzkumná otázka / hypotézy</a:t>
            </a:r>
          </a:p>
          <a:p>
            <a:pPr lvl="1"/>
            <a:r>
              <a:rPr lang="cs-CZ" dirty="0"/>
              <a:t>Musí být jasné, co jste zkoumali</a:t>
            </a:r>
          </a:p>
          <a:p>
            <a:pPr lvl="1"/>
            <a:r>
              <a:rPr lang="cs-CZ" dirty="0"/>
              <a:t>Hypotézy – pokud více, netřeba uvádět všechny </a:t>
            </a:r>
          </a:p>
          <a:p>
            <a:pPr lvl="1"/>
            <a:r>
              <a:rPr lang="cs-CZ" b="1" dirty="0"/>
              <a:t>Zaměřte se na to, co jste zjistili </a:t>
            </a:r>
            <a:r>
              <a:rPr lang="cs-CZ" dirty="0"/>
              <a:t>(a co bude ve výsledcích)</a:t>
            </a:r>
          </a:p>
          <a:p>
            <a:pPr lvl="1"/>
            <a:endParaRPr lang="cs-CZ" dirty="0"/>
          </a:p>
          <a:p>
            <a:r>
              <a:rPr lang="cs-CZ" dirty="0"/>
              <a:t>Zdůvodnění</a:t>
            </a:r>
          </a:p>
          <a:p>
            <a:pPr lvl="1"/>
            <a:r>
              <a:rPr lang="cs-CZ" dirty="0"/>
              <a:t>Proč jste výzkum dělali / co přináší nového?</a:t>
            </a:r>
          </a:p>
          <a:p>
            <a:pPr lvl="1"/>
            <a:r>
              <a:rPr lang="cs-CZ" dirty="0"/>
              <a:t>Proč je téma zajímavé pro psychologii? </a:t>
            </a:r>
            <a:r>
              <a:rPr lang="cs-CZ" sz="1600" dirty="0"/>
              <a:t>(hlavně interdisciplinární práce)</a:t>
            </a:r>
          </a:p>
          <a:p>
            <a:pPr lvl="1"/>
            <a:endParaRPr lang="cs-CZ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449623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1388D026-30B3-4A6E-9B7B-9E6E37C4D34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PSYb2540, PS2022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D4FA6E3F-AAE0-4556-9E94-788F878B379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E18EE92-877D-471B-AE4F-668D837656DF}" type="slidenum">
              <a:rPr lang="en-US" smtClean="0"/>
              <a:t>26</a:t>
            </a:fld>
            <a:endParaRPr lang="en-US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B478BEF9-8E7D-499D-B39A-F894BFBC3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Doporučení</a:t>
            </a:r>
            <a:endParaRPr lang="en-US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D27A4B54-6F45-4B08-A750-D9BAFE70A2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Začněte jasně a zajímavě</a:t>
            </a:r>
          </a:p>
          <a:p>
            <a:r>
              <a:rPr lang="cs-CZ" dirty="0"/>
              <a:t>Miřte přímo k jádru problému</a:t>
            </a:r>
          </a:p>
          <a:p>
            <a:r>
              <a:rPr lang="cs-CZ" dirty="0"/>
              <a:t>Pozor na odbočky / okliky</a:t>
            </a:r>
          </a:p>
          <a:p>
            <a:pPr lvl="1"/>
            <a:r>
              <a:rPr lang="cs-CZ" dirty="0"/>
              <a:t>Není na ně prostor</a:t>
            </a:r>
          </a:p>
          <a:p>
            <a:pPr lvl="1"/>
            <a:r>
              <a:rPr lang="cs-CZ" dirty="0"/>
              <a:t>Mohou zmást publikum</a:t>
            </a:r>
          </a:p>
          <a:p>
            <a:r>
              <a:rPr lang="cs-CZ" dirty="0"/>
              <a:t>Komplikovanější věci</a:t>
            </a:r>
          </a:p>
          <a:p>
            <a:pPr lvl="1"/>
            <a:r>
              <a:rPr lang="cs-CZ" dirty="0"/>
              <a:t>Začít celkovým náhledem</a:t>
            </a:r>
          </a:p>
          <a:p>
            <a:pPr lvl="1"/>
            <a:r>
              <a:rPr lang="cs-CZ" dirty="0"/>
              <a:t>Pak jednotlivosti</a:t>
            </a:r>
          </a:p>
          <a:p>
            <a:pPr lvl="1"/>
            <a:r>
              <a:rPr lang="cs-CZ" dirty="0"/>
              <a:t>Pak opět celkový náhled</a:t>
            </a:r>
          </a:p>
        </p:txBody>
      </p:sp>
      <p:pic>
        <p:nvPicPr>
          <p:cNvPr id="7" name="Grafický objekt 6" descr="Trefa do černého obrys">
            <a:extLst>
              <a:ext uri="{FF2B5EF4-FFF2-40B4-BE49-F238E27FC236}">
                <a16:creationId xmlns:a16="http://schemas.microsoft.com/office/drawing/2014/main" id="{D0817B2F-6B5C-4CE4-914A-D351E8B3CA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52788" y="2580789"/>
            <a:ext cx="3251211" cy="3251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58307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67162204-D6DE-4633-A3C1-4D3FA31337F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PSYb2540, PS2022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48BD9E29-5F4C-49F4-A4BB-1E881D11F24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E18EE92-877D-471B-AE4F-668D837656DF}" type="slidenum">
              <a:rPr lang="en-US" smtClean="0"/>
              <a:t>27</a:t>
            </a:fld>
            <a:endParaRPr lang="en-US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50CB9F21-AC0C-4E34-860D-64F13767D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6958" y="720000"/>
            <a:ext cx="7077943" cy="451576"/>
          </a:xfrm>
        </p:spPr>
        <p:txBody>
          <a:bodyPr/>
          <a:lstStyle/>
          <a:p>
            <a:r>
              <a:rPr lang="cs-CZ" dirty="0"/>
              <a:t>Metoda</a:t>
            </a:r>
            <a:endParaRPr lang="en-US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1B3F5AFA-398A-4DA1-8E63-0B983E641D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Jak jste zkoumali?</a:t>
            </a:r>
          </a:p>
          <a:p>
            <a:pPr lvl="1"/>
            <a:r>
              <a:rPr lang="cs-CZ" dirty="0"/>
              <a:t>Design a měření</a:t>
            </a:r>
          </a:p>
          <a:p>
            <a:r>
              <a:rPr lang="cs-CZ" dirty="0"/>
              <a:t>Většinou stačí velmi stručně</a:t>
            </a:r>
          </a:p>
          <a:p>
            <a:r>
              <a:rPr lang="cs-CZ" dirty="0">
                <a:solidFill>
                  <a:schemeClr val="accent1"/>
                </a:solidFill>
              </a:rPr>
              <a:t>ALE</a:t>
            </a:r>
            <a:r>
              <a:rPr lang="cs-CZ" dirty="0"/>
              <a:t> velmi záleží na výzkumu</a:t>
            </a:r>
          </a:p>
          <a:p>
            <a:r>
              <a:rPr lang="cs-CZ" dirty="0"/>
              <a:t>Popsat:</a:t>
            </a:r>
          </a:p>
          <a:p>
            <a:pPr lvl="1"/>
            <a:r>
              <a:rPr lang="cs-CZ" dirty="0"/>
              <a:t>Vzorek (N, charakteristiky)</a:t>
            </a:r>
          </a:p>
          <a:p>
            <a:pPr lvl="1"/>
            <a:r>
              <a:rPr lang="cs-CZ" dirty="0"/>
              <a:t>Sběr dat (způsob, čas)</a:t>
            </a:r>
          </a:p>
          <a:p>
            <a:pPr lvl="1"/>
            <a:r>
              <a:rPr lang="cs-CZ" dirty="0"/>
              <a:t>Proměnné (položky, odpovědi, </a:t>
            </a:r>
            <a:r>
              <a:rPr lang="cs-CZ" i="1" dirty="0"/>
              <a:t>M</a:t>
            </a:r>
            <a:r>
              <a:rPr lang="cs-CZ" dirty="0"/>
              <a:t>, </a:t>
            </a:r>
            <a:r>
              <a:rPr lang="cs-CZ" i="1" dirty="0"/>
              <a:t>SD</a:t>
            </a:r>
            <a:r>
              <a:rPr lang="cs-CZ" dirty="0"/>
              <a:t>, reliabilita, …)</a:t>
            </a:r>
          </a:p>
          <a:p>
            <a:pPr lvl="1"/>
            <a:r>
              <a:rPr lang="cs-CZ" dirty="0"/>
              <a:t>Design / analýzu (?)</a:t>
            </a:r>
          </a:p>
          <a:p>
            <a:pPr lvl="1"/>
            <a:endParaRPr lang="cs-CZ" dirty="0"/>
          </a:p>
          <a:p>
            <a:endParaRPr lang="cs-CZ" dirty="0"/>
          </a:p>
        </p:txBody>
      </p:sp>
      <p:pic>
        <p:nvPicPr>
          <p:cNvPr id="7" name="Grafický objekt 6" descr="Pravítko obrys">
            <a:extLst>
              <a:ext uri="{FF2B5EF4-FFF2-40B4-BE49-F238E27FC236}">
                <a16:creationId xmlns:a16="http://schemas.microsoft.com/office/drawing/2014/main" id="{A589E9A0-30DC-479D-A6C4-A3BAF1AD2A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05001" y="381602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02076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8262BE03-15E9-4640-9BAA-D9E4D3EA0FD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PSYb2540, PS2022</a:t>
            </a:r>
            <a:endParaRPr lang="en-US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06AF3A6-5A85-42D0-B87C-0FE8CCF433A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E18EE92-877D-471B-AE4F-668D837656DF}" type="slidenum">
              <a:rPr lang="en-US" smtClean="0"/>
              <a:t>28</a:t>
            </a:fld>
            <a:endParaRPr lang="en-US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3EF80014-EE40-4540-A388-A465E36406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Jak moc do hloubky?</a:t>
            </a:r>
            <a:endParaRPr lang="en-US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E8FF9A41-6E88-419E-8600-A361FE60F6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Důraz na hlavní proměnné</a:t>
            </a:r>
          </a:p>
          <a:p>
            <a:r>
              <a:rPr lang="cs-CZ" dirty="0"/>
              <a:t>Podrobnost – záleží na výzkumu</a:t>
            </a:r>
          </a:p>
          <a:p>
            <a:pPr lvl="1"/>
            <a:r>
              <a:rPr lang="cs-CZ" dirty="0"/>
              <a:t>Zeptejte se kolegyň*kolegů</a:t>
            </a:r>
          </a:p>
          <a:p>
            <a:pPr lvl="1"/>
            <a:r>
              <a:rPr lang="cs-CZ" dirty="0"/>
              <a:t>Zeptejte se vedoucí*ho</a:t>
            </a:r>
          </a:p>
          <a:p>
            <a:pPr lvl="1"/>
            <a:r>
              <a:rPr lang="cs-CZ" dirty="0"/>
              <a:t>Komplikovaný design – vizualizace?</a:t>
            </a:r>
          </a:p>
          <a:p>
            <a:r>
              <a:rPr lang="cs-CZ" dirty="0"/>
              <a:t>Některé informace – stačí uvést v prezentaci</a:t>
            </a:r>
          </a:p>
          <a:p>
            <a:pPr lvl="1"/>
            <a:r>
              <a:rPr lang="cs-CZ" dirty="0"/>
              <a:t>Např. </a:t>
            </a:r>
            <a:r>
              <a:rPr lang="cs-CZ" i="1" dirty="0"/>
              <a:t>M</a:t>
            </a:r>
            <a:r>
              <a:rPr lang="cs-CZ" dirty="0"/>
              <a:t>, </a:t>
            </a:r>
            <a:r>
              <a:rPr lang="cs-CZ" i="1" dirty="0"/>
              <a:t>SD</a:t>
            </a:r>
            <a:r>
              <a:rPr lang="cs-CZ" dirty="0"/>
              <a:t> proměnných</a:t>
            </a:r>
          </a:p>
          <a:p>
            <a:pPr lvl="1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4505014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A66BFD1D-456A-4B84-BB8C-870F9EF6BA4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PSYb2540, PS2022</a:t>
            </a:r>
            <a:endParaRPr lang="en-US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4B5E36C-84A2-48CE-A572-5778A45CA09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E18EE92-877D-471B-AE4F-668D837656DF}" type="slidenum">
              <a:rPr lang="en-US" smtClean="0"/>
              <a:t>29</a:t>
            </a:fld>
            <a:endParaRPr lang="en-US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8E054F5-93AB-4BB7-B4D4-17B4EF20A3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Příklad</a:t>
            </a:r>
            <a:endParaRPr lang="en-US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1A267D28-5188-46B9-8EAE-602FA66D9A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1" y="1560352"/>
            <a:ext cx="8064901" cy="4271648"/>
          </a:xfrm>
        </p:spPr>
        <p:txBody>
          <a:bodyPr/>
          <a:lstStyle/>
          <a:p>
            <a:pPr marL="0" indent="0">
              <a:lnSpc>
                <a:spcPct val="100000"/>
              </a:lnSpc>
              <a:buNone/>
            </a:pPr>
            <a:r>
              <a:rPr lang="cs-CZ" sz="2400" dirty="0"/>
              <a:t>Publikování osobních informací </a:t>
            </a:r>
          </a:p>
          <a:p>
            <a:pPr>
              <a:lnSpc>
                <a:spcPct val="100000"/>
              </a:lnSpc>
            </a:pPr>
            <a:r>
              <a:rPr lang="cs-CZ" sz="1800" i="1" dirty="0"/>
              <a:t>Jaké informace jste o sobě sdíleli na internetu v posledním roce?</a:t>
            </a:r>
          </a:p>
          <a:p>
            <a:pPr>
              <a:lnSpc>
                <a:spcPct val="100000"/>
              </a:lnSpc>
            </a:pPr>
            <a:r>
              <a:rPr lang="cs-CZ" sz="1800" dirty="0"/>
              <a:t>16 položek, např.: jméno, věk, adresa</a:t>
            </a:r>
          </a:p>
          <a:p>
            <a:pPr>
              <a:lnSpc>
                <a:spcPct val="100000"/>
              </a:lnSpc>
            </a:pPr>
            <a:r>
              <a:rPr lang="cs-CZ" sz="1800" dirty="0"/>
              <a:t>Ano/Ne</a:t>
            </a:r>
          </a:p>
          <a:p>
            <a:pPr>
              <a:lnSpc>
                <a:spcPct val="100000"/>
              </a:lnSpc>
            </a:pPr>
            <a:r>
              <a:rPr lang="el-GR" sz="1800" dirty="0"/>
              <a:t>ω</a:t>
            </a:r>
            <a:r>
              <a:rPr lang="cs-CZ" sz="1800" dirty="0"/>
              <a:t> = .71; </a:t>
            </a:r>
            <a:r>
              <a:rPr lang="cs-CZ" sz="1800" i="1" dirty="0"/>
              <a:t>M </a:t>
            </a:r>
            <a:r>
              <a:rPr lang="cs-CZ" sz="1800" dirty="0"/>
              <a:t>= 4.86, </a:t>
            </a:r>
            <a:r>
              <a:rPr lang="cs-CZ" sz="1800" i="1" dirty="0"/>
              <a:t>SD </a:t>
            </a:r>
            <a:r>
              <a:rPr lang="cs-CZ" sz="1800" dirty="0"/>
              <a:t>= 2.87</a:t>
            </a:r>
          </a:p>
          <a:p>
            <a:pPr>
              <a:lnSpc>
                <a:spcPct val="100000"/>
              </a:lnSpc>
            </a:pPr>
            <a:endParaRPr lang="en-US" sz="1800" dirty="0"/>
          </a:p>
          <a:p>
            <a:pPr marL="0" indent="0">
              <a:lnSpc>
                <a:spcPct val="100000"/>
              </a:lnSpc>
              <a:buNone/>
            </a:pPr>
            <a:r>
              <a:rPr lang="cs-CZ" sz="2400" dirty="0" err="1"/>
              <a:t>Self-esteem</a:t>
            </a:r>
            <a:r>
              <a:rPr lang="cs-CZ" sz="2400" dirty="0"/>
              <a:t> </a:t>
            </a:r>
          </a:p>
          <a:p>
            <a:pPr>
              <a:lnSpc>
                <a:spcPct val="100000"/>
              </a:lnSpc>
            </a:pPr>
            <a:r>
              <a:rPr lang="cs-CZ" sz="1800" dirty="0"/>
              <a:t>10 položek, Rosenberg (1965)</a:t>
            </a:r>
          </a:p>
          <a:p>
            <a:pPr>
              <a:lnSpc>
                <a:spcPct val="100000"/>
              </a:lnSpc>
            </a:pPr>
            <a:r>
              <a:rPr lang="el-GR" sz="1800" dirty="0"/>
              <a:t>ω </a:t>
            </a:r>
            <a:r>
              <a:rPr lang="cs-CZ" sz="1800" dirty="0"/>
              <a:t>= .84; </a:t>
            </a:r>
            <a:r>
              <a:rPr lang="cs-CZ" sz="1800" i="1" dirty="0"/>
              <a:t>M</a:t>
            </a:r>
            <a:r>
              <a:rPr lang="cs-CZ" sz="1800" dirty="0"/>
              <a:t> = 28.18; </a:t>
            </a:r>
            <a:r>
              <a:rPr lang="cs-CZ" sz="1800" i="1" dirty="0"/>
              <a:t>SD</a:t>
            </a:r>
            <a:r>
              <a:rPr lang="cs-CZ" sz="1800" dirty="0"/>
              <a:t> = 5.6</a:t>
            </a:r>
          </a:p>
          <a:p>
            <a:pPr>
              <a:lnSpc>
                <a:spcPct val="100000"/>
              </a:lnSpc>
            </a:pPr>
            <a:endParaRPr lang="cs-CZ" sz="1800" dirty="0"/>
          </a:p>
          <a:p>
            <a:pPr marL="0" indent="0">
              <a:lnSpc>
                <a:spcPct val="100000"/>
              </a:lnSpc>
              <a:buNone/>
            </a:pPr>
            <a:r>
              <a:rPr lang="cs-CZ" sz="2400" dirty="0"/>
              <a:t>Vnímaná rizika </a:t>
            </a:r>
          </a:p>
          <a:p>
            <a:pPr marL="285750" indent="-285750">
              <a:lnSpc>
                <a:spcPct val="100000"/>
              </a:lnSpc>
            </a:pPr>
            <a:r>
              <a:rPr lang="cs-CZ" sz="1800" dirty="0"/>
              <a:t>2 položky</a:t>
            </a:r>
          </a:p>
          <a:p>
            <a:pPr marL="285750" indent="-285750">
              <a:lnSpc>
                <a:spcPct val="100000"/>
              </a:lnSpc>
            </a:pPr>
            <a:r>
              <a:rPr lang="cs-CZ" sz="1800" dirty="0"/>
              <a:t>např.: „</a:t>
            </a:r>
            <a:r>
              <a:rPr lang="cs-CZ" sz="1800" i="1" dirty="0"/>
              <a:t>Bojíte se toho, že informace, které dáváte na blog, budou zneužity?“ </a:t>
            </a:r>
          </a:p>
          <a:p>
            <a:pPr marL="285750" indent="-285750">
              <a:lnSpc>
                <a:spcPct val="100000"/>
              </a:lnSpc>
            </a:pPr>
            <a:r>
              <a:rPr lang="cs-CZ" sz="1800" dirty="0"/>
              <a:t>(1) Určitě ano – (4) Určitě ne</a:t>
            </a:r>
          </a:p>
          <a:p>
            <a:pPr marL="285750" indent="-285750">
              <a:lnSpc>
                <a:spcPct val="100000"/>
              </a:lnSpc>
            </a:pPr>
            <a:r>
              <a:rPr lang="el-GR" sz="1800" dirty="0"/>
              <a:t>ω </a:t>
            </a:r>
            <a:r>
              <a:rPr lang="cs-CZ" sz="1800" dirty="0"/>
              <a:t>= .64; </a:t>
            </a:r>
            <a:r>
              <a:rPr lang="cs-CZ" sz="1800" i="1" dirty="0"/>
              <a:t>M</a:t>
            </a:r>
            <a:r>
              <a:rPr lang="cs-CZ" sz="1800" dirty="0"/>
              <a:t> = 4.34, </a:t>
            </a:r>
            <a:r>
              <a:rPr lang="cs-CZ" sz="1800" i="1" dirty="0"/>
              <a:t>SD</a:t>
            </a:r>
            <a:r>
              <a:rPr lang="cs-CZ" sz="1800" dirty="0"/>
              <a:t> = 1.63</a:t>
            </a:r>
            <a:endParaRPr lang="en-US" sz="18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2642202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69B8582-7713-4A35-9F29-2FB9A3799B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Není prezentace jako prezentace</a:t>
            </a:r>
            <a:endParaRPr lang="en-US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151D3A5-7442-4878-94F1-3FAB295E2D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692002"/>
            <a:ext cx="1968307" cy="1820713"/>
          </a:xfrm>
        </p:spPr>
        <p:txBody>
          <a:bodyPr/>
          <a:lstStyle/>
          <a:p>
            <a:r>
              <a:rPr lang="cs-CZ" sz="2000" dirty="0"/>
              <a:t>Příležitost</a:t>
            </a:r>
          </a:p>
          <a:p>
            <a:r>
              <a:rPr lang="cs-CZ" sz="2000" dirty="0"/>
              <a:t>Publikum</a:t>
            </a:r>
          </a:p>
          <a:p>
            <a:r>
              <a:rPr lang="cs-CZ" sz="2000" dirty="0"/>
              <a:t>Obsah / účel</a:t>
            </a:r>
            <a:endParaRPr lang="en-US" sz="2000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BBAFA6B3-454E-45AE-921D-A4A514183AC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PSYb2540, PS2022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A073EFBF-E81D-4538-91F3-CBE3C53AB51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E18EE92-877D-471B-AE4F-668D837656DF}" type="slidenum">
              <a:rPr lang="en-US" smtClean="0"/>
              <a:t>3</a:t>
            </a:fld>
            <a:endParaRPr lang="en-US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33564132-8E68-4B31-AB8B-9E20F16D47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8559" y="3785055"/>
            <a:ext cx="2170606" cy="21706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A03667CB-A52B-4D20-B930-3A31ED7D2F6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62"/>
          <a:stretch/>
        </p:blipFill>
        <p:spPr>
          <a:xfrm>
            <a:off x="2736411" y="1443915"/>
            <a:ext cx="3175685" cy="21706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6AB2FC65-ACA6-42E1-96ED-B51F2F3A20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11" y="3787513"/>
            <a:ext cx="3469037" cy="21681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Obrázek 14" descr="Obsah obrázku oranžová&#10;&#10;Popis byl vytvořen automaticky">
            <a:extLst>
              <a:ext uri="{FF2B5EF4-FFF2-40B4-BE49-F238E27FC236}">
                <a16:creationId xmlns:a16="http://schemas.microsoft.com/office/drawing/2014/main" id="{8DA5F849-92F3-4EBC-8B1B-CAF3702BA0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0201" y="1443915"/>
            <a:ext cx="2710185" cy="21681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Obrázek 16" descr="Obsah obrázku text, vektorová grafika, vizitka&#10;&#10;Popis byl vytvořen automaticky">
            <a:extLst>
              <a:ext uri="{FF2B5EF4-FFF2-40B4-BE49-F238E27FC236}">
                <a16:creationId xmlns:a16="http://schemas.microsoft.com/office/drawing/2014/main" id="{09D2018A-30A3-4DB3-B521-9D3C51E0118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0" t="12978" r="6764" b="15329"/>
          <a:stretch/>
        </p:blipFill>
        <p:spPr>
          <a:xfrm>
            <a:off x="6191576" y="3787513"/>
            <a:ext cx="2658810" cy="21681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08867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Tabulky</a:t>
            </a:r>
            <a:endParaRPr lang="en-US" dirty="0"/>
          </a:p>
        </p:txBody>
      </p:sp>
      <p:graphicFrame>
        <p:nvGraphicFramePr>
          <p:cNvPr id="4" name="Zástupný symbol pro obsah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72393314"/>
              </p:ext>
            </p:extLst>
          </p:nvPr>
        </p:nvGraphicFramePr>
        <p:xfrm>
          <a:off x="539098" y="2395323"/>
          <a:ext cx="8064901" cy="3436676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13418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8013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2411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3616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6808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6713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8069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5783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61621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47279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64137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</a:rPr>
                        <a:t> 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M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Sd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000" dirty="0">
                          <a:effectLst/>
                        </a:rPr>
                        <a:t>Variační</a:t>
                      </a:r>
                      <a:endParaRPr lang="en-US" sz="12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000" dirty="0">
                          <a:effectLst/>
                        </a:rPr>
                        <a:t>koeficient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Md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Q</a:t>
                      </a:r>
                      <a:r>
                        <a:rPr lang="cs-CZ" sz="1000" baseline="-25000">
                          <a:effectLst/>
                        </a:rPr>
                        <a:t>1</a:t>
                      </a:r>
                      <a:r>
                        <a:rPr lang="cs-CZ" sz="1000">
                          <a:effectLst/>
                        </a:rPr>
                        <a:t>-Q</a:t>
                      </a:r>
                      <a:r>
                        <a:rPr lang="cs-CZ" sz="1000" baseline="-25000">
                          <a:effectLst/>
                        </a:rPr>
                        <a:t>3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Min/Max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Zešikmení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Špičatost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N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068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Věk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000" dirty="0">
                          <a:effectLst/>
                        </a:rPr>
                        <a:t>17.91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000" dirty="0">
                          <a:effectLst/>
                        </a:rPr>
                        <a:t>8.76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48.93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16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4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9/82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43.09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9.40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870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068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Délka blogování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21.16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000" dirty="0">
                          <a:effectLst/>
                        </a:rPr>
                        <a:t>15.47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73.09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18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21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000" dirty="0">
                          <a:effectLst/>
                        </a:rPr>
                        <a:t>1/96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2.21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10.92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823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068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Self-esteem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000" dirty="0">
                          <a:effectLst/>
                        </a:rPr>
                        <a:t>28.18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000" dirty="0">
                          <a:effectLst/>
                        </a:rPr>
                        <a:t>5.60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19.86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28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8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11/40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- 0.98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-2.78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823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068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Publikace informací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000" dirty="0">
                          <a:effectLst/>
                        </a:rPr>
                        <a:t>4.86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000" dirty="0">
                          <a:effectLst/>
                        </a:rPr>
                        <a:t>2.87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59.19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5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4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0/16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3.65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-1.38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872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5051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Otevřenost v osobních </a:t>
                      </a:r>
                      <a:endParaRPr lang="en-US" sz="12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otázkách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000" dirty="0">
                          <a:effectLst/>
                        </a:rPr>
                        <a:t>5.04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cs-CZ" sz="1000" dirty="0">
                          <a:effectLst/>
                        </a:rPr>
                        <a:t>1.68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33.41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5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2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2/8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- 0.45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-2.25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865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068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Lepší Já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cs-CZ" sz="1000" dirty="0">
                          <a:effectLst/>
                        </a:rPr>
                        <a:t>10.08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3.27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32.45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10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4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4/16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-0.71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- 2.15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862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2068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Vnímaná obava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000" dirty="0">
                          <a:effectLst/>
                        </a:rPr>
                        <a:t>4.34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000" dirty="0">
                          <a:effectLst/>
                        </a:rPr>
                        <a:t>1.63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37.66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4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2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2/8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5.86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-2.67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863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2068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Vnímaný přínos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14.11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4.36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30.91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14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000" dirty="0">
                          <a:effectLst/>
                        </a:rPr>
                        <a:t>6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6/24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-0.84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-1.79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000" dirty="0">
                          <a:effectLst/>
                        </a:rPr>
                        <a:t>857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33010F4-76B6-4C2C-87CB-329D6638B220}" type="slidenum">
              <a:rPr lang="cs-CZ" smtClean="0"/>
              <a:pPr/>
              <a:t>30</a:t>
            </a:fld>
            <a:endParaRPr lang="cs-CZ" dirty="0"/>
          </a:p>
        </p:txBody>
      </p:sp>
      <p:sp>
        <p:nvSpPr>
          <p:cNvPr id="5" name="Zástupný symbol pro obsah 2">
            <a:extLst>
              <a:ext uri="{FF2B5EF4-FFF2-40B4-BE49-F238E27FC236}">
                <a16:creationId xmlns:a16="http://schemas.microsoft.com/office/drawing/2014/main" id="{65CBEBF1-7196-4EAB-A648-993F25D13D46}"/>
              </a:ext>
            </a:extLst>
          </p:cNvPr>
          <p:cNvSpPr txBox="1">
            <a:spLocks/>
          </p:cNvSpPr>
          <p:nvPr/>
        </p:nvSpPr>
        <p:spPr>
          <a:xfrm>
            <a:off x="540001" y="1692002"/>
            <a:ext cx="8064901" cy="413999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52000" indent="-180000" algn="l" rtl="0" eaLnBrk="1" fontAlgn="base" hangingPunct="1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8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4000" indent="-18000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3pPr>
            <a:lvl4pPr marL="1371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4pPr>
            <a:lvl5pPr marL="18288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2"/>
              </a:buBlip>
              <a:defRPr>
                <a:solidFill>
                  <a:schemeClr val="tx1"/>
                </a:solidFill>
                <a:latin typeface="+mn-lt"/>
              </a:defRPr>
            </a:lvl6pPr>
            <a:lvl7pPr marL="27432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baseline="0">
                <a:solidFill>
                  <a:schemeClr val="tx1"/>
                </a:solidFill>
                <a:latin typeface="+mn-lt"/>
              </a:defRPr>
            </a:lvl7pPr>
            <a:lvl8pPr marL="32004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8pPr>
            <a:lvl9pPr marL="3657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cs-CZ" kern="0" dirty="0"/>
              <a:t>Jednoduché (APA?), pouze podstatné </a:t>
            </a:r>
            <a:r>
              <a:rPr lang="cs-CZ" kern="0" dirty="0" err="1"/>
              <a:t>info</a:t>
            </a:r>
            <a:endParaRPr lang="en-US" kern="0" dirty="0"/>
          </a:p>
        </p:txBody>
      </p:sp>
      <p:sp>
        <p:nvSpPr>
          <p:cNvPr id="13" name="Znak násobení 12">
            <a:extLst>
              <a:ext uri="{FF2B5EF4-FFF2-40B4-BE49-F238E27FC236}">
                <a16:creationId xmlns:a16="http://schemas.microsoft.com/office/drawing/2014/main" id="{FE3A6B39-8931-43C1-AF32-CE07BB4EAE11}"/>
              </a:ext>
            </a:extLst>
          </p:cNvPr>
          <p:cNvSpPr/>
          <p:nvPr/>
        </p:nvSpPr>
        <p:spPr bwMode="auto">
          <a:xfrm>
            <a:off x="-1514315" y="1124298"/>
            <a:ext cx="12713617" cy="6048289"/>
          </a:xfrm>
          <a:prstGeom prst="mathMultiply">
            <a:avLst>
              <a:gd name="adj1" fmla="val 3888"/>
            </a:avLst>
          </a:prstGeom>
          <a:solidFill>
            <a:schemeClr val="accent2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EA59CC60-579B-48FF-9F90-BEC8D5A6D17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PSYb2540, PS2022</a:t>
            </a:r>
          </a:p>
        </p:txBody>
      </p:sp>
    </p:spTree>
    <p:extLst>
      <p:ext uri="{BB962C8B-B14F-4D97-AF65-F5344CB8AC3E}">
        <p14:creationId xmlns:p14="http://schemas.microsoft.com/office/powerpoint/2010/main" val="2400717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Tabulky</a:t>
            </a:r>
            <a:endParaRPr lang="en-US" dirty="0"/>
          </a:p>
        </p:txBody>
      </p:sp>
      <p:graphicFrame>
        <p:nvGraphicFramePr>
          <p:cNvPr id="4" name="Zástupný symbol pro obsah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50058001"/>
              </p:ext>
            </p:extLst>
          </p:nvPr>
        </p:nvGraphicFramePr>
        <p:xfrm>
          <a:off x="1519508" y="2630216"/>
          <a:ext cx="6104983" cy="3023680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{2D5ABB26-0587-4C30-8999-92F81FD0307C}</a:tableStyleId>
              </a:tblPr>
              <a:tblGrid>
                <a:gridCol w="19482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69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427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8916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03944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603944">
                  <a:extLst>
                    <a:ext uri="{9D8B030D-6E8A-4147-A177-3AD203B41FA5}">
                      <a16:colId xmlns:a16="http://schemas.microsoft.com/office/drawing/2014/main" val="3177650092"/>
                    </a:ext>
                  </a:extLst>
                </a:gridCol>
              </a:tblGrid>
              <a:tr h="36841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400" b="1" dirty="0">
                          <a:effectLst/>
                          <a:latin typeface="+mj-lt"/>
                        </a:rPr>
                        <a:t> </a:t>
                      </a:r>
                      <a:endParaRPr lang="en-US" sz="1400" b="1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5720" marR="4572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b="1" i="1" dirty="0">
                          <a:effectLst/>
                          <a:latin typeface="+mj-lt"/>
                        </a:rPr>
                        <a:t>M</a:t>
                      </a:r>
                      <a:endParaRPr lang="en-US" sz="1400" b="1" i="1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5720" marR="4572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b="1" i="1" dirty="0">
                          <a:effectLst/>
                          <a:latin typeface="+mj-lt"/>
                        </a:rPr>
                        <a:t>SD</a:t>
                      </a:r>
                      <a:endParaRPr lang="en-US" sz="1400" b="1" i="1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5720" marR="4572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b="1" i="1" dirty="0">
                          <a:effectLst/>
                          <a:latin typeface="+mj-lt"/>
                        </a:rPr>
                        <a:t>Min – Max</a:t>
                      </a:r>
                      <a:endParaRPr lang="en-US" sz="1400" b="1" i="1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5720" marR="4572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b="1" i="1" dirty="0">
                          <a:effectLst/>
                          <a:latin typeface="+mj-lt"/>
                        </a:rPr>
                        <a:t>N</a:t>
                      </a:r>
                      <a:endParaRPr lang="en-US" sz="1400" b="1" i="1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5720" marR="4572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l-GR" sz="1400" b="1" i="0" dirty="0">
                          <a:effectLst/>
                          <a:latin typeface="+mj-lt"/>
                          <a:ea typeface="Times New Roman"/>
                        </a:rPr>
                        <a:t>ω</a:t>
                      </a:r>
                      <a:endParaRPr lang="en-US" sz="1400" b="1" i="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5720" marR="4572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110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  <a:latin typeface="+mj-lt"/>
                        </a:rPr>
                        <a:t>Věk</a:t>
                      </a:r>
                      <a:endParaRPr lang="en-US" sz="14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5720" marR="4572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  <a:latin typeface="+mj-lt"/>
                        </a:rPr>
                        <a:t>17.91</a:t>
                      </a:r>
                      <a:endParaRPr lang="en-US" sz="14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5720" marR="4572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  <a:latin typeface="+mj-lt"/>
                        </a:rPr>
                        <a:t>8.76</a:t>
                      </a:r>
                      <a:endParaRPr lang="en-US" sz="14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5720" marR="4572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  <a:latin typeface="+mj-lt"/>
                        </a:rPr>
                        <a:t>9 – 82</a:t>
                      </a:r>
                      <a:endParaRPr lang="en-US" sz="14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5720" marR="4572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  <a:latin typeface="+mj-lt"/>
                        </a:rPr>
                        <a:t>870</a:t>
                      </a:r>
                      <a:endParaRPr lang="en-US" sz="14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5720" marR="4572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5720" marR="4572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110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  <a:latin typeface="+mj-lt"/>
                        </a:rPr>
                        <a:t>Délka blogování</a:t>
                      </a:r>
                      <a:endParaRPr lang="en-US" sz="14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  <a:latin typeface="+mj-lt"/>
                        </a:rPr>
                        <a:t>21.16</a:t>
                      </a:r>
                      <a:endParaRPr lang="en-US" sz="14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  <a:latin typeface="+mj-lt"/>
                        </a:rPr>
                        <a:t>15.47</a:t>
                      </a:r>
                      <a:endParaRPr lang="en-US" sz="14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  <a:latin typeface="+mj-lt"/>
                        </a:rPr>
                        <a:t>1 – 96</a:t>
                      </a:r>
                      <a:endParaRPr lang="en-US" sz="14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  <a:latin typeface="+mj-lt"/>
                        </a:rPr>
                        <a:t>823</a:t>
                      </a:r>
                      <a:endParaRPr lang="en-US" sz="14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110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 b="1" dirty="0" err="1">
                          <a:effectLst/>
                          <a:latin typeface="+mj-lt"/>
                        </a:rPr>
                        <a:t>Self-esteem</a:t>
                      </a:r>
                      <a:endParaRPr lang="en-US" sz="1400" b="1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b="1" dirty="0">
                          <a:effectLst/>
                          <a:latin typeface="+mj-lt"/>
                        </a:rPr>
                        <a:t>28.18</a:t>
                      </a:r>
                      <a:endParaRPr lang="en-US" sz="1400" b="1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b="1" dirty="0">
                          <a:effectLst/>
                          <a:latin typeface="+mj-lt"/>
                        </a:rPr>
                        <a:t>5.60</a:t>
                      </a:r>
                      <a:endParaRPr lang="en-US" sz="1400" b="1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b="1" dirty="0">
                          <a:effectLst/>
                          <a:latin typeface="+mj-lt"/>
                        </a:rPr>
                        <a:t>11 – 40</a:t>
                      </a:r>
                      <a:endParaRPr lang="en-US" sz="1400" b="1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b="1" dirty="0">
                          <a:effectLst/>
                          <a:latin typeface="+mj-lt"/>
                        </a:rPr>
                        <a:t>823</a:t>
                      </a:r>
                      <a:endParaRPr lang="en-US" sz="1400" b="1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b="1" dirty="0">
                          <a:effectLst/>
                          <a:latin typeface="+mj-lt"/>
                          <a:ea typeface="Times New Roman"/>
                        </a:rPr>
                        <a:t>.78</a:t>
                      </a:r>
                      <a:endParaRPr lang="en-US" sz="1400" b="1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110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 b="1" dirty="0">
                          <a:effectLst/>
                          <a:latin typeface="+mj-lt"/>
                        </a:rPr>
                        <a:t>Publikace informací</a:t>
                      </a:r>
                      <a:endParaRPr lang="en-US" sz="1400" b="1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b="1" dirty="0">
                          <a:effectLst/>
                          <a:latin typeface="+mj-lt"/>
                        </a:rPr>
                        <a:t>4.86</a:t>
                      </a:r>
                      <a:endParaRPr lang="en-US" sz="1400" b="1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b="1" dirty="0">
                          <a:effectLst/>
                          <a:latin typeface="+mj-lt"/>
                        </a:rPr>
                        <a:t>2.87</a:t>
                      </a:r>
                      <a:endParaRPr lang="en-US" sz="1400" b="1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b="1" dirty="0">
                          <a:effectLst/>
                          <a:latin typeface="+mj-lt"/>
                        </a:rPr>
                        <a:t>0 – 16</a:t>
                      </a:r>
                      <a:endParaRPr lang="en-US" sz="1400" b="1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b="1" dirty="0">
                          <a:effectLst/>
                          <a:latin typeface="+mj-lt"/>
                        </a:rPr>
                        <a:t>872</a:t>
                      </a:r>
                      <a:endParaRPr lang="en-US" sz="1400" b="1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b="1" dirty="0">
                          <a:effectLst/>
                          <a:latin typeface="+mj-lt"/>
                          <a:ea typeface="Times New Roman"/>
                        </a:rPr>
                        <a:t>.67</a:t>
                      </a:r>
                      <a:endParaRPr lang="en-US" sz="1400" b="1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1187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  <a:latin typeface="+mj-lt"/>
                        </a:rPr>
                        <a:t>Otevřenost v osobních </a:t>
                      </a:r>
                      <a:endParaRPr lang="en-US" sz="1400" dirty="0">
                        <a:effectLst/>
                        <a:latin typeface="+mj-lt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  <a:latin typeface="+mj-lt"/>
                        </a:rPr>
                        <a:t>otázkách</a:t>
                      </a:r>
                      <a:endParaRPr lang="en-US" sz="14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  <a:latin typeface="+mj-lt"/>
                        </a:rPr>
                        <a:t>5.04</a:t>
                      </a:r>
                      <a:endParaRPr lang="en-US" sz="14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  <a:latin typeface="+mj-lt"/>
                        </a:rPr>
                        <a:t>1.68</a:t>
                      </a:r>
                      <a:endParaRPr lang="en-US" sz="14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  <a:latin typeface="+mj-lt"/>
                        </a:rPr>
                        <a:t>2 – 8</a:t>
                      </a:r>
                      <a:endParaRPr lang="en-US" sz="14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  <a:latin typeface="+mj-lt"/>
                        </a:rPr>
                        <a:t>865</a:t>
                      </a:r>
                      <a:endParaRPr lang="en-US" sz="14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  <a:latin typeface="+mj-lt"/>
                          <a:ea typeface="Times New Roman"/>
                        </a:rPr>
                        <a:t>.89</a:t>
                      </a:r>
                      <a:endParaRPr lang="en-US" sz="14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110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  <a:latin typeface="+mj-lt"/>
                        </a:rPr>
                        <a:t>Lepší Já</a:t>
                      </a:r>
                      <a:endParaRPr lang="en-US" sz="140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  <a:latin typeface="+mj-lt"/>
                        </a:rPr>
                        <a:t>10.08</a:t>
                      </a:r>
                      <a:endParaRPr lang="en-US" sz="14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  <a:latin typeface="+mj-lt"/>
                        </a:rPr>
                        <a:t>3.27</a:t>
                      </a:r>
                      <a:endParaRPr lang="en-US" sz="14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  <a:latin typeface="+mj-lt"/>
                        </a:rPr>
                        <a:t>4 – 16</a:t>
                      </a:r>
                      <a:endParaRPr lang="en-US" sz="14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  <a:latin typeface="+mj-lt"/>
                        </a:rPr>
                        <a:t>862</a:t>
                      </a:r>
                      <a:endParaRPr lang="en-US" sz="14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  <a:latin typeface="+mj-lt"/>
                          <a:ea typeface="Times New Roman"/>
                        </a:rPr>
                        <a:t>.65</a:t>
                      </a:r>
                      <a:endParaRPr lang="en-US" sz="14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0110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  <a:latin typeface="+mj-lt"/>
                        </a:rPr>
                        <a:t>Vnímaná obava</a:t>
                      </a:r>
                      <a:endParaRPr lang="en-US" sz="140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5720" marR="45720" anchor="ctr"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  <a:latin typeface="+mj-lt"/>
                        </a:rPr>
                        <a:t>4.34</a:t>
                      </a:r>
                      <a:endParaRPr lang="en-US" sz="14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5720" marR="45720" anchor="ctr"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  <a:latin typeface="+mj-lt"/>
                        </a:rPr>
                        <a:t>1.63</a:t>
                      </a:r>
                      <a:endParaRPr lang="en-US" sz="14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5720" marR="45720" anchor="ctr"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  <a:latin typeface="+mj-lt"/>
                        </a:rPr>
                        <a:t>2 – 8</a:t>
                      </a:r>
                      <a:endParaRPr lang="en-US" sz="14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5720" marR="45720" anchor="ctr"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  <a:latin typeface="+mj-lt"/>
                        </a:rPr>
                        <a:t>863</a:t>
                      </a:r>
                      <a:endParaRPr lang="en-US" sz="14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5720" marR="45720" anchor="ctr"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  <a:latin typeface="+mj-lt"/>
                          <a:ea typeface="Times New Roman"/>
                        </a:rPr>
                        <a:t>.74</a:t>
                      </a:r>
                      <a:endParaRPr lang="en-US" sz="14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5720" marR="45720" anchor="ctr"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0110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  <a:latin typeface="+mj-lt"/>
                        </a:rPr>
                        <a:t>Vnímaný přínos</a:t>
                      </a:r>
                      <a:endParaRPr lang="en-US" sz="14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5720" marR="4572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  <a:latin typeface="+mj-lt"/>
                        </a:rPr>
                        <a:t>14.11</a:t>
                      </a:r>
                      <a:endParaRPr lang="en-US" sz="14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5720" marR="4572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  <a:latin typeface="+mj-lt"/>
                        </a:rPr>
                        <a:t>4.36</a:t>
                      </a:r>
                      <a:endParaRPr lang="en-US" sz="14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5720" marR="4572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  <a:latin typeface="+mj-lt"/>
                        </a:rPr>
                        <a:t>6 – 24</a:t>
                      </a:r>
                      <a:endParaRPr lang="en-US" sz="14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5720" marR="4572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  <a:latin typeface="+mj-lt"/>
                        </a:rPr>
                        <a:t>857</a:t>
                      </a:r>
                      <a:endParaRPr lang="en-US" sz="14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5720" marR="4572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  <a:latin typeface="+mj-lt"/>
                          <a:ea typeface="Times New Roman"/>
                        </a:rPr>
                        <a:t>.69</a:t>
                      </a:r>
                      <a:endParaRPr lang="en-US" sz="14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5720" marR="4572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33010F4-76B6-4C2C-87CB-329D6638B220}" type="slidenum">
              <a:rPr lang="cs-CZ" smtClean="0"/>
              <a:pPr/>
              <a:t>31</a:t>
            </a:fld>
            <a:endParaRPr lang="cs-CZ" dirty="0"/>
          </a:p>
        </p:txBody>
      </p:sp>
      <p:sp>
        <p:nvSpPr>
          <p:cNvPr id="5" name="Zástupný symbol pro obsah 2">
            <a:extLst>
              <a:ext uri="{FF2B5EF4-FFF2-40B4-BE49-F238E27FC236}">
                <a16:creationId xmlns:a16="http://schemas.microsoft.com/office/drawing/2014/main" id="{65CBEBF1-7196-4EAB-A648-993F25D13D46}"/>
              </a:ext>
            </a:extLst>
          </p:cNvPr>
          <p:cNvSpPr txBox="1">
            <a:spLocks/>
          </p:cNvSpPr>
          <p:nvPr/>
        </p:nvSpPr>
        <p:spPr>
          <a:xfrm>
            <a:off x="540001" y="1692002"/>
            <a:ext cx="8064901" cy="413999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52000" indent="-180000" algn="l" rtl="0" eaLnBrk="1" fontAlgn="base" hangingPunct="1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8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4000" indent="-18000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3pPr>
            <a:lvl4pPr marL="1371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4pPr>
            <a:lvl5pPr marL="18288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2"/>
              </a:buBlip>
              <a:defRPr>
                <a:solidFill>
                  <a:schemeClr val="tx1"/>
                </a:solidFill>
                <a:latin typeface="+mn-lt"/>
              </a:defRPr>
            </a:lvl6pPr>
            <a:lvl7pPr marL="27432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baseline="0">
                <a:solidFill>
                  <a:schemeClr val="tx1"/>
                </a:solidFill>
                <a:latin typeface="+mn-lt"/>
              </a:defRPr>
            </a:lvl7pPr>
            <a:lvl8pPr marL="32004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8pPr>
            <a:lvl9pPr marL="3657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cs-CZ" kern="0" dirty="0"/>
              <a:t>Jednoduché (APA?), pouze podstatné </a:t>
            </a:r>
            <a:r>
              <a:rPr lang="cs-CZ" kern="0" dirty="0" err="1"/>
              <a:t>info</a:t>
            </a:r>
            <a:endParaRPr lang="en-US" kern="0" dirty="0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43A895B6-A541-41A4-ABD0-7F9ECF88DE1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PSYb2540, PS2022</a:t>
            </a:r>
          </a:p>
        </p:txBody>
      </p:sp>
    </p:spTree>
    <p:extLst>
      <p:ext uri="{BB962C8B-B14F-4D97-AF65-F5344CB8AC3E}">
        <p14:creationId xmlns:p14="http://schemas.microsoft.com/office/powerpoint/2010/main" val="369215540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>
                <a:solidFill>
                  <a:schemeClr val="accent3"/>
                </a:solidFill>
              </a:rPr>
              <a:t>Metoda – analýza dat</a:t>
            </a:r>
            <a:endParaRPr lang="en-US" dirty="0">
              <a:solidFill>
                <a:schemeClr val="accent3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Analýza: Metoda zakotvené teorie</a:t>
            </a:r>
          </a:p>
          <a:p>
            <a:endParaRPr lang="cs-CZ" dirty="0"/>
          </a:p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33010F4-76B6-4C2C-87CB-329D6638B220}" type="slidenum">
              <a:rPr lang="cs-CZ" smtClean="0"/>
              <a:pPr/>
              <a:t>32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661B2AE-63C7-40BA-A1E7-BCA326BF3D2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PSYb2540, PS2022</a:t>
            </a:r>
          </a:p>
        </p:txBody>
      </p:sp>
    </p:spTree>
    <p:extLst>
      <p:ext uri="{BB962C8B-B14F-4D97-AF65-F5344CB8AC3E}">
        <p14:creationId xmlns:p14="http://schemas.microsoft.com/office/powerpoint/2010/main" val="307019333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>
                <a:solidFill>
                  <a:schemeClr val="accent3"/>
                </a:solidFill>
              </a:rPr>
              <a:t>Metoda – analýza dat</a:t>
            </a:r>
            <a:endParaRPr lang="en-US" dirty="0">
              <a:solidFill>
                <a:schemeClr val="accent3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Analýza: Metoda zakotvené teorie</a:t>
            </a:r>
          </a:p>
          <a:p>
            <a:r>
              <a:rPr lang="cs-CZ" dirty="0"/>
              <a:t>Všechny tři fáze kódování</a:t>
            </a:r>
          </a:p>
          <a:p>
            <a:endParaRPr lang="cs-CZ" dirty="0"/>
          </a:p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33010F4-76B6-4C2C-87CB-329D6638B220}" type="slidenum">
              <a:rPr lang="cs-CZ" smtClean="0"/>
              <a:pPr/>
              <a:t>33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D66ABF0-97BC-4D3C-96C5-2BAEE7BDB7E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PSYb2540, PS2022</a:t>
            </a:r>
          </a:p>
        </p:txBody>
      </p:sp>
    </p:spTree>
    <p:extLst>
      <p:ext uri="{BB962C8B-B14F-4D97-AF65-F5344CB8AC3E}">
        <p14:creationId xmlns:p14="http://schemas.microsoft.com/office/powerpoint/2010/main" val="357772931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>
                <a:solidFill>
                  <a:schemeClr val="accent3"/>
                </a:solidFill>
              </a:rPr>
              <a:t>Metoda – analýza dat</a:t>
            </a:r>
            <a:endParaRPr lang="en-US" dirty="0">
              <a:solidFill>
                <a:schemeClr val="accent3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cs-CZ" dirty="0"/>
              <a:t>Analýza: Metoda zakotvené teorie</a:t>
            </a:r>
          </a:p>
          <a:p>
            <a:pPr marL="0" indent="0">
              <a:buNone/>
            </a:pPr>
            <a:r>
              <a:rPr lang="cs-CZ" dirty="0"/>
              <a:t>Tři fáze kódování</a:t>
            </a:r>
          </a:p>
          <a:p>
            <a:pPr marL="0" indent="0">
              <a:buNone/>
            </a:pPr>
            <a:r>
              <a:rPr lang="cs-CZ" dirty="0"/>
              <a:t>1) Otevřené kódování</a:t>
            </a:r>
          </a:p>
          <a:p>
            <a:r>
              <a:rPr lang="cs-CZ" dirty="0"/>
              <a:t>nacházení významových jednotek a jejich seskupování do abstraktnějších kategorií. U každé kategorie pak identifikujeme vlastnosti a dimenze. </a:t>
            </a:r>
          </a:p>
          <a:p>
            <a:pPr marL="0" indent="0">
              <a:buNone/>
            </a:pPr>
            <a:r>
              <a:rPr lang="cs-CZ" dirty="0"/>
              <a:t>2) Axiální kódování</a:t>
            </a:r>
          </a:p>
          <a:p>
            <a:r>
              <a:rPr lang="cs-CZ" dirty="0"/>
              <a:t>„je souborem postupů, pomocí nichž jsou údaje po otevřeném kódování znovu uspořádány novým způsobem, prostřednictvím vytváření spojení mezi kategoriemi“ (</a:t>
            </a:r>
            <a:r>
              <a:rPr lang="cs-CZ" dirty="0" err="1"/>
              <a:t>Strauss</a:t>
            </a:r>
            <a:r>
              <a:rPr lang="cs-CZ" dirty="0"/>
              <a:t>, </a:t>
            </a:r>
            <a:r>
              <a:rPr lang="cs-CZ" dirty="0" err="1"/>
              <a:t>Corbin</a:t>
            </a:r>
            <a:r>
              <a:rPr lang="cs-CZ" dirty="0"/>
              <a:t>, 1999, s. 70). </a:t>
            </a:r>
          </a:p>
          <a:p>
            <a:pPr marL="0" indent="0">
              <a:buNone/>
            </a:pPr>
            <a:r>
              <a:rPr lang="cs-CZ" dirty="0"/>
              <a:t>3) Selektivní kódování</a:t>
            </a:r>
          </a:p>
          <a:p>
            <a:r>
              <a:rPr lang="cs-CZ" dirty="0"/>
              <a:t>V poslední fází se snažíme najít centrální kategorii – „ústřední jev, kolem kterého se integrují všechny ostatní kategorie“ (</a:t>
            </a:r>
            <a:r>
              <a:rPr lang="cs-CZ" dirty="0" err="1"/>
              <a:t>Strauss</a:t>
            </a:r>
            <a:r>
              <a:rPr lang="cs-CZ" dirty="0"/>
              <a:t>, </a:t>
            </a:r>
            <a:r>
              <a:rPr lang="cs-CZ" dirty="0" err="1"/>
              <a:t>Corbin</a:t>
            </a:r>
            <a:r>
              <a:rPr lang="cs-CZ" dirty="0"/>
              <a:t>, 1999, s. 86). </a:t>
            </a:r>
          </a:p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33010F4-76B6-4C2C-87CB-329D6638B220}" type="slidenum">
              <a:rPr lang="cs-CZ" smtClean="0"/>
              <a:pPr/>
              <a:t>34</a:t>
            </a:fld>
            <a:endParaRPr lang="cs-CZ"/>
          </a:p>
        </p:txBody>
      </p:sp>
      <p:sp>
        <p:nvSpPr>
          <p:cNvPr id="7" name="Znak násobení 6">
            <a:extLst>
              <a:ext uri="{FF2B5EF4-FFF2-40B4-BE49-F238E27FC236}">
                <a16:creationId xmlns:a16="http://schemas.microsoft.com/office/drawing/2014/main" id="{8A2FCC1B-401B-45AA-9D59-B6231A4A5D62}"/>
              </a:ext>
            </a:extLst>
          </p:cNvPr>
          <p:cNvSpPr/>
          <p:nvPr/>
        </p:nvSpPr>
        <p:spPr bwMode="auto">
          <a:xfrm>
            <a:off x="-1784809" y="-834851"/>
            <a:ext cx="12713617" cy="8527702"/>
          </a:xfrm>
          <a:prstGeom prst="mathMultiply">
            <a:avLst>
              <a:gd name="adj1" fmla="val 3888"/>
            </a:avLst>
          </a:prstGeom>
          <a:solidFill>
            <a:schemeClr val="accent2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F85598C-0901-46B8-9333-C65140EB5E3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PSYb2540, PS2022</a:t>
            </a:r>
          </a:p>
        </p:txBody>
      </p:sp>
    </p:spTree>
    <p:extLst>
      <p:ext uri="{BB962C8B-B14F-4D97-AF65-F5344CB8AC3E}">
        <p14:creationId xmlns:p14="http://schemas.microsoft.com/office/powerpoint/2010/main" val="1192922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>
                <a:solidFill>
                  <a:schemeClr val="accent3"/>
                </a:solidFill>
              </a:rPr>
              <a:t>Metoda – analýza dat</a:t>
            </a:r>
            <a:endParaRPr lang="en-US" dirty="0">
              <a:solidFill>
                <a:schemeClr val="accent3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/>
              <a:t>Pearsonův</a:t>
            </a:r>
            <a:r>
              <a:rPr lang="cs-CZ" dirty="0"/>
              <a:t> korelační koeficient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33010F4-76B6-4C2C-87CB-329D6638B220}" type="slidenum">
              <a:rPr lang="cs-CZ" smtClean="0"/>
              <a:pPr/>
              <a:t>35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C4D90DD-37C8-4C71-9211-71D80B914D6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PSYb2540, PS2022</a:t>
            </a:r>
          </a:p>
        </p:txBody>
      </p:sp>
    </p:spTree>
    <p:extLst>
      <p:ext uri="{BB962C8B-B14F-4D97-AF65-F5344CB8AC3E}">
        <p14:creationId xmlns:p14="http://schemas.microsoft.com/office/powerpoint/2010/main" val="195169783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>
                <a:solidFill>
                  <a:schemeClr val="accent3"/>
                </a:solidFill>
              </a:rPr>
              <a:t>Metoda – analýza dat</a:t>
            </a:r>
            <a:endParaRPr lang="en-US" dirty="0">
              <a:solidFill>
                <a:schemeClr val="accent3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/>
              <a:t>Pearsonův</a:t>
            </a:r>
            <a:r>
              <a:rPr lang="cs-CZ" dirty="0"/>
              <a:t> korelační koeficient</a:t>
            </a:r>
          </a:p>
          <a:p>
            <a:r>
              <a:rPr lang="cs-CZ" dirty="0"/>
              <a:t>Nabývá hodnot v rozmezí -1 až 1</a:t>
            </a:r>
          </a:p>
          <a:p>
            <a:pPr lvl="1"/>
            <a:r>
              <a:rPr lang="cs-CZ" dirty="0"/>
              <a:t>0 = žádný vztah</a:t>
            </a:r>
          </a:p>
          <a:p>
            <a:pPr lvl="1"/>
            <a:r>
              <a:rPr lang="cs-CZ" dirty="0"/>
              <a:t>1(-1) = dokonalý kladný (záporný) vztah</a:t>
            </a:r>
            <a:endParaRPr lang="en-US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33010F4-76B6-4C2C-87CB-329D6638B220}" type="slidenum">
              <a:rPr lang="cs-CZ" smtClean="0"/>
              <a:pPr/>
              <a:t>36</a:t>
            </a:fld>
            <a:endParaRPr lang="cs-CZ"/>
          </a:p>
        </p:txBody>
      </p:sp>
      <p:sp>
        <p:nvSpPr>
          <p:cNvPr id="7" name="Znak násobení 6">
            <a:extLst>
              <a:ext uri="{FF2B5EF4-FFF2-40B4-BE49-F238E27FC236}">
                <a16:creationId xmlns:a16="http://schemas.microsoft.com/office/drawing/2014/main" id="{DBA798F6-A10C-4D60-AC2E-04D9E369D107}"/>
              </a:ext>
            </a:extLst>
          </p:cNvPr>
          <p:cNvSpPr/>
          <p:nvPr/>
        </p:nvSpPr>
        <p:spPr bwMode="auto">
          <a:xfrm>
            <a:off x="-1784809" y="-834851"/>
            <a:ext cx="12713617" cy="8527702"/>
          </a:xfrm>
          <a:prstGeom prst="mathMultiply">
            <a:avLst>
              <a:gd name="adj1" fmla="val 3888"/>
            </a:avLst>
          </a:prstGeom>
          <a:solidFill>
            <a:schemeClr val="accent2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5B12EE80-7B50-4BB0-8FDE-1D0B0D893CD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PSYb2540, PS2022</a:t>
            </a:r>
          </a:p>
        </p:txBody>
      </p:sp>
    </p:spTree>
    <p:extLst>
      <p:ext uri="{BB962C8B-B14F-4D97-AF65-F5344CB8AC3E}">
        <p14:creationId xmlns:p14="http://schemas.microsoft.com/office/powerpoint/2010/main" val="2930207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3D4EF688-152A-4784-89B4-0F42F36D3F7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PSYb2540, PS2022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80AE11D8-C5C6-44BE-861B-8C27C0743CE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E18EE92-877D-471B-AE4F-668D837656DF}" type="slidenum">
              <a:rPr lang="en-US" smtClean="0"/>
              <a:t>37</a:t>
            </a:fld>
            <a:endParaRPr lang="en-US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422305F3-2666-4CC7-B73B-76AB3D73BE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Co vynechat?</a:t>
            </a:r>
            <a:endParaRPr lang="en-US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F8A7422F-A7C1-4E8B-A07E-9976B7BAB4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Není v teorii ani výsledcích </a:t>
            </a:r>
            <a:r>
              <a:rPr lang="cs-CZ" dirty="0">
                <a:sym typeface="Wingdings" panose="05000000000000000000" pitchFamily="2" charset="2"/>
              </a:rPr>
              <a:t> </a:t>
            </a:r>
            <a:r>
              <a:rPr lang="cs-CZ" dirty="0"/>
              <a:t>vynechat</a:t>
            </a:r>
          </a:p>
          <a:p>
            <a:pPr lvl="1"/>
            <a:r>
              <a:rPr lang="cs-CZ" dirty="0"/>
              <a:t>Nebo jen velmi krátce zmínit</a:t>
            </a:r>
          </a:p>
          <a:p>
            <a:pPr lvl="1"/>
            <a:endParaRPr lang="cs-CZ" dirty="0"/>
          </a:p>
          <a:p>
            <a:r>
              <a:rPr lang="cs-CZ" i="1" dirty="0"/>
              <a:t>Co kdyby se na to někdo zeptal?</a:t>
            </a:r>
          </a:p>
          <a:p>
            <a:pPr lvl="1"/>
            <a:r>
              <a:rPr lang="cs-CZ" dirty="0"/>
              <a:t>Slidy za koncem (ještě se k nim dostaneme)</a:t>
            </a:r>
          </a:p>
          <a:p>
            <a:pPr lvl="1"/>
            <a:r>
              <a:rPr lang="cs-CZ" dirty="0"/>
              <a:t>Např. deskriptivy, korelační matice</a:t>
            </a:r>
          </a:p>
        </p:txBody>
      </p:sp>
    </p:spTree>
    <p:extLst>
      <p:ext uri="{BB962C8B-B14F-4D97-AF65-F5344CB8AC3E}">
        <p14:creationId xmlns:p14="http://schemas.microsoft.com/office/powerpoint/2010/main" val="258682433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0074BEA4-0582-4F7D-8822-9976B1771F2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PSYb2540, PS2022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15726DB-7BA4-4C31-8107-97701D75649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E18EE92-877D-471B-AE4F-668D837656DF}" type="slidenum">
              <a:rPr lang="en-US" smtClean="0"/>
              <a:t>38</a:t>
            </a:fld>
            <a:endParaRPr lang="en-US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C91CDD83-3DBC-4069-8D95-8A5FCA29CF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9410" y="720000"/>
            <a:ext cx="6935492" cy="451576"/>
          </a:xfrm>
        </p:spPr>
        <p:txBody>
          <a:bodyPr/>
          <a:lstStyle/>
          <a:p>
            <a:r>
              <a:rPr lang="cs-CZ" dirty="0"/>
              <a:t>Výsledky</a:t>
            </a:r>
            <a:endParaRPr lang="en-US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6F645C4D-98A4-47A2-A0D1-2F9280FA62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/>
              <a:t>Tohle je to hlavní </a:t>
            </a:r>
            <a:r>
              <a:rPr lang="cs-CZ" dirty="0"/>
              <a:t>– publikum na ně čeká</a:t>
            </a:r>
          </a:p>
          <a:p>
            <a:r>
              <a:rPr lang="cs-CZ" dirty="0"/>
              <a:t>Měly dostat nejvíce prostoru</a:t>
            </a:r>
          </a:p>
          <a:p>
            <a:r>
              <a:rPr lang="cs-CZ" dirty="0"/>
              <a:t>Není prostor na vše – pouze </a:t>
            </a:r>
            <a:r>
              <a:rPr lang="cs-CZ" dirty="0">
                <a:solidFill>
                  <a:schemeClr val="accent1"/>
                </a:solidFill>
              </a:rPr>
              <a:t>zásadní zjištění</a:t>
            </a:r>
          </a:p>
          <a:p>
            <a:r>
              <a:rPr lang="cs-CZ" dirty="0">
                <a:solidFill>
                  <a:schemeClr val="accent1"/>
                </a:solidFill>
              </a:rPr>
              <a:t>Výsledky interpretujte! </a:t>
            </a:r>
          </a:p>
          <a:p>
            <a:pPr lvl="1"/>
            <a:r>
              <a:rPr lang="cs-CZ" dirty="0"/>
              <a:t>Samotná čísla mnoho neřeknou</a:t>
            </a:r>
          </a:p>
        </p:txBody>
      </p:sp>
      <p:pic>
        <p:nvPicPr>
          <p:cNvPr id="9" name="Grafický objekt 8" descr="Bodový diagram obrys">
            <a:extLst>
              <a:ext uri="{FF2B5EF4-FFF2-40B4-BE49-F238E27FC236}">
                <a16:creationId xmlns:a16="http://schemas.microsoft.com/office/drawing/2014/main" id="{CDDDE2F8-41CB-403F-BCE8-DDFF61E7C0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9099" y="431945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53397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Čísla vs. výsledky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39549" y="4309169"/>
            <a:ext cx="8064901" cy="1764627"/>
          </a:xfrm>
        </p:spPr>
        <p:txBody>
          <a:bodyPr>
            <a:normAutofit fontScale="92500" lnSpcReduction="10000"/>
          </a:bodyPr>
          <a:lstStyle/>
          <a:p>
            <a:r>
              <a:rPr lang="cs-CZ" dirty="0"/>
              <a:t>ALE pozor na přílišné generalizace</a:t>
            </a:r>
          </a:p>
          <a:p>
            <a:r>
              <a:rPr lang="cs-CZ" dirty="0"/>
              <a:t>Čísla čteme rychle, ale</a:t>
            </a:r>
            <a:r>
              <a:rPr lang="cs-CZ" dirty="0">
                <a:sym typeface="Wingdings" panose="05000000000000000000" pitchFamily="2" charset="2"/>
              </a:rPr>
              <a:t> důležitý slovní doprovod</a:t>
            </a:r>
          </a:p>
          <a:p>
            <a:r>
              <a:rPr lang="cs-CZ" dirty="0"/>
              <a:t>Zvažte kombinaci čísel a projevu</a:t>
            </a:r>
          </a:p>
          <a:p>
            <a:endParaRPr lang="en-US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33010F4-76B6-4C2C-87CB-329D6638B220}" type="slidenum">
              <a:rPr lang="cs-CZ" smtClean="0"/>
              <a:pPr/>
              <a:t>39</a:t>
            </a:fld>
            <a:endParaRPr lang="cs-CZ"/>
          </a:p>
        </p:txBody>
      </p:sp>
      <p:sp>
        <p:nvSpPr>
          <p:cNvPr id="7" name="Řečová bublina: obdélníkový bublinový popisek se zakulacenými rohy 6">
            <a:extLst>
              <a:ext uri="{FF2B5EF4-FFF2-40B4-BE49-F238E27FC236}">
                <a16:creationId xmlns:a16="http://schemas.microsoft.com/office/drawing/2014/main" id="{D0E489AA-3C86-4686-AE73-112A53B19612}"/>
              </a:ext>
            </a:extLst>
          </p:cNvPr>
          <p:cNvSpPr/>
          <p:nvPr/>
        </p:nvSpPr>
        <p:spPr bwMode="auto">
          <a:xfrm>
            <a:off x="539549" y="1657377"/>
            <a:ext cx="6498814" cy="1002652"/>
          </a:xfrm>
          <a:prstGeom prst="wedgeRoundRectCallout">
            <a:avLst>
              <a:gd name="adj1" fmla="val -38544"/>
              <a:gd name="adj2" fmla="val 75075"/>
              <a:gd name="adj3" fmla="val 16667"/>
            </a:avLst>
          </a:prstGeom>
          <a:ln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2000" indent="0">
              <a:buNone/>
            </a:pPr>
            <a:r>
              <a:rPr lang="cs-CZ" i="1" dirty="0">
                <a:solidFill>
                  <a:schemeClr val="accent6"/>
                </a:solidFill>
                <a:latin typeface="+mj-lt"/>
              </a:rPr>
              <a:t>Byla nalezena pozitivní korelace mezi </a:t>
            </a:r>
            <a:r>
              <a:rPr lang="cs-CZ" i="1" dirty="0" err="1">
                <a:solidFill>
                  <a:schemeClr val="accent6"/>
                </a:solidFill>
                <a:latin typeface="+mj-lt"/>
              </a:rPr>
              <a:t>self-esteemem</a:t>
            </a:r>
            <a:r>
              <a:rPr lang="cs-CZ" i="1" dirty="0">
                <a:solidFill>
                  <a:schemeClr val="accent6"/>
                </a:solidFill>
                <a:latin typeface="+mj-lt"/>
              </a:rPr>
              <a:t> a vnímáním rizik; r = .30, p = .002</a:t>
            </a:r>
            <a:endParaRPr lang="cs-CZ" dirty="0">
              <a:solidFill>
                <a:schemeClr val="accent6"/>
              </a:solidFill>
              <a:latin typeface="+mj-lt"/>
            </a:endParaRPr>
          </a:p>
        </p:txBody>
      </p:sp>
      <p:sp>
        <p:nvSpPr>
          <p:cNvPr id="8" name="Řečová bublina: obdélníkový bublinový popisek se zakulacenými rohy 7">
            <a:extLst>
              <a:ext uri="{FF2B5EF4-FFF2-40B4-BE49-F238E27FC236}">
                <a16:creationId xmlns:a16="http://schemas.microsoft.com/office/drawing/2014/main" id="{EF8C2FB8-0F5A-49C2-9C34-CE2634C03515}"/>
              </a:ext>
            </a:extLst>
          </p:cNvPr>
          <p:cNvSpPr/>
          <p:nvPr/>
        </p:nvSpPr>
        <p:spPr bwMode="auto">
          <a:xfrm>
            <a:off x="3020036" y="3106601"/>
            <a:ext cx="5777812" cy="858719"/>
          </a:xfrm>
          <a:prstGeom prst="wedgeRoundRectCallout">
            <a:avLst>
              <a:gd name="adj1" fmla="val 35747"/>
              <a:gd name="adj2" fmla="val 79278"/>
              <a:gd name="adj3" fmla="val 16667"/>
            </a:avLst>
          </a:prstGeom>
          <a:noFill/>
          <a:ln w="28575" cap="flat" cmpd="sng" algn="ctr">
            <a:solidFill>
              <a:schemeClr val="accent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2000" indent="0">
              <a:buNone/>
            </a:pPr>
            <a:r>
              <a:rPr lang="cs-CZ" i="1" dirty="0">
                <a:solidFill>
                  <a:schemeClr val="tx2"/>
                </a:solidFill>
                <a:latin typeface="+mj-lt"/>
              </a:rPr>
              <a:t>Lidé s vyšším </a:t>
            </a:r>
            <a:r>
              <a:rPr lang="cs-CZ" i="1" dirty="0" err="1">
                <a:solidFill>
                  <a:schemeClr val="tx2"/>
                </a:solidFill>
                <a:latin typeface="+mj-lt"/>
              </a:rPr>
              <a:t>self-esteemem</a:t>
            </a:r>
            <a:r>
              <a:rPr lang="cs-CZ" i="1" dirty="0">
                <a:solidFill>
                  <a:schemeClr val="tx2"/>
                </a:solidFill>
                <a:latin typeface="+mj-lt"/>
              </a:rPr>
              <a:t> více vnímali možná rizika</a:t>
            </a:r>
            <a:endParaRPr lang="cs-CZ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17" name="Znak násobení 16">
            <a:extLst>
              <a:ext uri="{FF2B5EF4-FFF2-40B4-BE49-F238E27FC236}">
                <a16:creationId xmlns:a16="http://schemas.microsoft.com/office/drawing/2014/main" id="{9CD1FB94-BF2D-484E-8B35-412EEA886002}"/>
              </a:ext>
            </a:extLst>
          </p:cNvPr>
          <p:cNvSpPr/>
          <p:nvPr/>
        </p:nvSpPr>
        <p:spPr bwMode="auto">
          <a:xfrm>
            <a:off x="539098" y="846982"/>
            <a:ext cx="5777813" cy="2804190"/>
          </a:xfrm>
          <a:prstGeom prst="mathMultiply">
            <a:avLst>
              <a:gd name="adj1" fmla="val 3888"/>
            </a:avLst>
          </a:prstGeom>
          <a:solidFill>
            <a:schemeClr val="accent2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5EF2ED56-66F5-4AC8-82A2-2FA13FD92AA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PSYb2540, PS2022</a:t>
            </a:r>
          </a:p>
        </p:txBody>
      </p:sp>
    </p:spTree>
    <p:extLst>
      <p:ext uri="{BB962C8B-B14F-4D97-AF65-F5344CB8AC3E}">
        <p14:creationId xmlns:p14="http://schemas.microsoft.com/office/powerpoint/2010/main" val="446094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69B8582-7713-4A35-9F29-2FB9A3799B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Není prezentace jako prezentace</a:t>
            </a:r>
            <a:endParaRPr lang="en-US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151D3A5-7442-4878-94F1-3FAB295E2D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692002"/>
            <a:ext cx="1968307" cy="1820713"/>
          </a:xfrm>
        </p:spPr>
        <p:txBody>
          <a:bodyPr/>
          <a:lstStyle/>
          <a:p>
            <a:r>
              <a:rPr lang="cs-CZ" sz="2000" dirty="0"/>
              <a:t>Příležitost</a:t>
            </a:r>
          </a:p>
          <a:p>
            <a:r>
              <a:rPr lang="cs-CZ" sz="2000" dirty="0"/>
              <a:t>Publikum</a:t>
            </a:r>
          </a:p>
          <a:p>
            <a:r>
              <a:rPr lang="cs-CZ" sz="2000" dirty="0"/>
              <a:t>Obsah / účel</a:t>
            </a:r>
            <a:endParaRPr lang="en-US" sz="2000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BBAFA6B3-454E-45AE-921D-A4A514183AC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PSYb2540, PS2022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A073EFBF-E81D-4538-91F3-CBE3C53AB51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E18EE92-877D-471B-AE4F-668D837656DF}" type="slidenum">
              <a:rPr lang="en-US" smtClean="0"/>
              <a:t>4</a:t>
            </a:fld>
            <a:endParaRPr lang="en-US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33564132-8E68-4B31-AB8B-9E20F16D47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8559" y="3785055"/>
            <a:ext cx="2170606" cy="21706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A03667CB-A52B-4D20-B930-3A31ED7D2F6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62"/>
          <a:stretch/>
        </p:blipFill>
        <p:spPr>
          <a:xfrm>
            <a:off x="2736411" y="1443915"/>
            <a:ext cx="3175685" cy="21706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6AB2FC65-ACA6-42E1-96ED-B51F2F3A20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11" y="3787513"/>
            <a:ext cx="3469037" cy="21681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Obrázek 14" descr="Obsah obrázku oranžová&#10;&#10;Popis byl vytvořen automaticky">
            <a:extLst>
              <a:ext uri="{FF2B5EF4-FFF2-40B4-BE49-F238E27FC236}">
                <a16:creationId xmlns:a16="http://schemas.microsoft.com/office/drawing/2014/main" id="{8DA5F849-92F3-4EBC-8B1B-CAF3702BA0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0201" y="1443915"/>
            <a:ext cx="2710185" cy="21681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Obrázek 16" descr="Obsah obrázku text, vektorová grafika, vizitka&#10;&#10;Popis byl vytvořen automaticky">
            <a:extLst>
              <a:ext uri="{FF2B5EF4-FFF2-40B4-BE49-F238E27FC236}">
                <a16:creationId xmlns:a16="http://schemas.microsoft.com/office/drawing/2014/main" id="{09D2018A-30A3-4DB3-B521-9D3C51E0118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0" t="12978" r="6764" b="15329"/>
          <a:stretch/>
        </p:blipFill>
        <p:spPr>
          <a:xfrm>
            <a:off x="6191576" y="3787513"/>
            <a:ext cx="2658810" cy="21681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Obrázek 12" descr="Obsah obrázku text&#10;&#10;Popis byl vytvořen automaticky">
            <a:extLst>
              <a:ext uri="{FF2B5EF4-FFF2-40B4-BE49-F238E27FC236}">
                <a16:creationId xmlns:a16="http://schemas.microsoft.com/office/drawing/2014/main" id="{61415933-73B4-4CAA-B1F2-A4690D8DC08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923" y="1307012"/>
            <a:ext cx="4830988" cy="48309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96642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" dur="indefinite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3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6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9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1B8C1BE8-5B15-49BB-844B-7271AA6576E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PSYb2540, PS2022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9FE595E7-FE7A-4A53-A9AF-FC2D39CAC1B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E18EE92-877D-471B-AE4F-668D837656DF}" type="slidenum">
              <a:rPr lang="en-US" smtClean="0"/>
              <a:t>40</a:t>
            </a:fld>
            <a:endParaRPr lang="en-US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81C780BD-794F-418B-8872-5EB38766AE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Grafy / modely</a:t>
            </a:r>
            <a:endParaRPr lang="en-US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68AC0727-9232-448B-BD38-AC0935E3F7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Mohou být velmi přehledné</a:t>
            </a:r>
          </a:p>
          <a:p>
            <a:r>
              <a:rPr lang="cs-CZ" dirty="0"/>
              <a:t>Vhodná alternativa ke komplikované tabulce</a:t>
            </a:r>
          </a:p>
          <a:p>
            <a:r>
              <a:rPr lang="cs-CZ" dirty="0"/>
              <a:t>Držte se APA, snažte se o jednoduchost</a:t>
            </a:r>
          </a:p>
          <a:p>
            <a:pPr lvl="1"/>
            <a:r>
              <a:rPr lang="cs-CZ" dirty="0"/>
              <a:t>Nezapomeňte uvést všechny náležitosti (např. SEM model – fit)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63896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4BBBF432-5AE2-423A-A03C-AAB3EAAF17C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E18EE92-877D-471B-AE4F-668D837656DF}" type="slidenum">
              <a:rPr lang="en-US" smtClean="0"/>
              <a:t>41</a:t>
            </a:fld>
            <a:endParaRPr lang="en-US" dirty="0"/>
          </a:p>
        </p:txBody>
      </p:sp>
      <p:graphicFrame>
        <p:nvGraphicFramePr>
          <p:cNvPr id="6" name="Zástupný obsah 6">
            <a:extLst>
              <a:ext uri="{FF2B5EF4-FFF2-40B4-BE49-F238E27FC236}">
                <a16:creationId xmlns:a16="http://schemas.microsoft.com/office/drawing/2014/main" id="{E70B7C80-156D-4630-8891-952309B44E7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86283256"/>
              </p:ext>
            </p:extLst>
          </p:nvPr>
        </p:nvGraphicFramePr>
        <p:xfrm>
          <a:off x="1527300" y="1648158"/>
          <a:ext cx="6089400" cy="9663684"/>
        </p:xfrm>
        <a:graphic>
          <a:graphicData uri="http://schemas.openxmlformats.org/drawingml/2006/table">
            <a:tbl>
              <a:tblPr firstRow="1" firstCol="1" bandRow="1"/>
              <a:tblGrid>
                <a:gridCol w="1679949">
                  <a:extLst>
                    <a:ext uri="{9D8B030D-6E8A-4147-A177-3AD203B41FA5}">
                      <a16:colId xmlns:a16="http://schemas.microsoft.com/office/drawing/2014/main" val="1191419972"/>
                    </a:ext>
                  </a:extLst>
                </a:gridCol>
                <a:gridCol w="750448">
                  <a:extLst>
                    <a:ext uri="{9D8B030D-6E8A-4147-A177-3AD203B41FA5}">
                      <a16:colId xmlns:a16="http://schemas.microsoft.com/office/drawing/2014/main" val="1792557546"/>
                    </a:ext>
                  </a:extLst>
                </a:gridCol>
                <a:gridCol w="471334">
                  <a:extLst>
                    <a:ext uri="{9D8B030D-6E8A-4147-A177-3AD203B41FA5}">
                      <a16:colId xmlns:a16="http://schemas.microsoft.com/office/drawing/2014/main" val="2050233644"/>
                    </a:ext>
                  </a:extLst>
                </a:gridCol>
                <a:gridCol w="449610">
                  <a:extLst>
                    <a:ext uri="{9D8B030D-6E8A-4147-A177-3AD203B41FA5}">
                      <a16:colId xmlns:a16="http://schemas.microsoft.com/office/drawing/2014/main" val="2967406093"/>
                    </a:ext>
                  </a:extLst>
                </a:gridCol>
                <a:gridCol w="148893">
                  <a:extLst>
                    <a:ext uri="{9D8B030D-6E8A-4147-A177-3AD203B41FA5}">
                      <a16:colId xmlns:a16="http://schemas.microsoft.com/office/drawing/2014/main" val="868481250"/>
                    </a:ext>
                  </a:extLst>
                </a:gridCol>
                <a:gridCol w="750448">
                  <a:extLst>
                    <a:ext uri="{9D8B030D-6E8A-4147-A177-3AD203B41FA5}">
                      <a16:colId xmlns:a16="http://schemas.microsoft.com/office/drawing/2014/main" val="446568538"/>
                    </a:ext>
                  </a:extLst>
                </a:gridCol>
                <a:gridCol w="412746">
                  <a:extLst>
                    <a:ext uri="{9D8B030D-6E8A-4147-A177-3AD203B41FA5}">
                      <a16:colId xmlns:a16="http://schemas.microsoft.com/office/drawing/2014/main" val="3999352108"/>
                    </a:ext>
                  </a:extLst>
                </a:gridCol>
                <a:gridCol w="449610">
                  <a:extLst>
                    <a:ext uri="{9D8B030D-6E8A-4147-A177-3AD203B41FA5}">
                      <a16:colId xmlns:a16="http://schemas.microsoft.com/office/drawing/2014/main" val="779011995"/>
                    </a:ext>
                  </a:extLst>
                </a:gridCol>
                <a:gridCol w="148893">
                  <a:extLst>
                    <a:ext uri="{9D8B030D-6E8A-4147-A177-3AD203B41FA5}">
                      <a16:colId xmlns:a16="http://schemas.microsoft.com/office/drawing/2014/main" val="2854683546"/>
                    </a:ext>
                  </a:extLst>
                </a:gridCol>
                <a:gridCol w="394315">
                  <a:extLst>
                    <a:ext uri="{9D8B030D-6E8A-4147-A177-3AD203B41FA5}">
                      <a16:colId xmlns:a16="http://schemas.microsoft.com/office/drawing/2014/main" val="4237078520"/>
                    </a:ext>
                  </a:extLst>
                </a:gridCol>
                <a:gridCol w="433154">
                  <a:extLst>
                    <a:ext uri="{9D8B030D-6E8A-4147-A177-3AD203B41FA5}">
                      <a16:colId xmlns:a16="http://schemas.microsoft.com/office/drawing/2014/main" val="1938723769"/>
                    </a:ext>
                  </a:extLst>
                </a:gridCol>
              </a:tblGrid>
              <a:tr h="228706">
                <a:tc>
                  <a:txBody>
                    <a:bodyPr/>
                    <a:lstStyle/>
                    <a:p>
                      <a:endParaRPr lang="en-US" sz="11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Male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Female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Wald test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50626"/>
                  </a:ext>
                </a:extLst>
              </a:tr>
              <a:tr h="228706">
                <a:tc>
                  <a:txBody>
                    <a:bodyPr/>
                    <a:lstStyle/>
                    <a:p>
                      <a:endParaRPr lang="en-US" sz="11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100" b="1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B </a:t>
                      </a:r>
                      <a:r>
                        <a:rPr lang="en-US" sz="11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(</a:t>
                      </a:r>
                      <a:r>
                        <a:rPr lang="en-US" sz="1100" b="1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SE</a:t>
                      </a:r>
                      <a:r>
                        <a:rPr lang="en-US" sz="11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)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β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100" b="1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p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100" b="1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B </a:t>
                      </a:r>
                      <a:r>
                        <a:rPr lang="en-US" sz="11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(</a:t>
                      </a:r>
                      <a:r>
                        <a:rPr lang="en-US" sz="1100" b="1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SE</a:t>
                      </a:r>
                      <a:r>
                        <a:rPr lang="en-US" sz="11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)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β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100" b="1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p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χ</a:t>
                      </a:r>
                      <a:r>
                        <a:rPr lang="en-US" sz="1100" b="1" baseline="30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100" b="1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p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37052056"/>
                  </a:ext>
                </a:extLst>
              </a:tr>
              <a:tr h="228706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Measurement model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85080975"/>
                  </a:ext>
                </a:extLst>
              </a:tr>
              <a:tr h="228706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Risk perception </a:t>
                      </a: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RP1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1.00 (0.00)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.55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.000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1.00 (0.00)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.65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.000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11680635"/>
                  </a:ext>
                </a:extLst>
              </a:tr>
              <a:tr h="228706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Risk perception </a:t>
                      </a: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RP2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1.21 (0.13)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.71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.000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1.21 (0.13)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.74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.000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40104376"/>
                  </a:ext>
                </a:extLst>
              </a:tr>
              <a:tr h="228706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Risk perception </a:t>
                      </a: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RP3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0.90 (0.09)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.49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.000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0.90 (0.09)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.65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.000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81778416"/>
                  </a:ext>
                </a:extLst>
              </a:tr>
              <a:tr h="228706">
                <a:tc>
                  <a:txBody>
                    <a:bodyPr/>
                    <a:lstStyle/>
                    <a:p>
                      <a:endParaRPr lang="en-US" sz="11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75758673"/>
                  </a:ext>
                </a:extLst>
              </a:tr>
              <a:tr h="228706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Structural model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25418317"/>
                  </a:ext>
                </a:extLst>
              </a:tr>
              <a:tr h="228706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Risk perception </a:t>
                      </a: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sym typeface="Wingdings" panose="05000000000000000000" pitchFamily="2" charset="2"/>
                        </a:rPr>
                        <a:t>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60469714"/>
                  </a:ext>
                </a:extLst>
              </a:tr>
              <a:tr h="228706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Age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-0.09 (0.03)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-.21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.011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-0.03 (0.03)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-.06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.311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2.40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.122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97666022"/>
                  </a:ext>
                </a:extLst>
              </a:tr>
              <a:tr h="228706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Time spent online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-0.03 (0.02)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-.11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.131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-0.05 (0.02)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-.15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.013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0.33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.563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17338863"/>
                  </a:ext>
                </a:extLst>
              </a:tr>
              <a:tr h="228706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100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Information sources: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6679190"/>
                  </a:ext>
                </a:extLst>
              </a:tr>
              <a:tr h="228706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Peers with FtF meeting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-0.08 (0.08)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-.07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.320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-0.35 (0.08)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-.29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.000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6.00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.014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15485085"/>
                  </a:ext>
                </a:extLst>
              </a:tr>
              <a:tr h="228706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Peers without FtF meeting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0.08 (0.09)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.07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.383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0.06 (0.08)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.05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.417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0.02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.887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40999952"/>
                  </a:ext>
                </a:extLst>
              </a:tr>
              <a:tr h="228706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Parents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0.04 (0.09)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.04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.631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0.22 (0.08)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.18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.007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1.98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.159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06689879"/>
                  </a:ext>
                </a:extLst>
              </a:tr>
              <a:tr h="228706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Teachers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0.03 (0.10)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.02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.791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-0.07 (0.08)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-.05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.421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0.54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.462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82944110"/>
                  </a:ext>
                </a:extLst>
              </a:tr>
              <a:tr h="228706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Preventive programs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0.00 (0.09)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.00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.994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0.02 (0.08)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.02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.758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0.04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.837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97093477"/>
                  </a:ext>
                </a:extLst>
              </a:tr>
              <a:tr h="228706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News media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0.00 (0.09)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.00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.987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-0.01 (0.07)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-.01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.913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0.01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.934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14460953"/>
                  </a:ext>
                </a:extLst>
              </a:tr>
              <a:tr h="228706">
                <a:tc>
                  <a:txBody>
                    <a:bodyPr/>
                    <a:lstStyle/>
                    <a:p>
                      <a:endParaRPr lang="en-US" sz="11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09926924"/>
                  </a:ext>
                </a:extLst>
              </a:tr>
              <a:tr h="228706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FtF meeting </a:t>
                      </a: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sym typeface="Wingdings" panose="05000000000000000000" pitchFamily="2" charset="2"/>
                        </a:rPr>
                        <a:t>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50825657"/>
                  </a:ext>
                </a:extLst>
              </a:tr>
              <a:tr h="228706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Risk perception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-0.50 (0.26)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-.23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.030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-1.03 (0.16)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-.56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.000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5.60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.018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31134244"/>
                  </a:ext>
                </a:extLst>
              </a:tr>
              <a:tr h="228706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Age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0.16 (0.08)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.18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.033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0.12 (0.05)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.15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.017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0.21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.650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93794011"/>
                  </a:ext>
                </a:extLst>
              </a:tr>
              <a:tr h="228706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Time spent online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0.24 (0.06)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.38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.000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0.10 (0.04)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.16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.013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4.07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.044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10050062"/>
                  </a:ext>
                </a:extLst>
              </a:tr>
              <a:tr h="228706">
                <a:tc>
                  <a:txBody>
                    <a:bodyPr/>
                    <a:lstStyle/>
                    <a:p>
                      <a:endParaRPr lang="en-US" sz="11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84175338"/>
                  </a:ext>
                </a:extLst>
              </a:tr>
              <a:tr h="228706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Indirect effects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15738958"/>
                  </a:ext>
                </a:extLst>
              </a:tr>
              <a:tr h="228706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Age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0.04 (0.03)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.05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.135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0.03 (0.03)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.03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.326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0.23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.629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99554678"/>
                  </a:ext>
                </a:extLst>
              </a:tr>
              <a:tr h="228706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Time spent online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0.02 (0.02)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.03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.256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0.05 (0.02)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.08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.019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2.23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.136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26682721"/>
                  </a:ext>
                </a:extLst>
              </a:tr>
              <a:tr h="228706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100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Information sources: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24924061"/>
                  </a:ext>
                </a:extLst>
              </a:tr>
              <a:tr h="228706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Peers with FtF meeting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0.04 (0.05)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.02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.431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0.36 (0.09)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.16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.000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13.27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.000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65099453"/>
                  </a:ext>
                </a:extLst>
              </a:tr>
              <a:tr h="228706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Peers without FtF meeting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-0.04 (0.05)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-.02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.451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-0.06 (0.08)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-.03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.426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0.07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.789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5016366"/>
                  </a:ext>
                </a:extLst>
              </a:tr>
              <a:tr h="228706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Parents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-0.02 (0.05)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-.01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.680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-0.23 (0.10)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-.10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.015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4.37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.037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77717134"/>
                  </a:ext>
                </a:extLst>
              </a:tr>
              <a:tr h="228706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Teachers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-0.01 (0.06)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-.01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.820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0.07 (0.09)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.03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.432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0.72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.397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25506919"/>
                  </a:ext>
                </a:extLst>
              </a:tr>
              <a:tr h="228706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Preventive programs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 (0.05)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.00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.995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-0.02 (0.08)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-.01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.761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0.08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.779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38880099"/>
                  </a:ext>
                </a:extLst>
              </a:tr>
              <a:tr h="228706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News media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 (0.05)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.00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.988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0.01 (0.08)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.00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.915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0.01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.919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65210878"/>
                  </a:ext>
                </a:extLst>
              </a:tr>
            </a:tbl>
          </a:graphicData>
        </a:graphic>
      </p:graphicFrame>
      <p:sp>
        <p:nvSpPr>
          <p:cNvPr id="7" name="Nadpis 3">
            <a:extLst>
              <a:ext uri="{FF2B5EF4-FFF2-40B4-BE49-F238E27FC236}">
                <a16:creationId xmlns:a16="http://schemas.microsoft.com/office/drawing/2014/main" id="{FED25504-C5E9-4E06-AA57-10232A766B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1" y="720000"/>
            <a:ext cx="8064901" cy="451576"/>
          </a:xfrm>
        </p:spPr>
        <p:txBody>
          <a:bodyPr/>
          <a:lstStyle/>
          <a:p>
            <a:r>
              <a:rPr lang="cs-CZ" dirty="0"/>
              <a:t>Grafy / modely - příklad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639814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697D7A7B-9982-4644-94D2-FC8DAC2C681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PSYb2540, PS2022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17C8535B-4F1C-4A96-B7F1-2E8E5FEC283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E18EE92-877D-471B-AE4F-668D837656DF}" type="slidenum">
              <a:rPr lang="en-US" smtClean="0"/>
              <a:t>42</a:t>
            </a:fld>
            <a:endParaRPr lang="en-US"/>
          </a:p>
        </p:txBody>
      </p:sp>
      <p:graphicFrame>
        <p:nvGraphicFramePr>
          <p:cNvPr id="7" name="Zástupný obsah 6">
            <a:extLst>
              <a:ext uri="{FF2B5EF4-FFF2-40B4-BE49-F238E27FC236}">
                <a16:creationId xmlns:a16="http://schemas.microsoft.com/office/drawing/2014/main" id="{3B195C4C-D3E7-440C-A255-0A692B1E97F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59184768"/>
              </p:ext>
            </p:extLst>
          </p:nvPr>
        </p:nvGraphicFramePr>
        <p:xfrm>
          <a:off x="1527300" y="-5215128"/>
          <a:ext cx="6089400" cy="9663684"/>
        </p:xfrm>
        <a:graphic>
          <a:graphicData uri="http://schemas.openxmlformats.org/drawingml/2006/table">
            <a:tbl>
              <a:tblPr firstRow="1" firstCol="1" bandRow="1"/>
              <a:tblGrid>
                <a:gridCol w="1679949">
                  <a:extLst>
                    <a:ext uri="{9D8B030D-6E8A-4147-A177-3AD203B41FA5}">
                      <a16:colId xmlns:a16="http://schemas.microsoft.com/office/drawing/2014/main" val="1191419972"/>
                    </a:ext>
                  </a:extLst>
                </a:gridCol>
                <a:gridCol w="750448">
                  <a:extLst>
                    <a:ext uri="{9D8B030D-6E8A-4147-A177-3AD203B41FA5}">
                      <a16:colId xmlns:a16="http://schemas.microsoft.com/office/drawing/2014/main" val="1792557546"/>
                    </a:ext>
                  </a:extLst>
                </a:gridCol>
                <a:gridCol w="471334">
                  <a:extLst>
                    <a:ext uri="{9D8B030D-6E8A-4147-A177-3AD203B41FA5}">
                      <a16:colId xmlns:a16="http://schemas.microsoft.com/office/drawing/2014/main" val="2050233644"/>
                    </a:ext>
                  </a:extLst>
                </a:gridCol>
                <a:gridCol w="449610">
                  <a:extLst>
                    <a:ext uri="{9D8B030D-6E8A-4147-A177-3AD203B41FA5}">
                      <a16:colId xmlns:a16="http://schemas.microsoft.com/office/drawing/2014/main" val="2967406093"/>
                    </a:ext>
                  </a:extLst>
                </a:gridCol>
                <a:gridCol w="148893">
                  <a:extLst>
                    <a:ext uri="{9D8B030D-6E8A-4147-A177-3AD203B41FA5}">
                      <a16:colId xmlns:a16="http://schemas.microsoft.com/office/drawing/2014/main" val="868481250"/>
                    </a:ext>
                  </a:extLst>
                </a:gridCol>
                <a:gridCol w="750448">
                  <a:extLst>
                    <a:ext uri="{9D8B030D-6E8A-4147-A177-3AD203B41FA5}">
                      <a16:colId xmlns:a16="http://schemas.microsoft.com/office/drawing/2014/main" val="446568538"/>
                    </a:ext>
                  </a:extLst>
                </a:gridCol>
                <a:gridCol w="412746">
                  <a:extLst>
                    <a:ext uri="{9D8B030D-6E8A-4147-A177-3AD203B41FA5}">
                      <a16:colId xmlns:a16="http://schemas.microsoft.com/office/drawing/2014/main" val="3999352108"/>
                    </a:ext>
                  </a:extLst>
                </a:gridCol>
                <a:gridCol w="449610">
                  <a:extLst>
                    <a:ext uri="{9D8B030D-6E8A-4147-A177-3AD203B41FA5}">
                      <a16:colId xmlns:a16="http://schemas.microsoft.com/office/drawing/2014/main" val="779011995"/>
                    </a:ext>
                  </a:extLst>
                </a:gridCol>
                <a:gridCol w="148893">
                  <a:extLst>
                    <a:ext uri="{9D8B030D-6E8A-4147-A177-3AD203B41FA5}">
                      <a16:colId xmlns:a16="http://schemas.microsoft.com/office/drawing/2014/main" val="2854683546"/>
                    </a:ext>
                  </a:extLst>
                </a:gridCol>
                <a:gridCol w="394315">
                  <a:extLst>
                    <a:ext uri="{9D8B030D-6E8A-4147-A177-3AD203B41FA5}">
                      <a16:colId xmlns:a16="http://schemas.microsoft.com/office/drawing/2014/main" val="4237078520"/>
                    </a:ext>
                  </a:extLst>
                </a:gridCol>
                <a:gridCol w="433154">
                  <a:extLst>
                    <a:ext uri="{9D8B030D-6E8A-4147-A177-3AD203B41FA5}">
                      <a16:colId xmlns:a16="http://schemas.microsoft.com/office/drawing/2014/main" val="1938723769"/>
                    </a:ext>
                  </a:extLst>
                </a:gridCol>
              </a:tblGrid>
              <a:tr h="228706">
                <a:tc>
                  <a:txBody>
                    <a:bodyPr/>
                    <a:lstStyle/>
                    <a:p>
                      <a:endParaRPr lang="en-US" sz="11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Male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Female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Wald test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50626"/>
                  </a:ext>
                </a:extLst>
              </a:tr>
              <a:tr h="228706">
                <a:tc>
                  <a:txBody>
                    <a:bodyPr/>
                    <a:lstStyle/>
                    <a:p>
                      <a:endParaRPr lang="en-US" sz="11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100" b="1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B </a:t>
                      </a:r>
                      <a:r>
                        <a:rPr lang="en-US" sz="11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(</a:t>
                      </a:r>
                      <a:r>
                        <a:rPr lang="en-US" sz="1100" b="1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SE</a:t>
                      </a:r>
                      <a:r>
                        <a:rPr lang="en-US" sz="11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)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β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100" b="1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p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100" b="1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B </a:t>
                      </a:r>
                      <a:r>
                        <a:rPr lang="en-US" sz="11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(</a:t>
                      </a:r>
                      <a:r>
                        <a:rPr lang="en-US" sz="1100" b="1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SE</a:t>
                      </a:r>
                      <a:r>
                        <a:rPr lang="en-US" sz="11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)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β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100" b="1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p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χ</a:t>
                      </a:r>
                      <a:r>
                        <a:rPr lang="en-US" sz="1100" b="1" baseline="30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100" b="1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p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37052056"/>
                  </a:ext>
                </a:extLst>
              </a:tr>
              <a:tr h="228706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Measurement model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85080975"/>
                  </a:ext>
                </a:extLst>
              </a:tr>
              <a:tr h="228706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Risk perception </a:t>
                      </a: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RP1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1.00 (0.00)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.55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.000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1.00 (0.00)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.65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.000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11680635"/>
                  </a:ext>
                </a:extLst>
              </a:tr>
              <a:tr h="228706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Risk perception </a:t>
                      </a: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RP2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1.21 (0.13)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.71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.000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1.21 (0.13)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.74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.000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40104376"/>
                  </a:ext>
                </a:extLst>
              </a:tr>
              <a:tr h="228706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Risk perception </a:t>
                      </a: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RP3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0.90 (0.09)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.49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.000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0.90 (0.09)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.65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.000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81778416"/>
                  </a:ext>
                </a:extLst>
              </a:tr>
              <a:tr h="228706">
                <a:tc>
                  <a:txBody>
                    <a:bodyPr/>
                    <a:lstStyle/>
                    <a:p>
                      <a:endParaRPr lang="en-US" sz="11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75758673"/>
                  </a:ext>
                </a:extLst>
              </a:tr>
              <a:tr h="228706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Structural model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25418317"/>
                  </a:ext>
                </a:extLst>
              </a:tr>
              <a:tr h="228706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Risk perception </a:t>
                      </a: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sym typeface="Wingdings" panose="05000000000000000000" pitchFamily="2" charset="2"/>
                        </a:rPr>
                        <a:t>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60469714"/>
                  </a:ext>
                </a:extLst>
              </a:tr>
              <a:tr h="228706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Age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-0.09 (0.03)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-.21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.011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-0.03 (0.03)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-.06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.311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2.40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.122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97666022"/>
                  </a:ext>
                </a:extLst>
              </a:tr>
              <a:tr h="228706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Time spent online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-0.03 (0.02)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-.11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.131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-0.05 (0.02)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-.15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.013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0.33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.563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17338863"/>
                  </a:ext>
                </a:extLst>
              </a:tr>
              <a:tr h="228706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100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Information sources: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6679190"/>
                  </a:ext>
                </a:extLst>
              </a:tr>
              <a:tr h="228706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Peers with FtF meeting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-0.08 (0.08)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-.07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.320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-0.35 (0.08)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-.29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.000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6.00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.014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15485085"/>
                  </a:ext>
                </a:extLst>
              </a:tr>
              <a:tr h="228706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Peers without FtF meeting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0.08 (0.09)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.07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.383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0.06 (0.08)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.05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.417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0.02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.887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40999952"/>
                  </a:ext>
                </a:extLst>
              </a:tr>
              <a:tr h="228706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Parents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0.04 (0.09)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.04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.631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0.22 (0.08)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.18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.007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1.98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.159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06689879"/>
                  </a:ext>
                </a:extLst>
              </a:tr>
              <a:tr h="219943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Teachers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0.03 (0.10)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.02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.791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-0.07 (0.08)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-.05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.421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0.54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.462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82944110"/>
                  </a:ext>
                </a:extLst>
              </a:tr>
              <a:tr h="228706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Preventive programs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0.00 (0.09)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.00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.994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0.02 (0.08)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.02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.758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0.04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.837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97093477"/>
                  </a:ext>
                </a:extLst>
              </a:tr>
              <a:tr h="228706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News media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0.00 (0.09)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.00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.987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-0.01 (0.07)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-.01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.913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0.01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.934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14460953"/>
                  </a:ext>
                </a:extLst>
              </a:tr>
              <a:tr h="228706">
                <a:tc>
                  <a:txBody>
                    <a:bodyPr/>
                    <a:lstStyle/>
                    <a:p>
                      <a:endParaRPr lang="en-US" sz="11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09926924"/>
                  </a:ext>
                </a:extLst>
              </a:tr>
              <a:tr h="228706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FtF meeting </a:t>
                      </a: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sym typeface="Wingdings" panose="05000000000000000000" pitchFamily="2" charset="2"/>
                        </a:rPr>
                        <a:t>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50825657"/>
                  </a:ext>
                </a:extLst>
              </a:tr>
              <a:tr h="228706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Risk perception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-0.50 (0.26)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-.23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.030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-1.03 (0.16)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-.56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.000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5.60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.018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31134244"/>
                  </a:ext>
                </a:extLst>
              </a:tr>
              <a:tr h="228706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Age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0.16 (0.08)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.18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.033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0.12 (0.05)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.15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.017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0.21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.650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93794011"/>
                  </a:ext>
                </a:extLst>
              </a:tr>
              <a:tr h="228706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Time spent online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0.24 (0.06)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.38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.000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0.10 (0.04)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.16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.013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4.07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.044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10050062"/>
                  </a:ext>
                </a:extLst>
              </a:tr>
              <a:tr h="228706">
                <a:tc>
                  <a:txBody>
                    <a:bodyPr/>
                    <a:lstStyle/>
                    <a:p>
                      <a:endParaRPr lang="en-US" sz="11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84175338"/>
                  </a:ext>
                </a:extLst>
              </a:tr>
              <a:tr h="228706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Indirect effects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15738958"/>
                  </a:ext>
                </a:extLst>
              </a:tr>
              <a:tr h="228706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Age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0.04 (0.03)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.05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.135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0.03 (0.03)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.03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.326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0.23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.629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99554678"/>
                  </a:ext>
                </a:extLst>
              </a:tr>
              <a:tr h="228706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Time spent online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0.02 (0.02)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.03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.256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0.05 (0.02)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.08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.019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2.23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.136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26682721"/>
                  </a:ext>
                </a:extLst>
              </a:tr>
              <a:tr h="228706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100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Information sources: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1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24924061"/>
                  </a:ext>
                </a:extLst>
              </a:tr>
              <a:tr h="228706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Peers with FtF meeting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0.04 (0.05)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.02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.431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0.36 (0.09)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.16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.000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13.27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.000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65099453"/>
                  </a:ext>
                </a:extLst>
              </a:tr>
              <a:tr h="228706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Peers without FtF meeting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-0.04 (0.05)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-.02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.451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-0.06 (0.08)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-.03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.426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0.07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.789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5016366"/>
                  </a:ext>
                </a:extLst>
              </a:tr>
              <a:tr h="228706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Parents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-0.02 (0.05)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-.01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.680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-0.23 (0.10)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-.10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.015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4.37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.037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77717134"/>
                  </a:ext>
                </a:extLst>
              </a:tr>
              <a:tr h="228706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Teachers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-0.01 (0.06)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-.01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.820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0.07 (0.09)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.03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.432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0.72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.397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25506919"/>
                  </a:ext>
                </a:extLst>
              </a:tr>
              <a:tr h="228706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Preventive programs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 (0.05)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.00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.995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-0.02 (0.08)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-.01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.761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0.08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.779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38880099"/>
                  </a:ext>
                </a:extLst>
              </a:tr>
              <a:tr h="228706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News media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 (0.05)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.00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.988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0.01 (0.08)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.00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.915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0.01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.919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6521087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20500508"/>
      </p:ext>
    </p:extLst>
  </p:cSld>
  <p:clrMapOvr>
    <a:masterClrMapping/>
  </p:clrMapOvr>
  <p:transition spd="slow">
    <p:push dir="u"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60020FB3-9E51-4C8F-90B7-2C66B97F781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PSYb2540, PS2022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AAEF9B0-FB20-4284-B0B4-5210E001F37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E18EE92-877D-471B-AE4F-668D837656DF}" type="slidenum">
              <a:rPr lang="en-US" smtClean="0"/>
              <a:t>43</a:t>
            </a:fld>
            <a:endParaRPr lang="en-US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22243110-4761-405F-ACD3-1F481F7D27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Grafy / modely - příklad</a:t>
            </a:r>
            <a:endParaRPr lang="en-US" dirty="0"/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F362DCFB-0621-44D1-AE70-8B5C45FBF265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0402" y="1641938"/>
            <a:ext cx="8064500" cy="3440773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C98855E9-BF86-4CD3-A237-FDD4B7031FB2}"/>
              </a:ext>
            </a:extLst>
          </p:cNvPr>
          <p:cNvSpPr txBox="1"/>
          <p:nvPr/>
        </p:nvSpPr>
        <p:spPr>
          <a:xfrm>
            <a:off x="326325" y="5368407"/>
            <a:ext cx="84913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Model fit 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χ</a:t>
            </a:r>
            <a:r>
              <a:rPr lang="en-US" sz="1800" baseline="30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</a:t>
            </a:r>
            <a:r>
              <a:rPr lang="en-US" sz="1800" baseline="-25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52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= 70.39, 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= .046, 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RMSEA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= .03, 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CFI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= .95, 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TLI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= .93, 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SRMR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= .14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09002431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B971CD63-C2ED-4918-8E4A-49E61C3EC72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PSYb2540, PS2022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84A14BDA-AA0D-4DE9-AC1A-8329506F28E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E18EE92-877D-471B-AE4F-668D837656DF}" type="slidenum">
              <a:rPr lang="en-US" smtClean="0"/>
              <a:t>44</a:t>
            </a:fld>
            <a:endParaRPr lang="en-US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11FAC352-7443-4D02-AFF0-5723628DEE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Výsledky</a:t>
            </a:r>
            <a:endParaRPr lang="en-US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D7F902DC-3911-4A15-93E0-B18B61FB2B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Strukturovat</a:t>
            </a:r>
          </a:p>
          <a:p>
            <a:pPr lvl="1"/>
            <a:r>
              <a:rPr lang="cs-CZ" dirty="0"/>
              <a:t>Může být i jinak, než v textu</a:t>
            </a:r>
          </a:p>
          <a:p>
            <a:r>
              <a:rPr lang="cs-CZ" dirty="0"/>
              <a:t>Zvažte známost metody/postupu</a:t>
            </a:r>
          </a:p>
          <a:p>
            <a:pPr lvl="1"/>
            <a:r>
              <a:rPr lang="cs-CZ" dirty="0"/>
              <a:t>Je potřeba něco víc dovysvětlit?</a:t>
            </a:r>
          </a:p>
          <a:p>
            <a:r>
              <a:rPr lang="cs-CZ" dirty="0"/>
              <a:t>Nezapomeňte - co to znamená?</a:t>
            </a:r>
          </a:p>
          <a:p>
            <a:pPr lvl="1"/>
            <a:r>
              <a:rPr lang="cs-CZ" dirty="0"/>
              <a:t>Postupně shrnujte zjištění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840260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116DE645-AD37-4669-AD9E-4EF369DCE57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PSYb2540, PS2022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6E912BD0-7290-4AB2-9A91-747F4728675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E18EE92-877D-471B-AE4F-668D837656DF}" type="slidenum">
              <a:rPr lang="en-US" smtClean="0"/>
              <a:t>45</a:t>
            </a:fld>
            <a:endParaRPr lang="en-US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C0475EED-B133-4036-9832-082631B061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295" y="720000"/>
            <a:ext cx="7153607" cy="451576"/>
          </a:xfrm>
        </p:spPr>
        <p:txBody>
          <a:bodyPr/>
          <a:lstStyle/>
          <a:p>
            <a:r>
              <a:rPr lang="cs-CZ" dirty="0"/>
              <a:t>Diskuze / závěr</a:t>
            </a:r>
            <a:endParaRPr lang="en-US" dirty="0"/>
          </a:p>
        </p:txBody>
      </p:sp>
      <p:pic>
        <p:nvPicPr>
          <p:cNvPr id="7" name="Zástupný obsah 6" descr="Aspirace obrys">
            <a:extLst>
              <a:ext uri="{FF2B5EF4-FFF2-40B4-BE49-F238E27FC236}">
                <a16:creationId xmlns:a16="http://schemas.microsoft.com/office/drawing/2014/main" id="{0C80079C-8BBA-4796-9860-F48E4EEAEC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05001" y="378000"/>
            <a:ext cx="914400" cy="914400"/>
          </a:xfrm>
        </p:spPr>
      </p:pic>
      <p:sp>
        <p:nvSpPr>
          <p:cNvPr id="8" name="Zástupný obsah 4">
            <a:extLst>
              <a:ext uri="{FF2B5EF4-FFF2-40B4-BE49-F238E27FC236}">
                <a16:creationId xmlns:a16="http://schemas.microsoft.com/office/drawing/2014/main" id="{28053AF1-FE9E-4347-AF7E-FE98A4D948CC}"/>
              </a:ext>
            </a:extLst>
          </p:cNvPr>
          <p:cNvSpPr txBox="1">
            <a:spLocks/>
          </p:cNvSpPr>
          <p:nvPr/>
        </p:nvSpPr>
        <p:spPr>
          <a:xfrm>
            <a:off x="540001" y="1692002"/>
            <a:ext cx="8064901" cy="413999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52000" indent="-180000" algn="l" rtl="0" eaLnBrk="1" fontAlgn="base" hangingPunct="1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8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4000" indent="-18000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3pPr>
            <a:lvl4pPr marL="1371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4pPr>
            <a:lvl5pPr marL="18288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4"/>
              </a:buBlip>
              <a:defRPr>
                <a:solidFill>
                  <a:schemeClr val="tx1"/>
                </a:solidFill>
                <a:latin typeface="+mn-lt"/>
              </a:defRPr>
            </a:lvl6pPr>
            <a:lvl7pPr marL="27432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baseline="0">
                <a:solidFill>
                  <a:schemeClr val="tx1"/>
                </a:solidFill>
                <a:latin typeface="+mn-lt"/>
              </a:defRPr>
            </a:lvl7pPr>
            <a:lvl8pPr marL="32004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8pPr>
            <a:lvl9pPr marL="3657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cs-CZ" kern="0" dirty="0"/>
              <a:t>Co to vše znamená?</a:t>
            </a:r>
          </a:p>
          <a:p>
            <a:r>
              <a:rPr lang="cs-CZ" kern="0" dirty="0"/>
              <a:t>Jakou otázku Váš výzkum zodpověděl?</a:t>
            </a:r>
          </a:p>
          <a:p>
            <a:r>
              <a:rPr lang="cs-CZ" kern="0" dirty="0"/>
              <a:t>Několik základních sdělení</a:t>
            </a:r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273321440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F019F50-B322-4D2F-AB21-C629BAC7DF5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PSYb2540, PS2022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176DDF26-BE31-421A-A579-ACB86F31BBD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E18EE92-877D-471B-AE4F-668D837656DF}" type="slidenum">
              <a:rPr lang="en-US" smtClean="0"/>
              <a:t>46</a:t>
            </a:fld>
            <a:endParaRPr lang="en-US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4D57DFDD-5D8C-4B0F-BF55-A003845350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Limity / implikace</a:t>
            </a:r>
            <a:endParaRPr lang="en-US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F83C5F4D-0531-4442-AC32-89C55BFEB4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Limity</a:t>
            </a:r>
          </a:p>
          <a:p>
            <a:pPr lvl="1"/>
            <a:r>
              <a:rPr lang="cs-CZ" dirty="0"/>
              <a:t>Věnujte se pouze opravdu důležitým</a:t>
            </a:r>
          </a:p>
          <a:p>
            <a:pPr lvl="1"/>
            <a:r>
              <a:rPr lang="cs-CZ" dirty="0"/>
              <a:t>Velmi stručně a konkrétně</a:t>
            </a:r>
          </a:p>
          <a:p>
            <a:pPr lvl="1"/>
            <a:r>
              <a:rPr lang="cs-CZ" dirty="0"/>
              <a:t>V čem limitují?</a:t>
            </a:r>
          </a:p>
          <a:p>
            <a:pPr lvl="1"/>
            <a:r>
              <a:rPr lang="cs-CZ" dirty="0"/>
              <a:t>Jak by to šlo udělat lépe?</a:t>
            </a:r>
          </a:p>
          <a:p>
            <a:pPr lvl="1"/>
            <a:r>
              <a:rPr lang="cs-CZ" dirty="0"/>
              <a:t>Další výzkum</a:t>
            </a:r>
          </a:p>
          <a:p>
            <a:pPr lvl="1"/>
            <a:endParaRPr lang="cs-CZ" dirty="0"/>
          </a:p>
          <a:p>
            <a:r>
              <a:rPr lang="cs-CZ" dirty="0"/>
              <a:t>Implikace</a:t>
            </a:r>
          </a:p>
          <a:p>
            <a:pPr lvl="1"/>
            <a:r>
              <a:rPr lang="cs-CZ" dirty="0"/>
              <a:t>Co to znamená pro praxi? Teorii?</a:t>
            </a:r>
          </a:p>
          <a:p>
            <a:pPr lvl="1"/>
            <a:r>
              <a:rPr lang="cs-CZ" dirty="0"/>
              <a:t>Jaké to vyvolává otázky</a:t>
            </a:r>
            <a:endParaRPr lang="en-US" dirty="0"/>
          </a:p>
        </p:txBody>
      </p:sp>
      <p:sp>
        <p:nvSpPr>
          <p:cNvPr id="6" name="Řečová bublina: obdélníkový bublinový popisek se zakulacenými rohy 5">
            <a:extLst>
              <a:ext uri="{FF2B5EF4-FFF2-40B4-BE49-F238E27FC236}">
                <a16:creationId xmlns:a16="http://schemas.microsoft.com/office/drawing/2014/main" id="{551C9C6C-17BF-49C4-83EF-E8F13242E4C6}"/>
              </a:ext>
            </a:extLst>
          </p:cNvPr>
          <p:cNvSpPr/>
          <p:nvPr/>
        </p:nvSpPr>
        <p:spPr bwMode="auto">
          <a:xfrm>
            <a:off x="6233018" y="1322304"/>
            <a:ext cx="2757775" cy="739396"/>
          </a:xfrm>
          <a:prstGeom prst="wedgeRoundRectCallout">
            <a:avLst>
              <a:gd name="adj1" fmla="val 35747"/>
              <a:gd name="adj2" fmla="val 79278"/>
              <a:gd name="adj3" fmla="val 16667"/>
            </a:avLst>
          </a:prstGeom>
          <a:ln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2000" indent="0">
              <a:buNone/>
            </a:pPr>
            <a:r>
              <a:rPr lang="cs-CZ" sz="1800" i="1" dirty="0">
                <a:solidFill>
                  <a:schemeClr val="accent6"/>
                </a:solidFill>
                <a:latin typeface="+mj-lt"/>
              </a:rPr>
              <a:t>V dotazníku respondenti mohli lhát</a:t>
            </a:r>
            <a:endParaRPr lang="cs-CZ" sz="1800" dirty="0">
              <a:solidFill>
                <a:schemeClr val="accent6"/>
              </a:solidFill>
              <a:latin typeface="+mj-lt"/>
            </a:endParaRPr>
          </a:p>
        </p:txBody>
      </p:sp>
      <p:sp>
        <p:nvSpPr>
          <p:cNvPr id="7" name="Řečová bublina: obdélníkový bublinový popisek se zakulacenými rohy 6">
            <a:extLst>
              <a:ext uri="{FF2B5EF4-FFF2-40B4-BE49-F238E27FC236}">
                <a16:creationId xmlns:a16="http://schemas.microsoft.com/office/drawing/2014/main" id="{1BC54A9D-E817-4E7D-A21E-C6426CACDB32}"/>
              </a:ext>
            </a:extLst>
          </p:cNvPr>
          <p:cNvSpPr/>
          <p:nvPr/>
        </p:nvSpPr>
        <p:spPr bwMode="auto">
          <a:xfrm>
            <a:off x="5285062" y="2212428"/>
            <a:ext cx="2757775" cy="2214384"/>
          </a:xfrm>
          <a:prstGeom prst="wedgeRoundRectCallout">
            <a:avLst>
              <a:gd name="adj1" fmla="val -37564"/>
              <a:gd name="adj2" fmla="val 59199"/>
              <a:gd name="adj3" fmla="val 16667"/>
            </a:avLst>
          </a:prstGeom>
          <a:noFill/>
          <a:ln w="28575" cap="flat" cmpd="sng" algn="ctr">
            <a:solidFill>
              <a:schemeClr val="accent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2000" indent="0">
              <a:buNone/>
            </a:pPr>
            <a:r>
              <a:rPr lang="cs-CZ" sz="1800" i="1" dirty="0">
                <a:solidFill>
                  <a:schemeClr val="tx2"/>
                </a:solidFill>
                <a:latin typeface="+mj-lt"/>
              </a:rPr>
              <a:t>Otázka se ptala na rizikové chování a je nutné zvážit, že se na podílu pozitivních odpovědí mohla do větší míry projevit sociální žádoucnost</a:t>
            </a:r>
            <a:endParaRPr lang="cs-CZ" sz="1400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11" name="Znak násobení 10">
            <a:extLst>
              <a:ext uri="{FF2B5EF4-FFF2-40B4-BE49-F238E27FC236}">
                <a16:creationId xmlns:a16="http://schemas.microsoft.com/office/drawing/2014/main" id="{1F784A17-413D-4DBC-B390-274BCC8BC648}"/>
              </a:ext>
            </a:extLst>
          </p:cNvPr>
          <p:cNvSpPr/>
          <p:nvPr/>
        </p:nvSpPr>
        <p:spPr bwMode="auto">
          <a:xfrm>
            <a:off x="5848349" y="853089"/>
            <a:ext cx="3423283" cy="1735935"/>
          </a:xfrm>
          <a:prstGeom prst="mathMultiply">
            <a:avLst>
              <a:gd name="adj1" fmla="val 3888"/>
            </a:avLst>
          </a:prstGeom>
          <a:solidFill>
            <a:schemeClr val="accent2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0503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0599490C-7F33-4B92-9C90-CBA515F294D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PSYb2540, PS2022</a:t>
            </a:r>
            <a:endParaRPr lang="en-US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68E182D7-28B8-4FBC-92D8-F04B329421C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E18EE92-877D-471B-AE4F-668D837656DF}" type="slidenum">
              <a:rPr lang="en-US" smtClean="0"/>
              <a:t>47</a:t>
            </a:fld>
            <a:endParaRPr lang="en-US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453A9F2F-BA22-4972-AB10-63D312CCD6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Reference</a:t>
            </a:r>
            <a:endParaRPr lang="en-US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E234BA02-5C18-4962-A4AE-C2660655D4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Nemusí být všude – tam kde jsou potřeba</a:t>
            </a:r>
          </a:p>
          <a:p>
            <a:pPr lvl="1"/>
            <a:r>
              <a:rPr lang="cs-CZ" dirty="0"/>
              <a:t>Např. konkrétní teorie, zásadní argument, rozpor mezi perspektivami, převzatá škála, …</a:t>
            </a:r>
          </a:p>
          <a:p>
            <a:pPr lvl="1"/>
            <a:endParaRPr lang="cs-CZ" dirty="0"/>
          </a:p>
          <a:p>
            <a:r>
              <a:rPr lang="cs-CZ" dirty="0"/>
              <a:t>APA 7 – 3+ autorek*autorů </a:t>
            </a:r>
            <a:r>
              <a:rPr lang="cs-CZ" dirty="0">
                <a:sym typeface="Wingdings" panose="05000000000000000000" pitchFamily="2" charset="2"/>
              </a:rPr>
              <a:t> et al.</a:t>
            </a:r>
          </a:p>
          <a:p>
            <a:pPr lvl="1"/>
            <a:r>
              <a:rPr lang="cs-CZ" dirty="0">
                <a:sym typeface="Wingdings" panose="05000000000000000000" pitchFamily="2" charset="2"/>
              </a:rPr>
              <a:t>Např. (Mýlek, Dědková, Macháčková, 2020)  (Mýlek et al., 2020)</a:t>
            </a:r>
          </a:p>
          <a:p>
            <a:pPr lvl="1"/>
            <a:endParaRPr lang="cs-CZ" dirty="0">
              <a:sym typeface="Wingdings" panose="05000000000000000000" pitchFamily="2" charset="2"/>
            </a:endParaRPr>
          </a:p>
          <a:p>
            <a:r>
              <a:rPr lang="cs-CZ" dirty="0">
                <a:sym typeface="Wingdings" panose="05000000000000000000" pitchFamily="2" charset="2"/>
              </a:rPr>
              <a:t>Lze je „</a:t>
            </a:r>
            <a:r>
              <a:rPr lang="cs-CZ" dirty="0" err="1">
                <a:sym typeface="Wingdings" panose="05000000000000000000" pitchFamily="2" charset="2"/>
              </a:rPr>
              <a:t>znenápadnit</a:t>
            </a:r>
            <a:r>
              <a:rPr lang="cs-CZ" dirty="0">
                <a:sym typeface="Wingdings" panose="05000000000000000000" pitchFamily="2" charset="2"/>
              </a:rPr>
              <a:t>“</a:t>
            </a:r>
          </a:p>
          <a:p>
            <a:pPr lvl="1"/>
            <a:r>
              <a:rPr lang="cs-CZ" dirty="0">
                <a:sym typeface="Wingdings" panose="05000000000000000000" pitchFamily="2" charset="2"/>
              </a:rPr>
              <a:t>(Mýlek et al., 2020)  </a:t>
            </a:r>
            <a:r>
              <a:rPr lang="cs-CZ" sz="1800" dirty="0">
                <a:solidFill>
                  <a:schemeClr val="bg1">
                    <a:lumMod val="75000"/>
                  </a:schemeClr>
                </a:solidFill>
                <a:sym typeface="Wingdings" panose="05000000000000000000" pitchFamily="2" charset="2"/>
              </a:rPr>
              <a:t>(Mýlek et al., 2020)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863436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C0711905-8B86-4EC5-A54E-FADF7CD28EB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PSYb2540, PS2022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F4D3EDE-BCBF-48CB-9EE0-CFF2A50E08B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E18EE92-877D-471B-AE4F-668D837656DF}" type="slidenum">
              <a:rPr lang="en-US" smtClean="0"/>
              <a:t>48</a:t>
            </a:fld>
            <a:endParaRPr lang="en-US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574972C2-C505-4201-9873-96C1485C22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Slidy za koncem</a:t>
            </a:r>
            <a:endParaRPr lang="en-US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7733B2C3-210D-493A-BE5B-85C09CEA66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Věci, které se „nevešly“ do prezentace</a:t>
            </a:r>
          </a:p>
          <a:p>
            <a:pPr lvl="1"/>
            <a:r>
              <a:rPr lang="cs-CZ" dirty="0"/>
              <a:t>Ale mohly by se hodit v diskuzi</a:t>
            </a:r>
          </a:p>
          <a:p>
            <a:pPr lvl="1"/>
            <a:r>
              <a:rPr lang="cs-CZ" dirty="0"/>
              <a:t>Věci z teorie, metody i výsledků</a:t>
            </a:r>
          </a:p>
          <a:p>
            <a:pPr lvl="1"/>
            <a:r>
              <a:rPr lang="cs-CZ" dirty="0"/>
              <a:t>Např. hypotézy, deskriptivy, tabulka kompletních výsledků</a:t>
            </a:r>
          </a:p>
          <a:p>
            <a:pPr lvl="1"/>
            <a:r>
              <a:rPr lang="cs-CZ" dirty="0"/>
              <a:t>Nepřehánět</a:t>
            </a:r>
          </a:p>
          <a:p>
            <a:pPr lvl="1"/>
            <a:endParaRPr lang="cs-CZ" dirty="0"/>
          </a:p>
          <a:p>
            <a:r>
              <a:rPr lang="cs-CZ" dirty="0"/>
              <a:t>Odpovědi na otázky z posudků</a:t>
            </a:r>
          </a:p>
        </p:txBody>
      </p:sp>
    </p:spTree>
    <p:extLst>
      <p:ext uri="{BB962C8B-B14F-4D97-AF65-F5344CB8AC3E}">
        <p14:creationId xmlns:p14="http://schemas.microsoft.com/office/powerpoint/2010/main" val="92167812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08473860-E780-482C-A983-4EC778E327F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PSYb2540, PS2022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399006C-2702-413F-980B-3E647A7C7EA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E18EE92-877D-471B-AE4F-668D837656DF}" type="slidenum">
              <a:rPr lang="en-US" smtClean="0"/>
              <a:t>49</a:t>
            </a:fld>
            <a:endParaRPr lang="en-US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87A41E53-921E-4C16-BA34-6707E9B22C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Shrnutí</a:t>
            </a:r>
            <a:endParaRPr lang="en-US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D3739966-1CF7-489E-9B9A-C22800E9CF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Velmi omezený prostor</a:t>
            </a:r>
          </a:p>
          <a:p>
            <a:r>
              <a:rPr lang="cs-CZ" dirty="0"/>
              <a:t>Nutno hodně zkracovat</a:t>
            </a:r>
          </a:p>
          <a:p>
            <a:r>
              <a:rPr lang="cs-CZ" dirty="0"/>
              <a:t>Zaměřte se na </a:t>
            </a:r>
            <a:r>
              <a:rPr lang="cs-CZ" b="1" dirty="0">
                <a:solidFill>
                  <a:schemeClr val="accent1"/>
                </a:solidFill>
              </a:rPr>
              <a:t>nejpodstatnější zjištění</a:t>
            </a:r>
          </a:p>
          <a:p>
            <a:r>
              <a:rPr lang="cs-CZ" dirty="0"/>
              <a:t>Vyhýbejte se trivialitám a odbočkám</a:t>
            </a:r>
          </a:p>
          <a:p>
            <a:r>
              <a:rPr lang="cs-CZ" dirty="0"/>
              <a:t>Jednoduše, stručně, jasně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45717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57C8834B-B62E-4B84-B818-DA2FE53DD27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PSYb2540, PS2022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FBCC9ED-362A-4DCF-928C-6538A05BE3E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E18EE92-877D-471B-AE4F-668D837656DF}" type="slidenum">
              <a:rPr lang="en-US" smtClean="0"/>
              <a:t>5</a:t>
            </a:fld>
            <a:endParaRPr lang="en-US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49B687B1-D79F-4210-A845-85AB23E1E0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Obhajoba závěrečné práce</a:t>
            </a:r>
            <a:endParaRPr lang="en-US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761E0DCB-9702-4D25-AB5E-FDDEE9E766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1" y="1692002"/>
            <a:ext cx="3864219" cy="4139998"/>
          </a:xfrm>
        </p:spPr>
        <p:txBody>
          <a:bodyPr/>
          <a:lstStyle/>
          <a:p>
            <a:r>
              <a:rPr lang="cs-CZ" sz="2400" dirty="0"/>
              <a:t>Publikum</a:t>
            </a:r>
          </a:p>
          <a:p>
            <a:pPr lvl="1"/>
            <a:r>
              <a:rPr lang="cs-CZ" dirty="0">
                <a:solidFill>
                  <a:schemeClr val="tx2"/>
                </a:solidFill>
              </a:rPr>
              <a:t>Komise</a:t>
            </a:r>
            <a:r>
              <a:rPr lang="cs-CZ" dirty="0"/>
              <a:t> (vyučující)</a:t>
            </a:r>
          </a:p>
          <a:p>
            <a:pPr lvl="1"/>
            <a:r>
              <a:rPr lang="cs-CZ" dirty="0"/>
              <a:t>Oponent*</a:t>
            </a:r>
            <a:r>
              <a:rPr lang="cs-CZ" dirty="0" err="1"/>
              <a:t>ka</a:t>
            </a:r>
            <a:r>
              <a:rPr lang="cs-CZ" dirty="0"/>
              <a:t>, vedoucí</a:t>
            </a:r>
          </a:p>
          <a:p>
            <a:pPr lvl="1"/>
            <a:r>
              <a:rPr lang="cs-CZ" dirty="0"/>
              <a:t>Spolužáci*spolužačky, veřejnost</a:t>
            </a:r>
          </a:p>
          <a:p>
            <a:endParaRPr lang="cs-CZ" sz="2400" dirty="0"/>
          </a:p>
          <a:p>
            <a:r>
              <a:rPr lang="cs-CZ" sz="2400" dirty="0"/>
              <a:t>Obsah a cíl</a:t>
            </a:r>
          </a:p>
          <a:p>
            <a:pPr lvl="1"/>
            <a:r>
              <a:rPr lang="cs-CZ" dirty="0"/>
              <a:t>Prezentovat </a:t>
            </a:r>
            <a:r>
              <a:rPr lang="cs-CZ" dirty="0">
                <a:solidFill>
                  <a:schemeClr val="tx2"/>
                </a:solidFill>
              </a:rPr>
              <a:t>již vzniklou</a:t>
            </a:r>
            <a:r>
              <a:rPr lang="cs-CZ" dirty="0"/>
              <a:t> práci (2 kopie jsou na stole)</a:t>
            </a:r>
          </a:p>
          <a:p>
            <a:pPr lvl="1"/>
            <a:r>
              <a:rPr lang="cs-CZ" dirty="0"/>
              <a:t>Reagovat na otázky a komentáře</a:t>
            </a:r>
          </a:p>
        </p:txBody>
      </p:sp>
      <p:pic>
        <p:nvPicPr>
          <p:cNvPr id="6" name="Obrázek 5" descr="Obsah obrázku text&#10;&#10;Popis byl vytvořen automaticky">
            <a:extLst>
              <a:ext uri="{FF2B5EF4-FFF2-40B4-BE49-F238E27FC236}">
                <a16:creationId xmlns:a16="http://schemas.microsoft.com/office/drawing/2014/main" id="{3437D804-36BC-4162-9D42-66167697BB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629789"/>
            <a:ext cx="4139998" cy="41399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681350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37BAFB14-2FB3-4FD0-96D8-C7051998314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PSYb2540, PS2022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E9615675-D3E4-4DF6-AF05-2679171AF1D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E18EE92-877D-471B-AE4F-668D837656DF}" type="slidenum">
              <a:rPr lang="en-US" smtClean="0"/>
              <a:t>50</a:t>
            </a:fld>
            <a:endParaRPr lang="en-US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FD3FB-4526-4BF2-ACC3-F6D90E0FD3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1053375"/>
            <a:ext cx="8064901" cy="451576"/>
          </a:xfrm>
        </p:spPr>
        <p:txBody>
          <a:bodyPr/>
          <a:lstStyle/>
          <a:p>
            <a:pPr algn="ctr"/>
            <a:r>
              <a:rPr lang="cs-CZ" dirty="0"/>
              <a:t>Diskuze s komisí</a:t>
            </a:r>
            <a:endParaRPr lang="en-US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B0F14DC9-9298-47BF-A5FC-B419F4A46B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7714" y="1952200"/>
            <a:ext cx="5588571" cy="40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04639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Diskuze s komisí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jde o běžnou součást vědecké komunikace </a:t>
            </a:r>
          </a:p>
          <a:p>
            <a:r>
              <a:rPr lang="cs-CZ" dirty="0"/>
              <a:t>spousta věcí komisi </a:t>
            </a:r>
            <a:r>
              <a:rPr lang="cs-CZ" b="1" dirty="0"/>
              <a:t>opravdu</a:t>
            </a:r>
            <a:r>
              <a:rPr lang="cs-CZ" dirty="0"/>
              <a:t> přijde zajímavá</a:t>
            </a:r>
          </a:p>
          <a:p>
            <a:r>
              <a:rPr lang="cs-CZ" dirty="0"/>
              <a:t>kritika je míněna konstruktivně, a je nutná k zhodnocení práce</a:t>
            </a:r>
          </a:p>
          <a:p>
            <a:r>
              <a:rPr lang="cs-CZ" dirty="0"/>
              <a:t>žádný výzkum nikdy není dokonalý </a:t>
            </a:r>
          </a:p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33010F4-76B6-4C2C-87CB-329D6638B220}" type="slidenum">
              <a:rPr lang="cs-CZ" smtClean="0"/>
              <a:pPr/>
              <a:t>51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985FDB4-8E87-478F-9757-379F00C6D7D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PSYb2540, PS2022</a:t>
            </a:r>
          </a:p>
        </p:txBody>
      </p:sp>
    </p:spTree>
    <p:extLst>
      <p:ext uri="{BB962C8B-B14F-4D97-AF65-F5344CB8AC3E}">
        <p14:creationId xmlns:p14="http://schemas.microsoft.com/office/powerpoint/2010/main" val="350125664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5A7C1D4D-0C08-4CD0-B1AF-D4341F68F99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PSYb2540, PS2022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293CA7DF-FF0F-4346-8344-20688D968E4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E18EE92-877D-471B-AE4F-668D837656DF}" type="slidenum">
              <a:rPr lang="en-US" smtClean="0"/>
              <a:t>52</a:t>
            </a:fld>
            <a:endParaRPr lang="en-US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3586907E-18E0-48C1-A437-44434005EA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Jak probíhá?</a:t>
            </a:r>
            <a:endParaRPr lang="en-US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352E8583-A996-4C4E-B5F0-1FFB5FD223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72000" indent="0">
              <a:buNone/>
            </a:pPr>
            <a:r>
              <a:rPr lang="cs-CZ" dirty="0"/>
              <a:t>Většinou:</a:t>
            </a:r>
          </a:p>
          <a:p>
            <a:pPr marL="586350" indent="-514350">
              <a:buFont typeface="+mj-lt"/>
              <a:buAutoNum type="arabicPeriod"/>
            </a:pPr>
            <a:r>
              <a:rPr lang="cs-CZ" dirty="0"/>
              <a:t>Po vaší prezentaci se přečtou posudky</a:t>
            </a:r>
          </a:p>
          <a:p>
            <a:pPr marL="586350" indent="-514350">
              <a:buFont typeface="+mj-lt"/>
              <a:buAutoNum type="arabicPeriod"/>
            </a:pPr>
            <a:r>
              <a:rPr lang="cs-CZ" dirty="0"/>
              <a:t>Dostanete prostor odpovědět na otázky oponenta*oponentky (/ vedoucí*ho)</a:t>
            </a:r>
          </a:p>
          <a:p>
            <a:pPr marL="586350" indent="-514350">
              <a:buFont typeface="+mj-lt"/>
              <a:buAutoNum type="arabicPeriod"/>
            </a:pPr>
            <a:r>
              <a:rPr lang="cs-CZ" dirty="0"/>
              <a:t>Volná diskuze se všemi členkami*členy komise</a:t>
            </a:r>
          </a:p>
          <a:p>
            <a:endParaRPr lang="cs-CZ" dirty="0"/>
          </a:p>
          <a:p>
            <a:pPr marL="7200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534605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C78CC859-9319-418F-919A-92C8FED76D5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PSYb2540, PS2022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A774D15-1E36-43E9-BE51-AC6C64AA165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E18EE92-877D-471B-AE4F-668D837656DF}" type="slidenum">
              <a:rPr lang="en-US" smtClean="0"/>
              <a:t>53</a:t>
            </a:fld>
            <a:endParaRPr lang="en-US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BE764E20-017C-4E20-9D87-7E0187069D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Posudky - otázky</a:t>
            </a:r>
            <a:endParaRPr lang="en-US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4323251A-9B6D-4400-AD5E-EC88EBE292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Nachystejte si reakce na posudky</a:t>
            </a:r>
          </a:p>
          <a:p>
            <a:pPr lvl="1"/>
            <a:r>
              <a:rPr lang="cs-CZ" dirty="0"/>
              <a:t>Počkejte, co na obhajobě opravdu zazní</a:t>
            </a:r>
          </a:p>
          <a:p>
            <a:pPr lvl="1"/>
            <a:r>
              <a:rPr lang="cs-CZ" dirty="0"/>
              <a:t>Pokud se k něčemu ale chcete vyjádřit, klidně tak učiňte</a:t>
            </a:r>
          </a:p>
          <a:p>
            <a:pPr lvl="1"/>
            <a:endParaRPr lang="cs-CZ" dirty="0"/>
          </a:p>
          <a:p>
            <a:r>
              <a:rPr lang="cs-CZ" dirty="0"/>
              <a:t>Komise bude mít také otázky</a:t>
            </a:r>
          </a:p>
          <a:p>
            <a:pPr lvl="1"/>
            <a:r>
              <a:rPr lang="cs-CZ" dirty="0"/>
              <a:t>Nejde o to Vás nachytat</a:t>
            </a:r>
          </a:p>
          <a:p>
            <a:pPr lvl="1"/>
            <a:r>
              <a:rPr lang="cs-CZ" dirty="0"/>
              <a:t>Jde o to umět nad studií diskutovat</a:t>
            </a:r>
          </a:p>
        </p:txBody>
      </p:sp>
    </p:spTree>
    <p:extLst>
      <p:ext uri="{BB962C8B-B14F-4D97-AF65-F5344CB8AC3E}">
        <p14:creationId xmlns:p14="http://schemas.microsoft.com/office/powerpoint/2010/main" val="263475275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A478B9A8-0F06-4FD9-90CC-97BF34F6845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PSYb2540, PS2022</a:t>
            </a:r>
            <a:endParaRPr lang="en-US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55456D9-E253-4179-9EAF-BE2045DF875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E18EE92-877D-471B-AE4F-668D837656DF}" type="slidenum">
              <a:rPr lang="en-US" smtClean="0"/>
              <a:t>54</a:t>
            </a:fld>
            <a:endParaRPr lang="en-US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F2FFCB09-2EC3-4E3A-BC05-8926CE2804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Co když nevím?</a:t>
            </a:r>
            <a:endParaRPr lang="en-US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AC2EB9B8-EC9E-4599-B82F-5F15544194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Pokud něco nevíte, přiznejte to </a:t>
            </a:r>
          </a:p>
          <a:p>
            <a:pPr lvl="1"/>
            <a:r>
              <a:rPr lang="cs-CZ" dirty="0"/>
              <a:t>nejde o nic špatného – nepřemýšlíme nad vším</a:t>
            </a:r>
          </a:p>
          <a:p>
            <a:pPr lvl="1"/>
            <a:r>
              <a:rPr lang="cs-CZ" dirty="0"/>
              <a:t>ALE dejte si pár vteřin na to se nad věcí zamyslet a zkuste odpovědět</a:t>
            </a:r>
          </a:p>
          <a:p>
            <a:pPr lvl="1"/>
            <a:r>
              <a:rPr lang="cs-CZ" dirty="0"/>
              <a:t>nezkoušejte to „jen okecat“ – nezabírá to</a:t>
            </a:r>
          </a:p>
          <a:p>
            <a:endParaRPr lang="cs-CZ" dirty="0"/>
          </a:p>
          <a:p>
            <a:r>
              <a:rPr lang="cs-CZ" dirty="0"/>
              <a:t>Pokud si nejste jistí - ujistěte se, že jste skutečně odpověděli na otázku</a:t>
            </a:r>
          </a:p>
        </p:txBody>
      </p:sp>
    </p:spTree>
    <p:extLst>
      <p:ext uri="{BB962C8B-B14F-4D97-AF65-F5344CB8AC3E}">
        <p14:creationId xmlns:p14="http://schemas.microsoft.com/office/powerpoint/2010/main" val="266364249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0C03EC4E-CABA-4AF4-B159-2F0B4B45B48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PSYb2540, PS2022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219DEDD0-11CF-4381-B148-EC3EA8408CB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E18EE92-877D-471B-AE4F-668D837656DF}" type="slidenum">
              <a:rPr lang="en-US" smtClean="0"/>
              <a:t>55</a:t>
            </a:fld>
            <a:endParaRPr lang="en-US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3C4D44F0-B870-44DE-829A-BDA9F2921C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Jak na to?</a:t>
            </a:r>
            <a:endParaRPr lang="en-US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997F090E-01C7-46BB-9D4B-6761135C8A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Hlavně s klidem</a:t>
            </a:r>
          </a:p>
          <a:p>
            <a:r>
              <a:rPr lang="cs-CZ" dirty="0"/>
              <a:t>Zkuste si to užít </a:t>
            </a:r>
            <a:r>
              <a:rPr lang="cs-CZ" dirty="0">
                <a:sym typeface="Wingdings" panose="05000000000000000000" pitchFamily="2" charset="2"/>
              </a:rPr>
              <a:t></a:t>
            </a:r>
            <a:endParaRPr lang="cs-CZ" dirty="0"/>
          </a:p>
        </p:txBody>
      </p:sp>
      <p:pic>
        <p:nvPicPr>
          <p:cNvPr id="7" name="Obrázek 6" descr="Obsah obrázku text, interiér, osoba, okno&#10;&#10;Popis byl vytvořen automaticky">
            <a:extLst>
              <a:ext uri="{FF2B5EF4-FFF2-40B4-BE49-F238E27FC236}">
                <a16:creationId xmlns:a16="http://schemas.microsoft.com/office/drawing/2014/main" id="{C171BEEC-1E20-45FA-AB64-ECC2289F5A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700" y="1692002"/>
            <a:ext cx="3968602" cy="33330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8785302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CE9EB835-821F-4F51-AECF-F169313B251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25" t="11533" r="20937" b="7704"/>
          <a:stretch/>
        </p:blipFill>
        <p:spPr>
          <a:xfrm>
            <a:off x="2014537" y="2008425"/>
            <a:ext cx="5114925" cy="4219575"/>
          </a:xfrm>
          <a:prstGeom prst="rect">
            <a:avLst/>
          </a:prstGeom>
        </p:spPr>
      </p:pic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BC756781-BCB2-45DC-B44C-F17BC8D823B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PSYb2540, PS2022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9AB79424-EC95-4B37-88B5-591629F0A53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E18EE92-877D-471B-AE4F-668D837656DF}" type="slidenum">
              <a:rPr lang="en-US" smtClean="0"/>
              <a:t>56</a:t>
            </a:fld>
            <a:endParaRPr lang="en-US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9F833D15-81CC-4EC7-BD00-B71950659C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501" y="1304849"/>
            <a:ext cx="8064901" cy="451576"/>
          </a:xfrm>
        </p:spPr>
        <p:txBody>
          <a:bodyPr/>
          <a:lstStyle/>
          <a:p>
            <a:pPr algn="ctr"/>
            <a:r>
              <a:rPr lang="cs-CZ" dirty="0"/>
              <a:t>Příprava na obhajobu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932791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FF08A8FE-3242-49B9-A82B-3325E5289E8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PSYb2540, PS2022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E9E4349-B021-4536-B983-8A9C218901D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E18EE92-877D-471B-AE4F-668D837656DF}" type="slidenum">
              <a:rPr lang="en-US" smtClean="0"/>
              <a:t>57</a:t>
            </a:fld>
            <a:endParaRPr lang="en-US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9A2FB9E0-D7E5-4B35-BDEC-37622F2CB0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Jak se připravovat</a:t>
            </a:r>
            <a:endParaRPr lang="en-US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2985B3F4-9014-42A0-A0CB-A6C30464BB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PowerPoint je jen první krok!</a:t>
            </a:r>
          </a:p>
          <a:p>
            <a:r>
              <a:rPr lang="cs-CZ" dirty="0"/>
              <a:t>Probírejte to s kolegy*</a:t>
            </a:r>
            <a:r>
              <a:rPr lang="cs-CZ" dirty="0" err="1"/>
              <a:t>němi</a:t>
            </a:r>
            <a:endParaRPr lang="cs-CZ" dirty="0"/>
          </a:p>
          <a:p>
            <a:r>
              <a:rPr lang="cs-CZ" dirty="0"/>
              <a:t>Zeptejte se vedoucí*ho</a:t>
            </a:r>
          </a:p>
          <a:p>
            <a:r>
              <a:rPr lang="cs-CZ" dirty="0"/>
              <a:t>Zajděte se podívat na obhajoby</a:t>
            </a:r>
          </a:p>
          <a:p>
            <a:pPr lvl="1"/>
            <a:r>
              <a:rPr lang="cs-CZ" dirty="0"/>
              <a:t>Domluvte se dopředu</a:t>
            </a:r>
          </a:p>
          <a:p>
            <a:endParaRPr lang="cs-CZ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64851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FCFB85C6-CABE-46DE-823B-CAA3BFD848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PSYb2540, PS2022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2E4FC31E-EAB0-46B9-994D-7C3BC5F262F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E18EE92-877D-471B-AE4F-668D837656DF}" type="slidenum">
              <a:rPr lang="en-US" smtClean="0"/>
              <a:t>58</a:t>
            </a:fld>
            <a:endParaRPr lang="en-US"/>
          </a:p>
        </p:txBody>
      </p:sp>
      <p:sp>
        <p:nvSpPr>
          <p:cNvPr id="6" name="Nadpis 3">
            <a:extLst>
              <a:ext uri="{FF2B5EF4-FFF2-40B4-BE49-F238E27FC236}">
                <a16:creationId xmlns:a16="http://schemas.microsoft.com/office/drawing/2014/main" id="{59486949-B89B-4086-97D8-74ED93004D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1" y="719999"/>
            <a:ext cx="8064901" cy="4318725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cs-CZ" sz="8000" spc="300" dirty="0"/>
              <a:t>PREZENTACI</a:t>
            </a:r>
            <a:br>
              <a:rPr lang="cs-CZ" sz="8000" spc="300" dirty="0"/>
            </a:br>
            <a:r>
              <a:rPr lang="cs-CZ" sz="8000" spc="300" dirty="0"/>
              <a:t>SI MUSÍTE</a:t>
            </a:r>
            <a:br>
              <a:rPr lang="cs-CZ" sz="8000" spc="300" dirty="0"/>
            </a:br>
            <a:r>
              <a:rPr lang="cs-CZ" sz="8000" spc="300" dirty="0"/>
              <a:t>VYZKOUŠET</a:t>
            </a:r>
            <a:br>
              <a:rPr lang="cs-CZ" sz="8000" spc="300" dirty="0"/>
            </a:br>
            <a:r>
              <a:rPr lang="cs-CZ" sz="8000" spc="300" dirty="0"/>
              <a:t>NAHLAS!!!</a:t>
            </a:r>
            <a:endParaRPr lang="en-US" sz="8000" spc="300" dirty="0"/>
          </a:p>
        </p:txBody>
      </p:sp>
    </p:spTree>
    <p:extLst>
      <p:ext uri="{BB962C8B-B14F-4D97-AF65-F5344CB8AC3E}">
        <p14:creationId xmlns:p14="http://schemas.microsoft.com/office/powerpoint/2010/main" val="153438802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8ACC522F-63A0-49A0-9B64-DA68B787CB9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PSYb2540, PS2022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ECE496B-EC21-4FAA-A679-F22DD05F736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E18EE92-877D-471B-AE4F-668D837656DF}" type="slidenum">
              <a:rPr lang="en-US" smtClean="0"/>
              <a:t>59</a:t>
            </a:fld>
            <a:endParaRPr lang="en-US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260B8313-91A0-4A32-BA14-17F24371F9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Vážně - zkuste si to!</a:t>
            </a:r>
            <a:endParaRPr lang="en-US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DEC94CDD-E341-44E5-92A3-EC4CCED11A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Časování !!!</a:t>
            </a:r>
          </a:p>
          <a:p>
            <a:r>
              <a:rPr lang="cs-CZ" dirty="0"/>
              <a:t>Na čem se zasekáváte</a:t>
            </a:r>
          </a:p>
          <a:p>
            <a:pPr lvl="1"/>
            <a:r>
              <a:rPr lang="cs-CZ" dirty="0"/>
              <a:t>Změňte slova, která nejdou vyslovit</a:t>
            </a:r>
          </a:p>
          <a:p>
            <a:pPr lvl="1"/>
            <a:r>
              <a:rPr lang="cs-CZ" dirty="0"/>
              <a:t>Upravte prezentaci, ať vám sedí k výkladu</a:t>
            </a:r>
          </a:p>
          <a:p>
            <a:r>
              <a:rPr lang="cs-CZ" dirty="0"/>
              <a:t>Co přeskakujete – zpravidla smazat</a:t>
            </a:r>
          </a:p>
          <a:p>
            <a:r>
              <a:rPr lang="cs-CZ" dirty="0"/>
              <a:t>Ideálně před publikem</a:t>
            </a:r>
          </a:p>
          <a:p>
            <a:pPr lvl="1"/>
            <a:r>
              <a:rPr lang="cs-CZ" dirty="0"/>
              <a:t>Získáte cenný feedback</a:t>
            </a:r>
          </a:p>
          <a:p>
            <a:pPr lvl="1"/>
            <a:r>
              <a:rPr lang="cs-CZ" dirty="0"/>
              <a:t>Je to srozumitelné? Co je </a:t>
            </a:r>
            <a:r>
              <a:rPr lang="cs-CZ" dirty="0" err="1"/>
              <a:t>obvi</a:t>
            </a:r>
            <a:r>
              <a:rPr lang="cs-CZ" dirty="0"/>
              <a:t> a co chce dovysvětlit?</a:t>
            </a:r>
          </a:p>
          <a:p>
            <a:r>
              <a:rPr lang="cs-CZ" dirty="0"/>
              <a:t>Ale neučte se to nazpaměť </a:t>
            </a:r>
            <a:r>
              <a:rPr lang="cs-CZ" dirty="0">
                <a:sym typeface="Wingdings" panose="05000000000000000000" pitchFamily="2" charset="2"/>
              </a:rPr>
              <a:t>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828814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67F89783-A0F9-4A43-8DBE-DBD3DDE5C0F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PSYb2540, PS2022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D77391DA-6107-4601-AB61-B80B4E275D5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E18EE92-877D-471B-AE4F-668D837656DF}" type="slidenum">
              <a:rPr lang="en-US" smtClean="0"/>
              <a:t>6</a:t>
            </a:fld>
            <a:endParaRPr lang="en-US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90133A3E-5F9F-4DF5-B526-A7EA3E6033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Proč je obhajoba důležitá?</a:t>
            </a:r>
            <a:endParaRPr lang="en-US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0E0A022D-471F-4A6D-8A14-E6DF0A6EFC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Testuje důležité dovednosti:</a:t>
            </a:r>
          </a:p>
          <a:p>
            <a:pPr lvl="1"/>
            <a:r>
              <a:rPr lang="cs-CZ" dirty="0"/>
              <a:t>Umět předat výsledky výzkumu</a:t>
            </a:r>
          </a:p>
          <a:p>
            <a:pPr lvl="1"/>
            <a:r>
              <a:rPr lang="cs-CZ" dirty="0"/>
              <a:t>Umět reagovat na dotazy / komentáře</a:t>
            </a:r>
          </a:p>
          <a:p>
            <a:pPr lvl="1"/>
            <a:endParaRPr lang="cs-CZ" dirty="0"/>
          </a:p>
          <a:p>
            <a:r>
              <a:rPr lang="cs-CZ" dirty="0"/>
              <a:t>Je součástí hodnocení (ne pouze text práce)</a:t>
            </a:r>
          </a:p>
          <a:p>
            <a:r>
              <a:rPr lang="cs-CZ" dirty="0"/>
              <a:t>Hodnocení určuje </a:t>
            </a:r>
            <a:r>
              <a:rPr lang="cs-CZ" dirty="0">
                <a:solidFill>
                  <a:schemeClr val="accent1"/>
                </a:solidFill>
              </a:rPr>
              <a:t>KOMISE</a:t>
            </a:r>
          </a:p>
          <a:p>
            <a:pPr lvl="1"/>
            <a:r>
              <a:rPr lang="cs-CZ" dirty="0"/>
              <a:t>Vedoucí a oponent*</a:t>
            </a:r>
            <a:r>
              <a:rPr lang="cs-CZ" dirty="0" err="1"/>
              <a:t>ka</a:t>
            </a:r>
            <a:r>
              <a:rPr lang="cs-CZ" dirty="0"/>
              <a:t> – poradní hlasy</a:t>
            </a:r>
          </a:p>
        </p:txBody>
      </p:sp>
      <p:sp>
        <p:nvSpPr>
          <p:cNvPr id="6" name="Obdélník: se zakulacenými rohy 5">
            <a:extLst>
              <a:ext uri="{FF2B5EF4-FFF2-40B4-BE49-F238E27FC236}">
                <a16:creationId xmlns:a16="http://schemas.microsoft.com/office/drawing/2014/main" id="{FE05CA6A-49E3-4A81-9241-A60322C50974}"/>
              </a:ext>
            </a:extLst>
          </p:cNvPr>
          <p:cNvSpPr/>
          <p:nvPr/>
        </p:nvSpPr>
        <p:spPr bwMode="auto">
          <a:xfrm>
            <a:off x="5578679" y="4347001"/>
            <a:ext cx="2608976" cy="1484999"/>
          </a:xfrm>
          <a:prstGeom prst="round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dirty="0">
                <a:solidFill>
                  <a:schemeClr val="bg1"/>
                </a:solidFill>
                <a:latin typeface="+mj-lt"/>
              </a:rPr>
              <a:t>POZOR!</a:t>
            </a:r>
          </a:p>
          <a:p>
            <a:pPr algn="ctr"/>
            <a:r>
              <a:rPr lang="cs-CZ" dirty="0">
                <a:solidFill>
                  <a:schemeClr val="bg1"/>
                </a:solidFill>
              </a:rPr>
              <a:t>(C + E) / 2 </a:t>
            </a:r>
            <a:r>
              <a:rPr lang="cs-CZ" dirty="0">
                <a:solidFill>
                  <a:schemeClr val="bg2"/>
                </a:solidFill>
              </a:rPr>
              <a:t>≠</a:t>
            </a:r>
            <a:r>
              <a:rPr lang="cs-CZ" dirty="0">
                <a:solidFill>
                  <a:schemeClr val="bg1"/>
                </a:solidFill>
              </a:rPr>
              <a:t> D</a:t>
            </a: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9120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C34FC880-74BC-4F8A-B991-EE210169814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PSYb2540, PS2022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496C22C9-683A-4FF4-B167-1F0C5109685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E18EE92-877D-471B-AE4F-668D837656DF}" type="slidenum">
              <a:rPr lang="en-US" smtClean="0"/>
              <a:t>60</a:t>
            </a:fld>
            <a:endParaRPr lang="en-US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48A5430C-3FA4-4350-9D24-AEE0634CC4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Nervozita / stres - strategie</a:t>
            </a:r>
            <a:endParaRPr lang="en-US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E6C995CE-5DB9-4543-85DA-36B60EBF10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Návrhy?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628788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C34FC880-74BC-4F8A-B991-EE210169814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PSYb2540, PS2022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496C22C9-683A-4FF4-B167-1F0C5109685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E18EE92-877D-471B-AE4F-668D837656DF}" type="slidenum">
              <a:rPr lang="en-US" smtClean="0"/>
              <a:t>61</a:t>
            </a:fld>
            <a:endParaRPr lang="en-US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48A5430C-3FA4-4350-9D24-AEE0634CC4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Nervozita / stres - strategie</a:t>
            </a:r>
            <a:endParaRPr lang="en-US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E6C995CE-5DB9-4543-85DA-36B60EBF10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Dechová cvičení</a:t>
            </a:r>
          </a:p>
          <a:p>
            <a:pPr lvl="1"/>
            <a:r>
              <a:rPr lang="cs-CZ" dirty="0"/>
              <a:t>nádech + výdech pomůže i během obhajoby</a:t>
            </a:r>
          </a:p>
          <a:p>
            <a:r>
              <a:rPr lang="cs-CZ" dirty="0"/>
              <a:t>Vyzkoušet si to / zajít se podívat na obhajobu</a:t>
            </a:r>
          </a:p>
          <a:p>
            <a:r>
              <a:rPr lang="cs-CZ" dirty="0"/>
              <a:t>Omrknout si místnost / připravit si zázemí</a:t>
            </a:r>
          </a:p>
          <a:p>
            <a:r>
              <a:rPr lang="cs-CZ" dirty="0"/>
              <a:t>Vzít si podporu s sebou</a:t>
            </a:r>
          </a:p>
          <a:p>
            <a:r>
              <a:rPr lang="cs-CZ" dirty="0"/>
              <a:t>Vyhradit si dost času na přípravu (náročné)</a:t>
            </a:r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1210339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C355A36D-3FB0-4AB5-9D19-2A0227EF91C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PSYb2540, PS2022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92F8281C-0FB4-4781-9E4E-88AD0D08B1B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E18EE92-877D-471B-AE4F-668D837656DF}" type="slidenum">
              <a:rPr lang="en-US" smtClean="0"/>
              <a:t>62</a:t>
            </a:fld>
            <a:endParaRPr lang="en-US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BB62D1CF-A29E-4A72-B93B-7562ACFDCC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964837"/>
            <a:ext cx="8064901" cy="451576"/>
          </a:xfrm>
        </p:spPr>
        <p:txBody>
          <a:bodyPr/>
          <a:lstStyle/>
          <a:p>
            <a:pPr algn="ctr"/>
            <a:r>
              <a:rPr lang="cs-CZ" dirty="0"/>
              <a:t>Forma prezentace</a:t>
            </a:r>
            <a:endParaRPr lang="en-US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7F52198D-9842-490B-B73A-C184FF0881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0998" y="1631775"/>
            <a:ext cx="4848225" cy="4848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24232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992C789-4F36-4D5D-9D84-0F49BA0ED5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Prezentace (odborná)</a:t>
            </a:r>
            <a:endParaRPr lang="en-US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3D4C809-8A91-4411-BC19-5DA10E0864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Plynulé přednesení obsahu</a:t>
            </a:r>
          </a:p>
          <a:p>
            <a:r>
              <a:rPr lang="cs-CZ" dirty="0"/>
              <a:t>Publikum se </a:t>
            </a:r>
            <a:r>
              <a:rPr lang="cs-CZ" dirty="0">
                <a:solidFill>
                  <a:schemeClr val="tx2"/>
                </a:solidFill>
              </a:rPr>
              <a:t>nemůže k ničemu vrátit</a:t>
            </a:r>
          </a:p>
          <a:p>
            <a:r>
              <a:rPr lang="cs-CZ" dirty="0"/>
              <a:t>Zapamatuje si </a:t>
            </a:r>
            <a:r>
              <a:rPr lang="cs-CZ" dirty="0">
                <a:solidFill>
                  <a:schemeClr val="tx2"/>
                </a:solidFill>
              </a:rPr>
              <a:t>menší množství informací</a:t>
            </a:r>
          </a:p>
          <a:p>
            <a:endParaRPr lang="cs-CZ" dirty="0">
              <a:solidFill>
                <a:schemeClr val="tx2"/>
              </a:solidFill>
            </a:endParaRPr>
          </a:p>
          <a:p>
            <a:r>
              <a:rPr lang="cs-CZ" b="1" dirty="0"/>
              <a:t>Forma pomáhá se v obsahu orientovat</a:t>
            </a:r>
            <a:endParaRPr lang="en-US" b="1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B0588D65-4F91-45F8-9611-6B03D2EDE3B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PSYb2540, PS2022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98AB2B67-7DC4-4A00-B9F7-F13EA433EBA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E18EE92-877D-471B-AE4F-668D837656DF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4004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5B3949C4-3EF7-4F5D-91BD-F089934B8CC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PSYb2540, PS2022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4F1296E-A678-4AB9-8D7B-8C88D0E4921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E18EE92-877D-471B-AE4F-668D837656DF}" type="slidenum">
              <a:rPr lang="en-US" smtClean="0"/>
              <a:t>64</a:t>
            </a:fld>
            <a:endParaRPr lang="en-US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11816181-32B8-416D-8232-EC4C57D874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Mluvený projev</a:t>
            </a:r>
            <a:endParaRPr lang="en-US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F0BAD4AA-0D07-435C-976C-5F102E0EB8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Intonace a důraz v řeči</a:t>
            </a:r>
          </a:p>
          <a:p>
            <a:r>
              <a:rPr lang="cs-CZ" dirty="0"/>
              <a:t>Rychlost řeči</a:t>
            </a:r>
          </a:p>
          <a:p>
            <a:pPr lvl="1"/>
            <a:r>
              <a:rPr lang="cs-CZ" dirty="0"/>
              <a:t>Raději pomaleji – respektovat limity publika</a:t>
            </a:r>
          </a:p>
          <a:p>
            <a:pPr lvl="1"/>
            <a:r>
              <a:rPr lang="cs-CZ" dirty="0"/>
              <a:t>Nejde o to říct toho co nejvíce</a:t>
            </a:r>
          </a:p>
          <a:p>
            <a:pPr lvl="1"/>
            <a:endParaRPr lang="cs-CZ" dirty="0"/>
          </a:p>
          <a:p>
            <a:r>
              <a:rPr lang="cs-CZ" dirty="0"/>
              <a:t>U obhajoby s tím moc nestresujte</a:t>
            </a:r>
          </a:p>
          <a:p>
            <a:pPr lvl="1"/>
            <a:r>
              <a:rPr lang="cs-CZ" dirty="0"/>
              <a:t>Publikum bude vstřícné – všichni chápou, že Vám pracují nervy</a:t>
            </a:r>
          </a:p>
          <a:p>
            <a:pPr lvl="1"/>
            <a:r>
              <a:rPr lang="cs-CZ" dirty="0"/>
              <a:t>Akademická obec většinou velmi vstřícná</a:t>
            </a:r>
          </a:p>
          <a:p>
            <a:pPr lvl="1"/>
            <a:r>
              <a:rPr lang="cs-CZ" dirty="0"/>
              <a:t>Ale v jiných situacích může být zásadní</a:t>
            </a:r>
          </a:p>
        </p:txBody>
      </p:sp>
    </p:spTree>
    <p:extLst>
      <p:ext uri="{BB962C8B-B14F-4D97-AF65-F5344CB8AC3E}">
        <p14:creationId xmlns:p14="http://schemas.microsoft.com/office/powerpoint/2010/main" val="397647200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AFA69457-8234-4821-B1EB-210079E7D4A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40001" y="6228000"/>
            <a:ext cx="5940001" cy="252000"/>
          </a:xfrm>
        </p:spPr>
        <p:txBody>
          <a:bodyPr/>
          <a:lstStyle/>
          <a:p>
            <a:r>
              <a:rPr lang="en-US"/>
              <a:t>PSYb2540, PS2022</a:t>
            </a:r>
            <a:endParaRPr lang="en-US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66100EF4-FC02-449D-AD44-8D92988922A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E18EE92-877D-471B-AE4F-668D837656DF}" type="slidenum">
              <a:rPr lang="en-US" smtClean="0"/>
              <a:t>65</a:t>
            </a:fld>
            <a:endParaRPr lang="en-US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C43B8471-3FB4-4AD4-AC98-7BDD937674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Prezentace</a:t>
            </a:r>
            <a:endParaRPr lang="en-US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C4694E49-A4A1-43E1-B3B0-9C1EDF3F3F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1" y="1692002"/>
            <a:ext cx="8064901" cy="1736998"/>
          </a:xfrm>
        </p:spPr>
        <p:txBody>
          <a:bodyPr/>
          <a:lstStyle/>
          <a:p>
            <a:r>
              <a:rPr lang="cs-CZ" dirty="0"/>
              <a:t>Většinou textově-vizuální doprovod</a:t>
            </a:r>
          </a:p>
          <a:p>
            <a:pPr lvl="1"/>
            <a:r>
              <a:rPr lang="cs-CZ" dirty="0"/>
              <a:t>PowerPoint, </a:t>
            </a:r>
            <a:r>
              <a:rPr lang="cs-CZ" dirty="0" err="1"/>
              <a:t>Prezi</a:t>
            </a:r>
            <a:r>
              <a:rPr lang="cs-CZ" dirty="0"/>
              <a:t>, …</a:t>
            </a:r>
          </a:p>
          <a:p>
            <a:r>
              <a:rPr lang="cs-CZ" dirty="0"/>
              <a:t>Dvě centra pozornosti (minimálně)</a:t>
            </a:r>
            <a:endParaRPr lang="en-US" dirty="0"/>
          </a:p>
        </p:txBody>
      </p:sp>
      <p:sp>
        <p:nvSpPr>
          <p:cNvPr id="6" name="Zástupný obsah 4">
            <a:extLst>
              <a:ext uri="{FF2B5EF4-FFF2-40B4-BE49-F238E27FC236}">
                <a16:creationId xmlns:a16="http://schemas.microsoft.com/office/drawing/2014/main" id="{E3CCDB0F-FD67-415C-90C7-2773D440EE06}"/>
              </a:ext>
            </a:extLst>
          </p:cNvPr>
          <p:cNvSpPr txBox="1">
            <a:spLocks/>
          </p:cNvSpPr>
          <p:nvPr/>
        </p:nvSpPr>
        <p:spPr>
          <a:xfrm>
            <a:off x="405001" y="3429000"/>
            <a:ext cx="4031999" cy="27648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52000" indent="-180000" algn="l" rtl="0" eaLnBrk="1" fontAlgn="base" hangingPunct="1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8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4000" indent="-18000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3pPr>
            <a:lvl4pPr marL="1371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4pPr>
            <a:lvl5pPr marL="18288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2"/>
              </a:buBlip>
              <a:defRPr>
                <a:solidFill>
                  <a:schemeClr val="tx1"/>
                </a:solidFill>
                <a:latin typeface="+mn-lt"/>
              </a:defRPr>
            </a:lvl6pPr>
            <a:lvl7pPr marL="27432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baseline="0">
                <a:solidFill>
                  <a:schemeClr val="tx1"/>
                </a:solidFill>
                <a:latin typeface="+mn-lt"/>
              </a:defRPr>
            </a:lvl7pPr>
            <a:lvl8pPr marL="32004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8pPr>
            <a:lvl9pPr marL="3657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72000" indent="0" algn="ctr">
              <a:buNone/>
            </a:pPr>
            <a:r>
              <a:rPr lang="cs-CZ" sz="3200" b="1" kern="0" dirty="0">
                <a:solidFill>
                  <a:schemeClr val="tx2"/>
                </a:solidFill>
              </a:rPr>
              <a:t>+</a:t>
            </a:r>
          </a:p>
          <a:p>
            <a:pPr marL="72000" indent="0" algn="ctr">
              <a:buNone/>
            </a:pPr>
            <a:r>
              <a:rPr lang="cs-CZ" sz="2400" kern="0" dirty="0">
                <a:solidFill>
                  <a:schemeClr val="tx2"/>
                </a:solidFill>
              </a:rPr>
              <a:t>Vodítka (my i publikum)</a:t>
            </a:r>
          </a:p>
          <a:p>
            <a:pPr marL="72000" indent="0" algn="ctr">
              <a:buNone/>
            </a:pPr>
            <a:r>
              <a:rPr lang="cs-CZ" sz="2400" kern="0" dirty="0">
                <a:solidFill>
                  <a:schemeClr val="tx2"/>
                </a:solidFill>
              </a:rPr>
              <a:t>Textová osnova</a:t>
            </a:r>
          </a:p>
          <a:p>
            <a:pPr marL="72000" indent="0" algn="ctr">
              <a:buNone/>
            </a:pPr>
            <a:r>
              <a:rPr lang="cs-CZ" sz="2400" kern="0" dirty="0">
                <a:solidFill>
                  <a:schemeClr val="tx2"/>
                </a:solidFill>
              </a:rPr>
              <a:t>Vizuální zkratky (graf)</a:t>
            </a:r>
          </a:p>
        </p:txBody>
      </p:sp>
      <p:sp>
        <p:nvSpPr>
          <p:cNvPr id="7" name="Zástupný obsah 4">
            <a:extLst>
              <a:ext uri="{FF2B5EF4-FFF2-40B4-BE49-F238E27FC236}">
                <a16:creationId xmlns:a16="http://schemas.microsoft.com/office/drawing/2014/main" id="{C9D59DC9-B2BF-46D8-826A-F395D8BF475C}"/>
              </a:ext>
            </a:extLst>
          </p:cNvPr>
          <p:cNvSpPr txBox="1">
            <a:spLocks/>
          </p:cNvSpPr>
          <p:nvPr/>
        </p:nvSpPr>
        <p:spPr>
          <a:xfrm>
            <a:off x="4571999" y="3429000"/>
            <a:ext cx="4032000" cy="2709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52000" indent="-180000" algn="l" rtl="0" eaLnBrk="1" fontAlgn="base" hangingPunct="1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8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4000" indent="-18000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3pPr>
            <a:lvl4pPr marL="1371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4pPr>
            <a:lvl5pPr marL="18288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2"/>
              </a:buBlip>
              <a:defRPr>
                <a:solidFill>
                  <a:schemeClr val="tx1"/>
                </a:solidFill>
                <a:latin typeface="+mn-lt"/>
              </a:defRPr>
            </a:lvl6pPr>
            <a:lvl7pPr marL="27432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baseline="0">
                <a:solidFill>
                  <a:schemeClr val="tx1"/>
                </a:solidFill>
                <a:latin typeface="+mn-lt"/>
              </a:defRPr>
            </a:lvl7pPr>
            <a:lvl8pPr marL="32004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8pPr>
            <a:lvl9pPr marL="3657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324000" lvl="1" indent="0" algn="ctr">
              <a:lnSpc>
                <a:spcPct val="150000"/>
              </a:lnSpc>
              <a:buNone/>
            </a:pPr>
            <a:r>
              <a:rPr lang="cs-CZ" sz="3200" i="1" kern="0" dirty="0">
                <a:solidFill>
                  <a:schemeClr val="accent6"/>
                </a:solidFill>
              </a:rPr>
              <a:t>–</a:t>
            </a:r>
          </a:p>
          <a:p>
            <a:pPr marL="324000" lvl="1" indent="0" algn="ctr">
              <a:lnSpc>
                <a:spcPct val="150000"/>
              </a:lnSpc>
              <a:buNone/>
            </a:pPr>
            <a:r>
              <a:rPr lang="cs-CZ" sz="2400" kern="0" dirty="0">
                <a:solidFill>
                  <a:schemeClr val="accent6"/>
                </a:solidFill>
              </a:rPr>
              <a:t>Oscilace pozornosti</a:t>
            </a:r>
          </a:p>
          <a:p>
            <a:pPr marL="324000" lvl="1" indent="0" algn="ctr">
              <a:lnSpc>
                <a:spcPct val="150000"/>
              </a:lnSpc>
              <a:buNone/>
            </a:pPr>
            <a:r>
              <a:rPr lang="cs-CZ" sz="2400" kern="0" dirty="0">
                <a:solidFill>
                  <a:schemeClr val="accent6"/>
                </a:solidFill>
              </a:rPr>
              <a:t>Zahlcení publika</a:t>
            </a:r>
          </a:p>
          <a:p>
            <a:pPr marL="324000" lvl="1" indent="0" algn="ctr">
              <a:lnSpc>
                <a:spcPct val="150000"/>
              </a:lnSpc>
              <a:buNone/>
            </a:pPr>
            <a:r>
              <a:rPr lang="cs-CZ" sz="2400" kern="0" dirty="0">
                <a:solidFill>
                  <a:schemeClr val="accent6"/>
                </a:solidFill>
              </a:rPr>
              <a:t>Čtení slidů</a:t>
            </a:r>
          </a:p>
          <a:p>
            <a:pPr marL="324000" lvl="1" indent="0" algn="ctr">
              <a:buNone/>
            </a:pPr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70171361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CD9009F6-A007-46A3-BAB6-AC32FDFD96F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PSYb2540, PS2022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2C34E3A-6011-430D-B852-A699AF839F8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E18EE92-877D-471B-AE4F-668D837656DF}" type="slidenum">
              <a:rPr lang="en-US" smtClean="0"/>
              <a:t>66</a:t>
            </a:fld>
            <a:endParaRPr lang="en-US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42869E87-4D58-4237-8C63-1B5C13E27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Kolik informací na slide?</a:t>
            </a:r>
            <a:endParaRPr lang="en-US" dirty="0"/>
          </a:p>
        </p:txBody>
      </p:sp>
      <p:sp>
        <p:nvSpPr>
          <p:cNvPr id="6" name="Zástupný text 3">
            <a:extLst>
              <a:ext uri="{FF2B5EF4-FFF2-40B4-BE49-F238E27FC236}">
                <a16:creationId xmlns:a16="http://schemas.microsoft.com/office/drawing/2014/main" id="{ED4837F4-105A-4F25-B0BA-923F7DC3A93B}"/>
              </a:ext>
            </a:extLst>
          </p:cNvPr>
          <p:cNvSpPr txBox="1">
            <a:spLocks/>
          </p:cNvSpPr>
          <p:nvPr/>
        </p:nvSpPr>
        <p:spPr>
          <a:xfrm>
            <a:off x="540000" y="2647950"/>
            <a:ext cx="3915000" cy="781050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sz="28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2pPr>
            <a:lvl3pPr marL="9144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3pPr>
            <a:lvl4pPr marL="1371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4pPr>
            <a:lvl5pPr marL="18288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2"/>
              </a:buBlip>
              <a:defRPr>
                <a:solidFill>
                  <a:schemeClr val="tx1"/>
                </a:solidFill>
                <a:latin typeface="+mn-lt"/>
              </a:defRPr>
            </a:lvl6pPr>
            <a:lvl7pPr marL="27432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baseline="0">
                <a:solidFill>
                  <a:schemeClr val="tx1"/>
                </a:solidFill>
                <a:latin typeface="+mn-lt"/>
              </a:defRPr>
            </a:lvl7pPr>
            <a:lvl8pPr marL="32004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8pPr>
            <a:lvl9pPr marL="3657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cs-CZ" b="1" kern="0" spc="300" dirty="0"/>
              <a:t>Maximalismus</a:t>
            </a:r>
            <a:endParaRPr lang="en-US" b="1" kern="0" spc="300" dirty="0"/>
          </a:p>
        </p:txBody>
      </p:sp>
      <p:sp>
        <p:nvSpPr>
          <p:cNvPr id="7" name="Zástupný text 5">
            <a:extLst>
              <a:ext uri="{FF2B5EF4-FFF2-40B4-BE49-F238E27FC236}">
                <a16:creationId xmlns:a16="http://schemas.microsoft.com/office/drawing/2014/main" id="{E64C35B5-6AD4-4672-ACAA-8A62B4F5D7CF}"/>
              </a:ext>
            </a:extLst>
          </p:cNvPr>
          <p:cNvSpPr txBox="1">
            <a:spLocks/>
          </p:cNvSpPr>
          <p:nvPr/>
        </p:nvSpPr>
        <p:spPr>
          <a:xfrm>
            <a:off x="4689000" y="2643310"/>
            <a:ext cx="3915000" cy="781050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sz="28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2pPr>
            <a:lvl3pPr marL="9144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3pPr>
            <a:lvl4pPr marL="1371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4pPr>
            <a:lvl5pPr marL="18288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2"/>
              </a:buBlip>
              <a:defRPr>
                <a:solidFill>
                  <a:schemeClr val="tx1"/>
                </a:solidFill>
                <a:latin typeface="+mn-lt"/>
              </a:defRPr>
            </a:lvl6pPr>
            <a:lvl7pPr marL="27432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baseline="0">
                <a:solidFill>
                  <a:schemeClr val="tx1"/>
                </a:solidFill>
                <a:latin typeface="+mn-lt"/>
              </a:defRPr>
            </a:lvl7pPr>
            <a:lvl8pPr marL="32004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8pPr>
            <a:lvl9pPr marL="3657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algn="r"/>
            <a:r>
              <a:rPr lang="cs-CZ" b="1" kern="0" spc="300" dirty="0"/>
              <a:t>Minimalismus</a:t>
            </a:r>
            <a:endParaRPr lang="en-US" b="1" kern="0" spc="300" dirty="0"/>
          </a:p>
        </p:txBody>
      </p:sp>
      <p:sp>
        <p:nvSpPr>
          <p:cNvPr id="9" name="Šipka: obousměrná vodorovná 8">
            <a:extLst>
              <a:ext uri="{FF2B5EF4-FFF2-40B4-BE49-F238E27FC236}">
                <a16:creationId xmlns:a16="http://schemas.microsoft.com/office/drawing/2014/main" id="{B9F80DFC-C083-4EC9-A1FA-79F9570F3060}"/>
              </a:ext>
            </a:extLst>
          </p:cNvPr>
          <p:cNvSpPr/>
          <p:nvPr/>
        </p:nvSpPr>
        <p:spPr bwMode="auto">
          <a:xfrm>
            <a:off x="723900" y="3630252"/>
            <a:ext cx="7711440" cy="252000"/>
          </a:xfrm>
          <a:prstGeom prst="leftRightArrow">
            <a:avLst>
              <a:gd name="adj1" fmla="val 27987"/>
              <a:gd name="adj2" fmla="val 84591"/>
            </a:avLst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654833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6F8B9453-DB07-4FEA-BF67-EC5268925E0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PSYb2540, PS2022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4005493D-8138-457A-B278-CC0620E09DA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E18EE92-877D-471B-AE4F-668D837656DF}" type="slidenum">
              <a:rPr lang="en-US" smtClean="0"/>
              <a:t>67</a:t>
            </a:fld>
            <a:endParaRPr lang="en-US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D98BDD5D-767B-4C36-898D-501D5DDB03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Příklad</a:t>
            </a:r>
            <a:endParaRPr lang="en-US" dirty="0"/>
          </a:p>
        </p:txBody>
      </p:sp>
      <p:sp>
        <p:nvSpPr>
          <p:cNvPr id="6" name="Zástupný symbol pro obsah 2">
            <a:extLst>
              <a:ext uri="{FF2B5EF4-FFF2-40B4-BE49-F238E27FC236}">
                <a16:creationId xmlns:a16="http://schemas.microsoft.com/office/drawing/2014/main" id="{C6D0C3BB-CF6E-48FE-B175-D618D4F797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750" y="1692275"/>
            <a:ext cx="8064500" cy="4140200"/>
          </a:xfrm>
        </p:spPr>
        <p:txBody>
          <a:bodyPr>
            <a:normAutofit fontScale="62500" lnSpcReduction="20000"/>
          </a:bodyPr>
          <a:lstStyle/>
          <a:p>
            <a:pPr marL="457200" indent="-457200"/>
            <a:r>
              <a:rPr lang="cs-CZ" dirty="0"/>
              <a:t>Online komunity představují svébytný sociální prostor, v němž spolu lidé interagují, vyměňují si materiály a informace, či se společně se angažují v určitých aktivitách. </a:t>
            </a:r>
          </a:p>
          <a:p>
            <a:pPr marL="457200" indent="-457200"/>
            <a:r>
              <a:rPr lang="cs-CZ" dirty="0"/>
              <a:t>Existuje celá řada internetových platforem, na kterých online komunity vznikají; např. jde o sociální sítě, online hry, blogy či diskusní fóra. </a:t>
            </a:r>
          </a:p>
          <a:p>
            <a:pPr marL="457200" indent="-457200"/>
            <a:r>
              <a:rPr lang="cs-CZ" dirty="0"/>
              <a:t>Obrovskou výhodou online komunit je právě to, že umožňují se rychle a jednoduše spojit s lidmi napříč celou republikou, ne-li světem, s nimiž lze sdílet stejný zájem či názor. </a:t>
            </a:r>
          </a:p>
          <a:p>
            <a:pPr marL="457200" indent="-457200"/>
            <a:r>
              <a:rPr lang="cs-CZ" dirty="0"/>
              <a:t>Mnohé online komunity sestávají také z členů, kteří se nesdružují jen na internetu, ale i mimo něj tváří v tvář (</a:t>
            </a:r>
            <a:r>
              <a:rPr lang="cs-CZ" dirty="0" err="1"/>
              <a:t>Hine</a:t>
            </a:r>
            <a:r>
              <a:rPr lang="cs-CZ" dirty="0"/>
              <a:t>, 2008).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8532026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1C240AC6-87D1-47D3-916A-37A1F143114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PSYb2540, PS2022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115F3132-5E18-4339-A643-EA6926113A0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E18EE92-877D-471B-AE4F-668D837656DF}" type="slidenum">
              <a:rPr lang="en-US" smtClean="0"/>
              <a:t>68</a:t>
            </a:fld>
            <a:endParaRPr lang="en-US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306E5644-4A92-4695-808B-0E051170D9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Příklad</a:t>
            </a:r>
            <a:endParaRPr lang="en-US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89523BDF-584F-4C46-9EB0-7FE1491C69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0000"/>
              </a:lnSpc>
              <a:spcAft>
                <a:spcPts val="2400"/>
              </a:spcAft>
            </a:pPr>
            <a:r>
              <a:rPr lang="cs-CZ" sz="2400" dirty="0"/>
              <a:t>Online komunity  -  sociální prostor, v němž spolu lidé interagují, vyměňují si materiály a informace</a:t>
            </a:r>
          </a:p>
          <a:p>
            <a:pPr>
              <a:lnSpc>
                <a:spcPct val="100000"/>
              </a:lnSpc>
              <a:spcAft>
                <a:spcPts val="2400"/>
              </a:spcAft>
            </a:pPr>
            <a:r>
              <a:rPr lang="cs-CZ" sz="2400" dirty="0"/>
              <a:t>Mnoho platforem (online hry, blogy, diskusní fóra) </a:t>
            </a:r>
          </a:p>
          <a:p>
            <a:pPr>
              <a:lnSpc>
                <a:spcPct val="100000"/>
              </a:lnSpc>
              <a:spcAft>
                <a:spcPts val="2400"/>
              </a:spcAft>
            </a:pPr>
            <a:r>
              <a:rPr lang="cs-CZ" sz="2400" dirty="0"/>
              <a:t>Výhoda – okamžitá interakce napříč celým světem </a:t>
            </a:r>
          </a:p>
          <a:p>
            <a:pPr>
              <a:lnSpc>
                <a:spcPct val="100000"/>
              </a:lnSpc>
              <a:spcAft>
                <a:spcPts val="2400"/>
              </a:spcAft>
            </a:pPr>
            <a:r>
              <a:rPr lang="cs-CZ" sz="2400" dirty="0"/>
              <a:t>Interakce online i </a:t>
            </a:r>
            <a:r>
              <a:rPr lang="cs-CZ" sz="2400" dirty="0" err="1"/>
              <a:t>offline</a:t>
            </a:r>
            <a:r>
              <a:rPr lang="cs-CZ" sz="2400" dirty="0"/>
              <a:t> (</a:t>
            </a:r>
            <a:r>
              <a:rPr lang="cs-CZ" sz="2400" dirty="0" err="1"/>
              <a:t>Hine</a:t>
            </a:r>
            <a:r>
              <a:rPr lang="cs-CZ" sz="2400" dirty="0"/>
              <a:t>, 2008). 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96622418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1C240AC6-87D1-47D3-916A-37A1F143114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PSYb2540, PS2022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115F3132-5E18-4339-A643-EA6926113A0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E18EE92-877D-471B-AE4F-668D837656DF}" type="slidenum">
              <a:rPr lang="en-US" smtClean="0"/>
              <a:t>69</a:t>
            </a:fld>
            <a:endParaRPr lang="en-US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306E5644-4A92-4695-808B-0E051170D9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Příklad</a:t>
            </a:r>
            <a:endParaRPr lang="en-US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89523BDF-584F-4C46-9EB0-7FE1491C69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cs-CZ" sz="2800" dirty="0"/>
              <a:t>Online komunity</a:t>
            </a:r>
          </a:p>
          <a:p>
            <a:pPr>
              <a:lnSpc>
                <a:spcPct val="100000"/>
              </a:lnSpc>
            </a:pPr>
            <a:endParaRPr lang="cs-CZ" sz="2800" dirty="0"/>
          </a:p>
          <a:p>
            <a:pPr>
              <a:lnSpc>
                <a:spcPct val="100000"/>
              </a:lnSpc>
            </a:pPr>
            <a:r>
              <a:rPr lang="cs-CZ" sz="2800" dirty="0"/>
              <a:t>Mnoho platforem</a:t>
            </a:r>
          </a:p>
          <a:p>
            <a:pPr>
              <a:lnSpc>
                <a:spcPct val="100000"/>
              </a:lnSpc>
            </a:pPr>
            <a:endParaRPr lang="cs-CZ" sz="2800" dirty="0"/>
          </a:p>
          <a:p>
            <a:pPr>
              <a:lnSpc>
                <a:spcPct val="100000"/>
              </a:lnSpc>
            </a:pPr>
            <a:r>
              <a:rPr lang="cs-CZ" sz="2800" dirty="0"/>
              <a:t>Výhody</a:t>
            </a:r>
          </a:p>
          <a:p>
            <a:pPr>
              <a:lnSpc>
                <a:spcPct val="100000"/>
              </a:lnSpc>
            </a:pPr>
            <a:endParaRPr lang="cs-CZ" sz="2800" dirty="0"/>
          </a:p>
          <a:p>
            <a:pPr>
              <a:lnSpc>
                <a:spcPct val="100000"/>
              </a:lnSpc>
            </a:pPr>
            <a:r>
              <a:rPr lang="cs-CZ" sz="2800" dirty="0"/>
              <a:t>Formy interakce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78746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67F4AF10-4565-4CFE-BC54-4299E029798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PSYb2540, PS2022</a:t>
            </a:r>
            <a:endParaRPr lang="en-US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2FA767E6-4974-4440-922C-33D2A2E450C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E18EE92-877D-471B-AE4F-668D837656DF}" type="slidenum">
              <a:rPr lang="en-US" smtClean="0"/>
              <a:t>7</a:t>
            </a:fld>
            <a:endParaRPr lang="en-US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62F6F7D7-D0D5-4D13-BE25-193E009F8D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Průběh obhajoby</a:t>
            </a:r>
            <a:endParaRPr lang="en-US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E940C2A3-0977-47C7-8906-C86CEDA54E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86350" indent="-514350">
              <a:buFont typeface="+mj-lt"/>
              <a:buAutoNum type="arabicPeriod"/>
            </a:pPr>
            <a:r>
              <a:rPr lang="cs-CZ" dirty="0"/>
              <a:t>Představení komise</a:t>
            </a:r>
          </a:p>
          <a:p>
            <a:pPr marL="586350" indent="-514350">
              <a:buFont typeface="+mj-lt"/>
              <a:buAutoNum type="arabicPeriod"/>
            </a:pPr>
            <a:r>
              <a:rPr lang="cs-CZ" dirty="0">
                <a:solidFill>
                  <a:schemeClr val="tx2"/>
                </a:solidFill>
              </a:rPr>
              <a:t>Vaše prezentace práce</a:t>
            </a:r>
          </a:p>
          <a:p>
            <a:pPr marL="586350" indent="-514350">
              <a:buFont typeface="+mj-lt"/>
              <a:buAutoNum type="arabicPeriod"/>
            </a:pPr>
            <a:r>
              <a:rPr lang="cs-CZ" dirty="0"/>
              <a:t>Posudky (vedoucí + oponent*</a:t>
            </a:r>
            <a:r>
              <a:rPr lang="cs-CZ" dirty="0" err="1"/>
              <a:t>ka</a:t>
            </a:r>
            <a:r>
              <a:rPr lang="cs-CZ" dirty="0"/>
              <a:t>)</a:t>
            </a:r>
          </a:p>
          <a:p>
            <a:pPr marL="586350" indent="-514350">
              <a:buFont typeface="+mj-lt"/>
              <a:buAutoNum type="arabicPeriod"/>
            </a:pPr>
            <a:r>
              <a:rPr lang="cs-CZ" dirty="0"/>
              <a:t>Diskuse</a:t>
            </a:r>
          </a:p>
          <a:p>
            <a:pPr marL="586350" indent="-514350">
              <a:buFont typeface="+mj-lt"/>
              <a:buAutoNum type="arabicPeriod"/>
            </a:pPr>
            <a:r>
              <a:rPr lang="cs-CZ" dirty="0"/>
              <a:t>Porada komise</a:t>
            </a:r>
          </a:p>
          <a:p>
            <a:pPr marL="586350" indent="-514350">
              <a:buFont typeface="+mj-lt"/>
              <a:buAutoNum type="arabicPeriod"/>
            </a:pPr>
            <a:r>
              <a:rPr lang="cs-CZ" dirty="0"/>
              <a:t>Sdělení výsledku</a:t>
            </a:r>
          </a:p>
        </p:txBody>
      </p:sp>
      <p:pic>
        <p:nvPicPr>
          <p:cNvPr id="27" name="Grafický objekt 26" descr="Přesýpací hodiny 30% obrys">
            <a:extLst>
              <a:ext uri="{FF2B5EF4-FFF2-40B4-BE49-F238E27FC236}">
                <a16:creationId xmlns:a16="http://schemas.microsoft.com/office/drawing/2014/main" id="{905C0001-D1F9-4D7A-AC4C-3CECA6C36B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01180" y="1293975"/>
            <a:ext cx="855676" cy="855676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81ACC91-7BDE-A129-5CDB-5F35AD1323D1}"/>
              </a:ext>
            </a:extLst>
          </p:cNvPr>
          <p:cNvSpPr/>
          <p:nvPr/>
        </p:nvSpPr>
        <p:spPr bwMode="auto">
          <a:xfrm>
            <a:off x="7392805" y="1692002"/>
            <a:ext cx="1211194" cy="3794398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j-lt"/>
              </a:rPr>
              <a:t>40 min.</a:t>
            </a: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j-lt"/>
            </a:endParaRPr>
          </a:p>
        </p:txBody>
      </p:sp>
      <p:sp>
        <p:nvSpPr>
          <p:cNvPr id="17" name="Obdélník: se zakulacenými rohy 33">
            <a:extLst>
              <a:ext uri="{FF2B5EF4-FFF2-40B4-BE49-F238E27FC236}">
                <a16:creationId xmlns:a16="http://schemas.microsoft.com/office/drawing/2014/main" id="{4404514B-3F6A-4798-FE89-182141FABDF4}"/>
              </a:ext>
            </a:extLst>
          </p:cNvPr>
          <p:cNvSpPr/>
          <p:nvPr/>
        </p:nvSpPr>
        <p:spPr bwMode="auto">
          <a:xfrm>
            <a:off x="6158558" y="2242239"/>
            <a:ext cx="1340920" cy="855677"/>
          </a:xfrm>
          <a:prstGeom prst="roundRect">
            <a:avLst/>
          </a:prstGeom>
          <a:noFill/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400" b="0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+mj-lt"/>
              </a:rPr>
              <a:t>10 min.</a:t>
            </a: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2"/>
              </a:solidFill>
              <a:effectLst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7330961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://www.freshminds.net/wp-content/uploads/2009/01/blog-wordle1.png">
            <a:extLst>
              <a:ext uri="{FF2B5EF4-FFF2-40B4-BE49-F238E27FC236}">
                <a16:creationId xmlns:a16="http://schemas.microsoft.com/office/drawing/2014/main" id="{3490674E-31E5-4C64-8686-72986545081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1903" y="1346015"/>
            <a:ext cx="5800194" cy="4165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1C240AC6-87D1-47D3-916A-37A1F143114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PSYb2540, PS2022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115F3132-5E18-4339-A643-EA6926113A0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E18EE92-877D-471B-AE4F-668D837656DF}" type="slidenum">
              <a:rPr lang="en-US" smtClean="0"/>
              <a:t>70</a:t>
            </a:fld>
            <a:endParaRPr lang="en-US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306E5644-4A92-4695-808B-0E051170D9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Příklad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816002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75725DC7-7A73-4EE7-BEF9-33E49BCEBAA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PSYb2540, PS2022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6ACEB34C-D73C-45A2-96DD-7C42154EFFE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E18EE92-877D-471B-AE4F-668D837656DF}" type="slidenum">
              <a:rPr lang="en-US" smtClean="0"/>
              <a:t>71</a:t>
            </a:fld>
            <a:endParaRPr lang="en-US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F72AA198-185E-4BCF-B2B7-CD2E2EFA52AD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540000" y="1290515"/>
            <a:ext cx="3915000" cy="781050"/>
          </a:xfrm>
        </p:spPr>
        <p:txBody>
          <a:bodyPr anchor="ctr"/>
          <a:lstStyle/>
          <a:p>
            <a:r>
              <a:rPr lang="cs-CZ" sz="2800" b="1" spc="300" dirty="0">
                <a:solidFill>
                  <a:schemeClr val="tx1"/>
                </a:solidFill>
              </a:rPr>
              <a:t>Maximalismus</a:t>
            </a:r>
            <a:endParaRPr lang="en-US" b="1" spc="300" dirty="0">
              <a:solidFill>
                <a:schemeClr val="tx1"/>
              </a:solidFill>
            </a:endParaRPr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79207DFA-0A77-4835-86D2-3860815FC8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Kolik informací na slide?</a:t>
            </a:r>
            <a:endParaRPr lang="en-US" dirty="0"/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127A743F-3658-4828-8FE9-B549D6076418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4688459" y="1285875"/>
            <a:ext cx="3915000" cy="781050"/>
          </a:xfrm>
        </p:spPr>
        <p:txBody>
          <a:bodyPr anchor="ctr"/>
          <a:lstStyle/>
          <a:p>
            <a:r>
              <a:rPr lang="cs-CZ" sz="2800" b="1" spc="300" dirty="0">
                <a:solidFill>
                  <a:schemeClr val="tx1"/>
                </a:solidFill>
              </a:rPr>
              <a:t>Minimalismus</a:t>
            </a:r>
            <a:endParaRPr lang="en-US" sz="2800" b="1" spc="300" dirty="0">
              <a:solidFill>
                <a:schemeClr val="tx1"/>
              </a:solidFill>
            </a:endParaRPr>
          </a:p>
        </p:txBody>
      </p:sp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91A92FE8-F7B3-472E-8520-2D2AE3392B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1" y="2066925"/>
            <a:ext cx="3914998" cy="3765076"/>
          </a:xfrm>
        </p:spPr>
        <p:txBody>
          <a:bodyPr/>
          <a:lstStyle/>
          <a:p>
            <a:r>
              <a:rPr lang="cs-CZ" sz="2400" dirty="0">
                <a:solidFill>
                  <a:schemeClr val="tx2"/>
                </a:solidFill>
              </a:rPr>
              <a:t>Nic nevynecháme</a:t>
            </a:r>
          </a:p>
          <a:p>
            <a:r>
              <a:rPr lang="cs-CZ" sz="2400" dirty="0">
                <a:solidFill>
                  <a:schemeClr val="tx2"/>
                </a:solidFill>
              </a:rPr>
              <a:t>V krizi můžeme začít číst</a:t>
            </a:r>
          </a:p>
          <a:p>
            <a:endParaRPr lang="cs-CZ" sz="2400" dirty="0"/>
          </a:p>
          <a:p>
            <a:r>
              <a:rPr lang="cs-CZ" sz="2400" dirty="0">
                <a:solidFill>
                  <a:schemeClr val="accent6"/>
                </a:solidFill>
              </a:rPr>
              <a:t>Můžeme se v tom ztratit</a:t>
            </a:r>
          </a:p>
          <a:p>
            <a:r>
              <a:rPr lang="cs-CZ" sz="2400" dirty="0">
                <a:solidFill>
                  <a:schemeClr val="accent6"/>
                </a:solidFill>
              </a:rPr>
              <a:t>Publikum buď čte, nebo poslouchá - ne oboje</a:t>
            </a:r>
            <a:endParaRPr lang="en-US" sz="2400" dirty="0">
              <a:solidFill>
                <a:schemeClr val="accent6"/>
              </a:solidFill>
            </a:endParaRPr>
          </a:p>
        </p:txBody>
      </p:sp>
      <p:sp>
        <p:nvSpPr>
          <p:cNvPr id="8" name="Zástupný obsah 7">
            <a:extLst>
              <a:ext uri="{FF2B5EF4-FFF2-40B4-BE49-F238E27FC236}">
                <a16:creationId xmlns:a16="http://schemas.microsoft.com/office/drawing/2014/main" id="{52BAA46A-D96C-412D-833E-12AF66FE3E89}"/>
              </a:ext>
            </a:extLst>
          </p:cNvPr>
          <p:cNvSpPr>
            <a:spLocks noGrp="1"/>
          </p:cNvSpPr>
          <p:nvPr>
            <p:ph idx="28"/>
          </p:nvPr>
        </p:nvSpPr>
        <p:spPr>
          <a:xfrm>
            <a:off x="4688460" y="2071565"/>
            <a:ext cx="3914998" cy="3758706"/>
          </a:xfrm>
        </p:spPr>
        <p:txBody>
          <a:bodyPr/>
          <a:lstStyle/>
          <a:p>
            <a:r>
              <a:rPr lang="cs-CZ" sz="2400" dirty="0">
                <a:solidFill>
                  <a:schemeClr val="tx2"/>
                </a:solidFill>
              </a:rPr>
              <a:t>Plná pozornost publika</a:t>
            </a:r>
          </a:p>
          <a:p>
            <a:r>
              <a:rPr lang="cs-CZ" sz="2400" dirty="0">
                <a:solidFill>
                  <a:schemeClr val="tx2"/>
                </a:solidFill>
              </a:rPr>
              <a:t>Lépe se improvizuje</a:t>
            </a:r>
          </a:p>
          <a:p>
            <a:endParaRPr lang="cs-CZ" sz="2400" dirty="0"/>
          </a:p>
          <a:p>
            <a:r>
              <a:rPr lang="cs-CZ" sz="2400" dirty="0">
                <a:solidFill>
                  <a:schemeClr val="accent6"/>
                </a:solidFill>
              </a:rPr>
              <a:t>Můžeme něco přeskočit</a:t>
            </a:r>
          </a:p>
          <a:p>
            <a:r>
              <a:rPr lang="cs-CZ" sz="2400" dirty="0">
                <a:solidFill>
                  <a:schemeClr val="accent6"/>
                </a:solidFill>
              </a:rPr>
              <a:t>Není se čeho chytnout</a:t>
            </a:r>
          </a:p>
          <a:p>
            <a:r>
              <a:rPr lang="cs-CZ" sz="2400" dirty="0">
                <a:solidFill>
                  <a:schemeClr val="accent6"/>
                </a:solidFill>
              </a:rPr>
              <a:t>Méně informací pro publikum</a:t>
            </a:r>
            <a:endParaRPr lang="en-US" sz="2400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616476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4818D4E0-A6BF-45D5-A022-D85CE98EA4E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PSYb2540, PS2022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E4ABFEF7-E6B4-4F93-BB17-7917778FBA5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E18EE92-877D-471B-AE4F-668D837656DF}" type="slidenum">
              <a:rPr lang="en-US" smtClean="0"/>
              <a:t>72</a:t>
            </a:fld>
            <a:endParaRPr lang="en-US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DE0CD9CD-FEB6-47E7-B50C-EEA07DDD70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Kolik informací na slide</a:t>
            </a:r>
            <a:endParaRPr lang="en-US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8527FE71-94A0-4CF8-8DA2-507EE9BA35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Doporučuje se spíše méně</a:t>
            </a:r>
          </a:p>
          <a:p>
            <a:r>
              <a:rPr lang="cs-CZ" dirty="0"/>
              <a:t>Vyzkoušejte si, co více sedí Vám</a:t>
            </a:r>
          </a:p>
          <a:p>
            <a:r>
              <a:rPr lang="cs-CZ" dirty="0"/>
              <a:t>Může se měnit v průběhu prezentace</a:t>
            </a:r>
          </a:p>
          <a:p>
            <a:pPr lvl="1"/>
            <a:r>
              <a:rPr lang="cs-CZ" dirty="0"/>
              <a:t>Kde potřebujete více záchytných bodů?</a:t>
            </a:r>
          </a:p>
          <a:p>
            <a:pPr lvl="1"/>
            <a:r>
              <a:rPr lang="cs-CZ" dirty="0"/>
              <a:t>Kde je bude potřebovat publikum?</a:t>
            </a:r>
          </a:p>
          <a:p>
            <a:r>
              <a:rPr lang="cs-CZ" dirty="0"/>
              <a:t>Další poznámky</a:t>
            </a:r>
          </a:p>
          <a:p>
            <a:pPr lvl="1"/>
            <a:r>
              <a:rPr lang="cs-CZ" dirty="0"/>
              <a:t>Na papíře (s mírou)</a:t>
            </a:r>
          </a:p>
          <a:p>
            <a:pPr lvl="1"/>
            <a:r>
              <a:rPr lang="cs-CZ" dirty="0"/>
              <a:t>Poznámky v PPT (ne vždy dostupné)</a:t>
            </a:r>
          </a:p>
        </p:txBody>
      </p:sp>
    </p:spTree>
    <p:extLst>
      <p:ext uri="{BB962C8B-B14F-4D97-AF65-F5344CB8AC3E}">
        <p14:creationId xmlns:p14="http://schemas.microsoft.com/office/powerpoint/2010/main" val="89862021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CCFB680B-0E71-4B0C-A53C-69472228DDE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PSYb2540, PS2022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F3FB5CA5-EF09-4440-89B2-E5F501C4133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E18EE92-877D-471B-AE4F-668D837656DF}" type="slidenum">
              <a:rPr lang="en-US" smtClean="0"/>
              <a:t>73</a:t>
            </a:fld>
            <a:endParaRPr lang="en-US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3DC2A9DC-6775-476B-AE01-B0B8F82F3A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Grafické aspekty</a:t>
            </a:r>
            <a:endParaRPr lang="en-US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7358A8C4-0C9C-4CC8-98D5-D04A6AEFC1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Text / písmo</a:t>
            </a:r>
          </a:p>
          <a:p>
            <a:r>
              <a:rPr lang="cs-CZ" dirty="0"/>
              <a:t>Šablona / design</a:t>
            </a:r>
          </a:p>
          <a:p>
            <a:r>
              <a:rPr lang="cs-CZ" dirty="0"/>
              <a:t>Animace</a:t>
            </a:r>
          </a:p>
          <a:p>
            <a:r>
              <a:rPr lang="cs-CZ" dirty="0"/>
              <a:t>Grafy</a:t>
            </a:r>
          </a:p>
          <a:p>
            <a:r>
              <a:rPr lang="cs-CZ" dirty="0"/>
              <a:t>Obrázky / AV</a:t>
            </a:r>
          </a:p>
          <a:p>
            <a:endParaRPr lang="cs-CZ" dirty="0"/>
          </a:p>
          <a:p>
            <a:endParaRPr lang="en-US" dirty="0"/>
          </a:p>
        </p:txBody>
      </p:sp>
      <p:pic>
        <p:nvPicPr>
          <p:cNvPr id="7" name="Obrázek 6" descr="Obsah obrázku země&#10;&#10;Popis byl vytvořen automaticky">
            <a:extLst>
              <a:ext uri="{FF2B5EF4-FFF2-40B4-BE49-F238E27FC236}">
                <a16:creationId xmlns:a16="http://schemas.microsoft.com/office/drawing/2014/main" id="{A1F45799-792E-4DD2-BE35-AFE723860B7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8" t="12969" r="26292" b="15828"/>
          <a:stretch/>
        </p:blipFill>
        <p:spPr>
          <a:xfrm>
            <a:off x="4868271" y="1692002"/>
            <a:ext cx="3223460" cy="32030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0595010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BA884655-BF56-4582-A6BF-D1F40AB9CC7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PSYb2540, PS2022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191CF9C4-19FD-4F65-8A74-F8436A2ADD7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E18EE92-877D-471B-AE4F-668D837656DF}" type="slidenum">
              <a:rPr lang="en-US" smtClean="0"/>
              <a:t>74</a:t>
            </a:fld>
            <a:endParaRPr lang="en-US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2CFAA12C-BB91-47A4-9F01-87786AE401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Text</a:t>
            </a:r>
            <a:endParaRPr lang="en-US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D4A8BC35-D4DD-475D-9FC0-C779447B1D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Přiměřené množství – čitelné i zdálky</a:t>
            </a:r>
          </a:p>
          <a:p>
            <a:r>
              <a:rPr lang="cs-CZ" dirty="0"/>
              <a:t>Strukturovat</a:t>
            </a:r>
          </a:p>
          <a:p>
            <a:pPr lvl="1"/>
            <a:r>
              <a:rPr lang="cs-CZ" dirty="0"/>
              <a:t>Odrážky, odsazení, sloupce</a:t>
            </a:r>
          </a:p>
          <a:p>
            <a:pPr lvl="1"/>
            <a:r>
              <a:rPr lang="cs-CZ" dirty="0"/>
              <a:t>Zvýraznění </a:t>
            </a:r>
            <a:r>
              <a:rPr lang="cs-CZ" b="1" dirty="0">
                <a:solidFill>
                  <a:schemeClr val="tx2"/>
                </a:solidFill>
              </a:rPr>
              <a:t>důležitých bodů</a:t>
            </a:r>
          </a:p>
          <a:p>
            <a:r>
              <a:rPr lang="cs-CZ" dirty="0"/>
              <a:t>Většinou ne celé věty</a:t>
            </a:r>
          </a:p>
          <a:p>
            <a:pPr lvl="1"/>
            <a:r>
              <a:rPr lang="cs-CZ" dirty="0"/>
              <a:t>Výjimky – definice, citát</a:t>
            </a:r>
          </a:p>
          <a:p>
            <a:endParaRPr lang="en-US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201613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F3478A12-2507-42AD-8B60-AEBE2BAC6C2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PSYb2540, PS2022</a:t>
            </a:r>
            <a:endParaRPr lang="en-US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8A6E718A-08D1-42AE-AB29-50FAFE99102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E18EE92-877D-471B-AE4F-668D837656DF}" type="slidenum">
              <a:rPr lang="en-US" smtClean="0"/>
              <a:t>75</a:t>
            </a:fld>
            <a:endParaRPr lang="en-US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D8E6536E-592C-4F23-9173-17B31F6C87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Písmo</a:t>
            </a:r>
            <a:endParaRPr lang="en-US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B8362EFE-6E7B-4A5C-BA31-1C438D0345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1" y="1692002"/>
            <a:ext cx="4031999" cy="4139998"/>
          </a:xfrm>
        </p:spPr>
        <p:txBody>
          <a:bodyPr/>
          <a:lstStyle/>
          <a:p>
            <a:r>
              <a:rPr lang="cs-CZ" dirty="0"/>
              <a:t>Dostatečně velké </a:t>
            </a:r>
          </a:p>
          <a:p>
            <a:r>
              <a:rPr lang="cs-CZ" dirty="0"/>
              <a:t>Ideálně min. 20</a:t>
            </a:r>
          </a:p>
          <a:p>
            <a:r>
              <a:rPr lang="cs-CZ" dirty="0"/>
              <a:t>Čitelný font:</a:t>
            </a:r>
          </a:p>
          <a:p>
            <a:pPr marL="324000" lvl="1" indent="0">
              <a:lnSpc>
                <a:spcPct val="150000"/>
              </a:lnSpc>
              <a:buNone/>
            </a:pPr>
            <a:r>
              <a:rPr lang="cs-CZ" sz="2800" dirty="0">
                <a:latin typeface="Grandview" panose="020B0502040204020203" pitchFamily="34" charset="0"/>
                <a:cs typeface="Courier New" panose="02070309020205020404" pitchFamily="49" charset="0"/>
              </a:rPr>
              <a:t>	Tohle se čte líp</a:t>
            </a:r>
          </a:p>
          <a:p>
            <a:pPr marL="324000" lvl="1" indent="0">
              <a:lnSpc>
                <a:spcPct val="150000"/>
              </a:lnSpc>
              <a:buNone/>
            </a:pPr>
            <a:r>
              <a:rPr lang="cs-CZ" sz="2800" dirty="0">
                <a:latin typeface="Grandview" panose="020B0502040204020203" pitchFamily="34" charset="0"/>
                <a:cs typeface="Courier New" panose="02070309020205020404" pitchFamily="49" charset="0"/>
              </a:rPr>
              <a:t>	</a:t>
            </a:r>
            <a:r>
              <a:rPr lang="cs-CZ" sz="2800" dirty="0">
                <a:latin typeface="Brush Script MT" panose="03060802040406070304" pitchFamily="66" charset="0"/>
                <a:cs typeface="Courier New" panose="02070309020205020404" pitchFamily="49" charset="0"/>
              </a:rPr>
              <a:t>Tohle se čte hůř</a:t>
            </a:r>
          </a:p>
        </p:txBody>
      </p:sp>
      <p:sp>
        <p:nvSpPr>
          <p:cNvPr id="6" name="Zástupný obsah 4">
            <a:extLst>
              <a:ext uri="{FF2B5EF4-FFF2-40B4-BE49-F238E27FC236}">
                <a16:creationId xmlns:a16="http://schemas.microsoft.com/office/drawing/2014/main" id="{E9778058-BBD7-4474-B95F-DE618AB55526}"/>
              </a:ext>
            </a:extLst>
          </p:cNvPr>
          <p:cNvSpPr txBox="1">
            <a:spLocks/>
          </p:cNvSpPr>
          <p:nvPr/>
        </p:nvSpPr>
        <p:spPr>
          <a:xfrm>
            <a:off x="4572000" y="1692002"/>
            <a:ext cx="4031999" cy="413999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52000" indent="-180000" algn="l" rtl="0" eaLnBrk="1" fontAlgn="base" hangingPunct="1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8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4000" indent="-18000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3pPr>
            <a:lvl4pPr marL="1371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4pPr>
            <a:lvl5pPr marL="18288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2"/>
              </a:buBlip>
              <a:defRPr>
                <a:solidFill>
                  <a:schemeClr val="tx1"/>
                </a:solidFill>
                <a:latin typeface="+mn-lt"/>
              </a:defRPr>
            </a:lvl6pPr>
            <a:lvl7pPr marL="27432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baseline="0">
                <a:solidFill>
                  <a:schemeClr val="tx1"/>
                </a:solidFill>
                <a:latin typeface="+mn-lt"/>
              </a:defRPr>
            </a:lvl7pPr>
            <a:lvl8pPr marL="32004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8pPr>
            <a:lvl9pPr marL="3657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algn="ctr"/>
            <a:r>
              <a:rPr lang="cs-CZ" sz="3200" kern="0" dirty="0">
                <a:solidFill>
                  <a:schemeClr val="accent1"/>
                </a:solidFill>
              </a:rPr>
              <a:t>Tohle je 32</a:t>
            </a:r>
          </a:p>
          <a:p>
            <a:pPr algn="ctr"/>
            <a:r>
              <a:rPr lang="cs-CZ" kern="0" dirty="0">
                <a:solidFill>
                  <a:schemeClr val="accent1"/>
                </a:solidFill>
              </a:rPr>
              <a:t>Tohle je 28</a:t>
            </a:r>
          </a:p>
          <a:p>
            <a:pPr algn="ctr"/>
            <a:r>
              <a:rPr lang="cs-CZ" sz="2400" kern="0" dirty="0">
                <a:solidFill>
                  <a:schemeClr val="accent1"/>
                </a:solidFill>
              </a:rPr>
              <a:t>Tohle je 24</a:t>
            </a:r>
          </a:p>
          <a:p>
            <a:pPr algn="ctr"/>
            <a:r>
              <a:rPr lang="cs-CZ" sz="2000" kern="0" dirty="0">
                <a:solidFill>
                  <a:schemeClr val="accent1"/>
                </a:solidFill>
              </a:rPr>
              <a:t>Tohle je 20</a:t>
            </a:r>
          </a:p>
          <a:p>
            <a:pPr algn="ctr"/>
            <a:r>
              <a:rPr lang="cs-CZ" sz="1800" kern="0" dirty="0">
                <a:solidFill>
                  <a:schemeClr val="accent1"/>
                </a:solidFill>
              </a:rPr>
              <a:t>Tohle je 18</a:t>
            </a:r>
          </a:p>
          <a:p>
            <a:pPr algn="ctr"/>
            <a:r>
              <a:rPr lang="cs-CZ" sz="1600" kern="0" dirty="0">
                <a:solidFill>
                  <a:schemeClr val="accent1"/>
                </a:solidFill>
              </a:rPr>
              <a:t>Tohle je 16</a:t>
            </a:r>
          </a:p>
          <a:p>
            <a:pPr algn="ctr"/>
            <a:r>
              <a:rPr lang="cs-CZ" sz="1400" kern="0" dirty="0">
                <a:solidFill>
                  <a:schemeClr val="accent1"/>
                </a:solidFill>
              </a:rPr>
              <a:t>Tohle je 14</a:t>
            </a:r>
          </a:p>
          <a:p>
            <a:pPr algn="ctr"/>
            <a:r>
              <a:rPr lang="cs-CZ" sz="1200" kern="0" dirty="0">
                <a:solidFill>
                  <a:schemeClr val="accent1"/>
                </a:solidFill>
              </a:rPr>
              <a:t>Tohle je 12</a:t>
            </a:r>
          </a:p>
          <a:p>
            <a:pPr algn="ctr"/>
            <a:r>
              <a:rPr lang="cs-CZ" sz="1000" kern="0" dirty="0">
                <a:solidFill>
                  <a:schemeClr val="accent1"/>
                </a:solidFill>
              </a:rPr>
              <a:t>Tohle je 10</a:t>
            </a:r>
          </a:p>
        </p:txBody>
      </p:sp>
    </p:spTree>
    <p:extLst>
      <p:ext uri="{BB962C8B-B14F-4D97-AF65-F5344CB8AC3E}">
        <p14:creationId xmlns:p14="http://schemas.microsoft.com/office/powerpoint/2010/main" val="1819105272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20F5EE72-FBE6-45F7-B7EE-CD7693E090A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PSYb2540, PS2022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2BED34E3-20E4-417B-A1A2-E1B229BFDFB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E18EE92-877D-471B-AE4F-668D837656DF}" type="slidenum">
              <a:rPr lang="en-US" smtClean="0"/>
              <a:t>76</a:t>
            </a:fld>
            <a:endParaRPr lang="en-US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35BBCEEE-B9B6-4F65-B21C-FCD7F7CD2C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Šablona / design</a:t>
            </a:r>
            <a:endParaRPr lang="en-US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BBE7B527-0B45-47E5-9B39-5A3DB74F07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25854"/>
            <a:ext cx="9144000" cy="4614517"/>
          </a:xfrm>
          <a:prstGeom prst="rect">
            <a:avLst/>
          </a:prstGeom>
        </p:spPr>
      </p:pic>
      <p:sp>
        <p:nvSpPr>
          <p:cNvPr id="9" name="Obdélník: se zakulacenými rohy 8">
            <a:extLst>
              <a:ext uri="{FF2B5EF4-FFF2-40B4-BE49-F238E27FC236}">
                <a16:creationId xmlns:a16="http://schemas.microsoft.com/office/drawing/2014/main" id="{2E705310-F125-4C9C-B773-0A87E65BF188}"/>
              </a:ext>
            </a:extLst>
          </p:cNvPr>
          <p:cNvSpPr/>
          <p:nvPr/>
        </p:nvSpPr>
        <p:spPr bwMode="auto">
          <a:xfrm>
            <a:off x="2928937" y="2709187"/>
            <a:ext cx="3286125" cy="1847850"/>
          </a:xfrm>
          <a:prstGeom prst="round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kumimoji="0" lang="cs-CZ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j-lt"/>
              </a:rPr>
              <a:t>Jednoduší bývají přehlednější</a:t>
            </a:r>
            <a:r>
              <a:rPr kumimoji="0" lang="cs-CZ" sz="2400" b="0" i="0" u="none" strike="noStrike" cap="none" normalizeH="0" dirty="0">
                <a:ln>
                  <a:noFill/>
                </a:ln>
                <a:solidFill>
                  <a:schemeClr val="bg1"/>
                </a:solidFill>
                <a:effectLst/>
                <a:latin typeface="+mj-lt"/>
              </a:rPr>
              <a:t> </a:t>
            </a:r>
            <a:r>
              <a:rPr kumimoji="0" lang="cs-CZ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j-lt"/>
              </a:rPr>
              <a:t>a</a:t>
            </a:r>
            <a:r>
              <a:rPr lang="cs-CZ" dirty="0">
                <a:solidFill>
                  <a:schemeClr val="bg1"/>
                </a:solidFill>
              </a:rPr>
              <a:t> působí</a:t>
            </a:r>
            <a:r>
              <a:rPr kumimoji="0" lang="cs-CZ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j-lt"/>
              </a:rPr>
              <a:t> profesionálněji</a:t>
            </a: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53018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 3">
            <a:extLst>
              <a:ext uri="{FF2B5EF4-FFF2-40B4-BE49-F238E27FC236}">
                <a16:creationId xmlns:a16="http://schemas.microsoft.com/office/drawing/2014/main" id="{9EEAB8AA-D745-4790-9C7D-07B40EC8940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175" r="-1" b="-1"/>
          <a:stretch/>
        </p:blipFill>
        <p:spPr>
          <a:xfrm>
            <a:off x="15" y="855882"/>
            <a:ext cx="9143985" cy="5149136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D3697E69-F044-469E-8810-14E8AB4481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3336" y="1389514"/>
            <a:ext cx="3843185" cy="1445771"/>
          </a:xfrm>
        </p:spPr>
        <p:txBody>
          <a:bodyPr anchor="b">
            <a:normAutofit fontScale="90000"/>
          </a:bodyPr>
          <a:lstStyle/>
          <a:p>
            <a:pPr algn="l"/>
            <a:r>
              <a:rPr lang="cs-CZ" dirty="0">
                <a:solidFill>
                  <a:schemeClr val="bg1"/>
                </a:solidFill>
              </a:rPr>
              <a:t>I toto Vám PowerPoint dovolí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3F23ADDC-AAE8-4576-BFAC-F692F85FF4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3335" y="3098896"/>
            <a:ext cx="3658940" cy="1523456"/>
          </a:xfrm>
        </p:spPr>
        <p:txBody>
          <a:bodyPr>
            <a:normAutofit/>
          </a:bodyPr>
          <a:lstStyle/>
          <a:p>
            <a:pPr algn="l"/>
            <a:r>
              <a:rPr lang="cs-CZ" b="1" dirty="0">
                <a:solidFill>
                  <a:schemeClr val="bg1"/>
                </a:solidFill>
              </a:rPr>
              <a:t>Dokonce i sám nabídne</a:t>
            </a:r>
          </a:p>
          <a:p>
            <a:pPr algn="l"/>
            <a:r>
              <a:rPr lang="cs-CZ" dirty="0">
                <a:solidFill>
                  <a:schemeClr val="bg1"/>
                </a:solidFill>
              </a:rPr>
              <a:t>Musíte odolat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86FE808-3BEC-4AA3-9074-8B82FE3E86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PSYb2540, PS2022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6EC376D-DA8E-41BE-BEF3-8CB07C5E2A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852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>
            <a:extLst>
              <a:ext uri="{FF2B5EF4-FFF2-40B4-BE49-F238E27FC236}">
                <a16:creationId xmlns:a16="http://schemas.microsoft.com/office/drawing/2014/main" id="{D283B086-83E7-4BC6-8F5A-A0B768686825}"/>
              </a:ext>
            </a:extLst>
          </p:cNvPr>
          <p:cNvSpPr/>
          <p:nvPr/>
        </p:nvSpPr>
        <p:spPr bwMode="auto">
          <a:xfrm>
            <a:off x="0" y="-2024"/>
            <a:ext cx="4572000" cy="3431024"/>
          </a:xfrm>
          <a:prstGeom prst="rect">
            <a:avLst/>
          </a:prstGeom>
          <a:solidFill>
            <a:schemeClr val="accent6">
              <a:lumMod val="50000"/>
            </a:schemeClr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E7DDFB96-E6F4-44B2-BEAE-529A5A633336}"/>
              </a:ext>
            </a:extLst>
          </p:cNvPr>
          <p:cNvSpPr/>
          <p:nvPr/>
        </p:nvSpPr>
        <p:spPr bwMode="auto">
          <a:xfrm>
            <a:off x="4572000" y="0"/>
            <a:ext cx="4572000" cy="343102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265954E0-54F2-42A9-A1AB-2AA412098BE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PSYb2540, PS2022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98C2B23-BD44-42C9-9539-34DDE936A37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E18EE92-877D-471B-AE4F-668D837656DF}" type="slidenum">
              <a:rPr lang="en-US" smtClean="0"/>
              <a:t>78</a:t>
            </a:fld>
            <a:endParaRPr lang="en-US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D4625943-7BAA-414B-A547-53263CD4C9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700" y="574573"/>
            <a:ext cx="7957201" cy="451576"/>
          </a:xfrm>
        </p:spPr>
        <p:txBody>
          <a:bodyPr/>
          <a:lstStyle/>
          <a:p>
            <a:pPr algn="ctr"/>
            <a:r>
              <a:rPr lang="cs-CZ" dirty="0">
                <a:solidFill>
                  <a:schemeClr val="bg1"/>
                </a:solidFill>
              </a:rPr>
              <a:t>Šab</a:t>
            </a:r>
            <a:r>
              <a:rPr lang="cs-CZ" dirty="0">
                <a:solidFill>
                  <a:schemeClr val="tx1"/>
                </a:solidFill>
              </a:rPr>
              <a:t>lona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D7804831-C845-4B23-B111-2DBCCE7452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5001" y="3823125"/>
            <a:ext cx="8064901" cy="1539450"/>
          </a:xfrm>
        </p:spPr>
        <p:txBody>
          <a:bodyPr/>
          <a:lstStyle/>
          <a:p>
            <a:r>
              <a:rPr lang="cs-CZ" sz="2400" dirty="0"/>
              <a:t>Viditelnost závisí na osvětlení a kvalitě projektoru</a:t>
            </a:r>
          </a:p>
          <a:p>
            <a:r>
              <a:rPr lang="cs-CZ" sz="2400" dirty="0"/>
              <a:t>Na monitoru vypadá prezentace jinak</a:t>
            </a:r>
          </a:p>
          <a:p>
            <a:r>
              <a:rPr lang="cs-CZ" sz="2400" dirty="0"/>
              <a:t>Lepší světlé pozadí a tmavý text</a:t>
            </a:r>
          </a:p>
          <a:p>
            <a:r>
              <a:rPr lang="cs-CZ" sz="2400" dirty="0"/>
              <a:t>Při zatemnění spíš naopak</a:t>
            </a:r>
          </a:p>
        </p:txBody>
      </p:sp>
      <p:sp>
        <p:nvSpPr>
          <p:cNvPr id="9" name="Zástupný obsah 4">
            <a:extLst>
              <a:ext uri="{FF2B5EF4-FFF2-40B4-BE49-F238E27FC236}">
                <a16:creationId xmlns:a16="http://schemas.microsoft.com/office/drawing/2014/main" id="{8243F92A-7E04-4BF1-ABB4-B0BCD7FC5C83}"/>
              </a:ext>
            </a:extLst>
          </p:cNvPr>
          <p:cNvSpPr txBox="1">
            <a:spLocks/>
          </p:cNvSpPr>
          <p:nvPr/>
        </p:nvSpPr>
        <p:spPr>
          <a:xfrm>
            <a:off x="1" y="1891575"/>
            <a:ext cx="4571998" cy="135219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52000" indent="-180000" algn="l" rtl="0" eaLnBrk="1" fontAlgn="base" hangingPunct="1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8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4000" indent="-18000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3pPr>
            <a:lvl4pPr marL="1371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4pPr>
            <a:lvl5pPr marL="18288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2"/>
              </a:buBlip>
              <a:defRPr>
                <a:solidFill>
                  <a:schemeClr val="tx1"/>
                </a:solidFill>
                <a:latin typeface="+mn-lt"/>
              </a:defRPr>
            </a:lvl6pPr>
            <a:lvl7pPr marL="27432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baseline="0">
                <a:solidFill>
                  <a:schemeClr val="tx1"/>
                </a:solidFill>
                <a:latin typeface="+mn-lt"/>
              </a:defRPr>
            </a:lvl7pPr>
            <a:lvl8pPr marL="32004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8pPr>
            <a:lvl9pPr marL="3657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72000" indent="0" algn="ctr">
              <a:buNone/>
            </a:pPr>
            <a:r>
              <a:rPr lang="cs-CZ" sz="2400" kern="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Světlý text na tmavém</a:t>
            </a:r>
          </a:p>
          <a:p>
            <a:pPr marL="72000" indent="0" algn="ctr">
              <a:buNone/>
            </a:pPr>
            <a:r>
              <a:rPr lang="cs-CZ" sz="2400" kern="0" dirty="0">
                <a:solidFill>
                  <a:schemeClr val="tx2">
                    <a:lumMod val="50000"/>
                  </a:schemeClr>
                </a:solidFill>
              </a:rPr>
              <a:t>Tmavý text na tmavém</a:t>
            </a:r>
            <a:endParaRPr lang="en-US" sz="2400" kern="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0" name="Zástupný obsah 4">
            <a:extLst>
              <a:ext uri="{FF2B5EF4-FFF2-40B4-BE49-F238E27FC236}">
                <a16:creationId xmlns:a16="http://schemas.microsoft.com/office/drawing/2014/main" id="{404A9868-6046-4011-A163-17FE3C27C7B1}"/>
              </a:ext>
            </a:extLst>
          </p:cNvPr>
          <p:cNvSpPr txBox="1">
            <a:spLocks/>
          </p:cNvSpPr>
          <p:nvPr/>
        </p:nvSpPr>
        <p:spPr>
          <a:xfrm>
            <a:off x="4571999" y="1891574"/>
            <a:ext cx="4572001" cy="135219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52000" indent="-180000" algn="l" rtl="0" eaLnBrk="1" fontAlgn="base" hangingPunct="1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8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4000" indent="-18000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3pPr>
            <a:lvl4pPr marL="1371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4pPr>
            <a:lvl5pPr marL="18288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2"/>
              </a:buBlip>
              <a:defRPr>
                <a:solidFill>
                  <a:schemeClr val="tx1"/>
                </a:solidFill>
                <a:latin typeface="+mn-lt"/>
              </a:defRPr>
            </a:lvl6pPr>
            <a:lvl7pPr marL="27432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baseline="0">
                <a:solidFill>
                  <a:schemeClr val="tx1"/>
                </a:solidFill>
                <a:latin typeface="+mn-lt"/>
              </a:defRPr>
            </a:lvl7pPr>
            <a:lvl8pPr marL="32004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8pPr>
            <a:lvl9pPr marL="3657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72000" indent="0" algn="ctr">
              <a:buNone/>
            </a:pPr>
            <a:r>
              <a:rPr lang="cs-CZ" sz="2400" kern="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Světlý text na světlém</a:t>
            </a:r>
          </a:p>
          <a:p>
            <a:pPr marL="72000" indent="0" algn="ctr">
              <a:buNone/>
            </a:pPr>
            <a:r>
              <a:rPr lang="cs-CZ" sz="2400" kern="0" dirty="0">
                <a:solidFill>
                  <a:schemeClr val="tx2">
                    <a:lumMod val="50000"/>
                  </a:schemeClr>
                </a:solidFill>
              </a:rPr>
              <a:t>Tmavý text na světlém</a:t>
            </a:r>
            <a:endParaRPr lang="en-US" sz="2400" kern="0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0287769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EAAC7497-AA17-4542-8F2D-EB594C42556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PSYb2540, PS2022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61593794-D270-4B5F-9FDB-0A46AE71CE5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E18EE92-877D-471B-AE4F-668D837656DF}" type="slidenum">
              <a:rPr lang="en-US" smtClean="0"/>
              <a:t>79</a:t>
            </a:fld>
            <a:endParaRPr lang="en-US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005CCD42-3346-4781-98F5-A152735FCA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Animace přechodů slidů</a:t>
            </a:r>
            <a:endParaRPr lang="en-US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75380184-D860-48A6-9445-1BD8A7A366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90072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4A8944DA-6C23-4020-89DD-0575550989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25" r="11410" b="11795"/>
          <a:stretch/>
        </p:blipFill>
        <p:spPr>
          <a:xfrm>
            <a:off x="1840801" y="1020777"/>
            <a:ext cx="5800724" cy="5137998"/>
          </a:xfrm>
          <a:prstGeom prst="rect">
            <a:avLst/>
          </a:prstGeom>
        </p:spPr>
      </p:pic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70B55ADB-810F-4E1F-9968-97F1FB54BAA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PSYb2540, PS2022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3B665BB-D00A-4C2D-A1FB-FF89C15B157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E18EE92-877D-471B-AE4F-668D837656DF}" type="slidenum">
              <a:rPr lang="en-US" smtClean="0"/>
              <a:t>8</a:t>
            </a:fld>
            <a:endParaRPr lang="en-US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77F55658-E184-4A23-BCCB-5996A07859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6976" y="1020777"/>
            <a:ext cx="7548374" cy="451576"/>
          </a:xfrm>
        </p:spPr>
        <p:txBody>
          <a:bodyPr/>
          <a:lstStyle/>
          <a:p>
            <a:pPr algn="ctr"/>
            <a:r>
              <a:rPr lang="cs-CZ" dirty="0"/>
              <a:t>Obsah prezentace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3073143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EAAC7497-AA17-4542-8F2D-EB594C42556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PSYb2540, PS2022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61593794-D270-4B5F-9FDB-0A46AE71CE5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E18EE92-877D-471B-AE4F-668D837656DF}" type="slidenum">
              <a:rPr lang="en-US" smtClean="0"/>
              <a:t>80</a:t>
            </a:fld>
            <a:endParaRPr lang="en-US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005CCD42-3346-4781-98F5-A152735FCA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Animace přechodů slidů</a:t>
            </a:r>
            <a:endParaRPr lang="en-US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75380184-D860-48A6-9445-1BD8A7A366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Pokud ano, pak jedině </a:t>
            </a:r>
            <a:r>
              <a:rPr lang="cs-CZ" dirty="0">
                <a:solidFill>
                  <a:schemeClr val="accent1"/>
                </a:solidFill>
              </a:rPr>
              <a:t>jednoduché</a:t>
            </a:r>
            <a:endParaRPr lang="en-U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3463452"/>
      </p:ext>
    </p:extLst>
  </p:cSld>
  <p:clrMapOvr>
    <a:masterClrMapping/>
  </p:clrMapOvr>
  <p:transition spd="med">
    <p:pull/>
  </p:transition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EAAC7497-AA17-4542-8F2D-EB594C42556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PSYb2540, PS2022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61593794-D270-4B5F-9FDB-0A46AE71CE5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E18EE92-877D-471B-AE4F-668D837656DF}" type="slidenum">
              <a:rPr lang="en-US" smtClean="0"/>
              <a:t>81</a:t>
            </a:fld>
            <a:endParaRPr lang="en-US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005CCD42-3346-4781-98F5-A152735FCA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Animace přechodů slidů</a:t>
            </a:r>
            <a:endParaRPr lang="en-US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75380184-D860-48A6-9445-1BD8A7A366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Pokud ano, pak jedině </a:t>
            </a:r>
            <a:r>
              <a:rPr lang="cs-CZ" dirty="0">
                <a:solidFill>
                  <a:schemeClr val="accent1"/>
                </a:solidFill>
              </a:rPr>
              <a:t>jednoduché</a:t>
            </a:r>
          </a:p>
          <a:p>
            <a:r>
              <a:rPr lang="cs-CZ" dirty="0"/>
              <a:t>Jinak odvádějí pozornost</a:t>
            </a:r>
          </a:p>
        </p:txBody>
      </p:sp>
    </p:spTree>
    <p:extLst>
      <p:ext uri="{BB962C8B-B14F-4D97-AF65-F5344CB8AC3E}">
        <p14:creationId xmlns:p14="http://schemas.microsoft.com/office/powerpoint/2010/main" val="35642765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EAAC7497-AA17-4542-8F2D-EB594C42556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PSYb2540, PS2022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61593794-D270-4B5F-9FDB-0A46AE71CE5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E18EE92-877D-471B-AE4F-668D837656DF}" type="slidenum">
              <a:rPr lang="en-US" smtClean="0"/>
              <a:t>82</a:t>
            </a:fld>
            <a:endParaRPr lang="en-US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005CCD42-3346-4781-98F5-A152735FCA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Animace přechodů slidů</a:t>
            </a:r>
            <a:endParaRPr lang="en-US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75380184-D860-48A6-9445-1BD8A7A366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Pokud ano, pak jedině </a:t>
            </a:r>
            <a:r>
              <a:rPr lang="cs-CZ" dirty="0">
                <a:solidFill>
                  <a:schemeClr val="accent1"/>
                </a:solidFill>
              </a:rPr>
              <a:t>jednoduché</a:t>
            </a:r>
          </a:p>
          <a:p>
            <a:r>
              <a:rPr lang="cs-CZ" dirty="0"/>
              <a:t>Jinak odvádějí pozornost</a:t>
            </a:r>
          </a:p>
          <a:p>
            <a:r>
              <a:rPr lang="cs-CZ" dirty="0"/>
              <a:t>A jsou rušivé</a:t>
            </a:r>
          </a:p>
        </p:txBody>
      </p:sp>
    </p:spTree>
    <p:extLst>
      <p:ext uri="{BB962C8B-B14F-4D97-AF65-F5344CB8AC3E}">
        <p14:creationId xmlns:p14="http://schemas.microsoft.com/office/powerpoint/2010/main" val="22091105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EAAC7497-AA17-4542-8F2D-EB594C42556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PSYb2540, PS2022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61593794-D270-4B5F-9FDB-0A46AE71CE5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E18EE92-877D-471B-AE4F-668D837656DF}" type="slidenum">
              <a:rPr lang="en-US" smtClean="0"/>
              <a:t>83</a:t>
            </a:fld>
            <a:endParaRPr lang="en-US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005CCD42-3346-4781-98F5-A152735FCA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Animace přechodů slidů</a:t>
            </a:r>
            <a:endParaRPr lang="en-US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75380184-D860-48A6-9445-1BD8A7A366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Pokud ano, pak jedině </a:t>
            </a:r>
            <a:r>
              <a:rPr lang="cs-CZ" dirty="0">
                <a:solidFill>
                  <a:schemeClr val="accent1"/>
                </a:solidFill>
              </a:rPr>
              <a:t>jednoduché</a:t>
            </a:r>
          </a:p>
          <a:p>
            <a:r>
              <a:rPr lang="cs-CZ" dirty="0"/>
              <a:t>Jinak odvádějí pozornost</a:t>
            </a:r>
          </a:p>
          <a:p>
            <a:r>
              <a:rPr lang="cs-CZ" dirty="0"/>
              <a:t>A jsou rušivé</a:t>
            </a:r>
          </a:p>
          <a:p>
            <a:r>
              <a:rPr lang="cs-CZ" dirty="0"/>
              <a:t>Vidíte?</a:t>
            </a:r>
          </a:p>
          <a:p>
            <a:pPr marL="7200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95064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EAAC7497-AA17-4542-8F2D-EB594C42556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PSYb2540, PS2022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61593794-D270-4B5F-9FDB-0A46AE71CE5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E18EE92-877D-471B-AE4F-668D837656DF}" type="slidenum">
              <a:rPr lang="en-US" smtClean="0"/>
              <a:t>84</a:t>
            </a:fld>
            <a:endParaRPr lang="en-US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005CCD42-3346-4781-98F5-A152735FCA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Animace přechodů slidů</a:t>
            </a:r>
            <a:endParaRPr lang="en-US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75380184-D860-48A6-9445-1BD8A7A366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Pokud ano, pak jedině </a:t>
            </a:r>
            <a:r>
              <a:rPr lang="cs-CZ" dirty="0">
                <a:solidFill>
                  <a:schemeClr val="accent1"/>
                </a:solidFill>
              </a:rPr>
              <a:t>jednoduché</a:t>
            </a:r>
          </a:p>
          <a:p>
            <a:r>
              <a:rPr lang="cs-CZ" dirty="0"/>
              <a:t>Jinak odvádějí pozornost</a:t>
            </a:r>
          </a:p>
          <a:p>
            <a:r>
              <a:rPr lang="cs-CZ" dirty="0"/>
              <a:t>A jsou rušivé</a:t>
            </a:r>
          </a:p>
          <a:p>
            <a:r>
              <a:rPr lang="cs-CZ" dirty="0"/>
              <a:t>Vidíte?</a:t>
            </a:r>
          </a:p>
          <a:p>
            <a:pPr marL="7200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995680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EAAC7497-AA17-4542-8F2D-EB594C42556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PSYb2540, PS2022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61593794-D270-4B5F-9FDB-0A46AE71CE5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E18EE92-877D-471B-AE4F-668D837656DF}" type="slidenum">
              <a:rPr lang="en-US" smtClean="0"/>
              <a:t>85</a:t>
            </a:fld>
            <a:endParaRPr lang="en-US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005CCD42-3346-4781-98F5-A152735FCA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Animace přechodů slidů</a:t>
            </a:r>
            <a:endParaRPr lang="en-US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75380184-D860-48A6-9445-1BD8A7A366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Pokud ano, pak jedině </a:t>
            </a:r>
            <a:r>
              <a:rPr lang="cs-CZ" dirty="0">
                <a:solidFill>
                  <a:schemeClr val="accent1"/>
                </a:solidFill>
              </a:rPr>
              <a:t>jednoduché</a:t>
            </a:r>
          </a:p>
          <a:p>
            <a:r>
              <a:rPr lang="cs-CZ" dirty="0"/>
              <a:t>Jinak odvádějí pozornost</a:t>
            </a:r>
          </a:p>
          <a:p>
            <a:r>
              <a:rPr lang="cs-CZ" dirty="0"/>
              <a:t>A jsou rušivé</a:t>
            </a:r>
          </a:p>
          <a:p>
            <a:r>
              <a:rPr lang="cs-CZ" dirty="0"/>
              <a:t>Vidíte?</a:t>
            </a:r>
          </a:p>
          <a:p>
            <a:pPr marL="7200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233582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03028BEC-91CA-42FA-BEF8-648F27DECAD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PSYb2540, PS2022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9CD492F2-1E9E-4754-B7C5-15612532CAD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E18EE92-877D-471B-AE4F-668D837656DF}" type="slidenum">
              <a:rPr lang="en-US" smtClean="0"/>
              <a:t>86</a:t>
            </a:fld>
            <a:endParaRPr lang="en-US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D4BA0B37-C421-4BD4-A75E-52907A7806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Animace objektů</a:t>
            </a:r>
            <a:endParaRPr lang="en-US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3C6DB121-57C0-419E-A1F0-49CC50B548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Platí pro ně to stejné</a:t>
            </a:r>
          </a:p>
          <a:p>
            <a:r>
              <a:rPr lang="cs-CZ" dirty="0"/>
              <a:t>Raději odolávejte</a:t>
            </a:r>
          </a:p>
          <a:p>
            <a:r>
              <a:rPr lang="cs-CZ" dirty="0"/>
              <a:t>Je to často ztráta času</a:t>
            </a:r>
          </a:p>
          <a:p>
            <a:r>
              <a:rPr lang="cs-CZ" dirty="0"/>
              <a:t>A při prezentaci</a:t>
            </a:r>
          </a:p>
          <a:p>
            <a:r>
              <a:rPr lang="cs-CZ" dirty="0"/>
              <a:t>To pak budete</a:t>
            </a:r>
          </a:p>
          <a:p>
            <a:r>
              <a:rPr lang="cs-CZ" dirty="0"/>
              <a:t>Trapně přeskakovat</a:t>
            </a:r>
            <a:endParaRPr lang="en-US" dirty="0"/>
          </a:p>
        </p:txBody>
      </p:sp>
      <p:pic>
        <p:nvPicPr>
          <p:cNvPr id="7" name="Obrázek 6" descr="Obsah obrázku text, podepsat&#10;&#10;Popis byl vytvořen automaticky">
            <a:extLst>
              <a:ext uri="{FF2B5EF4-FFF2-40B4-BE49-F238E27FC236}">
                <a16:creationId xmlns:a16="http://schemas.microsoft.com/office/drawing/2014/main" id="{4AD433A4-EB54-47C4-AC85-DFAA3CC7C4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7888" y="1692002"/>
            <a:ext cx="3324225" cy="33242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37081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8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25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 0.033 0.027 0.06 0.06 0.06 C 0.099 0.06 0.113 0.03 0.119 0.012 L 0.125 -0.012 C 0.131 -0.03 0.146 -0.06 0.19 -0.06 C 0.218 -0.06 0.25 -0.033 0.25 0 C 0.25 0.033 0.218 0.06 0.19 0.06 C 0.146 0.06 0.131 0.03 0.125 0.012 L 0.119 -0.012 C 0.113 -0.03 0.099 -0.06 0.06 -0.06 C 0.027 -0.06 0 -0.033 0 0 Z" pathEditMode="relative" ptsTypes="">
                                      <p:cBhvr>
                                        <p:cTn id="6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43FF8E82-F009-45B8-B602-1129895F064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PSYb2540, PS2022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1BF71D6E-AF40-4516-992A-B280D8CF771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E18EE92-877D-471B-AE4F-668D837656DF}" type="slidenum">
              <a:rPr lang="en-US" smtClean="0"/>
              <a:t>87</a:t>
            </a:fld>
            <a:endParaRPr lang="en-US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89FC278F-7234-4D9A-B476-D722450C31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Kdy jsou animace dobré?</a:t>
            </a:r>
            <a:endParaRPr lang="en-US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1B1ECE53-393B-4B49-8929-C6EF5A660A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Animace přechodů</a:t>
            </a:r>
          </a:p>
          <a:p>
            <a:pPr lvl="1"/>
            <a:r>
              <a:rPr lang="cs-CZ" dirty="0"/>
              <a:t>Oddělení větších celků (např. teorie / metoda / výsledky)</a:t>
            </a:r>
          </a:p>
          <a:p>
            <a:pPr lvl="1"/>
            <a:r>
              <a:rPr lang="cs-CZ" dirty="0"/>
              <a:t>„Probuzení“ publika</a:t>
            </a:r>
          </a:p>
          <a:p>
            <a:pPr lvl="1"/>
            <a:endParaRPr lang="cs-CZ" dirty="0"/>
          </a:p>
          <a:p>
            <a:r>
              <a:rPr lang="cs-CZ" dirty="0"/>
              <a:t>Animace objektů</a:t>
            </a:r>
          </a:p>
          <a:p>
            <a:pPr lvl="1"/>
            <a:r>
              <a:rPr lang="cs-CZ" dirty="0"/>
              <a:t>Postupný výklad</a:t>
            </a:r>
          </a:p>
          <a:p>
            <a:pPr lvl="1"/>
            <a:r>
              <a:rPr lang="cs-CZ" dirty="0"/>
              <a:t>Použitelné pro odrážky i schémata / grafiky</a:t>
            </a:r>
          </a:p>
          <a:p>
            <a:pPr lvl="1"/>
            <a:r>
              <a:rPr lang="cs-CZ" dirty="0">
                <a:solidFill>
                  <a:schemeClr val="accent1"/>
                </a:solidFill>
              </a:rPr>
              <a:t>Publikum nečte dopředu</a:t>
            </a:r>
          </a:p>
          <a:p>
            <a:pPr lvl="1"/>
            <a:r>
              <a:rPr lang="cs-CZ" dirty="0">
                <a:solidFill>
                  <a:schemeClr val="accent1"/>
                </a:solidFill>
              </a:rPr>
              <a:t>Pokud se ztratí, ví kde jste</a:t>
            </a:r>
          </a:p>
          <a:p>
            <a:pPr lvl="1"/>
            <a:r>
              <a:rPr lang="cs-CZ" dirty="0">
                <a:solidFill>
                  <a:schemeClr val="accent6"/>
                </a:solidFill>
              </a:rPr>
              <a:t>ALE nutno dobře znát strukturu</a:t>
            </a:r>
          </a:p>
        </p:txBody>
      </p:sp>
    </p:spTree>
    <p:extLst>
      <p:ext uri="{BB962C8B-B14F-4D97-AF65-F5344CB8AC3E}">
        <p14:creationId xmlns:p14="http://schemas.microsoft.com/office/powerpoint/2010/main" val="1825648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720FF870-0553-4A9F-833C-346B6E09691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PSYb2540, PS2022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43C5C946-BA3E-457C-83CD-CC7AAE75A51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E18EE92-877D-471B-AE4F-668D837656DF}" type="slidenum">
              <a:rPr lang="en-US" smtClean="0"/>
              <a:t>88</a:t>
            </a:fld>
            <a:endParaRPr lang="en-US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D0263EEF-6A5E-41D4-96EE-62ED8285CB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Grafy - zásady</a:t>
            </a:r>
            <a:endParaRPr lang="en-US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56B79C92-EC9D-438A-82DD-FB722DD931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Má smysl jej použít? </a:t>
            </a:r>
          </a:p>
          <a:p>
            <a:r>
              <a:rPr lang="cs-CZ" dirty="0"/>
              <a:t>Různá data – různé grafy</a:t>
            </a:r>
          </a:p>
          <a:p>
            <a:r>
              <a:rPr lang="cs-CZ" dirty="0"/>
              <a:t>Graf nesmí být zavádějící</a:t>
            </a:r>
          </a:p>
          <a:p>
            <a:r>
              <a:rPr lang="cs-CZ" dirty="0"/>
              <a:t>Musí být snadno čitelné a interpretovatelné</a:t>
            </a:r>
          </a:p>
          <a:p>
            <a:pPr lvl="1"/>
            <a:r>
              <a:rPr lang="cs-CZ" dirty="0"/>
              <a:t>Popisky os, datových bodů</a:t>
            </a:r>
          </a:p>
          <a:p>
            <a:pPr lvl="1"/>
            <a:r>
              <a:rPr lang="cs-CZ" dirty="0"/>
              <a:t>Logické řazení kategorií</a:t>
            </a:r>
          </a:p>
          <a:p>
            <a:endParaRPr lang="cs-CZ" dirty="0"/>
          </a:p>
        </p:txBody>
      </p:sp>
      <p:graphicFrame>
        <p:nvGraphicFramePr>
          <p:cNvPr id="8" name="Graf 7">
            <a:extLst>
              <a:ext uri="{FF2B5EF4-FFF2-40B4-BE49-F238E27FC236}">
                <a16:creationId xmlns:a16="http://schemas.microsoft.com/office/drawing/2014/main" id="{AB8D5CAD-2BED-4942-9504-AE91089BDDD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83838431"/>
              </p:ext>
            </p:extLst>
          </p:nvPr>
        </p:nvGraphicFramePr>
        <p:xfrm>
          <a:off x="4572000" y="735150"/>
          <a:ext cx="4746374" cy="28042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Znak násobení 8">
            <a:extLst>
              <a:ext uri="{FF2B5EF4-FFF2-40B4-BE49-F238E27FC236}">
                <a16:creationId xmlns:a16="http://schemas.microsoft.com/office/drawing/2014/main" id="{D3C6056F-EA44-48E4-813C-7DACFD5A9A77}"/>
              </a:ext>
            </a:extLst>
          </p:cNvPr>
          <p:cNvSpPr/>
          <p:nvPr/>
        </p:nvSpPr>
        <p:spPr bwMode="auto">
          <a:xfrm>
            <a:off x="5016528" y="372242"/>
            <a:ext cx="3857317" cy="3766384"/>
          </a:xfrm>
          <a:prstGeom prst="mathMultiply">
            <a:avLst>
              <a:gd name="adj1" fmla="val 8927"/>
            </a:avLst>
          </a:prstGeom>
          <a:solidFill>
            <a:schemeClr val="accent6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7171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AsOne/>
      </p:bldGraphic>
      <p:bldP spid="9" grpId="0" animBg="1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496D8A15-7EF9-476D-9A5B-ADFEECE9063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PSYb2540, PS2022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43BDA29-23E9-4640-B4A0-4E649539F82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E18EE92-877D-471B-AE4F-668D837656DF}" type="slidenum">
              <a:rPr lang="en-US" smtClean="0"/>
              <a:t>89</a:t>
            </a:fld>
            <a:endParaRPr lang="en-US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DFD3E806-D9AD-435B-826D-177D29F71C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2" y="720000"/>
            <a:ext cx="1755524" cy="1499326"/>
          </a:xfrm>
        </p:spPr>
        <p:txBody>
          <a:bodyPr/>
          <a:lstStyle/>
          <a:p>
            <a:r>
              <a:rPr lang="cs-CZ" dirty="0" err="1"/>
              <a:t>Bad</a:t>
            </a:r>
            <a:br>
              <a:rPr lang="cs-CZ" dirty="0"/>
            </a:br>
            <a:r>
              <a:rPr lang="cs-CZ" dirty="0"/>
              <a:t>grafy</a:t>
            </a:r>
            <a:endParaRPr lang="en-US" dirty="0"/>
          </a:p>
        </p:txBody>
      </p:sp>
      <p:pic>
        <p:nvPicPr>
          <p:cNvPr id="7" name="Zástupný obsah 6">
            <a:extLst>
              <a:ext uri="{FF2B5EF4-FFF2-40B4-BE49-F238E27FC236}">
                <a16:creationId xmlns:a16="http://schemas.microsoft.com/office/drawing/2014/main" id="{1CC1213D-58EA-423B-A705-E0EDD3C9E5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25793" y="0"/>
            <a:ext cx="6718207" cy="6858000"/>
          </a:xfr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EAB16DE3-51DA-43BD-8A58-F97497880E69}"/>
              </a:ext>
            </a:extLst>
          </p:cNvPr>
          <p:cNvSpPr txBox="1"/>
          <p:nvPr/>
        </p:nvSpPr>
        <p:spPr>
          <a:xfrm>
            <a:off x="310501" y="5291298"/>
            <a:ext cx="191276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600" dirty="0"/>
              <a:t>Zdroj: </a:t>
            </a:r>
            <a:r>
              <a:rPr lang="en-US" sz="1200" dirty="0"/>
              <a:t>https://venngage.com/blog/misleading-graphs/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1503778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279D0882-B602-49F3-9397-DF176515E5B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PSYb2540, PS2022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8903BD84-BEF8-4992-8ADB-E6E69BD3AA7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E18EE92-877D-471B-AE4F-668D837656DF}" type="slidenum">
              <a:rPr lang="en-US" smtClean="0"/>
              <a:t>9</a:t>
            </a:fld>
            <a:endParaRPr lang="en-US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C76D1A92-E2AB-4F39-89D0-7268A58E71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Co musíte odprezentovat?</a:t>
            </a:r>
            <a:endParaRPr lang="en-US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2AEAC4C8-2F73-47E8-BE2F-5A3EDE4A9D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72000" indent="0">
              <a:buNone/>
            </a:pPr>
            <a:r>
              <a:rPr lang="cs-CZ" dirty="0"/>
              <a:t>Co jste dělali?</a:t>
            </a:r>
          </a:p>
          <a:p>
            <a:pPr lvl="1"/>
            <a:r>
              <a:rPr lang="cs-CZ" dirty="0"/>
              <a:t>Výzkumný cíl, výzkumná otázka, hypotézy</a:t>
            </a:r>
          </a:p>
          <a:p>
            <a:pPr lvl="1"/>
            <a:endParaRPr lang="cs-CZ" sz="1000" dirty="0"/>
          </a:p>
          <a:p>
            <a:pPr marL="72000" indent="0">
              <a:buNone/>
            </a:pPr>
            <a:r>
              <a:rPr lang="cs-CZ" dirty="0"/>
              <a:t>Jak jste to dělali?</a:t>
            </a:r>
          </a:p>
          <a:p>
            <a:pPr lvl="1"/>
            <a:r>
              <a:rPr lang="cs-CZ" dirty="0"/>
              <a:t>Design, metody, výzkumný soubor</a:t>
            </a:r>
          </a:p>
          <a:p>
            <a:pPr lvl="1"/>
            <a:endParaRPr lang="cs-CZ" sz="1000" dirty="0"/>
          </a:p>
          <a:p>
            <a:pPr marL="72000" indent="0">
              <a:buNone/>
            </a:pPr>
            <a:r>
              <a:rPr lang="cs-CZ" dirty="0"/>
              <a:t>Co jste zjistili?</a:t>
            </a:r>
          </a:p>
          <a:p>
            <a:pPr lvl="1"/>
            <a:r>
              <a:rPr lang="cs-CZ" dirty="0"/>
              <a:t>Výsledky</a:t>
            </a:r>
          </a:p>
          <a:p>
            <a:pPr lvl="1"/>
            <a:endParaRPr lang="cs-CZ" sz="1000" dirty="0"/>
          </a:p>
          <a:p>
            <a:pPr marL="72000" indent="0">
              <a:buNone/>
            </a:pPr>
            <a:r>
              <a:rPr lang="cs-CZ" dirty="0"/>
              <a:t>Co to znamená?</a:t>
            </a:r>
          </a:p>
          <a:p>
            <a:pPr lvl="1"/>
            <a:r>
              <a:rPr lang="cs-CZ" dirty="0"/>
              <a:t>Interpretace, implikace, limity</a:t>
            </a:r>
            <a:endParaRPr lang="en-US" dirty="0"/>
          </a:p>
        </p:txBody>
      </p:sp>
      <p:sp>
        <p:nvSpPr>
          <p:cNvPr id="6" name="Obdélník: se zakulacenými rohy 5">
            <a:extLst>
              <a:ext uri="{FF2B5EF4-FFF2-40B4-BE49-F238E27FC236}">
                <a16:creationId xmlns:a16="http://schemas.microsoft.com/office/drawing/2014/main" id="{5230E960-16A2-47B1-9527-74873B04A60D}"/>
              </a:ext>
            </a:extLst>
          </p:cNvPr>
          <p:cNvSpPr/>
          <p:nvPr/>
        </p:nvSpPr>
        <p:spPr bwMode="auto">
          <a:xfrm>
            <a:off x="5458128" y="2944089"/>
            <a:ext cx="2768366" cy="1895913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3200" dirty="0">
                <a:latin typeface="+mj-lt"/>
              </a:rPr>
              <a:t>Jasně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3200" b="0" i="0" u="none" strike="noStrike" cap="none" normalizeH="0" baseline="0" dirty="0">
                <a:ln>
                  <a:noFill/>
                </a:ln>
                <a:effectLst/>
                <a:latin typeface="+mj-lt"/>
              </a:rPr>
              <a:t>Stručně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3200" dirty="0">
                <a:latin typeface="+mj-lt"/>
              </a:rPr>
              <a:t>Srozumitelně</a:t>
            </a:r>
            <a:endParaRPr kumimoji="0" lang="en-US" sz="3200" b="0" i="0" u="none" strike="noStrike" cap="none" normalizeH="0" baseline="0" dirty="0">
              <a:ln>
                <a:noFill/>
              </a:ln>
              <a:effectLst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88280168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496D8A15-7EF9-476D-9A5B-ADFEECE9063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PSYb2540, PS2022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43BDA29-23E9-4640-B4A0-4E649539F82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E18EE92-877D-471B-AE4F-668D837656DF}" type="slidenum">
              <a:rPr lang="en-US" smtClean="0"/>
              <a:t>90</a:t>
            </a:fld>
            <a:endParaRPr lang="en-US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DFD3E806-D9AD-435B-826D-177D29F71C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2" y="719999"/>
            <a:ext cx="1755524" cy="4413975"/>
          </a:xfrm>
        </p:spPr>
        <p:txBody>
          <a:bodyPr/>
          <a:lstStyle/>
          <a:p>
            <a:r>
              <a:rPr lang="cs-CZ" dirty="0" err="1"/>
              <a:t>Bad</a:t>
            </a:r>
            <a:br>
              <a:rPr lang="cs-CZ" dirty="0"/>
            </a:br>
            <a:r>
              <a:rPr lang="cs-CZ" dirty="0"/>
              <a:t>grafy</a:t>
            </a:r>
            <a:endParaRPr lang="en-US" dirty="0"/>
          </a:p>
        </p:txBody>
      </p:sp>
      <p:pic>
        <p:nvPicPr>
          <p:cNvPr id="7" name="Zástupný obsah 6">
            <a:extLst>
              <a:ext uri="{FF2B5EF4-FFF2-40B4-BE49-F238E27FC236}">
                <a16:creationId xmlns:a16="http://schemas.microsoft.com/office/drawing/2014/main" id="{1CC1213D-58EA-423B-A705-E0EDD3C9E5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97335" y="0"/>
            <a:ext cx="7146666" cy="6858000"/>
          </a:xfr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204C8221-1E31-4AA6-A009-B797A6074278}"/>
              </a:ext>
            </a:extLst>
          </p:cNvPr>
          <p:cNvSpPr txBox="1"/>
          <p:nvPr/>
        </p:nvSpPr>
        <p:spPr>
          <a:xfrm>
            <a:off x="84569" y="5327044"/>
            <a:ext cx="191276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600" dirty="0"/>
              <a:t>Zdroj: </a:t>
            </a:r>
            <a:r>
              <a:rPr lang="en-US" sz="1200" dirty="0"/>
              <a:t>https://venngage.com/blog/misleading-graphs/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149511825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496D8A15-7EF9-476D-9A5B-ADFEECE9063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PSYb2540, PS2022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43BDA29-23E9-4640-B4A0-4E649539F82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E18EE92-877D-471B-AE4F-668D837656DF}" type="slidenum">
              <a:rPr lang="en-US" smtClean="0"/>
              <a:t>91</a:t>
            </a:fld>
            <a:endParaRPr lang="en-US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DFD3E806-D9AD-435B-826D-177D29F71C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2" y="719999"/>
            <a:ext cx="1755524" cy="4413975"/>
          </a:xfrm>
        </p:spPr>
        <p:txBody>
          <a:bodyPr/>
          <a:lstStyle/>
          <a:p>
            <a:r>
              <a:rPr lang="cs-CZ" dirty="0" err="1"/>
              <a:t>Bad</a:t>
            </a:r>
            <a:br>
              <a:rPr lang="cs-CZ" dirty="0"/>
            </a:br>
            <a:r>
              <a:rPr lang="cs-CZ" dirty="0"/>
              <a:t>grafy</a:t>
            </a:r>
            <a:endParaRPr lang="en-US" dirty="0"/>
          </a:p>
        </p:txBody>
      </p:sp>
      <p:pic>
        <p:nvPicPr>
          <p:cNvPr id="7" name="Zástupný obsah 6">
            <a:extLst>
              <a:ext uri="{FF2B5EF4-FFF2-40B4-BE49-F238E27FC236}">
                <a16:creationId xmlns:a16="http://schemas.microsoft.com/office/drawing/2014/main" id="{1CC1213D-58EA-423B-A705-E0EDD3C9E5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43545" y="0"/>
            <a:ext cx="7100455" cy="6858000"/>
          </a:xfr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15427EA9-446F-4E54-8326-E8D51475DC46}"/>
              </a:ext>
            </a:extLst>
          </p:cNvPr>
          <p:cNvSpPr txBox="1"/>
          <p:nvPr/>
        </p:nvSpPr>
        <p:spPr>
          <a:xfrm>
            <a:off x="84569" y="5327044"/>
            <a:ext cx="191276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600" dirty="0"/>
              <a:t>Zdroj: </a:t>
            </a:r>
            <a:r>
              <a:rPr lang="en-US" sz="1200" dirty="0"/>
              <a:t>https://venngage.com/blog/misleading-graphs/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114576613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496D8A15-7EF9-476D-9A5B-ADFEECE9063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PSYb2540, PS2022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43BDA29-23E9-4640-B4A0-4E649539F82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E18EE92-877D-471B-AE4F-668D837656DF}" type="slidenum">
              <a:rPr lang="en-US" smtClean="0"/>
              <a:t>92</a:t>
            </a:fld>
            <a:endParaRPr lang="en-US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DFD3E806-D9AD-435B-826D-177D29F71C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2" y="719999"/>
            <a:ext cx="1755524" cy="4413975"/>
          </a:xfrm>
        </p:spPr>
        <p:txBody>
          <a:bodyPr/>
          <a:lstStyle/>
          <a:p>
            <a:r>
              <a:rPr lang="cs-CZ" dirty="0" err="1"/>
              <a:t>Bad</a:t>
            </a:r>
            <a:br>
              <a:rPr lang="cs-CZ" dirty="0"/>
            </a:br>
            <a:r>
              <a:rPr lang="cs-CZ" dirty="0"/>
              <a:t>grafy</a:t>
            </a:r>
            <a:endParaRPr lang="en-US" dirty="0"/>
          </a:p>
        </p:txBody>
      </p:sp>
      <p:pic>
        <p:nvPicPr>
          <p:cNvPr id="7" name="Zástupný obsah 6">
            <a:extLst>
              <a:ext uri="{FF2B5EF4-FFF2-40B4-BE49-F238E27FC236}">
                <a16:creationId xmlns:a16="http://schemas.microsoft.com/office/drawing/2014/main" id="{1CC1213D-58EA-423B-A705-E0EDD3C9E5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67885" y="0"/>
            <a:ext cx="6476115" cy="6858000"/>
          </a:xfr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2E4675FE-D9E9-4AE8-9C34-B7BC6A1DE7A8}"/>
              </a:ext>
            </a:extLst>
          </p:cNvPr>
          <p:cNvSpPr txBox="1"/>
          <p:nvPr/>
        </p:nvSpPr>
        <p:spPr>
          <a:xfrm>
            <a:off x="84569" y="5327044"/>
            <a:ext cx="191276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600" dirty="0"/>
              <a:t>Zdroj: </a:t>
            </a:r>
            <a:r>
              <a:rPr lang="en-US" sz="1200" dirty="0"/>
              <a:t>https://venngage.com/blog/misleading-graphs/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804926936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496D8A15-7EF9-476D-9A5B-ADFEECE9063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PSYb2540, PS2022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43BDA29-23E9-4640-B4A0-4E649539F82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E18EE92-877D-471B-AE4F-668D837656DF}" type="slidenum">
              <a:rPr lang="en-US" smtClean="0"/>
              <a:t>93</a:t>
            </a:fld>
            <a:endParaRPr lang="en-US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DFD3E806-D9AD-435B-826D-177D29F71C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2" y="719999"/>
            <a:ext cx="1755524" cy="4413975"/>
          </a:xfrm>
        </p:spPr>
        <p:txBody>
          <a:bodyPr/>
          <a:lstStyle/>
          <a:p>
            <a:r>
              <a:rPr lang="cs-CZ" dirty="0" err="1"/>
              <a:t>Bad</a:t>
            </a:r>
            <a:br>
              <a:rPr lang="cs-CZ" dirty="0"/>
            </a:br>
            <a:r>
              <a:rPr lang="cs-CZ" dirty="0"/>
              <a:t>grafy</a:t>
            </a:r>
            <a:endParaRPr lang="en-US" dirty="0"/>
          </a:p>
        </p:txBody>
      </p:sp>
      <p:pic>
        <p:nvPicPr>
          <p:cNvPr id="7" name="Zástupný obsah 6">
            <a:extLst>
              <a:ext uri="{FF2B5EF4-FFF2-40B4-BE49-F238E27FC236}">
                <a16:creationId xmlns:a16="http://schemas.microsoft.com/office/drawing/2014/main" id="{1CC1213D-58EA-423B-A705-E0EDD3C9E5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39144" y="0"/>
            <a:ext cx="6204856" cy="6858000"/>
          </a:xfr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B2333B43-287D-4E89-B6F5-167598A3F57E}"/>
              </a:ext>
            </a:extLst>
          </p:cNvPr>
          <p:cNvSpPr txBox="1"/>
          <p:nvPr/>
        </p:nvSpPr>
        <p:spPr>
          <a:xfrm>
            <a:off x="84569" y="5327044"/>
            <a:ext cx="191276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600" dirty="0"/>
              <a:t>Zdroj: </a:t>
            </a:r>
            <a:r>
              <a:rPr lang="en-US" sz="1200" dirty="0"/>
              <a:t>https://venngage.com/blog/misleading-graphs/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434526924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B17260E3-A4A2-404E-A79E-0479495EAF5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PSYb2540, PS2022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84F66F9-6B08-4C1F-ADAC-389DC77AE68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E18EE92-877D-471B-AE4F-668D837656DF}" type="slidenum">
              <a:rPr lang="en-US" smtClean="0"/>
              <a:t>94</a:t>
            </a:fld>
            <a:endParaRPr lang="en-US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8AA71BE9-A962-4FE6-9651-73E2050394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My </a:t>
            </a:r>
            <a:r>
              <a:rPr lang="cs-CZ" dirty="0" err="1"/>
              <a:t>personal</a:t>
            </a:r>
            <a:r>
              <a:rPr lang="cs-CZ" dirty="0"/>
              <a:t> favorite</a:t>
            </a:r>
            <a:endParaRPr lang="en-US" dirty="0"/>
          </a:p>
        </p:txBody>
      </p:sp>
      <p:pic>
        <p:nvPicPr>
          <p:cNvPr id="7" name="Zástupný obsah 6">
            <a:extLst>
              <a:ext uri="{FF2B5EF4-FFF2-40B4-BE49-F238E27FC236}">
                <a16:creationId xmlns:a16="http://schemas.microsoft.com/office/drawing/2014/main" id="{3697683A-6EA2-42B5-A30D-BB3DF1FF17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9133" y="1629688"/>
            <a:ext cx="4170868" cy="4140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13102371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371168BE-B6E0-4356-BE8F-EFD091CAAB9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PSYb2540, PS2022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078A7ED4-C025-4411-AF34-A28DC7A4F6F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E18EE92-877D-471B-AE4F-668D837656DF}" type="slidenum">
              <a:rPr lang="en-US" smtClean="0"/>
              <a:t>95</a:t>
            </a:fld>
            <a:endParaRPr lang="en-US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0F466DE3-0A78-48D3-BC17-E53305AEB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Grafy – uspořádání </a:t>
            </a:r>
            <a:endParaRPr lang="en-US" dirty="0"/>
          </a:p>
        </p:txBody>
      </p:sp>
      <p:graphicFrame>
        <p:nvGraphicFramePr>
          <p:cNvPr id="7" name="Graf 6">
            <a:extLst>
              <a:ext uri="{FF2B5EF4-FFF2-40B4-BE49-F238E27FC236}">
                <a16:creationId xmlns:a16="http://schemas.microsoft.com/office/drawing/2014/main" id="{249F4BCC-A0FF-40A8-9660-77D9C603187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68515838"/>
              </p:ext>
            </p:extLst>
          </p:nvPr>
        </p:nvGraphicFramePr>
        <p:xfrm>
          <a:off x="466167" y="1782764"/>
          <a:ext cx="3429558" cy="40687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Graf 7">
            <a:extLst>
              <a:ext uri="{FF2B5EF4-FFF2-40B4-BE49-F238E27FC236}">
                <a16:creationId xmlns:a16="http://schemas.microsoft.com/office/drawing/2014/main" id="{25B23AEB-7FEB-4C07-A81B-510B9415A0A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69024937"/>
              </p:ext>
            </p:extLst>
          </p:nvPr>
        </p:nvGraphicFramePr>
        <p:xfrm>
          <a:off x="5175344" y="1782764"/>
          <a:ext cx="3429558" cy="40687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TextovéPole 8">
            <a:extLst>
              <a:ext uri="{FF2B5EF4-FFF2-40B4-BE49-F238E27FC236}">
                <a16:creationId xmlns:a16="http://schemas.microsoft.com/office/drawing/2014/main" id="{592906CC-D520-493F-95B4-9A2D9F21AFB2}"/>
              </a:ext>
            </a:extLst>
          </p:cNvPr>
          <p:cNvSpPr txBox="1"/>
          <p:nvPr/>
        </p:nvSpPr>
        <p:spPr>
          <a:xfrm>
            <a:off x="4173897" y="2828835"/>
            <a:ext cx="72327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7200" dirty="0">
                <a:solidFill>
                  <a:schemeClr val="accent2"/>
                </a:solidFill>
                <a:latin typeface="+mj-lt"/>
              </a:rPr>
              <a:t>&lt;</a:t>
            </a:r>
            <a:endParaRPr lang="en-US" sz="7200" dirty="0">
              <a:solidFill>
                <a:schemeClr val="accent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99172695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A363636C-99EE-445B-8A94-06DC8A9897A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PSYb2540, PS2022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E6175767-CD84-47B8-84C4-4561F45B87D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E18EE92-877D-471B-AE4F-668D837656DF}" type="slidenum">
              <a:rPr lang="en-US" smtClean="0"/>
              <a:t>96</a:t>
            </a:fld>
            <a:endParaRPr lang="en-US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8C485F5C-1DF3-4812-A599-D3A3688DA9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Grafy - barvy</a:t>
            </a:r>
            <a:endParaRPr lang="en-US" dirty="0"/>
          </a:p>
        </p:txBody>
      </p:sp>
      <p:graphicFrame>
        <p:nvGraphicFramePr>
          <p:cNvPr id="6" name="Zástupný obsah 5">
            <a:extLst>
              <a:ext uri="{FF2B5EF4-FFF2-40B4-BE49-F238E27FC236}">
                <a16:creationId xmlns:a16="http://schemas.microsoft.com/office/drawing/2014/main" id="{E7BD4157-D5CB-40BA-98FB-3AB19AA3F5F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8098492"/>
              </p:ext>
            </p:extLst>
          </p:nvPr>
        </p:nvGraphicFramePr>
        <p:xfrm>
          <a:off x="457426" y="1739900"/>
          <a:ext cx="3232150" cy="4140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Zástupný obsah 5">
            <a:extLst>
              <a:ext uri="{FF2B5EF4-FFF2-40B4-BE49-F238E27FC236}">
                <a16:creationId xmlns:a16="http://schemas.microsoft.com/office/drawing/2014/main" id="{095D8331-8DA1-41F6-8BF9-FF881BEC934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76437654"/>
              </p:ext>
            </p:extLst>
          </p:nvPr>
        </p:nvGraphicFramePr>
        <p:xfrm>
          <a:off x="5372752" y="1739900"/>
          <a:ext cx="3232150" cy="4140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TextovéPole 7">
            <a:extLst>
              <a:ext uri="{FF2B5EF4-FFF2-40B4-BE49-F238E27FC236}">
                <a16:creationId xmlns:a16="http://schemas.microsoft.com/office/drawing/2014/main" id="{BCBDC4D9-55B7-42C5-A3BD-6DA533757E7B}"/>
              </a:ext>
            </a:extLst>
          </p:cNvPr>
          <p:cNvSpPr txBox="1"/>
          <p:nvPr/>
        </p:nvSpPr>
        <p:spPr>
          <a:xfrm>
            <a:off x="4173897" y="2828835"/>
            <a:ext cx="72327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7200" dirty="0">
                <a:solidFill>
                  <a:schemeClr val="accent2"/>
                </a:solidFill>
                <a:latin typeface="+mj-lt"/>
              </a:rPr>
              <a:t>&lt;</a:t>
            </a:r>
            <a:endParaRPr lang="en-US" sz="7200" dirty="0">
              <a:solidFill>
                <a:schemeClr val="accent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04631531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27B857B2-61C7-4FF9-AD62-6D2079A5F00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PSYb2540, PS2022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E022752F-9E3D-4718-9812-B40FE7D9A3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E18EE92-877D-471B-AE4F-668D837656DF}" type="slidenum">
              <a:rPr lang="en-US" smtClean="0"/>
              <a:t>97</a:t>
            </a:fld>
            <a:endParaRPr lang="en-US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DA9A7A65-9664-4DBA-BE69-3F9DD8DFE4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Grafy – 3D</a:t>
            </a:r>
            <a:endParaRPr lang="en-US" dirty="0"/>
          </a:p>
        </p:txBody>
      </p:sp>
      <p:graphicFrame>
        <p:nvGraphicFramePr>
          <p:cNvPr id="6" name="Zástupný obsah 5">
            <a:extLst>
              <a:ext uri="{FF2B5EF4-FFF2-40B4-BE49-F238E27FC236}">
                <a16:creationId xmlns:a16="http://schemas.microsoft.com/office/drawing/2014/main" id="{004317F9-68F4-47E0-8940-56DBAF3068D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27976680"/>
              </p:ext>
            </p:extLst>
          </p:nvPr>
        </p:nvGraphicFramePr>
        <p:xfrm>
          <a:off x="539750" y="1692275"/>
          <a:ext cx="8064500" cy="4140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9" name="Skupina 8">
            <a:extLst>
              <a:ext uri="{FF2B5EF4-FFF2-40B4-BE49-F238E27FC236}">
                <a16:creationId xmlns:a16="http://schemas.microsoft.com/office/drawing/2014/main" id="{4B3ECD0B-BB42-49CD-9B28-65202F30F4A5}"/>
              </a:ext>
            </a:extLst>
          </p:cNvPr>
          <p:cNvGrpSpPr/>
          <p:nvPr/>
        </p:nvGrpSpPr>
        <p:grpSpPr>
          <a:xfrm>
            <a:off x="2562225" y="1572102"/>
            <a:ext cx="4267200" cy="1856898"/>
            <a:chOff x="2562225" y="1572102"/>
            <a:chExt cx="4267200" cy="1856898"/>
          </a:xfrm>
        </p:grpSpPr>
        <p:sp>
          <p:nvSpPr>
            <p:cNvPr id="7" name="Obdélník: se zakulacenými rohy 6">
              <a:extLst>
                <a:ext uri="{FF2B5EF4-FFF2-40B4-BE49-F238E27FC236}">
                  <a16:creationId xmlns:a16="http://schemas.microsoft.com/office/drawing/2014/main" id="{523E5FA4-2149-4680-9146-E0FE940C879D}"/>
                </a:ext>
              </a:extLst>
            </p:cNvPr>
            <p:cNvSpPr/>
            <p:nvPr/>
          </p:nvSpPr>
          <p:spPr bwMode="auto">
            <a:xfrm>
              <a:off x="2562225" y="1572102"/>
              <a:ext cx="4267200" cy="1590675"/>
            </a:xfrm>
            <a:prstGeom prst="roundRect">
              <a:avLst/>
            </a:prstGeom>
            <a:solidFill>
              <a:schemeClr val="accent6"/>
            </a:soli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cs-CZ" sz="2800" b="1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Tahoma" pitchFamily="34" charset="0"/>
                </a:rPr>
                <a:t>NIKDY!*</a:t>
              </a: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cs-CZ" sz="2800" dirty="0">
                  <a:solidFill>
                    <a:schemeClr val="bg1"/>
                  </a:solidFill>
                </a:rPr>
                <a:t>Jsou extrémně spatně čitelné</a:t>
              </a:r>
              <a:endParaRPr kumimoji="0" lang="en-US" sz="2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8" name="TextovéPole 7">
              <a:extLst>
                <a:ext uri="{FF2B5EF4-FFF2-40B4-BE49-F238E27FC236}">
                  <a16:creationId xmlns:a16="http://schemas.microsoft.com/office/drawing/2014/main" id="{E3D1EBF0-F75A-4505-8EA6-9F5AB5D1F40E}"/>
                </a:ext>
              </a:extLst>
            </p:cNvPr>
            <p:cNvSpPr txBox="1"/>
            <p:nvPr/>
          </p:nvSpPr>
          <p:spPr>
            <a:xfrm>
              <a:off x="2626543" y="3121223"/>
              <a:ext cx="420288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400" dirty="0">
                  <a:latin typeface="+mj-lt"/>
                </a:rPr>
                <a:t>*Existují speciální případy, kde mohou dávat smysl</a:t>
              </a:r>
              <a:endParaRPr lang="en-US" sz="1400" dirty="0"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26889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C55E95DB-D099-4AD0-890E-BD6894C7ADD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PSYb2540, PS2022</a:t>
            </a:r>
            <a:endParaRPr lang="en-US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06015675-41AE-4092-A8E0-401E2A6F650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E18EE92-877D-471B-AE4F-668D837656DF}" type="slidenum">
              <a:rPr lang="en-US" smtClean="0"/>
              <a:t>98</a:t>
            </a:fld>
            <a:endParaRPr lang="en-US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86406DFB-B5CB-476E-BFDC-5C4B0213F4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Obrázky / fotky / AV</a:t>
            </a:r>
            <a:endParaRPr lang="en-US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EAECD597-E99B-41B9-914E-C251D2D7DB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Vždy strhávají pozornost</a:t>
            </a:r>
          </a:p>
          <a:p>
            <a:r>
              <a:rPr lang="cs-CZ" dirty="0"/>
              <a:t>Někdy téměř nezbytné</a:t>
            </a:r>
          </a:p>
          <a:p>
            <a:pPr lvl="1"/>
            <a:r>
              <a:rPr lang="cs-CZ" dirty="0"/>
              <a:t>Experimentální situace</a:t>
            </a:r>
          </a:p>
          <a:p>
            <a:pPr lvl="1"/>
            <a:r>
              <a:rPr lang="cs-CZ" dirty="0"/>
              <a:t>Podnětový materiál</a:t>
            </a:r>
          </a:p>
          <a:p>
            <a:pPr lvl="1"/>
            <a:r>
              <a:rPr lang="cs-CZ" dirty="0"/>
              <a:t>Analýza reklamy</a:t>
            </a:r>
          </a:p>
          <a:p>
            <a:r>
              <a:rPr lang="cs-CZ" dirty="0"/>
              <a:t>Obrázky na oživení</a:t>
            </a:r>
          </a:p>
          <a:p>
            <a:pPr lvl="1"/>
            <a:r>
              <a:rPr lang="cs-CZ" dirty="0"/>
              <a:t>Nejsou na škodu</a:t>
            </a:r>
          </a:p>
          <a:p>
            <a:pPr lvl="1"/>
            <a:r>
              <a:rPr lang="cs-CZ" dirty="0"/>
              <a:t>S mírou a vkusem </a:t>
            </a:r>
          </a:p>
          <a:p>
            <a:endParaRPr lang="cs-CZ" dirty="0"/>
          </a:p>
        </p:txBody>
      </p:sp>
      <p:pic>
        <p:nvPicPr>
          <p:cNvPr id="7" name="Obrázek 6" descr="Obsah obrázku text&#10;&#10;Popis byl vytvořen automaticky">
            <a:extLst>
              <a:ext uri="{FF2B5EF4-FFF2-40B4-BE49-F238E27FC236}">
                <a16:creationId xmlns:a16="http://schemas.microsoft.com/office/drawing/2014/main" id="{7A96CA67-D2D5-416F-8094-B5765BC33A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6925" y="1898924"/>
            <a:ext cx="3267074" cy="32670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38168226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C922ECB4-40C5-4A57-9989-C9EEAD81CF9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PSYb2540, PS2022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431CDBB-C2A2-4611-87CD-E42CA4E370D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E18EE92-877D-471B-AE4F-668D837656DF}" type="slidenum">
              <a:rPr lang="en-US" smtClean="0"/>
              <a:t>99</a:t>
            </a:fld>
            <a:endParaRPr lang="en-US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CCDF3C5B-7646-4C53-83FC-6A195540DD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Obrázky na oživení</a:t>
            </a:r>
            <a:endParaRPr lang="en-US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FD61055B-B9CF-44B6-AD8F-4A7AB7F3F2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Stahujte kvalitní obrázky</a:t>
            </a:r>
          </a:p>
          <a:p>
            <a:r>
              <a:rPr lang="cs-CZ" dirty="0"/>
              <a:t>Stahujte legálně</a:t>
            </a:r>
          </a:p>
          <a:p>
            <a:pPr lvl="1"/>
            <a:r>
              <a:rPr lang="cs-CZ" dirty="0" err="1"/>
              <a:t>Freepik</a:t>
            </a:r>
            <a:r>
              <a:rPr lang="cs-CZ" dirty="0"/>
              <a:t>, </a:t>
            </a:r>
            <a:r>
              <a:rPr lang="cs-CZ" dirty="0" err="1"/>
              <a:t>Pexels</a:t>
            </a:r>
            <a:r>
              <a:rPr lang="cs-CZ" dirty="0"/>
              <a:t>, </a:t>
            </a:r>
            <a:r>
              <a:rPr lang="cs-CZ" dirty="0" err="1"/>
              <a:t>Unsplash</a:t>
            </a:r>
            <a:r>
              <a:rPr lang="cs-CZ" dirty="0"/>
              <a:t>, </a:t>
            </a:r>
            <a:r>
              <a:rPr lang="cs-CZ" dirty="0" err="1"/>
              <a:t>Flaticon</a:t>
            </a:r>
            <a:r>
              <a:rPr lang="cs-CZ" dirty="0"/>
              <a:t>, </a:t>
            </a:r>
            <a:r>
              <a:rPr lang="cs-CZ" dirty="0" err="1"/>
              <a:t>Pixabay</a:t>
            </a:r>
            <a:r>
              <a:rPr lang="cs-CZ" dirty="0"/>
              <a:t>, </a:t>
            </a:r>
            <a:r>
              <a:rPr lang="cs-CZ" dirty="0" err="1"/>
              <a:t>Canva</a:t>
            </a:r>
            <a:r>
              <a:rPr lang="cs-CZ" dirty="0"/>
              <a:t>, …</a:t>
            </a:r>
          </a:p>
          <a:p>
            <a:pPr lvl="1"/>
            <a:r>
              <a:rPr lang="cs-CZ" dirty="0"/>
              <a:t>Nezapomeňte uvést zdroj</a:t>
            </a:r>
          </a:p>
          <a:p>
            <a:r>
              <a:rPr lang="cs-CZ" dirty="0"/>
              <a:t>Používejte relevantní obrázky</a:t>
            </a:r>
          </a:p>
          <a:p>
            <a:r>
              <a:rPr lang="cs-CZ" dirty="0"/>
              <a:t>Jednotná úprava</a:t>
            </a:r>
          </a:p>
        </p:txBody>
      </p:sp>
    </p:spTree>
    <p:extLst>
      <p:ext uri="{BB962C8B-B14F-4D97-AF65-F5344CB8AC3E}">
        <p14:creationId xmlns:p14="http://schemas.microsoft.com/office/powerpoint/2010/main" val="2048578300"/>
      </p:ext>
    </p:extLst>
  </p:cSld>
  <p:clrMapOvr>
    <a:masterClrMapping/>
  </p:clrMapOvr>
</p:sld>
</file>

<file path=ppt/theme/theme1.xml><?xml version="1.0" encoding="utf-8"?>
<a:theme xmlns:a="http://schemas.openxmlformats.org/drawingml/2006/main" name="FSS_MUNI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FSS_MUNI" id="{40EBCF77-D0BA-4DEF-9656-C060A79B6B9D}" vid="{42EE84A1-CE16-4FDA-88F1-29347E82D8F1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Kancelář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Kancelář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781</TotalTime>
  <Words>4794</Words>
  <Application>Microsoft Office PowerPoint</Application>
  <PresentationFormat>On-screen Show (4:3)</PresentationFormat>
  <Paragraphs>1537</Paragraphs>
  <Slides>102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102</vt:i4>
      </vt:variant>
    </vt:vector>
  </HeadingPairs>
  <TitlesOfParts>
    <vt:vector size="110" baseType="lpstr">
      <vt:lpstr>Arial</vt:lpstr>
      <vt:lpstr>Brush Script MT</vt:lpstr>
      <vt:lpstr>Calibri</vt:lpstr>
      <vt:lpstr>Grandview</vt:lpstr>
      <vt:lpstr>Tahoma</vt:lpstr>
      <vt:lpstr>Times New Roman</vt:lpstr>
      <vt:lpstr>Wingdings</vt:lpstr>
      <vt:lpstr>FSS_MUNI</vt:lpstr>
      <vt:lpstr>Prezentace odborné práce</vt:lpstr>
      <vt:lpstr>Osnova prezentace + cíle</vt:lpstr>
      <vt:lpstr>Není prezentace jako prezentace</vt:lpstr>
      <vt:lpstr>Není prezentace jako prezentace</vt:lpstr>
      <vt:lpstr>Obhajoba závěrečné práce</vt:lpstr>
      <vt:lpstr>Proč je obhajoba důležitá?</vt:lpstr>
      <vt:lpstr>Průběh obhajoby</vt:lpstr>
      <vt:lpstr>Obsah prezentace</vt:lpstr>
      <vt:lpstr>Co musíte odprezentovat?</vt:lpstr>
      <vt:lpstr>Cíle prezentace</vt:lpstr>
      <vt:lpstr>Publikum</vt:lpstr>
      <vt:lpstr>Prezentace vs. text práce</vt:lpstr>
      <vt:lpstr>Co když se něco změnilo?</vt:lpstr>
      <vt:lpstr>Omezení prezentace</vt:lpstr>
      <vt:lpstr>Co nechat?</vt:lpstr>
      <vt:lpstr>Shrnutí</vt:lpstr>
      <vt:lpstr>Struktura prezentace</vt:lpstr>
      <vt:lpstr>Celková struktura</vt:lpstr>
      <vt:lpstr>Úvodní slide</vt:lpstr>
      <vt:lpstr>Social Interactions Between Adolescents and Unknown People From the Internet in the Context of Risk-taking Behavior and Developmental Needs: Quantitative Study on a Representative Czech Sample </vt:lpstr>
      <vt:lpstr>Adolescents' interactions with new people from the internet</vt:lpstr>
      <vt:lpstr>Teorie</vt:lpstr>
      <vt:lpstr>Uvedení - koncepty</vt:lpstr>
      <vt:lpstr>Uvedení - teorie</vt:lpstr>
      <vt:lpstr>Otázky, hypotézy, zdůvodnění</vt:lpstr>
      <vt:lpstr>Doporučení</vt:lpstr>
      <vt:lpstr>Metoda</vt:lpstr>
      <vt:lpstr>Jak moc do hloubky?</vt:lpstr>
      <vt:lpstr>Příklad</vt:lpstr>
      <vt:lpstr>Tabulky</vt:lpstr>
      <vt:lpstr>Tabulky</vt:lpstr>
      <vt:lpstr>Metoda – analýza dat</vt:lpstr>
      <vt:lpstr>Metoda – analýza dat</vt:lpstr>
      <vt:lpstr>Metoda – analýza dat</vt:lpstr>
      <vt:lpstr>Metoda – analýza dat</vt:lpstr>
      <vt:lpstr>Metoda – analýza dat</vt:lpstr>
      <vt:lpstr>Co vynechat?</vt:lpstr>
      <vt:lpstr>Výsledky</vt:lpstr>
      <vt:lpstr>Čísla vs. výsledky</vt:lpstr>
      <vt:lpstr>Grafy / modely</vt:lpstr>
      <vt:lpstr>Grafy / modely - příklad</vt:lpstr>
      <vt:lpstr>PowerPoint Presentation</vt:lpstr>
      <vt:lpstr>Grafy / modely - příklad</vt:lpstr>
      <vt:lpstr>Výsledky</vt:lpstr>
      <vt:lpstr>Diskuze / závěr</vt:lpstr>
      <vt:lpstr>Limity / implikace</vt:lpstr>
      <vt:lpstr>Reference</vt:lpstr>
      <vt:lpstr>Slidy za koncem</vt:lpstr>
      <vt:lpstr>Shrnutí</vt:lpstr>
      <vt:lpstr>Diskuze s komisí</vt:lpstr>
      <vt:lpstr>Diskuze s komisí</vt:lpstr>
      <vt:lpstr>Jak probíhá?</vt:lpstr>
      <vt:lpstr>Posudky - otázky</vt:lpstr>
      <vt:lpstr>Co když nevím?</vt:lpstr>
      <vt:lpstr>Jak na to?</vt:lpstr>
      <vt:lpstr>Příprava na obhajobu</vt:lpstr>
      <vt:lpstr>Jak se připravovat</vt:lpstr>
      <vt:lpstr>PREZENTACI SI MUSÍTE VYZKOUŠET NAHLAS!!!</vt:lpstr>
      <vt:lpstr>Vážně - zkuste si to!</vt:lpstr>
      <vt:lpstr>Nervozita / stres - strategie</vt:lpstr>
      <vt:lpstr>Nervozita / stres - strategie</vt:lpstr>
      <vt:lpstr>Forma prezentace</vt:lpstr>
      <vt:lpstr>Prezentace (odborná)</vt:lpstr>
      <vt:lpstr>Mluvený projev</vt:lpstr>
      <vt:lpstr>Prezentace</vt:lpstr>
      <vt:lpstr>Kolik informací na slide?</vt:lpstr>
      <vt:lpstr>Příklad</vt:lpstr>
      <vt:lpstr>Příklad</vt:lpstr>
      <vt:lpstr>Příklad</vt:lpstr>
      <vt:lpstr>Příklad</vt:lpstr>
      <vt:lpstr>Kolik informací na slide?</vt:lpstr>
      <vt:lpstr>Kolik informací na slide</vt:lpstr>
      <vt:lpstr>Grafické aspekty</vt:lpstr>
      <vt:lpstr>Text</vt:lpstr>
      <vt:lpstr>Písmo</vt:lpstr>
      <vt:lpstr>Šablona / design</vt:lpstr>
      <vt:lpstr>I toto Vám PowerPoint dovolí</vt:lpstr>
      <vt:lpstr>Šablona</vt:lpstr>
      <vt:lpstr>Animace přechodů slidů</vt:lpstr>
      <vt:lpstr>Animace přechodů slidů</vt:lpstr>
      <vt:lpstr>Animace přechodů slidů</vt:lpstr>
      <vt:lpstr>Animace přechodů slidů</vt:lpstr>
      <vt:lpstr>Animace přechodů slidů</vt:lpstr>
      <vt:lpstr>Animace přechodů slidů</vt:lpstr>
      <vt:lpstr>Animace přechodů slidů</vt:lpstr>
      <vt:lpstr>Animace objektů</vt:lpstr>
      <vt:lpstr>Kdy jsou animace dobré?</vt:lpstr>
      <vt:lpstr>Grafy - zásady</vt:lpstr>
      <vt:lpstr>Bad grafy</vt:lpstr>
      <vt:lpstr>Bad grafy</vt:lpstr>
      <vt:lpstr>Bad grafy</vt:lpstr>
      <vt:lpstr>Bad grafy</vt:lpstr>
      <vt:lpstr>Bad grafy</vt:lpstr>
      <vt:lpstr>My personal favorite</vt:lpstr>
      <vt:lpstr>Grafy – uspořádání </vt:lpstr>
      <vt:lpstr>Grafy - barvy</vt:lpstr>
      <vt:lpstr>Grafy – 3D</vt:lpstr>
      <vt:lpstr>Obrázky / fotky / AV</vt:lpstr>
      <vt:lpstr>Obrázky na oživení</vt:lpstr>
      <vt:lpstr>Otázky?</vt:lpstr>
      <vt:lpstr>Konec</vt:lpstr>
      <vt:lpstr>Picture credits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odborné práce</dc:title>
  <dc:creator>Vojtěch Mýlek</dc:creator>
  <cp:lastModifiedBy>Vojtěch Mýlek</cp:lastModifiedBy>
  <cp:revision>9</cp:revision>
  <dcterms:created xsi:type="dcterms:W3CDTF">2020-12-11T09:36:52Z</dcterms:created>
  <dcterms:modified xsi:type="dcterms:W3CDTF">2022-11-01T16:35:58Z</dcterms:modified>
</cp:coreProperties>
</file>