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325" r:id="rId3"/>
    <p:sldId id="324" r:id="rId4"/>
    <p:sldId id="332" r:id="rId5"/>
    <p:sldId id="338" r:id="rId6"/>
    <p:sldId id="326" r:id="rId7"/>
    <p:sldId id="372" r:id="rId8"/>
    <p:sldId id="373" r:id="rId9"/>
    <p:sldId id="327" r:id="rId10"/>
    <p:sldId id="328" r:id="rId11"/>
    <p:sldId id="331" r:id="rId12"/>
    <p:sldId id="330" r:id="rId13"/>
    <p:sldId id="370" r:id="rId14"/>
    <p:sldId id="371" r:id="rId15"/>
    <p:sldId id="342" r:id="rId16"/>
    <p:sldId id="341" r:id="rId17"/>
    <p:sldId id="339" r:id="rId18"/>
    <p:sldId id="340" r:id="rId19"/>
    <p:sldId id="329" r:id="rId20"/>
    <p:sldId id="343" r:id="rId21"/>
    <p:sldId id="345" r:id="rId22"/>
    <p:sldId id="368" r:id="rId23"/>
    <p:sldId id="369" r:id="rId24"/>
    <p:sldId id="346" r:id="rId25"/>
    <p:sldId id="399" r:id="rId26"/>
    <p:sldId id="401" r:id="rId27"/>
    <p:sldId id="400" r:id="rId28"/>
    <p:sldId id="347" r:id="rId29"/>
    <p:sldId id="348" r:id="rId30"/>
    <p:sldId id="349" r:id="rId31"/>
    <p:sldId id="351" r:id="rId32"/>
    <p:sldId id="350" r:id="rId33"/>
    <p:sldId id="352" r:id="rId34"/>
    <p:sldId id="359" r:id="rId35"/>
    <p:sldId id="360" r:id="rId36"/>
    <p:sldId id="361" r:id="rId37"/>
    <p:sldId id="358" r:id="rId38"/>
    <p:sldId id="353" r:id="rId39"/>
    <p:sldId id="354" r:id="rId40"/>
    <p:sldId id="355" r:id="rId41"/>
    <p:sldId id="356" r:id="rId42"/>
    <p:sldId id="357" r:id="rId43"/>
    <p:sldId id="362" r:id="rId44"/>
    <p:sldId id="363" r:id="rId45"/>
    <p:sldId id="364" r:id="rId46"/>
    <p:sldId id="365" r:id="rId47"/>
    <p:sldId id="366" r:id="rId48"/>
    <p:sldId id="367" r:id="rId49"/>
    <p:sldId id="375" r:id="rId50"/>
    <p:sldId id="376" r:id="rId51"/>
    <p:sldId id="377" r:id="rId52"/>
    <p:sldId id="378" r:id="rId53"/>
    <p:sldId id="379" r:id="rId54"/>
    <p:sldId id="381" r:id="rId55"/>
    <p:sldId id="383" r:id="rId56"/>
    <p:sldId id="384" r:id="rId57"/>
    <p:sldId id="385" r:id="rId58"/>
    <p:sldId id="386" r:id="rId59"/>
    <p:sldId id="387" r:id="rId60"/>
    <p:sldId id="388" r:id="rId61"/>
    <p:sldId id="402" r:id="rId62"/>
    <p:sldId id="389" r:id="rId63"/>
    <p:sldId id="390" r:id="rId64"/>
    <p:sldId id="392" r:id="rId65"/>
    <p:sldId id="393" r:id="rId66"/>
    <p:sldId id="394" r:id="rId67"/>
    <p:sldId id="395" r:id="rId68"/>
    <p:sldId id="374" r:id="rId69"/>
    <p:sldId id="397" r:id="rId70"/>
    <p:sldId id="398" r:id="rId71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78" autoAdjust="0"/>
  </p:normalViewPr>
  <p:slideViewPr>
    <p:cSldViewPr>
      <p:cViewPr varScale="1">
        <p:scale>
          <a:sx n="62" d="100"/>
          <a:sy n="62" d="100"/>
        </p:scale>
        <p:origin x="1162" y="7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488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48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8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https://shop.propsyco.cz/attachment.php?id_attachment=3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429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http://shop.propsyco.cz/product.php?id_product=23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002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MKN10: http://apps.who.int/classifications/icd10/browse/2010/en#/F70-F79: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23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006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S. Goldstein et al. (eds.), Handbook of Intelligence: Evolutionary Theory, Historical Perspective, and Current Concepts,</a:t>
            </a:r>
            <a:r>
              <a:rPr lang="cs-CZ" dirty="0"/>
              <a:t> </a:t>
            </a:r>
            <a:r>
              <a:rPr lang="cs-CZ" dirty="0" err="1"/>
              <a:t>Springer</a:t>
            </a:r>
            <a:r>
              <a:rPr lang="cs-CZ" dirty="0"/>
              <a:t>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77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Schneider, W. J., &amp; McGrew, K. S. (2012). The Cattell-Horn-Carroll model of intelligence. In D. P. Flanagan &amp; P. L. Harrison (Eds.),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Contemporary intellectual assessment: Theories, tests, and issues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(pp. 99-144). New York: Guilford Press.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036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21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Essentials </a:t>
            </a:r>
            <a:r>
              <a:rPr lang="cs-CZ" dirty="0" err="1"/>
              <a:t>of</a:t>
            </a:r>
            <a:r>
              <a:rPr lang="cs-CZ" dirty="0"/>
              <a:t> WAIS-IV </a:t>
            </a:r>
            <a:r>
              <a:rPr lang="cs-CZ" dirty="0" err="1"/>
              <a:t>Assessment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39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Flanagan, D. P. (2000). Wechsler-based CHC cross-battery assessment and reading achievement: Strengthening the validity of interpretations drawn from Wechsler test scores.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School Psychology Quarterly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(3), 295.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47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Pěkný rozhovor na  https://www.twu.edu/woodcock-institute/about/</a:t>
            </a:r>
          </a:p>
          <a:p>
            <a:r>
              <a:rPr lang="cs-CZ" dirty="0"/>
              <a:t>http://www.hmhco.com/~/media/sites/home/hmh-assessments/clinical/woodcock-johnson/pdf/wjiv/wf132008_wj%20brochure_hr.pdf</a:t>
            </a:r>
          </a:p>
          <a:p>
            <a:endParaRPr lang="cs-CZ" dirty="0"/>
          </a:p>
          <a:p>
            <a:r>
              <a:rPr lang="cs-CZ" dirty="0"/>
              <a:t>Technická příručka: https://shop.propsyco.cz/attachment.php?id_attachment=3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192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0" descr="Celestia-R1---OverlayTitle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endParaRPr lang="cs-CZ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80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8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8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51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52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53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</a:lvl2pPr>
            <a:lvl3pPr marL="1280160" indent="0">
              <a:buFontTx/>
              <a:buNone/>
            </a:lvl3pPr>
            <a:lvl4pPr marL="1920240" indent="0">
              <a:buFontTx/>
              <a:buNone/>
            </a:lvl4pPr>
            <a:lvl5pPr marL="2560320" indent="0">
              <a:buFontTx/>
              <a:buNone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65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90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91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04879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9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2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6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3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Nadpis 1"/>
          <p:cNvSpPr>
            <a:spLocks noGrp="1"/>
          </p:cNvSpPr>
          <p:nvPr>
            <p:ph type="title"/>
          </p:nvPr>
        </p:nvSpPr>
        <p:spPr>
          <a:xfrm>
            <a:off x="1280160" y="388938"/>
            <a:ext cx="1088136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48605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8016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6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20" y="2240281"/>
            <a:ext cx="5334000" cy="634301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4860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4860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365B91-E6DC-4D89-869B-A1C49933F4A6}" type="slidenum">
              <a:rPr lang="cs-CZ" altLang="cs-CZ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7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69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0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9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696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12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5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5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11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0" descr="Celestia-R1---OverlayContent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78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87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16619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dirty="0">
                <a:solidFill>
                  <a:srgbClr val="FFFFFF"/>
                </a:solidFill>
                <a:latin typeface="+mn-lt"/>
              </a:rPr>
              <a:t>PSYb4020 </a:t>
            </a:r>
            <a:r>
              <a:rPr lang="cs-CZ" altLang="cs-CZ" sz="54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Přednáška 4 -  Testování inteligence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2319E-3BDF-417A-8B81-5D774876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654A9-D484-43D1-99AC-33866626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9686F-3002-4264-A411-E12BAFA8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23" y="1344216"/>
            <a:ext cx="12828892" cy="82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F29AA-67FD-476F-BCC8-6E2FBF26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Carroll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B1EF8-642F-4735-9E81-4A6A0B42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u="sng" dirty="0"/>
              <a:t>II vrstva – široké schopnosti</a:t>
            </a:r>
          </a:p>
          <a:p>
            <a:pPr marL="0" indent="0">
              <a:buNone/>
            </a:pPr>
            <a:r>
              <a:rPr lang="cs-CZ" altLang="cs-CZ" sz="2800" dirty="0" err="1"/>
              <a:t>Gc</a:t>
            </a:r>
            <a:r>
              <a:rPr lang="cs-CZ" altLang="cs-CZ" sz="2800" dirty="0"/>
              <a:t> – krystalizovaná inteligence</a:t>
            </a:r>
          </a:p>
          <a:p>
            <a:pPr marL="0" indent="0">
              <a:buNone/>
            </a:pPr>
            <a:r>
              <a:rPr lang="cs-CZ" altLang="cs-CZ" sz="2800" dirty="0" err="1"/>
              <a:t>Gf</a:t>
            </a:r>
            <a:r>
              <a:rPr lang="cs-CZ" altLang="cs-CZ" sz="2800" dirty="0"/>
              <a:t> – fluidní inteligence</a:t>
            </a:r>
          </a:p>
          <a:p>
            <a:pPr marL="0" indent="0">
              <a:buNone/>
            </a:pPr>
            <a:r>
              <a:rPr lang="cs-CZ" altLang="cs-CZ" sz="2800" dirty="0" err="1"/>
              <a:t>Gq</a:t>
            </a:r>
            <a:r>
              <a:rPr lang="cs-CZ" altLang="cs-CZ" sz="2800" dirty="0"/>
              <a:t> – kvantitativní usuzování (</a:t>
            </a:r>
            <a:r>
              <a:rPr lang="cs-CZ" altLang="cs-CZ" sz="1600" dirty="0"/>
              <a:t>někdy chápáno jako součást </a:t>
            </a:r>
            <a:r>
              <a:rPr lang="cs-CZ" altLang="cs-CZ" sz="1600" dirty="0" err="1"/>
              <a:t>Gf</a:t>
            </a:r>
            <a:r>
              <a:rPr lang="cs-CZ" altLang="cs-CZ" sz="2800" dirty="0"/>
              <a:t>)</a:t>
            </a:r>
          </a:p>
          <a:p>
            <a:pPr marL="0" indent="0">
              <a:buNone/>
            </a:pPr>
            <a:r>
              <a:rPr lang="cs-CZ" altLang="cs-CZ" sz="2800" dirty="0" err="1"/>
              <a:t>Gv</a:t>
            </a:r>
            <a:r>
              <a:rPr lang="cs-CZ" altLang="cs-CZ" sz="2800" dirty="0"/>
              <a:t> – vizuálně-prostorové myšlení</a:t>
            </a:r>
          </a:p>
          <a:p>
            <a:pPr marL="0" indent="0">
              <a:buNone/>
            </a:pPr>
            <a:r>
              <a:rPr lang="cs-CZ" altLang="cs-CZ" sz="2800" dirty="0" err="1"/>
              <a:t>Ga</a:t>
            </a:r>
            <a:r>
              <a:rPr lang="cs-CZ" altLang="cs-CZ" sz="2800" dirty="0"/>
              <a:t> – auditivní zpracování</a:t>
            </a:r>
          </a:p>
          <a:p>
            <a:pPr marL="0" indent="0">
              <a:buNone/>
            </a:pPr>
            <a:r>
              <a:rPr lang="cs-CZ" altLang="cs-CZ" sz="2800" dirty="0" err="1"/>
              <a:t>Glr</a:t>
            </a:r>
            <a:r>
              <a:rPr lang="cs-CZ" altLang="cs-CZ" sz="2800" dirty="0"/>
              <a:t> – dlouhodobá paměť</a:t>
            </a:r>
          </a:p>
          <a:p>
            <a:pPr marL="0" indent="0">
              <a:buNone/>
            </a:pPr>
            <a:r>
              <a:rPr lang="cs-CZ" altLang="cs-CZ" sz="2800" dirty="0" err="1"/>
              <a:t>Gt</a:t>
            </a:r>
            <a:r>
              <a:rPr lang="cs-CZ" altLang="cs-CZ" sz="2800" dirty="0"/>
              <a:t> – rychlost zpracování informací</a:t>
            </a:r>
          </a:p>
          <a:p>
            <a:pPr marL="0" indent="0">
              <a:buNone/>
            </a:pPr>
            <a:r>
              <a:rPr lang="cs-CZ" altLang="cs-CZ" sz="2800" dirty="0" err="1"/>
              <a:t>Gs</a:t>
            </a:r>
            <a:r>
              <a:rPr lang="cs-CZ" altLang="cs-CZ" sz="2800" dirty="0"/>
              <a:t> – pozornostní </a:t>
            </a:r>
            <a:r>
              <a:rPr lang="cs-CZ" altLang="cs-CZ" sz="2800" dirty="0" err="1"/>
              <a:t>fluence</a:t>
            </a:r>
            <a:endParaRPr lang="cs-CZ" altLang="cs-CZ" sz="2800" dirty="0"/>
          </a:p>
          <a:p>
            <a:pPr marL="0" indent="0">
              <a:buNone/>
            </a:pPr>
            <a:r>
              <a:rPr lang="cs-CZ" altLang="cs-CZ" sz="2800" dirty="0" err="1"/>
              <a:t>Gsm</a:t>
            </a:r>
            <a:r>
              <a:rPr lang="cs-CZ" altLang="cs-CZ" sz="2800" dirty="0"/>
              <a:t> – pracovní paměť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95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17D23-05DC-42A7-8B80-1901A51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Otcové CHC</a:t>
            </a:r>
            <a:br>
              <a:rPr lang="cs-CZ" sz="6000" b="1" dirty="0"/>
            </a:br>
            <a:r>
              <a:rPr lang="cs-CZ" altLang="cs-CZ" sz="3100" b="1" dirty="0"/>
              <a:t>Raymond </a:t>
            </a:r>
            <a:r>
              <a:rPr lang="cs-CZ" altLang="cs-CZ" sz="3100" b="1" dirty="0" err="1"/>
              <a:t>Cattell</a:t>
            </a:r>
            <a:r>
              <a:rPr lang="cs-CZ" altLang="cs-CZ" sz="3100" dirty="0"/>
              <a:t> (1905-1998), </a:t>
            </a:r>
            <a:r>
              <a:rPr lang="cs-CZ" altLang="cs-CZ" sz="3100" b="1" dirty="0"/>
              <a:t>John L. Horn</a:t>
            </a:r>
            <a:r>
              <a:rPr lang="cs-CZ" altLang="cs-CZ" sz="3100" dirty="0"/>
              <a:t> (1929-2006),</a:t>
            </a:r>
            <a:br>
              <a:rPr lang="cs-CZ" altLang="cs-CZ" sz="3100" dirty="0"/>
            </a:br>
            <a:r>
              <a:rPr lang="cs-CZ" altLang="cs-CZ" sz="3100" b="1" dirty="0"/>
              <a:t>John B. </a:t>
            </a:r>
            <a:r>
              <a:rPr lang="cs-CZ" altLang="cs-CZ" sz="3100" b="1" dirty="0" err="1"/>
              <a:t>Carroll</a:t>
            </a:r>
            <a:r>
              <a:rPr lang="cs-CZ" altLang="cs-CZ" sz="3100" dirty="0"/>
              <a:t> (1916-2003)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01BE4-9264-49B7-A221-2A21409A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R </a:t>
            </a:r>
            <a:r>
              <a:rPr lang="cs-CZ" altLang="cs-CZ" u="sng" dirty="0" err="1"/>
              <a:t>Cattell</a:t>
            </a:r>
            <a:r>
              <a:rPr lang="cs-CZ" altLang="cs-CZ" dirty="0"/>
              <a:t>: rozlišení tzv. </a:t>
            </a:r>
            <a:r>
              <a:rPr lang="cs-CZ" altLang="cs-CZ" i="1" dirty="0"/>
              <a:t>fluidní</a:t>
            </a:r>
            <a:r>
              <a:rPr lang="cs-CZ" altLang="cs-CZ" dirty="0"/>
              <a:t> (</a:t>
            </a:r>
            <a:r>
              <a:rPr lang="cs-CZ" altLang="cs-CZ" dirty="0" err="1"/>
              <a:t>Gf</a:t>
            </a:r>
            <a:r>
              <a:rPr lang="cs-CZ" altLang="cs-CZ" dirty="0"/>
              <a:t>) a </a:t>
            </a:r>
            <a:r>
              <a:rPr lang="cs-CZ" altLang="cs-CZ" i="1" dirty="0"/>
              <a:t>krystalizované</a:t>
            </a:r>
            <a:r>
              <a:rPr lang="cs-CZ" altLang="cs-CZ" dirty="0"/>
              <a:t> (</a:t>
            </a:r>
            <a:r>
              <a:rPr lang="cs-CZ" altLang="cs-CZ" dirty="0" err="1"/>
              <a:t>Gc</a:t>
            </a:r>
            <a:r>
              <a:rPr lang="cs-CZ" altLang="cs-CZ" dirty="0"/>
              <a:t>) inteligence</a:t>
            </a:r>
          </a:p>
          <a:p>
            <a:pPr marL="0" indent="0">
              <a:buNone/>
            </a:pPr>
            <a:r>
              <a:rPr lang="cs-CZ" altLang="cs-CZ" u="sng" dirty="0"/>
              <a:t>J. L. Horn</a:t>
            </a:r>
            <a:r>
              <a:rPr lang="cs-CZ" altLang="cs-CZ" dirty="0"/>
              <a:t>: hierarchie širších faktorů sytících </a:t>
            </a:r>
            <a:r>
              <a:rPr lang="cs-CZ" altLang="cs-CZ" dirty="0" err="1"/>
              <a:t>Gf</a:t>
            </a:r>
            <a:r>
              <a:rPr lang="cs-CZ" altLang="cs-CZ" dirty="0"/>
              <a:t> a </a:t>
            </a:r>
            <a:r>
              <a:rPr lang="cs-CZ" altLang="cs-CZ" dirty="0" err="1"/>
              <a:t>Gc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u="sng" dirty="0"/>
              <a:t>J. </a:t>
            </a:r>
            <a:r>
              <a:rPr lang="cs-CZ" altLang="cs-CZ" u="sng" dirty="0" err="1"/>
              <a:t>Carroll</a:t>
            </a:r>
            <a:r>
              <a:rPr lang="cs-CZ" altLang="cs-CZ" dirty="0"/>
              <a:t>: hierarchie jako Horn, ale „teorie 3 vrstvy“ s  (relativně nedůležitým) </a:t>
            </a:r>
            <a:r>
              <a:rPr lang="cs-CZ" altLang="cs-CZ" i="1" dirty="0"/>
              <a:t>g</a:t>
            </a:r>
            <a:r>
              <a:rPr lang="cs-CZ" altLang="cs-CZ" dirty="0"/>
              <a:t> na vrcholu („</a:t>
            </a:r>
            <a:r>
              <a:rPr lang="cs-CZ" altLang="cs-CZ" dirty="0" err="1"/>
              <a:t>three</a:t>
            </a:r>
            <a:r>
              <a:rPr lang="cs-CZ" altLang="cs-CZ" dirty="0"/>
              <a:t>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theory</a:t>
            </a:r>
            <a:r>
              <a:rPr lang="cs-CZ" altLang="cs-CZ" dirty="0"/>
              <a:t>“)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/>
            <a:r>
              <a:rPr lang="cs-CZ" altLang="cs-CZ" dirty="0"/>
              <a:t>faktorové zpracování velkého množství dílčích studií realizovaných převážně ve druhé polovině 20. stolení v USA</a:t>
            </a:r>
          </a:p>
          <a:p>
            <a:pPr marL="0" indent="0"/>
            <a:r>
              <a:rPr lang="cs-CZ" altLang="cs-CZ" dirty="0"/>
              <a:t>celkově přes 130 000 probandů v cca 460 souborech dat</a:t>
            </a:r>
          </a:p>
          <a:p>
            <a:pPr marL="0" indent="0"/>
            <a:r>
              <a:rPr lang="cs-CZ" altLang="cs-CZ" dirty="0"/>
              <a:t>výsledkem je hierarchický model, složený ze třech vrstev sledovaných faktorů</a:t>
            </a: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+ slajdy Jiřího </a:t>
            </a:r>
            <a:r>
              <a:rPr lang="cs-CZ" altLang="cs-CZ" dirty="0" err="1"/>
              <a:t>Lacigy</a:t>
            </a:r>
            <a:r>
              <a:rPr lang="cs-CZ" altLang="cs-CZ" dirty="0"/>
              <a:t> o CHC (extra bio </a:t>
            </a:r>
            <a:r>
              <a:rPr lang="cs-CZ" altLang="cs-CZ" dirty="0" err="1"/>
              <a:t>Carrola</a:t>
            </a:r>
            <a:r>
              <a:rPr lang="cs-CZ" altLang="cs-CZ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66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8D97C-4A82-4F03-A840-5BAAD783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5400" dirty="0"/>
              <a:t>třívrstvá hierarchická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EEE909-AE42-4D2D-8D9B-A8C4F0834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3200" dirty="0"/>
              <a:t>I. vrstva – </a:t>
            </a:r>
            <a:r>
              <a:rPr lang="cs-CZ" altLang="cs-CZ" sz="3200" b="1" dirty="0"/>
              <a:t>úzké (</a:t>
            </a:r>
            <a:r>
              <a:rPr lang="cs-CZ" altLang="cs-CZ" sz="3200" b="1" dirty="0" err="1"/>
              <a:t>narrow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větší a přesně nespecifikované (proměnlivé) množství, orientačně 80</a:t>
            </a:r>
          </a:p>
          <a:p>
            <a:pPr marL="0" indent="0">
              <a:buNone/>
            </a:pPr>
            <a:r>
              <a:rPr lang="cs-CZ" altLang="cs-CZ" sz="3200" dirty="0"/>
              <a:t>II. vrstva - </a:t>
            </a:r>
            <a:r>
              <a:rPr lang="cs-CZ" altLang="cs-CZ" sz="3200" b="1" dirty="0"/>
              <a:t>široké (</a:t>
            </a:r>
            <a:r>
              <a:rPr lang="cs-CZ" altLang="cs-CZ" sz="3200" b="1" dirty="0" err="1"/>
              <a:t>broad</a:t>
            </a:r>
            <a:r>
              <a:rPr lang="cs-CZ" altLang="cs-CZ" sz="3200" b="1" dirty="0"/>
              <a:t>) schopnosti </a:t>
            </a:r>
            <a:r>
              <a:rPr lang="cs-CZ" altLang="cs-CZ" sz="3200" dirty="0"/>
              <a:t>– aktuálně 16 (Schneider &amp; </a:t>
            </a:r>
            <a:r>
              <a:rPr lang="cs-CZ" altLang="cs-CZ" sz="3200" dirty="0" err="1"/>
              <a:t>McGrew</a:t>
            </a:r>
            <a:r>
              <a:rPr lang="cs-CZ" altLang="cs-CZ" sz="3200" dirty="0"/>
              <a:t>, 2012)</a:t>
            </a:r>
          </a:p>
          <a:p>
            <a:pPr marL="0" indent="0">
              <a:buNone/>
            </a:pPr>
            <a:r>
              <a:rPr lang="cs-CZ" altLang="cs-CZ" sz="3200" dirty="0"/>
              <a:t>III. vrstva – všeobecná intelektová schopnost, určitá analogie tradičního „g-faktoru“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90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9C0A-F5E5-4DA0-A772-7E3A555F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Chc</a:t>
            </a:r>
            <a:br>
              <a:rPr lang="cs-CZ" sz="5400" dirty="0"/>
            </a:br>
            <a:r>
              <a:rPr lang="cs-CZ" sz="4800" dirty="0"/>
              <a:t>jako moderní teoretická platforma</a:t>
            </a:r>
            <a:endParaRPr lang="cs-CZ" sz="4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0587E3-235F-4761-987D-008455A6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5906160"/>
          </a:xfrm>
        </p:spPr>
        <p:txBody>
          <a:bodyPr>
            <a:normAutofit/>
          </a:bodyPr>
          <a:lstStyle/>
          <a:p>
            <a:r>
              <a:rPr lang="cs-CZ" sz="2800" dirty="0"/>
              <a:t>Moderní CHC teorie není přesně teorií ani jednoho z otců zakladatelů</a:t>
            </a:r>
          </a:p>
          <a:p>
            <a:r>
              <a:rPr lang="cs-CZ" sz="2800" dirty="0"/>
              <a:t>Je to teoretická platforma diskutovaná a vylepšovaná mnoha badateli ve spolupráci s tvůrci testů a praktiky</a:t>
            </a:r>
          </a:p>
          <a:p>
            <a:r>
              <a:rPr lang="cs-CZ" sz="2800" dirty="0"/>
              <a:t>Referenční plán kognitivních schopností</a:t>
            </a:r>
          </a:p>
          <a:p>
            <a:r>
              <a:rPr lang="cs-CZ" sz="2800" i="1" dirty="0"/>
              <a:t>Aktuální verze </a:t>
            </a:r>
            <a:r>
              <a:rPr lang="en-US" sz="2800" dirty="0"/>
              <a:t>Schneider, W. J., &amp; McGrew, K. S. (2012). The Cattell-Horn-Carroll model of intelligence. In D. P. Flanagan &amp; P. L. Harrison (Eds.), </a:t>
            </a:r>
            <a:r>
              <a:rPr lang="en-US" sz="2800" i="1" dirty="0"/>
              <a:t>Contemporary intellectual assessment: Theories, tests, and issues</a:t>
            </a:r>
            <a:r>
              <a:rPr lang="en-US" sz="2800" dirty="0"/>
              <a:t> (pp. 99-144). New York: Guilford Press.</a:t>
            </a:r>
            <a:endParaRPr lang="cs-CZ" sz="28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48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236" y="0"/>
            <a:ext cx="1321437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9" y="10344"/>
            <a:ext cx="11609377" cy="8707032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80120" y="8689032"/>
            <a:ext cx="12097344" cy="7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/>
              <a:t>Joel</a:t>
            </a:r>
            <a:r>
              <a:rPr lang="cs-CZ" sz="2400" dirty="0"/>
              <a:t> Schneider</a:t>
            </a:r>
          </a:p>
          <a:p>
            <a:r>
              <a:rPr lang="cs-CZ" sz="1800" dirty="0"/>
              <a:t>http://assessingpsyche.wordpress.com/2013/12/29/cattell-horn-carroll-chc-theory-of-cognitive-abilities-in-3d/</a:t>
            </a:r>
          </a:p>
        </p:txBody>
      </p:sp>
    </p:spTree>
    <p:extLst>
      <p:ext uri="{BB962C8B-B14F-4D97-AF65-F5344CB8AC3E}">
        <p14:creationId xmlns:p14="http://schemas.microsoft.com/office/powerpoint/2010/main" val="346071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062" y="-15213"/>
            <a:ext cx="12787537" cy="9590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70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801598" cy="9601200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4960640" y="91837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  <p:extLst>
      <p:ext uri="{BB962C8B-B14F-4D97-AF65-F5344CB8AC3E}">
        <p14:creationId xmlns:p14="http://schemas.microsoft.com/office/powerpoint/2010/main" val="45650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ABFD-0F9B-4079-8A73-706BC350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PASS</a:t>
            </a:r>
            <a:br>
              <a:rPr lang="cs-CZ" sz="6000" b="1" dirty="0"/>
            </a:br>
            <a:r>
              <a:rPr lang="cs-CZ" sz="4800" dirty="0"/>
              <a:t>JA </a:t>
            </a:r>
            <a:r>
              <a:rPr lang="cs-CZ" sz="4800" dirty="0" err="1"/>
              <a:t>naglieri</a:t>
            </a:r>
            <a:r>
              <a:rPr lang="cs-CZ" sz="4800" dirty="0"/>
              <a:t>, </a:t>
            </a:r>
            <a:r>
              <a:rPr lang="cs-CZ" sz="4800" dirty="0" err="1"/>
              <a:t>jp</a:t>
            </a:r>
            <a:r>
              <a:rPr lang="cs-CZ" sz="4800" dirty="0"/>
              <a:t> </a:t>
            </a:r>
            <a:r>
              <a:rPr lang="cs-CZ" sz="4800" dirty="0" err="1"/>
              <a:t>das</a:t>
            </a:r>
            <a:endParaRPr lang="cs-CZ" sz="6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1B3792-CCDD-4BAC-99F5-F85EBB716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04" y="2998896"/>
            <a:ext cx="6071846" cy="6050176"/>
          </a:xfrm>
        </p:spPr>
        <p:txBody>
          <a:bodyPr>
            <a:normAutofit/>
          </a:bodyPr>
          <a:lstStyle/>
          <a:p>
            <a:r>
              <a:rPr lang="cs-CZ" sz="2800" dirty="0"/>
              <a:t>Funkční teorie vycházející z neuropsychologických výzkumů </a:t>
            </a:r>
            <a:r>
              <a:rPr lang="cs-CZ" sz="2800" dirty="0" err="1"/>
              <a:t>Lurii</a:t>
            </a:r>
            <a:endParaRPr lang="cs-CZ" sz="2800" dirty="0"/>
          </a:p>
          <a:p>
            <a:pPr lvl="1"/>
            <a:r>
              <a:rPr lang="cs-CZ" sz="2520" dirty="0"/>
              <a:t>Odolává dotazům na faktorovou strukturu</a:t>
            </a:r>
          </a:p>
          <a:p>
            <a:r>
              <a:rPr lang="cs-CZ" sz="2800" dirty="0"/>
              <a:t>3 funkční jednotky   ----</a:t>
            </a:r>
            <a:r>
              <a:rPr lang="cs-CZ" sz="2800" dirty="0">
                <a:sym typeface="Wingdings" panose="05000000000000000000" pitchFamily="2" charset="2"/>
              </a:rPr>
              <a:t>&gt;&gt;&gt;</a:t>
            </a:r>
            <a:endParaRPr lang="cs-CZ" sz="2800" dirty="0"/>
          </a:p>
          <a:p>
            <a:r>
              <a:rPr lang="cs-CZ" sz="2800" dirty="0"/>
              <a:t>Testy CAS,  CAS-2 </a:t>
            </a:r>
            <a:r>
              <a:rPr lang="cs-CZ" sz="2000" dirty="0"/>
              <a:t>(česká verze)</a:t>
            </a:r>
          </a:p>
          <a:p>
            <a:r>
              <a:rPr lang="cs-CZ" sz="2800" dirty="0"/>
              <a:t>Zatím míří primárně na děti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BF4529-1869-4644-96F3-F2C64A58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950" y="0"/>
            <a:ext cx="662151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2ED5D-AD63-43CC-ADB3-D38E6EF8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Ouvervjů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DC7213-0967-4B0E-B24C-EB292EE92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194192"/>
          </a:xfrm>
        </p:spPr>
        <p:txBody>
          <a:bodyPr>
            <a:normAutofit/>
          </a:bodyPr>
          <a:lstStyle/>
          <a:p>
            <a:r>
              <a:rPr lang="cs-CZ" sz="3200" dirty="0"/>
              <a:t>Testování IQ bychom mohli brát jako měření </a:t>
            </a:r>
            <a:r>
              <a:rPr lang="cs-CZ" sz="3200" i="1" dirty="0"/>
              <a:t>g</a:t>
            </a:r>
            <a:r>
              <a:rPr lang="cs-CZ" sz="3200" dirty="0"/>
              <a:t>, popřípadě jiných faktorů inteligence (ve smyslu předchozí přednášky)</a:t>
            </a:r>
          </a:p>
          <a:p>
            <a:r>
              <a:rPr lang="cs-CZ" sz="3200" dirty="0"/>
              <a:t>Role inteligenčních testů je však prominentní</a:t>
            </a:r>
          </a:p>
          <a:p>
            <a:pPr lvl="1"/>
            <a:r>
              <a:rPr lang="cs-CZ" sz="2800" dirty="0"/>
              <a:t>Historické důvody – spojeny s rozvojem psychologie a jejího (</a:t>
            </a:r>
            <a:r>
              <a:rPr lang="cs-CZ" sz="2800" dirty="0" err="1"/>
              <a:t>zne</a:t>
            </a:r>
            <a:r>
              <a:rPr lang="cs-CZ" sz="2800" dirty="0"/>
              <a:t>)užití</a:t>
            </a:r>
          </a:p>
          <a:p>
            <a:pPr lvl="1"/>
            <a:r>
              <a:rPr lang="cs-CZ" sz="2800" dirty="0"/>
              <a:t>Nevyjasněnost teorie inteligence dala vzniknout velkým bateriím (=mnoho subtestů, časová náročnost) a ty zase umožnily vznik know-how, jak interpretovat veškeré chování, které jako standardizovaná podnětová situace produkují</a:t>
            </a:r>
          </a:p>
          <a:p>
            <a:r>
              <a:rPr lang="cs-CZ" sz="3200" i="1" dirty="0" err="1"/>
              <a:t>Intelligence</a:t>
            </a:r>
            <a:r>
              <a:rPr lang="cs-CZ" sz="3200" i="1" dirty="0"/>
              <a:t>, </a:t>
            </a:r>
            <a:r>
              <a:rPr lang="cs-CZ" sz="3200" i="1" dirty="0" err="1"/>
              <a:t>mental</a:t>
            </a:r>
            <a:r>
              <a:rPr lang="cs-CZ" sz="3200" i="1" dirty="0"/>
              <a:t> </a:t>
            </a:r>
            <a:r>
              <a:rPr lang="cs-CZ" sz="3200" i="1" dirty="0" err="1"/>
              <a:t>ability</a:t>
            </a:r>
            <a:r>
              <a:rPr lang="cs-CZ" sz="3200" i="1" dirty="0"/>
              <a:t>, </a:t>
            </a:r>
            <a:r>
              <a:rPr lang="cs-CZ" sz="3200" i="1" dirty="0" err="1"/>
              <a:t>aptitude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99190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FA1D9-AB79-42D8-8EB5-BD393914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3A2E2-0BCE-4117-A576-FB45E4BA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Sternbergova</a:t>
            </a:r>
            <a:r>
              <a:rPr lang="cs-CZ" sz="3200" dirty="0"/>
              <a:t> </a:t>
            </a:r>
            <a:r>
              <a:rPr lang="cs-CZ" sz="3200" dirty="0" err="1"/>
              <a:t>triarchická</a:t>
            </a:r>
            <a:r>
              <a:rPr lang="cs-CZ" sz="3200" dirty="0"/>
              <a:t> teorie inteligence</a:t>
            </a:r>
          </a:p>
          <a:p>
            <a:r>
              <a:rPr lang="cs-CZ" sz="3200" dirty="0" err="1"/>
              <a:t>Gardnerovy</a:t>
            </a:r>
            <a:r>
              <a:rPr lang="cs-CZ" sz="3200" dirty="0"/>
              <a:t> </a:t>
            </a:r>
            <a:r>
              <a:rPr lang="cs-CZ" sz="3200" dirty="0" err="1"/>
              <a:t>multiple</a:t>
            </a:r>
            <a:r>
              <a:rPr lang="cs-CZ" sz="3200" dirty="0"/>
              <a:t> </a:t>
            </a:r>
            <a:r>
              <a:rPr lang="cs-CZ" sz="3200" dirty="0" err="1"/>
              <a:t>intelligences</a:t>
            </a:r>
            <a:endParaRPr lang="cs-CZ" sz="3200" dirty="0"/>
          </a:p>
          <a:p>
            <a:r>
              <a:rPr lang="cs-CZ" sz="3200" dirty="0"/>
              <a:t>Teorie (</a:t>
            </a:r>
            <a:r>
              <a:rPr lang="cs-CZ" sz="3200" i="1" dirty="0" err="1"/>
              <a:t>pl</a:t>
            </a:r>
            <a:r>
              <a:rPr lang="cs-CZ" sz="3200" i="1" dirty="0"/>
              <a:t>.</a:t>
            </a:r>
            <a:r>
              <a:rPr lang="cs-CZ" sz="3200" dirty="0"/>
              <a:t>) emoční a sociální inteligence </a:t>
            </a:r>
          </a:p>
          <a:p>
            <a:r>
              <a:rPr lang="cs-CZ" sz="3200" dirty="0" err="1"/>
              <a:t>Piagetova</a:t>
            </a:r>
            <a:r>
              <a:rPr lang="cs-CZ" sz="3200" dirty="0"/>
              <a:t> vývojová teorie inteligence</a:t>
            </a:r>
          </a:p>
        </p:txBody>
      </p:sp>
    </p:spTree>
    <p:extLst>
      <p:ext uri="{BB962C8B-B14F-4D97-AF65-F5344CB8AC3E}">
        <p14:creationId xmlns:p14="http://schemas.microsoft.com/office/powerpoint/2010/main" val="414310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162C-3097-4E7A-8CDF-6C235952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teorií a jejich vztahu k testům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260D8-B870-4CB0-8787-9CFC7A10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Testy tradičně za teorií zaostávaly i v řádu dekád. Předmětem diagnostického výzkumu byla často empirická prediktivní validita jevů pozorovaných při administraci testu (skóry, profily, chování) bez přihlédnutí k teorii</a:t>
            </a:r>
          </a:p>
          <a:p>
            <a:r>
              <a:rPr lang="cs-CZ" dirty="0"/>
              <a:t>Propojení testování a teorie pohání především rozvoj CHC teorie.</a:t>
            </a:r>
          </a:p>
          <a:p>
            <a:r>
              <a:rPr lang="cs-CZ" dirty="0"/>
              <a:t>Většina moderních testů se snaží strukturovat podle CHC</a:t>
            </a:r>
          </a:p>
          <a:p>
            <a:r>
              <a:rPr lang="cs-CZ" dirty="0"/>
              <a:t>Významnou výjimkou je CAS(2) konstruovaný podle PASS</a:t>
            </a:r>
          </a:p>
          <a:p>
            <a:r>
              <a:rPr lang="cs-CZ" dirty="0"/>
              <a:t>„Liberální“ teorie zatím do mainstreamové diagnostiky moc nevstoupily.</a:t>
            </a:r>
          </a:p>
          <a:p>
            <a:r>
              <a:rPr lang="cs-CZ" dirty="0"/>
              <a:t>Pomíjím zde vývojové teorie inteligence a raný vývoj dítěte.</a:t>
            </a:r>
          </a:p>
        </p:txBody>
      </p:sp>
    </p:spTree>
    <p:extLst>
      <p:ext uri="{BB962C8B-B14F-4D97-AF65-F5344CB8AC3E}">
        <p14:creationId xmlns:p14="http://schemas.microsoft.com/office/powerpoint/2010/main" val="401398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0C6CA-6BC2-4105-9BEE-7CD67CBE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8959B7-5BED-405B-A877-F5738652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4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9063F-3551-46DB-8A16-2135D555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Observační a anamnestické zjišťování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4FD4AB-B1E0-4028-88A1-E170F145A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8425016" cy="2715004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Účel</a:t>
            </a:r>
          </a:p>
          <a:p>
            <a:r>
              <a:rPr lang="cs-CZ" sz="3080" dirty="0"/>
              <a:t>Triangulace k testu - tady a teď vs. jinde a dřív</a:t>
            </a:r>
          </a:p>
          <a:p>
            <a:r>
              <a:rPr lang="cs-CZ" sz="3080" dirty="0"/>
              <a:t>Ekologická validita, férovost</a:t>
            </a:r>
          </a:p>
          <a:p>
            <a:r>
              <a:rPr lang="cs-CZ" sz="3080" dirty="0"/>
              <a:t>Stanovení premorbidního intelektu </a:t>
            </a:r>
          </a:p>
          <a:p>
            <a:pPr lvl="1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A6CD64-5D5E-4CB4-97B9-1707086F4B83}"/>
              </a:ext>
            </a:extLst>
          </p:cNvPr>
          <p:cNvSpPr txBox="1"/>
          <p:nvPr/>
        </p:nvSpPr>
        <p:spPr>
          <a:xfrm>
            <a:off x="8417024" y="9124146"/>
            <a:ext cx="42290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Kaufman – </a:t>
            </a:r>
            <a:r>
              <a:rPr lang="cs-CZ" dirty="0" err="1"/>
              <a:t>Intelligent</a:t>
            </a:r>
            <a:r>
              <a:rPr lang="cs-CZ" dirty="0"/>
              <a:t> testing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404A1C9-B2C6-4121-8182-4E61CA05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77" y="5263993"/>
            <a:ext cx="9223734" cy="386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DC837-8A07-4953-8744-38343F35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765CD-E0D2-4C7D-B3F3-91DDF3882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410216"/>
          </a:xfrm>
        </p:spPr>
        <p:txBody>
          <a:bodyPr>
            <a:normAutofit/>
          </a:bodyPr>
          <a:lstStyle/>
          <a:p>
            <a:r>
              <a:rPr lang="cs-CZ" sz="3200" dirty="0"/>
              <a:t>Školní úspěšnost</a:t>
            </a:r>
          </a:p>
          <a:p>
            <a:r>
              <a:rPr lang="cs-CZ" sz="3200" dirty="0"/>
              <a:t>Pracovní úspěšnost</a:t>
            </a:r>
          </a:p>
          <a:p>
            <a:r>
              <a:rPr lang="cs-CZ" sz="3200" dirty="0"/>
              <a:t>Zájmy a koníčky</a:t>
            </a:r>
          </a:p>
          <a:p>
            <a:r>
              <a:rPr lang="cs-CZ" sz="3200" dirty="0"/>
              <a:t>Adaptivní chování</a:t>
            </a:r>
          </a:p>
          <a:p>
            <a:r>
              <a:rPr lang="cs-CZ" sz="3200" dirty="0"/>
              <a:t>Intelekt rodičů</a:t>
            </a:r>
          </a:p>
          <a:p>
            <a:r>
              <a:rPr lang="cs-CZ" sz="3200" dirty="0"/>
              <a:t>Ranné zdravotní problémy </a:t>
            </a:r>
          </a:p>
          <a:p>
            <a:r>
              <a:rPr lang="cs-CZ" sz="3200" dirty="0"/>
              <a:t>Testování v minulosti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Pro zužitkování anamnestických informací nutná teorie</a:t>
            </a:r>
          </a:p>
        </p:txBody>
      </p:sp>
    </p:spTree>
    <p:extLst>
      <p:ext uri="{BB962C8B-B14F-4D97-AF65-F5344CB8AC3E}">
        <p14:creationId xmlns:p14="http://schemas.microsoft.com/office/powerpoint/2010/main" val="340360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BEFC9-9063-47F1-922C-DF84A57E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testy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1D4E4-5489-4272-A458-1A19C84F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Baterie většího množství výkonových (sub)testů</a:t>
            </a:r>
          </a:p>
          <a:p>
            <a:r>
              <a:rPr lang="cs-CZ" sz="2800" dirty="0"/>
              <a:t>Umožňují „triangulaci“ výkonů napříč různými úkoly měřícími tytéž faktory</a:t>
            </a:r>
          </a:p>
          <a:p>
            <a:r>
              <a:rPr lang="cs-CZ" sz="2800" dirty="0"/>
              <a:t>Rozsáhlost (2 hodiny interakce i víc) umožňuje pozorovat nejen výkon samotný, ale i motivaci, zvládání, </a:t>
            </a:r>
            <a:r>
              <a:rPr lang="cs-CZ" sz="2800" dirty="0" err="1"/>
              <a:t>self-efficacy</a:t>
            </a:r>
            <a:r>
              <a:rPr lang="cs-CZ" sz="2800" dirty="0"/>
              <a:t>, strategie řešení problémů, reakce na časový stres, interpersonální chování, reagování na autority</a:t>
            </a:r>
          </a:p>
        </p:txBody>
      </p:sp>
    </p:spTree>
    <p:extLst>
      <p:ext uri="{BB962C8B-B14F-4D97-AF65-F5344CB8AC3E}">
        <p14:creationId xmlns:p14="http://schemas.microsoft.com/office/powerpoint/2010/main" val="103549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8ACC09-624E-4843-8D95-02E85053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" y="0"/>
            <a:ext cx="9280832" cy="18596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797737-F75E-4B79-9293-04BD5A9E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0" y="1859675"/>
            <a:ext cx="9649072" cy="29012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A43123-373B-42E9-B072-FFDE25140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475" y="4760885"/>
            <a:ext cx="10652125" cy="47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77A44-777F-488A-8095-4855DD3B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Specifika administrace velkých baterií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F495BB-8D3D-45E2-A2EB-54B651250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8352"/>
            <a:ext cx="11881400" cy="70328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/>
              <a:t>Trénink dlouhého sledu kroků – instrukce, záznam, ukončování, přechod na další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Normy jsou spočítány pro skóry vzniklé právě jedním způsobem administrace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Trénink interakce  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cs-CZ" dirty="0"/>
              <a:t>standardizace zpětné vazby, </a:t>
            </a:r>
          </a:p>
          <a:p>
            <a:pPr lvl="1">
              <a:spcAft>
                <a:spcPts val="0"/>
              </a:spcAft>
            </a:pPr>
            <a:r>
              <a:rPr lang="cs-CZ" dirty="0"/>
              <a:t>znalost vyhodnocování umožňující relevantní vyjasňování odpovědí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err="1"/>
              <a:t>udr</a:t>
            </a:r>
            <a:r>
              <a:rPr lang="cs-CZ" dirty="0" err="1"/>
              <a:t>žování</a:t>
            </a:r>
            <a:r>
              <a:rPr lang="cs-CZ" dirty="0"/>
              <a:t> raportu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Zvládnutí pravidel zajišťujících flexibilitu použití</a:t>
            </a:r>
          </a:p>
          <a:p>
            <a:pPr lvl="1">
              <a:spcAft>
                <a:spcPts val="0"/>
              </a:spcAft>
            </a:pPr>
            <a:r>
              <a:rPr lang="cs-CZ" dirty="0"/>
              <a:t>pořadí subtestů, nahrazování subtestů </a:t>
            </a:r>
          </a:p>
          <a:p>
            <a:pPr lvl="1">
              <a:spcAft>
                <a:spcPts val="0"/>
              </a:spcAft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Pozorování nad rámec správných/špatných odpovědí</a:t>
            </a:r>
          </a:p>
          <a:p>
            <a:pPr marL="0" indent="0">
              <a:spcAft>
                <a:spcPts val="0"/>
              </a:spcAft>
              <a:buNone/>
            </a:pPr>
            <a:endParaRPr lang="cs-CZ" dirty="0"/>
          </a:p>
          <a:p>
            <a:pPr>
              <a:spcAft>
                <a:spcPts val="0"/>
              </a:spcAft>
            </a:pPr>
            <a:r>
              <a:rPr lang="cs-CZ" dirty="0"/>
              <a:t>„Vychytávky“ – manuál jako zástěna, „logistika“ podnětových materiálů, technika stopování</a:t>
            </a:r>
          </a:p>
          <a:p>
            <a:pPr>
              <a:spcAft>
                <a:spcPts val="0"/>
              </a:spcAft>
            </a:pPr>
            <a:r>
              <a:rPr lang="cs-CZ" dirty="0"/>
              <a:t>Množství všeho dává více prostoru pro chyby skórování a vyhodnocení</a:t>
            </a:r>
          </a:p>
        </p:txBody>
      </p:sp>
    </p:spTree>
    <p:extLst>
      <p:ext uri="{BB962C8B-B14F-4D97-AF65-F5344CB8AC3E}">
        <p14:creationId xmlns:p14="http://schemas.microsoft.com/office/powerpoint/2010/main" val="19184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BD50-1230-418C-85A1-4375B6F7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Významné komplexní testy inteligence</a:t>
            </a:r>
            <a:br>
              <a:rPr lang="cs-CZ" sz="4400" dirty="0"/>
            </a:br>
            <a:r>
              <a:rPr lang="cs-CZ" sz="4400" dirty="0"/>
              <a:t>POUŽÍVANÉ V TUZEMSKU  (DOSPĚLÍ)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3D4D1D-B1FE-49AD-8D68-959F6460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4000" dirty="0"/>
              <a:t>WAIS-III</a:t>
            </a:r>
          </a:p>
          <a:p>
            <a:pPr lvl="1"/>
            <a:r>
              <a:rPr lang="cs-CZ" sz="4000" dirty="0"/>
              <a:t>W-J IV, II IE CZ</a:t>
            </a:r>
          </a:p>
          <a:p>
            <a:pPr lvl="1"/>
            <a:r>
              <a:rPr lang="cs-CZ" sz="4000" dirty="0"/>
              <a:t>IST 2000 R</a:t>
            </a:r>
          </a:p>
        </p:txBody>
      </p:sp>
    </p:spTree>
    <p:extLst>
      <p:ext uri="{BB962C8B-B14F-4D97-AF65-F5344CB8AC3E}">
        <p14:creationId xmlns:p14="http://schemas.microsoft.com/office/powerpoint/2010/main" val="3717611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D671E-0E44-4C9B-940D-DE0577E1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b="1" dirty="0"/>
              <a:t>WAIS-</a:t>
            </a:r>
            <a:r>
              <a:rPr lang="cs-CZ" sz="9600" b="1" dirty="0" err="1"/>
              <a:t>iii</a:t>
            </a:r>
            <a:endParaRPr lang="cs-CZ" sz="9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43434-3179-4068-AEE2-CCE7ACC6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360440"/>
            <a:ext cx="11737384" cy="5904656"/>
          </a:xfrm>
        </p:spPr>
        <p:txBody>
          <a:bodyPr>
            <a:normAutofit/>
          </a:bodyPr>
          <a:lstStyle/>
          <a:p>
            <a:r>
              <a:rPr lang="cs-CZ" sz="3200" dirty="0"/>
              <a:t>Zástupce </a:t>
            </a:r>
            <a:r>
              <a:rPr lang="cs-CZ" sz="3200" dirty="0" err="1"/>
              <a:t>Wechslerovské</a:t>
            </a:r>
            <a:r>
              <a:rPr lang="cs-CZ" sz="3200" dirty="0"/>
              <a:t> rodiny (v ČR, WAIS-R, WMS-III, WISC-III)</a:t>
            </a:r>
          </a:p>
          <a:p>
            <a:pPr lvl="1"/>
            <a:r>
              <a:rPr lang="cs-CZ" sz="2800" dirty="0"/>
              <a:t>V originálu WAIS-IV (WAIS 5 plánovaný na 2019), WISC 5, WMS-IV</a:t>
            </a:r>
          </a:p>
          <a:p>
            <a:pPr lvl="1"/>
            <a:r>
              <a:rPr lang="cs-CZ" sz="2800" dirty="0"/>
              <a:t>V kabinetu WAIS-IV, WMS-IV</a:t>
            </a:r>
          </a:p>
          <a:p>
            <a:r>
              <a:rPr lang="cs-CZ" sz="3200" dirty="0"/>
              <a:t>Individuálně administrovaný test skládající se z těch „nejtradičnějších“ subtestů</a:t>
            </a:r>
          </a:p>
          <a:p>
            <a:pPr lvl="1"/>
            <a:r>
              <a:rPr lang="cs-CZ" sz="2800" dirty="0"/>
              <a:t>Znalost subtestů je důležitá – jsou často využívány jako reference </a:t>
            </a:r>
            <a:endParaRPr lang="en-GB" sz="2800" dirty="0"/>
          </a:p>
          <a:p>
            <a:r>
              <a:rPr lang="en-GB" sz="3080" dirty="0"/>
              <a:t>Etalon v </a:t>
            </a:r>
            <a:r>
              <a:rPr lang="en-GB" sz="3080" dirty="0" err="1"/>
              <a:t>klinick</a:t>
            </a:r>
            <a:r>
              <a:rPr lang="cs-CZ" sz="3080" dirty="0"/>
              <a:t>é psychologii</a:t>
            </a:r>
            <a:br>
              <a:rPr lang="en-GB" sz="3080" dirty="0"/>
            </a:br>
            <a:endParaRPr lang="cs-CZ" sz="3080" dirty="0"/>
          </a:p>
        </p:txBody>
      </p:sp>
      <p:pic>
        <p:nvPicPr>
          <p:cNvPr id="4" name="Picture 6" descr="wechsler">
            <a:extLst>
              <a:ext uri="{FF2B5EF4-FFF2-40B4-BE49-F238E27FC236}">
                <a16:creationId xmlns:a16="http://schemas.microsoft.com/office/drawing/2014/main" id="{3ABFB149-9FB5-4E50-AF92-8F44600B9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-1" r="-187" b="28593"/>
          <a:stretch/>
        </p:blipFill>
        <p:spPr>
          <a:xfrm>
            <a:off x="9404756" y="1116"/>
            <a:ext cx="3396843" cy="321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51FA-4DCA-4899-A857-CD34C40A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Co je inteligence?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468EF-E9E0-4C91-BB9C-9FAB0791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566622"/>
            <a:ext cx="10881360" cy="3541060"/>
          </a:xfrm>
        </p:spPr>
        <p:txBody>
          <a:bodyPr/>
          <a:lstStyle/>
          <a:p>
            <a:r>
              <a:rPr lang="cs-CZ" dirty="0"/>
              <a:t>Míra vrozenosti a </a:t>
            </a:r>
            <a:r>
              <a:rPr lang="cs-CZ" dirty="0" err="1"/>
              <a:t>heritability</a:t>
            </a:r>
            <a:r>
              <a:rPr lang="cs-CZ" dirty="0"/>
              <a:t>?  (h</a:t>
            </a:r>
            <a:r>
              <a:rPr lang="cs-CZ" baseline="30000" dirty="0"/>
              <a:t>2</a:t>
            </a:r>
            <a:r>
              <a:rPr lang="cs-CZ" dirty="0"/>
              <a:t> = 0,4-0,8 s věkem stoupající)</a:t>
            </a:r>
          </a:p>
          <a:p>
            <a:r>
              <a:rPr lang="cs-CZ" dirty="0"/>
              <a:t>Vztah k úspěchu v životě? … k výkonnosti?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Různé názory, různé teorie – nutnost explicitní reflexe teorie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F35BA-2490-4A7F-85ED-1B4F2022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2892216"/>
            <a:ext cx="12451919" cy="16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C15608C-6143-465E-A2C4-F3FA5CFA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Subtesty </a:t>
            </a:r>
            <a:r>
              <a:rPr lang="cs-CZ" dirty="0" err="1"/>
              <a:t>wais-iii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B37BD-808C-4628-B976-7D082EB79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400678" cy="5108788"/>
          </a:xfrm>
        </p:spPr>
        <p:txBody>
          <a:bodyPr rIns="0" numCol="1">
            <a:normAutofit/>
          </a:bodyPr>
          <a:lstStyle/>
          <a:p>
            <a:pPr defTabSz="646113">
              <a:tabLst>
                <a:tab pos="3230563" algn="l"/>
              </a:tabLst>
            </a:pPr>
            <a:r>
              <a:rPr lang="cs-CZ" sz="3200" dirty="0"/>
              <a:t>Doplňování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Slovník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Symboly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Podobnosti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Kostky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  <a:p>
            <a:r>
              <a:rPr lang="cs-CZ" sz="3200" dirty="0"/>
              <a:t>Počty (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r>
              <a:rPr lang="cs-CZ" sz="3200" dirty="0"/>
              <a:t>Mat(r)</a:t>
            </a:r>
            <a:r>
              <a:rPr lang="cs-CZ" sz="3200" dirty="0" err="1"/>
              <a:t>ice</a:t>
            </a:r>
            <a:r>
              <a:rPr lang="cs-CZ" sz="3200" dirty="0"/>
              <a:t>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886230-3226-4A1B-8C0F-A7C5D40CD8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Opakování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Informace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obrázků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r>
              <a:rPr lang="cs-CZ" sz="3200" dirty="0"/>
              <a:t>Hledání symbolů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r>
              <a:rPr lang="cs-CZ" sz="3200" dirty="0"/>
              <a:t>Řazení písmen a čísel (</a:t>
            </a:r>
            <a:r>
              <a:rPr lang="cs-CZ" sz="3200" dirty="0" err="1"/>
              <a:t>Gsm</a:t>
            </a:r>
            <a:r>
              <a:rPr lang="cs-CZ" sz="3200" dirty="0"/>
              <a:t>)</a:t>
            </a:r>
          </a:p>
          <a:p>
            <a:r>
              <a:rPr lang="cs-CZ" sz="3200" dirty="0"/>
              <a:t>Skládání objektů (</a:t>
            </a:r>
            <a:r>
              <a:rPr lang="cs-CZ" sz="3200" dirty="0" err="1"/>
              <a:t>Gv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127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BAA95-00A8-497C-8278-C1B8F2BF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Skóry, jež </a:t>
            </a:r>
            <a:r>
              <a:rPr lang="cs-CZ" sz="4400" dirty="0" err="1"/>
              <a:t>wais-iii</a:t>
            </a:r>
            <a:r>
              <a:rPr lang="cs-CZ" sz="4400" dirty="0"/>
              <a:t> skýtá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F98A4-2391-48E9-90F7-226D961B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2241440" cy="5108786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CIQ, VIQ, PIQ – celkové, verbální a </a:t>
            </a:r>
            <a:r>
              <a:rPr lang="cs-CZ" sz="3600" dirty="0" err="1"/>
              <a:t>performační</a:t>
            </a:r>
            <a:r>
              <a:rPr lang="cs-CZ" sz="3600" dirty="0"/>
              <a:t> (názorové) IQ</a:t>
            </a:r>
          </a:p>
          <a:p>
            <a:r>
              <a:rPr lang="cs-CZ" sz="3600" dirty="0"/>
              <a:t>Indexy – širší oblasti schopností</a:t>
            </a:r>
          </a:p>
          <a:p>
            <a:pPr lvl="1"/>
            <a:r>
              <a:rPr lang="cs-CZ" sz="3200" dirty="0"/>
              <a:t>IVP – index verbálního porozumění (</a:t>
            </a:r>
            <a:r>
              <a:rPr lang="cs-CZ" sz="3200" dirty="0" err="1"/>
              <a:t>Gc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IPU – index percepčního uspořádání (usuzování) (</a:t>
            </a:r>
            <a:r>
              <a:rPr lang="cs-CZ" sz="3200" dirty="0" err="1"/>
              <a:t>Gv</a:t>
            </a:r>
            <a:r>
              <a:rPr lang="cs-CZ" sz="3200" dirty="0"/>
              <a:t>/</a:t>
            </a:r>
            <a:r>
              <a:rPr lang="cs-CZ" sz="3200" dirty="0" err="1"/>
              <a:t>Gc</a:t>
            </a:r>
            <a:r>
              <a:rPr lang="cs-CZ" sz="3200" dirty="0"/>
              <a:t>/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IPP – index pracovní paměti (</a:t>
            </a:r>
            <a:r>
              <a:rPr lang="cs-CZ" sz="3200" dirty="0" err="1"/>
              <a:t>Gsm</a:t>
            </a:r>
            <a:r>
              <a:rPr lang="cs-CZ" sz="3200" dirty="0"/>
              <a:t>/</a:t>
            </a:r>
            <a:r>
              <a:rPr lang="cs-CZ" sz="3200" dirty="0" err="1"/>
              <a:t>Gq</a:t>
            </a:r>
            <a:r>
              <a:rPr lang="cs-CZ" sz="3200" dirty="0"/>
              <a:t>)</a:t>
            </a:r>
          </a:p>
          <a:p>
            <a:pPr lvl="1"/>
            <a:r>
              <a:rPr lang="cs-CZ" sz="3200" dirty="0"/>
              <a:t>IRZ - index rychlosti zpracování (</a:t>
            </a:r>
            <a:r>
              <a:rPr lang="cs-CZ" sz="3200" dirty="0" err="1"/>
              <a:t>Gs</a:t>
            </a:r>
            <a:r>
              <a:rPr lang="cs-CZ" sz="3200" dirty="0"/>
              <a:t>)</a:t>
            </a:r>
          </a:p>
          <a:p>
            <a:endParaRPr lang="cs-CZ" dirty="0"/>
          </a:p>
          <a:p>
            <a:pPr marL="640080" lvl="1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658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A490-01B1-4AE9-A335-B3BAB19C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4BB88-0B32-4E48-8C21-2C9E3636D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Displaying IMAG0380.jpg">
            <a:extLst>
              <a:ext uri="{FF2B5EF4-FFF2-40B4-BE49-F238E27FC236}">
                <a16:creationId xmlns:a16="http://schemas.microsoft.com/office/drawing/2014/main" id="{477D8727-6B92-421D-A36D-D9C91E2612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isplaying IMAG0380.jpg">
            <a:extLst>
              <a:ext uri="{FF2B5EF4-FFF2-40B4-BE49-F238E27FC236}">
                <a16:creationId xmlns:a16="http://schemas.microsoft.com/office/drawing/2014/main" id="{BB6F0A00-7CE6-4A0F-8A39-AEC660575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30A64E-ED16-4010-A22B-E77ACAD7F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saturation sat="7000"/>
                    </a14:imgEffect>
                    <a14:imgEffect>
                      <a14:brightnessContrast bright="6000" contrast="58000"/>
                    </a14:imgEffect>
                  </a14:imgLayer>
                </a14:imgProps>
              </a:ext>
            </a:extLst>
          </a:blip>
          <a:srcRect l="11750" t="18182" r="24125" b="2273"/>
          <a:stretch/>
        </p:blipFill>
        <p:spPr>
          <a:xfrm>
            <a:off x="67696" y="589873"/>
            <a:ext cx="12733904" cy="893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9D4-701F-4C0D-9E94-3430B072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4C2745-8335-4049-9A28-D5741EA5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4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BA9B3-37EB-4A57-B647-178D6D93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 fontScale="90000"/>
          </a:bodyPr>
          <a:lstStyle/>
          <a:p>
            <a:r>
              <a:rPr lang="cs-CZ" sz="7300" b="1" dirty="0" err="1"/>
              <a:t>Woodcock-johnson</a:t>
            </a:r>
            <a:br>
              <a:rPr lang="cs-CZ" dirty="0"/>
            </a:br>
            <a:r>
              <a:rPr lang="cs-CZ" dirty="0" err="1"/>
              <a:t>richard</a:t>
            </a:r>
            <a:r>
              <a:rPr lang="cs-CZ" dirty="0"/>
              <a:t> </a:t>
            </a:r>
            <a:r>
              <a:rPr lang="cs-CZ" dirty="0" err="1"/>
              <a:t>woodcock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nancy</a:t>
            </a:r>
            <a:r>
              <a:rPr lang="cs-CZ" dirty="0"/>
              <a:t> </a:t>
            </a:r>
            <a:r>
              <a:rPr lang="cs-CZ" dirty="0" err="1"/>
              <a:t>mather</a:t>
            </a:r>
            <a:r>
              <a:rPr lang="cs-CZ" dirty="0"/>
              <a:t> (cz </a:t>
            </a:r>
            <a:r>
              <a:rPr lang="cs-CZ" dirty="0" err="1"/>
              <a:t>sk</a:t>
            </a:r>
            <a:r>
              <a:rPr lang="cs-CZ" dirty="0"/>
              <a:t> Anton furman)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7FB9FC-ACE2-46E5-98A3-C71E6482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Aktuální verze W-J IV. V KDM též W-J III NU + W-J IE II CZ </a:t>
            </a:r>
            <a:r>
              <a:rPr lang="cs-CZ" sz="1800" dirty="0"/>
              <a:t>(Mládek </a:t>
            </a:r>
            <a:r>
              <a:rPr lang="cs-CZ" sz="1800" dirty="0" err="1"/>
              <a:t>approves</a:t>
            </a:r>
            <a:r>
              <a:rPr lang="cs-CZ" sz="1800" dirty="0"/>
              <a:t>)</a:t>
            </a:r>
            <a:r>
              <a:rPr lang="cs-CZ" dirty="0"/>
              <a:t>.</a:t>
            </a:r>
          </a:p>
          <a:p>
            <a:r>
              <a:rPr lang="cs-CZ" dirty="0"/>
              <a:t>Téměř od počátku vytvářen s ohledem na soudobou podobu CHC – snaha o pokrytí všech širokých schopností </a:t>
            </a:r>
            <a:r>
              <a:rPr lang="cs-CZ" dirty="0" err="1"/>
              <a:t>unidimenzionálními</a:t>
            </a:r>
            <a:r>
              <a:rPr lang="cs-CZ" dirty="0"/>
              <a:t> subtesty</a:t>
            </a:r>
          </a:p>
          <a:p>
            <a:r>
              <a:rPr lang="cs-CZ" dirty="0"/>
              <a:t>Stojí na IRT a pokročilé psychometrice </a:t>
            </a:r>
          </a:p>
          <a:p>
            <a:r>
              <a:rPr lang="cs-CZ" dirty="0"/>
              <a:t>Snaha vycházet potřebám diagnostické praxe specializovanými psychometricky podpořenými subtesty a indexy</a:t>
            </a:r>
          </a:p>
          <a:p>
            <a:r>
              <a:rPr lang="cs-CZ" dirty="0"/>
              <a:t>Originál WJ-IV</a:t>
            </a:r>
          </a:p>
          <a:p>
            <a:pPr lvl="1"/>
            <a:r>
              <a:rPr lang="cs-CZ" b="1" dirty="0"/>
              <a:t>COG – Test kognitivních schopností (20 subtestů)</a:t>
            </a:r>
          </a:p>
          <a:p>
            <a:pPr lvl="1"/>
            <a:r>
              <a:rPr lang="cs-CZ" dirty="0"/>
              <a:t>ACH -  Test znalostí (20 subtestů)</a:t>
            </a:r>
          </a:p>
          <a:p>
            <a:pPr lvl="1"/>
            <a:r>
              <a:rPr lang="cs-CZ" dirty="0"/>
              <a:t>OL – Test orálního jazyka (9 subtestů)</a:t>
            </a:r>
          </a:p>
        </p:txBody>
      </p:sp>
      <p:pic>
        <p:nvPicPr>
          <p:cNvPr id="2052" name="Picture 4" descr="Dr. Richard W. Woodcock">
            <a:extLst>
              <a:ext uri="{FF2B5EF4-FFF2-40B4-BE49-F238E27FC236}">
                <a16:creationId xmlns:a16="http://schemas.microsoft.com/office/drawing/2014/main" id="{515A93EB-E34C-4D56-8EBC-02DE4107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48" y="0"/>
            <a:ext cx="24288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3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ED389-2C2E-4D0A-A4CA-4AAE9494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A7A1F5-DC6B-4CED-8C15-1276B78FC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033D16-A33E-475E-9078-43F4250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6144"/>
            <a:ext cx="12791323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A41FE-3497-4111-B840-35CD1DE8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WJ IE II 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AFA396-CE48-4ED4-B01C-999A5A68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České normy zpracovávané u </a:t>
            </a:r>
            <a:r>
              <a:rPr lang="cs-CZ" sz="3600" dirty="0" err="1"/>
              <a:t>Woodcocka</a:t>
            </a:r>
            <a:r>
              <a:rPr lang="cs-CZ" sz="3600" dirty="0"/>
              <a:t> propojením tuzemských a amerických dat</a:t>
            </a:r>
          </a:p>
          <a:p>
            <a:r>
              <a:rPr lang="cs-CZ" sz="3600" dirty="0"/>
              <a:t>Český standardizační vzorek od 2-3 do 50+</a:t>
            </a:r>
          </a:p>
          <a:p>
            <a:r>
              <a:rPr lang="cs-CZ" sz="3600" dirty="0"/>
              <a:t>Cca hodinová administrace</a:t>
            </a:r>
          </a:p>
          <a:p>
            <a:r>
              <a:rPr lang="cs-CZ" sz="3600" dirty="0"/>
              <a:t>Široká paleta standardizovaných skórů pro různá použití (W, RPI, SS(IQ), věkové a ročníkové ekvivalenty…)</a:t>
            </a:r>
          </a:p>
          <a:p>
            <a:endParaRPr lang="cs-CZ" sz="3600" dirty="0"/>
          </a:p>
          <a:p>
            <a:r>
              <a:rPr lang="cs-CZ" sz="3600" dirty="0" err="1"/>
              <a:t>Propsyco</a:t>
            </a:r>
            <a:r>
              <a:rPr lang="cs-CZ" sz="3600" dirty="0"/>
              <a:t> pracuje na převodu W-J IV</a:t>
            </a:r>
          </a:p>
        </p:txBody>
      </p:sp>
    </p:spTree>
    <p:extLst>
      <p:ext uri="{BB962C8B-B14F-4D97-AF65-F5344CB8AC3E}">
        <p14:creationId xmlns:p14="http://schemas.microsoft.com/office/powerpoint/2010/main" val="421547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631FC-71CB-4273-81F7-D0AE0CEB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4B370E-196D-4617-98C2-EBEE8AF0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92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FA355-F220-411A-B9A9-6A98099F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IST 2000 R</a:t>
            </a:r>
            <a:br>
              <a:rPr lang="cs-CZ" sz="7200" b="1" dirty="0"/>
            </a:br>
            <a:r>
              <a:rPr lang="cs-CZ" dirty="0"/>
              <a:t>Rudolf </a:t>
            </a:r>
            <a:r>
              <a:rPr lang="cs-CZ" dirty="0" err="1"/>
              <a:t>amthauer</a:t>
            </a:r>
            <a:br>
              <a:rPr lang="cs-CZ" dirty="0"/>
            </a:br>
            <a:r>
              <a:rPr lang="cs-CZ" dirty="0" err="1"/>
              <a:t>Brocke</a:t>
            </a:r>
            <a:r>
              <a:rPr lang="cs-CZ" dirty="0"/>
              <a:t>, </a:t>
            </a:r>
            <a:r>
              <a:rPr lang="cs-CZ" dirty="0" err="1"/>
              <a:t>Liepmann</a:t>
            </a:r>
            <a:r>
              <a:rPr lang="cs-CZ" dirty="0"/>
              <a:t>, </a:t>
            </a:r>
            <a:r>
              <a:rPr lang="cs-CZ" dirty="0" err="1"/>
              <a:t>Beauducel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6D56E-F2BB-4B07-9D2A-C3BE7B97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392488"/>
            <a:ext cx="10881360" cy="520871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Skupinově administrovaný test inteligence německé provenience s dlouhou minulostí </a:t>
            </a:r>
          </a:p>
          <a:p>
            <a:r>
              <a:rPr lang="cs-CZ" sz="3200" dirty="0"/>
              <a:t>Určen pro identifikaci potenciálu - </a:t>
            </a:r>
            <a:r>
              <a:rPr lang="cs-CZ" sz="3200" dirty="0" err="1"/>
              <a:t>Amthauer</a:t>
            </a:r>
            <a:r>
              <a:rPr lang="cs-CZ" sz="3200" dirty="0"/>
              <a:t> pracoval léta pro </a:t>
            </a:r>
            <a:r>
              <a:rPr lang="cs-CZ" sz="3200" dirty="0" err="1"/>
              <a:t>Hoechst</a:t>
            </a:r>
            <a:endParaRPr lang="cs-CZ" sz="3200" dirty="0"/>
          </a:p>
          <a:p>
            <a:r>
              <a:rPr lang="cs-CZ" sz="3200" dirty="0"/>
              <a:t>Ve verzi 2000R explicitně naroubován na </a:t>
            </a:r>
            <a:r>
              <a:rPr lang="cs-CZ" sz="3200" dirty="0" err="1"/>
              <a:t>Gf-Gc</a:t>
            </a:r>
            <a:r>
              <a:rPr lang="cs-CZ" sz="3200" dirty="0"/>
              <a:t> teorii s platonickým zohledněním </a:t>
            </a:r>
            <a:r>
              <a:rPr lang="cs-CZ" sz="3200" dirty="0" err="1"/>
              <a:t>Vernonova</a:t>
            </a:r>
            <a:r>
              <a:rPr lang="cs-CZ" sz="3200" dirty="0"/>
              <a:t> a </a:t>
            </a:r>
            <a:r>
              <a:rPr lang="cs-CZ" sz="3200" dirty="0" err="1"/>
              <a:t>Carrollova</a:t>
            </a:r>
            <a:r>
              <a:rPr lang="cs-CZ" sz="3200" dirty="0"/>
              <a:t> hierarchického modelu.</a:t>
            </a:r>
          </a:p>
          <a:p>
            <a:pPr lvl="1"/>
            <a:r>
              <a:rPr lang="cs-CZ" sz="2800" dirty="0"/>
              <a:t>Přidány paměťové subtesty (</a:t>
            </a:r>
            <a:r>
              <a:rPr lang="cs-CZ" sz="2800" dirty="0" err="1"/>
              <a:t>Gsm</a:t>
            </a:r>
            <a:r>
              <a:rPr lang="cs-CZ" sz="2800" dirty="0"/>
              <a:t>) a test znalostí (</a:t>
            </a:r>
            <a:r>
              <a:rPr lang="cs-CZ" sz="2800" dirty="0" err="1"/>
              <a:t>Gc</a:t>
            </a:r>
            <a:r>
              <a:rPr lang="cs-CZ" sz="2800" dirty="0"/>
              <a:t>)</a:t>
            </a:r>
          </a:p>
          <a:p>
            <a:pPr lvl="1"/>
            <a:r>
              <a:rPr lang="cs-CZ" sz="2800" dirty="0"/>
              <a:t>Vše mimo znalosti a paměť označováno jako </a:t>
            </a:r>
            <a:r>
              <a:rPr lang="cs-CZ" sz="2800" dirty="0" err="1"/>
              <a:t>Gf</a:t>
            </a:r>
            <a:r>
              <a:rPr lang="cs-CZ" sz="2800" dirty="0"/>
              <a:t> (i kostky a obrazce…)</a:t>
            </a:r>
          </a:p>
          <a:p>
            <a:r>
              <a:rPr lang="cs-CZ" sz="3200" dirty="0"/>
              <a:t>Papír-tužka i HTS</a:t>
            </a:r>
          </a:p>
          <a:p>
            <a:endParaRPr lang="cs-CZ" dirty="0"/>
          </a:p>
        </p:txBody>
      </p:sp>
      <p:pic>
        <p:nvPicPr>
          <p:cNvPr id="1026" name="Picture 2" descr="https://www.industriepark-hoechst.com/media/standortportal/bilder/content/presse/14-19-strassennamen-amthauer_contentportrait.jpg">
            <a:extLst>
              <a:ext uri="{FF2B5EF4-FFF2-40B4-BE49-F238E27FC236}">
                <a16:creationId xmlns:a16="http://schemas.microsoft.com/office/drawing/2014/main" id="{B951D8B9-700B-4FC3-8046-DB6800858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r="949" b="5542"/>
          <a:stretch/>
        </p:blipFill>
        <p:spPr bwMode="auto">
          <a:xfrm>
            <a:off x="10216515" y="0"/>
            <a:ext cx="258508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45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1E39C-DB3E-4F2B-8FF8-7D4F364C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A9855F-662C-4396-8BC8-EE92FD21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2631BB-4679-4215-8C62-1DC835E0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76" y="-4393"/>
            <a:ext cx="10945216" cy="96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6DC4F-D330-4D16-B2E0-C7B0DE89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Účely testování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F2CD8-EC99-449F-B6F8-430F68A9A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2600" dirty="0"/>
              <a:t>Identifikace potenciálu (g, </a:t>
            </a:r>
            <a:r>
              <a:rPr lang="cs-CZ" sz="2600" dirty="0" err="1"/>
              <a:t>G</a:t>
            </a:r>
            <a:r>
              <a:rPr lang="cs-CZ" sz="2600" i="1" dirty="0" err="1"/>
              <a:t>xx</a:t>
            </a:r>
            <a:r>
              <a:rPr lang="cs-CZ" sz="2600" dirty="0"/>
              <a:t>)</a:t>
            </a:r>
          </a:p>
          <a:p>
            <a:pPr lvl="1"/>
            <a:r>
              <a:rPr lang="cs-CZ" sz="2600" dirty="0"/>
              <a:t>Ve škole, v práci, v životě, ve výzkumu</a:t>
            </a:r>
          </a:p>
          <a:p>
            <a:r>
              <a:rPr lang="cs-CZ" sz="2600" dirty="0"/>
              <a:t>Identifikace deficitů</a:t>
            </a:r>
          </a:p>
          <a:p>
            <a:pPr lvl="1"/>
            <a:r>
              <a:rPr lang="cs-CZ" sz="2600" dirty="0"/>
              <a:t>Vrozených, časně získaných – poruchy vývoje intelektu</a:t>
            </a:r>
          </a:p>
          <a:p>
            <a:pPr lvl="1"/>
            <a:r>
              <a:rPr lang="cs-CZ" sz="2600" dirty="0"/>
              <a:t>Specifických</a:t>
            </a:r>
          </a:p>
          <a:p>
            <a:pPr lvl="1"/>
            <a:r>
              <a:rPr lang="cs-CZ" sz="2600" dirty="0"/>
              <a:t>V důsledku onemocnění, traumatu - demence</a:t>
            </a:r>
          </a:p>
          <a:p>
            <a:r>
              <a:rPr lang="cs-CZ" sz="2600" dirty="0"/>
              <a:t>Posouzení vnímání a interpretování podnětů, řešení problémů, zvládání stresu (int-</a:t>
            </a:r>
            <a:r>
              <a:rPr lang="cs-CZ" sz="2600" dirty="0" err="1"/>
              <a:t>ext</a:t>
            </a:r>
            <a:r>
              <a:rPr lang="cs-CZ" sz="2600" dirty="0"/>
              <a:t>), sociální interakce</a:t>
            </a:r>
          </a:p>
          <a:p>
            <a:r>
              <a:rPr lang="cs-CZ" sz="2600" dirty="0"/>
              <a:t>Pro zábavu a výdělek</a:t>
            </a:r>
          </a:p>
          <a:p>
            <a:pPr lvl="1"/>
            <a:r>
              <a:rPr lang="cs-CZ" dirty="0"/>
              <a:t>specificky Mensa, Scientologie</a:t>
            </a:r>
            <a:br>
              <a:rPr lang="cs-CZ" dirty="0"/>
            </a:br>
            <a:endParaRPr lang="cs-CZ" dirty="0"/>
          </a:p>
        </p:txBody>
      </p:sp>
      <p:sp>
        <p:nvSpPr>
          <p:cNvPr id="4" name="Bublinový popisek: se šipkou doleva 3">
            <a:extLst>
              <a:ext uri="{FF2B5EF4-FFF2-40B4-BE49-F238E27FC236}">
                <a16:creationId xmlns:a16="http://schemas.microsoft.com/office/drawing/2014/main" id="{AF3C2079-D436-4A53-96EB-F1252B93B677}"/>
              </a:ext>
            </a:extLst>
          </p:cNvPr>
          <p:cNvSpPr/>
          <p:nvPr/>
        </p:nvSpPr>
        <p:spPr>
          <a:xfrm>
            <a:off x="9073168" y="4780519"/>
            <a:ext cx="4896544" cy="1656184"/>
          </a:xfrm>
          <a:prstGeom prst="leftArrowCallout">
            <a:avLst>
              <a:gd name="adj1" fmla="val 6684"/>
              <a:gd name="adj2" fmla="val 11645"/>
              <a:gd name="adj3" fmla="val 11645"/>
              <a:gd name="adj4" fmla="val 8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IQ pod normou</a:t>
            </a:r>
          </a:p>
          <a:p>
            <a:r>
              <a:rPr lang="cs-CZ" dirty="0"/>
              <a:t>Deficit adaptivních schopností</a:t>
            </a:r>
          </a:p>
          <a:p>
            <a:r>
              <a:rPr lang="cs-CZ" dirty="0"/>
              <a:t>&lt; 18 let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0840DCA-B37B-4C3D-A063-58B194A6ECA8}"/>
              </a:ext>
            </a:extLst>
          </p:cNvPr>
          <p:cNvSpPr txBox="1"/>
          <p:nvPr/>
        </p:nvSpPr>
        <p:spPr>
          <a:xfrm>
            <a:off x="8849072" y="624136"/>
            <a:ext cx="3952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Adaptivní schopnosti</a:t>
            </a:r>
            <a:r>
              <a:rPr lang="cs-CZ" sz="2400" dirty="0"/>
              <a:t> (dříve sociální zralost)</a:t>
            </a:r>
          </a:p>
          <a:p>
            <a:r>
              <a:rPr lang="cs-CZ" sz="2400" dirty="0"/>
              <a:t>Jak dobře osoba zvládá nároky života (ve svém prostředí) – konceptuálně, sociálně, prakticky</a:t>
            </a:r>
          </a:p>
          <a:p>
            <a:r>
              <a:rPr lang="cs-CZ" sz="2400" dirty="0" err="1"/>
              <a:t>Vinelandská</a:t>
            </a:r>
            <a:r>
              <a:rPr lang="cs-CZ" sz="2400" dirty="0"/>
              <a:t> škála, NÚV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32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2F37B-A72E-40F7-8898-C83A1A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F65448-19BF-4643-A3FA-19770136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C3E5B-8C34-4C36-89E8-63380264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80" y="0"/>
            <a:ext cx="10441160" cy="80114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1A4BA1-6969-413B-80D2-0BE4B3AED2ED}"/>
              </a:ext>
            </a:extLst>
          </p:cNvPr>
          <p:cNvSpPr txBox="1"/>
          <p:nvPr/>
        </p:nvSpPr>
        <p:spPr>
          <a:xfrm>
            <a:off x="424136" y="8231783"/>
            <a:ext cx="9369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CFA </a:t>
            </a:r>
            <a:r>
              <a:rPr lang="cs-CZ" dirty="0" err="1"/>
              <a:t>Gf</a:t>
            </a:r>
            <a:r>
              <a:rPr lang="cs-CZ" dirty="0"/>
              <a:t> na českých datech dle manuálu IST 2000R</a:t>
            </a:r>
          </a:p>
          <a:p>
            <a:r>
              <a:rPr lang="cs-CZ" dirty="0"/>
              <a:t>Model obsahující </a:t>
            </a:r>
            <a:r>
              <a:rPr lang="cs-CZ" dirty="0" err="1"/>
              <a:t>Gf</a:t>
            </a:r>
            <a:r>
              <a:rPr lang="cs-CZ" dirty="0"/>
              <a:t> i </a:t>
            </a:r>
            <a:r>
              <a:rPr lang="cs-CZ" dirty="0" err="1"/>
              <a:t>Gc</a:t>
            </a:r>
            <a:r>
              <a:rPr lang="cs-CZ" dirty="0"/>
              <a:t> celkem podporuje jejich rozlišení (r=0,7)</a:t>
            </a:r>
          </a:p>
        </p:txBody>
      </p:sp>
    </p:spTree>
    <p:extLst>
      <p:ext uri="{BB962C8B-B14F-4D97-AF65-F5344CB8AC3E}">
        <p14:creationId xmlns:p14="http://schemas.microsoft.com/office/powerpoint/2010/main" val="1438830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8834E-2805-4FDE-A878-29F977E0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Interpretace IST 2000 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BCE13F-22C2-4261-A2BB-697A13F6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err="1"/>
              <a:t>Gf</a:t>
            </a:r>
            <a:r>
              <a:rPr lang="cs-CZ" sz="3200" dirty="0"/>
              <a:t>, </a:t>
            </a:r>
            <a:r>
              <a:rPr lang="cs-CZ" sz="3200" dirty="0" err="1"/>
              <a:t>Gc</a:t>
            </a:r>
            <a:r>
              <a:rPr lang="cs-CZ" sz="3200" dirty="0"/>
              <a:t>, </a:t>
            </a:r>
            <a:r>
              <a:rPr lang="cs-CZ" sz="3200" dirty="0" err="1"/>
              <a:t>Gsm</a:t>
            </a:r>
            <a:endParaRPr lang="cs-CZ" sz="3200" dirty="0"/>
          </a:p>
          <a:p>
            <a:r>
              <a:rPr lang="cs-CZ" sz="3200" dirty="0"/>
              <a:t>Verbální, numerická a figurální inteligence (byť korelují 0,6-0,8)</a:t>
            </a:r>
          </a:p>
          <a:p>
            <a:r>
              <a:rPr lang="cs-CZ" sz="3200" dirty="0"/>
              <a:t>Explicitně zamítá analýzu </a:t>
            </a:r>
            <a:r>
              <a:rPr lang="cs-CZ" sz="3200" dirty="0" err="1"/>
              <a:t>subtestových</a:t>
            </a:r>
            <a:r>
              <a:rPr lang="cs-CZ" sz="3200" dirty="0"/>
              <a:t> profilů doporučovanou u minulých verzí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06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C838C-00E7-4689-A4B5-79FEE77E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440D1-31EE-4DD3-BDC7-04E705352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34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C7408-2349-4F4F-95BC-4C063EE0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Krátké inteligenční škály</a:t>
            </a:r>
            <a:br>
              <a:rPr lang="cs-CZ" sz="7200" b="1" dirty="0"/>
            </a:br>
            <a:r>
              <a:rPr lang="cs-CZ" sz="5300" dirty="0" err="1"/>
              <a:t>brief</a:t>
            </a:r>
            <a:r>
              <a:rPr lang="cs-CZ" sz="5300" dirty="0"/>
              <a:t> </a:t>
            </a:r>
            <a:r>
              <a:rPr lang="cs-CZ" sz="5300" dirty="0" err="1"/>
              <a:t>intelligence</a:t>
            </a:r>
            <a:r>
              <a:rPr lang="cs-CZ" sz="5300" dirty="0"/>
              <a:t> </a:t>
            </a:r>
            <a:r>
              <a:rPr lang="cs-CZ" sz="5300" dirty="0" err="1"/>
              <a:t>tests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283F11-31CC-4160-8AB8-61C4A78A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662160" cy="5108786"/>
          </a:xfrm>
        </p:spPr>
        <p:txBody>
          <a:bodyPr/>
          <a:lstStyle/>
          <a:p>
            <a:r>
              <a:rPr lang="cs-CZ" sz="3600" dirty="0"/>
              <a:t>Snaha měřit </a:t>
            </a:r>
            <a:r>
              <a:rPr lang="cs-CZ" sz="3600" i="1" dirty="0"/>
              <a:t>g</a:t>
            </a:r>
            <a:r>
              <a:rPr lang="cs-CZ" sz="3600" dirty="0"/>
              <a:t>, obvykle co nejnezávisleji na kultuře.</a:t>
            </a:r>
          </a:p>
          <a:p>
            <a:r>
              <a:rPr lang="cs-CZ" sz="3600" dirty="0"/>
              <a:t>Obvykle ne </a:t>
            </a:r>
            <a:r>
              <a:rPr lang="cs-CZ" sz="3600" dirty="0" err="1"/>
              <a:t>unidimenzionální</a:t>
            </a:r>
            <a:endParaRPr lang="cs-CZ" sz="3600" dirty="0"/>
          </a:p>
          <a:p>
            <a:r>
              <a:rPr lang="cs-CZ" sz="3600" dirty="0"/>
              <a:t>Časová úspora.</a:t>
            </a:r>
          </a:p>
          <a:p>
            <a:r>
              <a:rPr lang="cs-CZ" sz="3600" dirty="0"/>
              <a:t>V řadě situací se více než </a:t>
            </a:r>
            <a:r>
              <a:rPr lang="cs-CZ" sz="3600" i="1" dirty="0"/>
              <a:t>g</a:t>
            </a:r>
            <a:r>
              <a:rPr lang="cs-CZ" sz="3600" dirty="0"/>
              <a:t> nežádá, popř. není přidaná hodnota širokých schopností tak velká, aby se vyplatilo použití velké baterie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ACFBE5-1A4B-4BD6-BD01-EE4639D1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0" y="5858705"/>
            <a:ext cx="24384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3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5D5FA-198C-433A-902A-CDA84325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/>
              <a:t>Ravenovy</a:t>
            </a:r>
            <a:r>
              <a:rPr lang="cs-CZ" sz="5400" b="1" dirty="0"/>
              <a:t> matice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62459-D8BD-4DE4-AE69-D6908C29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721160" cy="5108786"/>
          </a:xfrm>
        </p:spPr>
        <p:txBody>
          <a:bodyPr>
            <a:normAutofit/>
          </a:bodyPr>
          <a:lstStyle/>
          <a:p>
            <a:r>
              <a:rPr lang="cs-CZ" sz="3200" dirty="0"/>
              <a:t>Prototypem figurálního měřítka induktivně-deduktivního usuzování (</a:t>
            </a:r>
            <a:r>
              <a:rPr lang="cs-CZ" sz="3200" dirty="0" err="1"/>
              <a:t>Gf</a:t>
            </a:r>
            <a:r>
              <a:rPr lang="cs-CZ" sz="3200" dirty="0"/>
              <a:t>)</a:t>
            </a:r>
          </a:p>
          <a:p>
            <a:r>
              <a:rPr lang="cs-CZ" sz="3200" dirty="0" err="1"/>
              <a:t>Gf</a:t>
            </a:r>
            <a:r>
              <a:rPr lang="cs-CZ" sz="3200" dirty="0"/>
              <a:t> „kontaminováno“ </a:t>
            </a:r>
            <a:r>
              <a:rPr lang="cs-CZ" sz="3200" dirty="0" err="1"/>
              <a:t>Gv</a:t>
            </a:r>
            <a:endParaRPr lang="cs-CZ" sz="3200" dirty="0"/>
          </a:p>
          <a:p>
            <a:r>
              <a:rPr lang="cs-CZ" sz="3200" dirty="0"/>
              <a:t>Očekávání kulturní nezávislosti nepříliš podpořeno</a:t>
            </a:r>
          </a:p>
          <a:p>
            <a:r>
              <a:rPr lang="cs-CZ" sz="3200" dirty="0"/>
              <a:t>„Provařené“</a:t>
            </a:r>
          </a:p>
          <a:p>
            <a:r>
              <a:rPr lang="cs-CZ" sz="3200" dirty="0"/>
              <a:t>V ČR i ve světě množství norem různé kvality a stáří</a:t>
            </a:r>
          </a:p>
          <a:p>
            <a:r>
              <a:rPr lang="cs-CZ" sz="3200" dirty="0"/>
              <a:t>Detaily viz Svoboda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3B56DE-80E4-420A-A096-B7C4A174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671" y="8293"/>
            <a:ext cx="3400425" cy="3429000"/>
          </a:xfrm>
          <a:prstGeom prst="rect">
            <a:avLst/>
          </a:prstGeom>
        </p:spPr>
      </p:pic>
      <p:pic>
        <p:nvPicPr>
          <p:cNvPr id="3074" name="Picture 2" descr="John C. Raven.jpg">
            <a:extLst>
              <a:ext uri="{FF2B5EF4-FFF2-40B4-BE49-F238E27FC236}">
                <a16:creationId xmlns:a16="http://schemas.microsoft.com/office/drawing/2014/main" id="{1B93E91A-2139-4501-9919-EB1651564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6286" r="8764" b="3714"/>
          <a:stretch/>
        </p:blipFill>
        <p:spPr bwMode="auto">
          <a:xfrm>
            <a:off x="10166210" y="5952728"/>
            <a:ext cx="2620310" cy="36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22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585CC-C428-4B93-B4A6-D3E048FA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/>
              <a:t>BOMAT</a:t>
            </a:r>
            <a:r>
              <a:rPr lang="cs-CZ" dirty="0"/>
              <a:t> – </a:t>
            </a:r>
            <a:r>
              <a:rPr lang="cs-CZ" dirty="0" err="1"/>
              <a:t>Bochumský</a:t>
            </a:r>
            <a:r>
              <a:rPr lang="cs-CZ" dirty="0"/>
              <a:t> maticový test </a:t>
            </a:r>
            <a:r>
              <a:rPr lang="cs-CZ" dirty="0" err="1"/>
              <a:t>Advanced</a:t>
            </a:r>
            <a:br>
              <a:rPr lang="cs-CZ" dirty="0"/>
            </a:br>
            <a:r>
              <a:rPr lang="cs-CZ" dirty="0" err="1"/>
              <a:t>hossiep</a:t>
            </a:r>
            <a:r>
              <a:rPr lang="cs-CZ" dirty="0"/>
              <a:t>, t  </a:t>
            </a:r>
            <a:r>
              <a:rPr lang="cs-CZ" dirty="0" err="1"/>
              <a:t>urck</a:t>
            </a:r>
            <a:r>
              <a:rPr lang="cs-CZ" dirty="0"/>
              <a:t>, </a:t>
            </a:r>
            <a:r>
              <a:rPr lang="cs-CZ" dirty="0" err="1"/>
              <a:t>hasella</a:t>
            </a:r>
            <a:r>
              <a:rPr lang="cs-CZ" dirty="0"/>
              <a:t> (</a:t>
            </a:r>
            <a:r>
              <a:rPr lang="cs-CZ" dirty="0" err="1"/>
              <a:t>jan</a:t>
            </a:r>
            <a:r>
              <a:rPr lang="cs-CZ" dirty="0"/>
              <a:t> srnec)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05F57-4CFF-4469-BEB4-39F10E9C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Stejný princip jako </a:t>
            </a:r>
            <a:r>
              <a:rPr lang="cs-CZ" sz="3600" dirty="0" err="1"/>
              <a:t>Raven</a:t>
            </a:r>
            <a:endParaRPr lang="cs-CZ" sz="3600" dirty="0"/>
          </a:p>
          <a:p>
            <a:r>
              <a:rPr lang="cs-CZ" sz="3600" dirty="0"/>
              <a:t>Férovější testování – 10 </a:t>
            </a:r>
            <a:r>
              <a:rPr lang="cs-CZ" sz="3600" dirty="0" err="1"/>
              <a:t>zácvičných</a:t>
            </a:r>
            <a:r>
              <a:rPr lang="cs-CZ" sz="3600" dirty="0"/>
              <a:t> úloh s vysvětlením principu</a:t>
            </a:r>
          </a:p>
          <a:p>
            <a:r>
              <a:rPr lang="cs-CZ" sz="3600" dirty="0"/>
              <a:t>40 položek kombinujících 13 principů vztahů mezi buňkami</a:t>
            </a:r>
          </a:p>
          <a:p>
            <a:r>
              <a:rPr lang="cs-CZ" sz="3600" dirty="0"/>
              <a:t>Český standardizační vzorek – studenti VŠ</a:t>
            </a:r>
          </a:p>
        </p:txBody>
      </p:sp>
    </p:spTree>
    <p:extLst>
      <p:ext uri="{BB962C8B-B14F-4D97-AF65-F5344CB8AC3E}">
        <p14:creationId xmlns:p14="http://schemas.microsoft.com/office/powerpoint/2010/main" val="4079340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AF079-BBC0-4A3D-B33C-AE94BFBC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200" b="1" dirty="0"/>
              <a:t>CFT 20-R </a:t>
            </a:r>
            <a:r>
              <a:rPr lang="cs-CZ" b="1" dirty="0" err="1"/>
              <a:t>Cattellův</a:t>
            </a:r>
            <a:r>
              <a:rPr lang="cs-CZ" b="1" dirty="0"/>
              <a:t> test fluidní inteligence</a:t>
            </a:r>
            <a:br>
              <a:rPr lang="cs-CZ" sz="7200" b="1" dirty="0"/>
            </a:br>
            <a:r>
              <a:rPr lang="cs-CZ" sz="5300" dirty="0"/>
              <a:t>R. B. </a:t>
            </a:r>
            <a:r>
              <a:rPr lang="cs-CZ" sz="5300" dirty="0" err="1"/>
              <a:t>Cattell</a:t>
            </a:r>
            <a:r>
              <a:rPr lang="cs-CZ" sz="5300" dirty="0"/>
              <a:t>, R. H. Weiss  </a:t>
            </a:r>
            <a:endParaRPr lang="cs-CZ" sz="7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ABF39-34BA-4462-A569-A1EBF05A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602304"/>
          </a:xfrm>
        </p:spPr>
        <p:txBody>
          <a:bodyPr>
            <a:normAutofit/>
          </a:bodyPr>
          <a:lstStyle/>
          <a:p>
            <a:r>
              <a:rPr lang="cs-CZ" sz="3200" dirty="0"/>
              <a:t>Česky 2015 – aktuální tuzemské normy </a:t>
            </a:r>
            <a:r>
              <a:rPr lang="cs-CZ" sz="3200" b="1" dirty="0"/>
              <a:t>pro děti </a:t>
            </a:r>
            <a:r>
              <a:rPr lang="cs-CZ" sz="3200" dirty="0"/>
              <a:t>8-15</a:t>
            </a:r>
          </a:p>
          <a:p>
            <a:r>
              <a:rPr lang="cs-CZ" sz="3200" dirty="0"/>
              <a:t>„podnětový materiál je figurální povahy, částečně eliminující kulturní a vzdělávací vlivy při jeho řešení“ (z webu </a:t>
            </a:r>
            <a:r>
              <a:rPr lang="cs-CZ" sz="3200" dirty="0" err="1"/>
              <a:t>Hogrefe</a:t>
            </a:r>
            <a:r>
              <a:rPr lang="cs-CZ" sz="3200" dirty="0"/>
              <a:t> </a:t>
            </a:r>
            <a:r>
              <a:rPr lang="cs-CZ" sz="3200" dirty="0" err="1"/>
              <a:t>Testcentrum</a:t>
            </a:r>
            <a:r>
              <a:rPr lang="cs-CZ" sz="3200" dirty="0"/>
              <a:t>)</a:t>
            </a:r>
          </a:p>
          <a:p>
            <a:r>
              <a:rPr lang="cs-CZ" sz="3200" dirty="0"/>
              <a:t>Subtesty</a:t>
            </a:r>
          </a:p>
          <a:p>
            <a:pPr lvl="1"/>
            <a:r>
              <a:rPr lang="cs-CZ" sz="2800" dirty="0"/>
              <a:t>Série: dítě vybírá z pěti obrázků ten, který nejlépe doplňuje řadu;</a:t>
            </a:r>
          </a:p>
          <a:p>
            <a:pPr lvl="1"/>
            <a:r>
              <a:rPr lang="cs-CZ" sz="2800" dirty="0"/>
              <a:t>Klasifikace: dítě vybírá z pěti obrázků ten, který nepatří k ostatním;</a:t>
            </a:r>
          </a:p>
          <a:p>
            <a:pPr lvl="1"/>
            <a:r>
              <a:rPr lang="cs-CZ" sz="2800" dirty="0"/>
              <a:t>Matice: dítě vybírá z pěti obrázků ten, který správně doplňuje matici;</a:t>
            </a:r>
          </a:p>
          <a:p>
            <a:pPr lvl="1"/>
            <a:r>
              <a:rPr lang="cs-CZ" sz="2800" dirty="0"/>
              <a:t>Topologie: dítě vybírá z pěti obrázků ten, který odpovídá pravidlům uplatněným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085570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91ECC-1403-4C0E-A981-AEA890A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Krátký inteligenční test </a:t>
            </a:r>
            <a:r>
              <a:rPr lang="cs-CZ" sz="5400" b="1" dirty="0" err="1">
                <a:solidFill>
                  <a:schemeClr val="accent1"/>
                </a:solidFill>
              </a:rPr>
              <a:t>kit</a:t>
            </a:r>
            <a:br>
              <a:rPr lang="cs-CZ" dirty="0"/>
            </a:br>
            <a:r>
              <a:rPr lang="cs-CZ" sz="4000" dirty="0" err="1"/>
              <a:t>pavel</a:t>
            </a:r>
            <a:r>
              <a:rPr lang="cs-CZ" sz="4000" dirty="0"/>
              <a:t> </a:t>
            </a:r>
            <a:r>
              <a:rPr lang="cs-CZ" sz="4000" dirty="0" err="1"/>
              <a:t>říčan</a:t>
            </a:r>
            <a:r>
              <a:rPr lang="cs-CZ" sz="4000" dirty="0"/>
              <a:t>, </a:t>
            </a:r>
            <a:r>
              <a:rPr lang="cs-CZ" sz="4000" dirty="0" err="1"/>
              <a:t>jiří</a:t>
            </a:r>
            <a:r>
              <a:rPr lang="cs-CZ" sz="4000" dirty="0"/>
              <a:t> </a:t>
            </a:r>
            <a:r>
              <a:rPr lang="cs-CZ" sz="4000" dirty="0" err="1"/>
              <a:t>laciga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BBF93-D7B2-409B-8222-94435908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410216"/>
          </a:xfrm>
        </p:spPr>
        <p:txBody>
          <a:bodyPr>
            <a:normAutofit/>
          </a:bodyPr>
          <a:lstStyle/>
          <a:p>
            <a:r>
              <a:rPr lang="cs-CZ" dirty="0"/>
              <a:t>Určen ke skríningovému hodnocení intelektových schopností.</a:t>
            </a:r>
          </a:p>
          <a:p>
            <a:r>
              <a:rPr lang="cs-CZ" dirty="0"/>
              <a:t>4 subtesty:  </a:t>
            </a:r>
          </a:p>
          <a:p>
            <a:pPr lvl="1"/>
            <a:r>
              <a:rPr lang="cs-CZ" dirty="0"/>
              <a:t>Říčanovy  TIP – Test intelektového potenciálu a Číselné řady – dříve jako samostatné testy</a:t>
            </a:r>
          </a:p>
          <a:p>
            <a:pPr lvl="1"/>
            <a:r>
              <a:rPr lang="cs-CZ" dirty="0" err="1"/>
              <a:t>Lacigovy</a:t>
            </a:r>
            <a:r>
              <a:rPr lang="cs-CZ" dirty="0"/>
              <a:t> Synonyma a Třídění pojmů</a:t>
            </a:r>
          </a:p>
          <a:p>
            <a:r>
              <a:rPr lang="cs-CZ" i="1" dirty="0"/>
              <a:t>g</a:t>
            </a:r>
            <a:r>
              <a:rPr lang="cs-CZ" dirty="0"/>
              <a:t> měřené pomocí </a:t>
            </a:r>
            <a:r>
              <a:rPr lang="cs-CZ" dirty="0" err="1"/>
              <a:t>Gf</a:t>
            </a:r>
            <a:r>
              <a:rPr lang="cs-CZ" dirty="0"/>
              <a:t>, </a:t>
            </a:r>
            <a:r>
              <a:rPr lang="cs-CZ" dirty="0" err="1"/>
              <a:t>Gv</a:t>
            </a:r>
            <a:r>
              <a:rPr lang="cs-CZ" dirty="0"/>
              <a:t>, (</a:t>
            </a:r>
            <a:r>
              <a:rPr lang="cs-CZ" dirty="0" err="1"/>
              <a:t>Gc</a:t>
            </a:r>
            <a:r>
              <a:rPr lang="cs-CZ" dirty="0"/>
              <a:t>)</a:t>
            </a:r>
          </a:p>
          <a:p>
            <a:r>
              <a:rPr lang="cs-CZ" dirty="0"/>
              <a:t>Normy od 12 do 59 let a 11 měsíců. </a:t>
            </a:r>
          </a:p>
          <a:p>
            <a:r>
              <a:rPr lang="cs-CZ" dirty="0"/>
              <a:t>Vyhodnocení on line. </a:t>
            </a:r>
          </a:p>
          <a:p>
            <a:r>
              <a:rPr lang="cs-CZ" dirty="0"/>
              <a:t>U dětí a dospívajících může být KIT využit v práci školních psychologů (např. v kariérovém poradenství). U dospělých jako skríningový nástroj v personálních výběrech nebo v praxi dopravních psychologů. </a:t>
            </a:r>
          </a:p>
          <a:p>
            <a:r>
              <a:rPr lang="cs-CZ" dirty="0"/>
              <a:t>Faktorová jasnost – možnost XBA využití.</a:t>
            </a:r>
          </a:p>
        </p:txBody>
      </p:sp>
    </p:spTree>
    <p:extLst>
      <p:ext uri="{BB962C8B-B14F-4D97-AF65-F5344CB8AC3E}">
        <p14:creationId xmlns:p14="http://schemas.microsoft.com/office/powerpoint/2010/main" val="361414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DAE3-EDBA-433E-B6AC-C4BCAF0D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ETAPY interpretace inteligenčních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CD88DF-DC04-496C-95C2-22831E19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66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7200" dirty="0">
                <a:solidFill>
                  <a:schemeClr val="tx1"/>
                </a:solidFill>
              </a:rPr>
              <a:t>První etapa</a:t>
            </a:r>
            <a:endParaRPr lang="en-US" altLang="cs-CZ" sz="7200" dirty="0">
              <a:solidFill>
                <a:schemeClr val="tx1"/>
              </a:solidFill>
            </a:endParaRPr>
          </a:p>
        </p:txBody>
      </p:sp>
      <p:sp>
        <p:nvSpPr>
          <p:cNvPr id="10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Cíl: Zjistit celkové IQ a zařadit správně do „pásma“</a:t>
            </a:r>
            <a:endParaRPr lang="en-US" altLang="cs-CZ" sz="3200" dirty="0"/>
          </a:p>
          <a:p>
            <a:pPr marL="1155700" lvl="1">
              <a:lnSpc>
                <a:spcPct val="90000"/>
              </a:lnSpc>
            </a:pPr>
            <a:r>
              <a:rPr lang="cs-CZ" altLang="cs-CZ" sz="2800" dirty="0"/>
              <a:t>Kvantifikace obecné úrovně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3200" dirty="0"/>
              <a:t>Interpretace IQ: Míra mentální energie, obecný faktor g (Spearman,1927)</a:t>
            </a:r>
          </a:p>
          <a:p>
            <a:pPr marL="0" indent="0">
              <a:lnSpc>
                <a:spcPct val="90000"/>
              </a:lnSpc>
            </a:pP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Binet</a:t>
            </a:r>
            <a:r>
              <a:rPr lang="cs-CZ" altLang="cs-CZ" sz="3200" dirty="0"/>
              <a:t> (1905)</a:t>
            </a:r>
            <a:r>
              <a:rPr lang="en-US" altLang="cs-CZ" sz="3200" dirty="0"/>
              <a:t>;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Standford-Binet</a:t>
            </a:r>
            <a:r>
              <a:rPr lang="cs-CZ" altLang="cs-CZ" sz="3200" dirty="0"/>
              <a:t> (1916)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Army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Alpha</a:t>
            </a:r>
            <a:r>
              <a:rPr lang="cs-CZ" altLang="cs-CZ" sz="3200" dirty="0"/>
              <a:t> / </a:t>
            </a:r>
            <a:r>
              <a:rPr lang="cs-CZ" altLang="cs-CZ" sz="3200" dirty="0" err="1"/>
              <a:t>Army</a:t>
            </a:r>
            <a:r>
              <a:rPr lang="cs-CZ" altLang="cs-CZ" sz="3200" dirty="0"/>
              <a:t> Beta (1917-1918) </a:t>
            </a:r>
            <a:endParaRPr lang="en-US" altLang="cs-CZ" sz="3200" dirty="0"/>
          </a:p>
          <a:p>
            <a:pPr marL="0" indent="0">
              <a:lnSpc>
                <a:spcPct val="90000"/>
              </a:lnSpc>
            </a:pPr>
            <a:r>
              <a:rPr lang="cs-CZ" altLang="cs-CZ" sz="3200" dirty="0" err="1"/>
              <a:t>Wechsler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Bellevue</a:t>
            </a:r>
            <a:r>
              <a:rPr lang="cs-CZ" altLang="cs-CZ" sz="3200" dirty="0"/>
              <a:t> (1939)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66674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6ED5-7182-4825-9534-2255806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17366-F425-4F67-A513-50449FBD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176" y="8905056"/>
            <a:ext cx="3016424" cy="62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© Vlado Marček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D9F177-1454-466B-A224-89821A0F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121" cy="95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349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264096"/>
            <a:ext cx="10881360" cy="208823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dirty="0"/>
              <a:t>První etapa – klasifikační systém </a:t>
            </a:r>
            <a:r>
              <a:rPr lang="cs-CZ" altLang="cs-CZ" sz="4400" dirty="0" err="1"/>
              <a:t>Markse</a:t>
            </a:r>
            <a:r>
              <a:rPr lang="cs-CZ" altLang="cs-CZ" sz="4400" dirty="0"/>
              <a:t> a </a:t>
            </a:r>
            <a:r>
              <a:rPr lang="cs-CZ" altLang="cs-CZ" sz="4400" dirty="0" err="1"/>
              <a:t>Levina</a:t>
            </a:r>
            <a:r>
              <a:rPr lang="cs-CZ" altLang="cs-CZ" sz="4400" dirty="0"/>
              <a:t> (1928)</a:t>
            </a:r>
            <a:endParaRPr lang="en-US" altLang="cs-CZ" sz="4400" dirty="0"/>
          </a:p>
        </p:txBody>
      </p:sp>
      <p:graphicFrame>
        <p:nvGraphicFramePr>
          <p:cNvPr id="4194305" name="Group 42"/>
          <p:cNvGraphicFramePr>
            <a:graphicFrameLocks noGrp="1"/>
          </p:cNvGraphicFramePr>
          <p:nvPr>
            <p:ph idx="1"/>
          </p:nvPr>
        </p:nvGraphicFramePr>
        <p:xfrm>
          <a:off x="1280160" y="2240280"/>
          <a:ext cx="10881360" cy="710793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Idiots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0-24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Imbeciles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25-49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Morons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50-74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75-84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85-94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95-104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105-114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bright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115-124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125-149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150-174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Precocious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175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3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5320"/>
              <a:t>První etapa – klasifikační schéma D. Wechslera</a:t>
            </a:r>
            <a:endParaRPr lang="en-US" altLang="cs-CZ" sz="5320"/>
          </a:p>
        </p:txBody>
      </p:sp>
      <p:graphicFrame>
        <p:nvGraphicFramePr>
          <p:cNvPr id="4194306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97827"/>
              </p:ext>
            </p:extLst>
          </p:nvPr>
        </p:nvGraphicFramePr>
        <p:xfrm>
          <a:off x="1216224" y="2886536"/>
          <a:ext cx="10881360" cy="6343016"/>
        </p:xfrm>
        <a:graphic>
          <a:graphicData uri="http://schemas.openxmlformats.org/drawingml/2006/table">
            <a:tbl>
              <a:tblPr/>
              <a:tblGrid>
                <a:gridCol w="54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Defective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 and bellow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Borderline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66-79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Dull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80-90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90-110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Bright normal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111-119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120-127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Very superior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 and </a:t>
                      </a:r>
                      <a:r>
                        <a:rPr kumimoji="0" lang="cs-CZ" altLang="cs-CZ" sz="3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</a:t>
                      </a:r>
                      <a:endParaRPr kumimoji="0" lang="en-US" altLang="cs-CZ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010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První etapa – opravdu skončila??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u="sng"/>
              <a:t>Ukázka z části zprávy z psychologického vyšetření v PPP, škol. rok 2009/2010</a:t>
            </a:r>
            <a:r>
              <a:rPr lang="cs-CZ" altLang="cs-CZ"/>
              <a:t>:</a:t>
            </a:r>
          </a:p>
          <a:p>
            <a:pPr marL="0" indent="0">
              <a:buNone/>
            </a:pPr>
            <a:endParaRPr lang="cs-CZ" altLang="cs-CZ"/>
          </a:p>
          <a:p>
            <a:pPr marL="0" indent="0">
              <a:buNone/>
            </a:pPr>
            <a:r>
              <a:rPr lang="cs-CZ" altLang="cs-CZ"/>
              <a:t>„</a:t>
            </a:r>
            <a:r>
              <a:rPr lang="cs-CZ" altLang="cs-CZ" i="1"/>
              <a:t>Struktura intelektu je celkově nevyrovnaná: názorová složka se nachází ve středním pásmu průměru, verbální složka v pásmu lehké mentální retardace, globálně jde o intelekt ve spodním pásmu průměru</a:t>
            </a:r>
            <a:r>
              <a:rPr lang="cs-CZ" altLang="cs-CZ"/>
              <a:t>.“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3287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0881360" cy="62662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3200" dirty="0"/>
              <a:t>Klinická analýza profilu W-B; </a:t>
            </a:r>
            <a:r>
              <a:rPr lang="cs-CZ" altLang="cs-CZ" sz="3200" b="1" i="1" dirty="0"/>
              <a:t>D. </a:t>
            </a:r>
            <a:r>
              <a:rPr lang="cs-CZ" altLang="cs-CZ" sz="3200" b="1" i="1" dirty="0" err="1"/>
              <a:t>Rapaport</a:t>
            </a:r>
            <a:r>
              <a:rPr lang="cs-CZ" altLang="cs-CZ" sz="3200" dirty="0"/>
              <a:t> (kolem roku 1945)</a:t>
            </a:r>
          </a:p>
          <a:p>
            <a:pPr marL="0" indent="0">
              <a:buNone/>
            </a:pPr>
            <a:endParaRPr lang="cs-CZ" altLang="cs-CZ" dirty="0"/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1. Analýza odpovědí na jednotlivé položky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2. Analýza jednotlivého subtestu (např. Informace-místní versus obecné znalosti)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3. Komparace a analýza </a:t>
            </a:r>
            <a:r>
              <a:rPr lang="cs-CZ" altLang="cs-CZ" sz="3220" dirty="0" err="1"/>
              <a:t>mezisubtestových</a:t>
            </a:r>
            <a:r>
              <a:rPr lang="cs-CZ" altLang="cs-CZ" sz="3220" dirty="0"/>
              <a:t> rozdílů jedince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4. Interpretace rozdílů mezi VIQ a PIQ(ve vztahu k psychiatrické diagnóze)</a:t>
            </a:r>
          </a:p>
          <a:p>
            <a:pPr marL="1155700" lvl="1">
              <a:lnSpc>
                <a:spcPct val="80000"/>
              </a:lnSpc>
              <a:buNone/>
            </a:pPr>
            <a:r>
              <a:rPr lang="cs-CZ" altLang="cs-CZ" sz="3220" dirty="0"/>
              <a:t>5. Srovnání výsledků W-B s jinými metodami (</a:t>
            </a:r>
            <a:r>
              <a:rPr lang="cs-CZ" altLang="cs-CZ" sz="3220" dirty="0" err="1"/>
              <a:t>např.ROR</a:t>
            </a:r>
            <a:r>
              <a:rPr lang="cs-CZ" altLang="cs-CZ" sz="3220" dirty="0"/>
              <a:t>)</a:t>
            </a:r>
          </a:p>
          <a:p>
            <a:pPr marL="0" indent="0"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84552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>
                <a:solidFill>
                  <a:schemeClr val="tx1"/>
                </a:solidFill>
              </a:rPr>
              <a:t>Druhá etapa</a:t>
            </a:r>
            <a:endParaRPr lang="en-US" altLang="cs-CZ" sz="6600" dirty="0">
              <a:solidFill>
                <a:schemeClr val="tx1"/>
              </a:solidFill>
            </a:endParaRPr>
          </a:p>
        </p:txBody>
      </p:sp>
      <p:sp>
        <p:nvSpPr>
          <p:cNvPr id="1048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665376" cy="61941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Předpoklad existence </a:t>
            </a:r>
            <a:r>
              <a:rPr lang="cs-CZ" altLang="cs-CZ" sz="4000" b="1" i="1" dirty="0" err="1"/>
              <a:t>scatteru</a:t>
            </a:r>
            <a:r>
              <a:rPr lang="cs-CZ" altLang="cs-CZ" sz="4000" dirty="0"/>
              <a:t> (nápadných rozdílů mezi jednotlivými subtesty bez specifikace konkrétních párů vykazujících zvýšení/snížení) a diskrepancí mezi VIQ a PIQ u některých poruch (např. psychózy, kognitivní poruchy u alkoholismu aj.)</a:t>
            </a:r>
          </a:p>
          <a:p>
            <a:pPr eaLnBrk="1" hangingPunct="1"/>
            <a:r>
              <a:rPr lang="cs-CZ" altLang="cs-CZ" sz="4000" dirty="0"/>
              <a:t>Obecně nepotvrzeno, diskrepance VIQ a PIQ v čase nestabilní a tedy </a:t>
            </a:r>
            <a:r>
              <a:rPr lang="cs-CZ" altLang="cs-CZ" sz="4000" dirty="0" err="1"/>
              <a:t>nereliabilní</a:t>
            </a:r>
            <a:endParaRPr lang="en-US" altLang="cs-CZ" sz="4000" dirty="0"/>
          </a:p>
        </p:txBody>
      </p:sp>
    </p:spTree>
    <p:extLst>
      <p:ext uri="{BB962C8B-B14F-4D97-AF65-F5344CB8AC3E}">
        <p14:creationId xmlns:p14="http://schemas.microsoft.com/office/powerpoint/2010/main" val="2436217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Druhá etapa – subtestové profily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ACID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(Počty)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(Kódování) – </a:t>
            </a:r>
            <a:r>
              <a:rPr lang="cs-CZ" altLang="cs-CZ" b="1" dirty="0" err="1"/>
              <a:t>I</a:t>
            </a:r>
            <a:r>
              <a:rPr lang="cs-CZ" altLang="cs-CZ" dirty="0" err="1"/>
              <a:t>nformation</a:t>
            </a:r>
            <a:r>
              <a:rPr lang="cs-CZ" altLang="cs-CZ" dirty="0"/>
              <a:t> (Vědomosti)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(Opakování čísel)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(WISC – III)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SCALD – </a:t>
            </a:r>
            <a:r>
              <a:rPr lang="cs-CZ" altLang="cs-CZ" b="1" dirty="0"/>
              <a:t>S</a:t>
            </a:r>
            <a:r>
              <a:rPr lang="cs-CZ" altLang="cs-CZ" dirty="0"/>
              <a:t>ymbol </a:t>
            </a:r>
            <a:r>
              <a:rPr lang="cs-CZ" altLang="cs-CZ" dirty="0" err="1"/>
              <a:t>Search</a:t>
            </a:r>
            <a:r>
              <a:rPr lang="cs-CZ" altLang="cs-CZ" dirty="0"/>
              <a:t> – </a:t>
            </a:r>
            <a:r>
              <a:rPr lang="cs-CZ" altLang="cs-CZ" b="1" dirty="0" err="1"/>
              <a:t>C</a:t>
            </a:r>
            <a:r>
              <a:rPr lang="cs-CZ" altLang="cs-CZ" dirty="0" err="1"/>
              <a:t>oding</a:t>
            </a:r>
            <a:r>
              <a:rPr lang="cs-CZ" altLang="cs-CZ" dirty="0"/>
              <a:t> – </a:t>
            </a:r>
            <a:r>
              <a:rPr lang="cs-CZ" altLang="cs-CZ" b="1" dirty="0" err="1"/>
              <a:t>A</a:t>
            </a:r>
            <a:r>
              <a:rPr lang="cs-CZ" altLang="cs-CZ" dirty="0" err="1"/>
              <a:t>rithmetic</a:t>
            </a:r>
            <a:r>
              <a:rPr lang="cs-CZ" altLang="cs-CZ" dirty="0"/>
              <a:t> – </a:t>
            </a:r>
            <a:r>
              <a:rPr lang="cs-CZ" altLang="cs-CZ" b="1" dirty="0" err="1"/>
              <a:t>L</a:t>
            </a:r>
            <a:r>
              <a:rPr lang="cs-CZ" altLang="cs-CZ" dirty="0" err="1"/>
              <a:t>etter-number</a:t>
            </a:r>
            <a:r>
              <a:rPr lang="cs-CZ" altLang="cs-CZ" dirty="0"/>
              <a:t> </a:t>
            </a:r>
            <a:r>
              <a:rPr lang="cs-CZ" altLang="cs-CZ" dirty="0" err="1"/>
              <a:t>sequencing</a:t>
            </a:r>
            <a:r>
              <a:rPr lang="cs-CZ" altLang="cs-CZ" dirty="0"/>
              <a:t> – </a:t>
            </a:r>
            <a:r>
              <a:rPr lang="cs-CZ" altLang="cs-CZ" b="1" dirty="0" err="1"/>
              <a:t>D</a:t>
            </a:r>
            <a:r>
              <a:rPr lang="cs-CZ" altLang="cs-CZ" dirty="0" err="1"/>
              <a:t>igit</a:t>
            </a:r>
            <a:r>
              <a:rPr lang="cs-CZ" altLang="cs-CZ" dirty="0"/>
              <a:t> </a:t>
            </a:r>
            <a:r>
              <a:rPr lang="cs-CZ" altLang="cs-CZ" dirty="0" err="1"/>
              <a:t>Span</a:t>
            </a:r>
            <a:r>
              <a:rPr lang="cs-CZ" altLang="cs-CZ" dirty="0"/>
              <a:t> (WAIS III)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04598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Druhá etapa – subtestové profily</a:t>
            </a:r>
            <a:endParaRPr lang="en-US" altLang="cs-CZ"/>
          </a:p>
        </p:txBody>
      </p:sp>
      <p:pic>
        <p:nvPicPr>
          <p:cNvPr id="2097169" name="Picture 5" descr="Fotografie (15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0485" y="2280286"/>
            <a:ext cx="4960620" cy="7056438"/>
          </a:xfrm>
          <a:noFill/>
        </p:spPr>
      </p:pic>
    </p:spTree>
    <p:extLst>
      <p:ext uri="{BB962C8B-B14F-4D97-AF65-F5344CB8AC3E}">
        <p14:creationId xmlns:p14="http://schemas.microsoft.com/office/powerpoint/2010/main" val="1070086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Subtestové profily - kritika</a:t>
            </a:r>
            <a:endParaRPr lang="en-US" altLang="cs-CZ">
              <a:solidFill>
                <a:schemeClr val="tx1"/>
              </a:solidFill>
            </a:endParaRPr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altLang="cs-CZ" sz="3200" dirty="0"/>
              <a:t>Zvýšený výskyt určitého profilu ve specifických populacích se nepotvrdil (typicky: ACID a dyslexie)</a:t>
            </a:r>
          </a:p>
          <a:p>
            <a:pPr marL="0" indent="0"/>
            <a:r>
              <a:rPr lang="cs-CZ" altLang="cs-CZ" sz="3200" dirty="0"/>
              <a:t>Jednotlivé subtesty jsou pro samostatnou interpretaci nedostatečně </a:t>
            </a:r>
            <a:r>
              <a:rPr lang="cs-CZ" altLang="cs-CZ" sz="3200" dirty="0" err="1"/>
              <a:t>reliabilní</a:t>
            </a:r>
            <a:r>
              <a:rPr lang="cs-CZ" altLang="cs-CZ" sz="3200" dirty="0"/>
              <a:t> a reliabilita jejich rozdílů je vždy zákonitě ještě nižší</a:t>
            </a:r>
          </a:p>
          <a:p>
            <a:pPr marL="0" indent="0"/>
            <a:r>
              <a:rPr lang="cs-CZ" altLang="cs-CZ" sz="3200" dirty="0"/>
              <a:t>Problém tzv. </a:t>
            </a:r>
            <a:r>
              <a:rPr lang="cs-CZ" altLang="cs-CZ" sz="3200" b="1" i="1" dirty="0" err="1"/>
              <a:t>subtestové</a:t>
            </a:r>
            <a:r>
              <a:rPr lang="cs-CZ" altLang="cs-CZ" sz="3200" b="1" i="1" dirty="0"/>
              <a:t> specificity</a:t>
            </a:r>
            <a:r>
              <a:rPr lang="cs-CZ" altLang="cs-CZ" sz="3200" dirty="0"/>
              <a:t>: neplatí 1 subtest = jedna specifická schopnost !!!</a:t>
            </a:r>
            <a:endParaRPr lang="en-US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9311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Třetí etapa</a:t>
            </a:r>
            <a:endParaRPr lang="en-US" altLang="cs-CZ" sz="6600" dirty="0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1953408" cy="51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dirty="0"/>
              <a:t>Interpretace </a:t>
            </a:r>
            <a:r>
              <a:rPr lang="cs-CZ" altLang="cs-CZ" sz="2800" dirty="0" err="1"/>
              <a:t>Wechslerových</a:t>
            </a:r>
            <a:r>
              <a:rPr lang="cs-CZ" altLang="cs-CZ" sz="2800" dirty="0"/>
              <a:t> škál s využitím faktorové analýzy.</a:t>
            </a:r>
          </a:p>
          <a:p>
            <a:pPr marL="0" indent="0">
              <a:buNone/>
            </a:pPr>
            <a:r>
              <a:rPr lang="cs-CZ" altLang="cs-CZ" sz="2800" b="1" dirty="0"/>
              <a:t>J. </a:t>
            </a:r>
            <a:r>
              <a:rPr lang="cs-CZ" altLang="cs-CZ" sz="2800" b="1" dirty="0" err="1"/>
              <a:t>Cohen</a:t>
            </a:r>
            <a:r>
              <a:rPr lang="cs-CZ" altLang="cs-CZ" sz="2800" dirty="0"/>
              <a:t> (1959): zpočátku nejednoznačné výsledky, identifikoval 5 faktorů:</a:t>
            </a:r>
          </a:p>
          <a:p>
            <a:pPr marL="0" indent="0"/>
            <a:r>
              <a:rPr lang="cs-CZ" altLang="cs-CZ" sz="2800" dirty="0"/>
              <a:t>Faktor A – verbální porozumění</a:t>
            </a:r>
          </a:p>
          <a:p>
            <a:pPr marL="0" indent="0"/>
            <a:r>
              <a:rPr lang="cs-CZ" altLang="cs-CZ" sz="2800" dirty="0"/>
              <a:t>Faktor B – percepční organizace</a:t>
            </a:r>
          </a:p>
          <a:p>
            <a:pPr marL="0" indent="0"/>
            <a:r>
              <a:rPr lang="cs-CZ" altLang="cs-CZ" sz="2800" dirty="0"/>
              <a:t>Faktor C – odolnost vůči </a:t>
            </a:r>
            <a:r>
              <a:rPr lang="cs-CZ" altLang="cs-CZ" sz="2800" dirty="0" err="1"/>
              <a:t>distraktabilitě</a:t>
            </a:r>
            <a:endParaRPr lang="cs-CZ" altLang="cs-CZ" sz="2800" dirty="0"/>
          </a:p>
          <a:p>
            <a:pPr marL="0" indent="0"/>
            <a:r>
              <a:rPr lang="cs-CZ" altLang="cs-CZ" sz="2800" dirty="0"/>
              <a:t>Faktor D – verbální faktor II</a:t>
            </a:r>
          </a:p>
          <a:p>
            <a:pPr marL="0" indent="0"/>
            <a:r>
              <a:rPr lang="cs-CZ" altLang="cs-CZ" sz="2800" dirty="0"/>
              <a:t>Faktor E – </a:t>
            </a:r>
            <a:r>
              <a:rPr lang="cs-CZ" altLang="cs-CZ" sz="2800" dirty="0" err="1"/>
              <a:t>kvazispecifický</a:t>
            </a:r>
            <a:r>
              <a:rPr lang="cs-CZ" altLang="cs-CZ" sz="2800" dirty="0"/>
              <a:t> faktor</a:t>
            </a: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870498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000" dirty="0">
                <a:solidFill>
                  <a:schemeClr val="tx1"/>
                </a:solidFill>
              </a:rPr>
              <a:t>Třetí etapa</a:t>
            </a:r>
            <a:endParaRPr lang="en-US" altLang="cs-CZ" sz="6000" dirty="0">
              <a:solidFill>
                <a:schemeClr val="tx1"/>
              </a:solidFill>
            </a:endParaRPr>
          </a:p>
        </p:txBody>
      </p:sp>
      <p:sp>
        <p:nvSpPr>
          <p:cNvPr id="10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6760" indent="-746760">
              <a:lnSpc>
                <a:spcPct val="90000"/>
              </a:lnSpc>
              <a:buNone/>
            </a:pPr>
            <a:r>
              <a:rPr lang="cs-CZ" altLang="cs-CZ" sz="4480" u="sng" dirty="0" err="1"/>
              <a:t>Cohenovy</a:t>
            </a:r>
            <a:r>
              <a:rPr lang="cs-CZ" altLang="cs-CZ" sz="4480" u="sng" dirty="0"/>
              <a:t> závěry</a:t>
            </a:r>
            <a:r>
              <a:rPr lang="cs-CZ" altLang="cs-CZ" dirty="0"/>
              <a:t>: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Položil důraz na interpretaci CIQ (návrat do </a:t>
            </a:r>
            <a:r>
              <a:rPr lang="cs-CZ" altLang="cs-CZ" dirty="0" err="1"/>
              <a:t>I.etapy</a:t>
            </a:r>
            <a:r>
              <a:rPr lang="cs-CZ" altLang="cs-CZ" dirty="0"/>
              <a:t>) a dalších faktorů druhého řádu, vyplývajících z faktorové analýzy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Provedl rekonfiguraci </a:t>
            </a:r>
            <a:r>
              <a:rPr lang="cs-CZ" altLang="cs-CZ" dirty="0" err="1"/>
              <a:t>Wechslerových</a:t>
            </a:r>
            <a:r>
              <a:rPr lang="cs-CZ" altLang="cs-CZ" dirty="0"/>
              <a:t> škál, navrhl </a:t>
            </a:r>
            <a:r>
              <a:rPr lang="cs-CZ" altLang="cs-CZ" dirty="0" err="1"/>
              <a:t>třífaktorové</a:t>
            </a:r>
            <a:r>
              <a:rPr lang="cs-CZ" altLang="cs-CZ" dirty="0"/>
              <a:t> řešení (WISC), jako alternativy k VIQ a PIQ interpretaci</a:t>
            </a:r>
          </a:p>
          <a:p>
            <a:pPr marL="746760" indent="-74676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Snížil význam interpretace individuálních </a:t>
            </a:r>
            <a:r>
              <a:rPr lang="cs-CZ" altLang="cs-CZ" dirty="0" err="1"/>
              <a:t>subtestových</a:t>
            </a:r>
            <a:r>
              <a:rPr lang="cs-CZ" altLang="cs-CZ" dirty="0"/>
              <a:t> rozdílů, protože nenašel dostatek specifického rozptylu</a:t>
            </a:r>
          </a:p>
          <a:p>
            <a:pPr marL="746760" indent="-746760">
              <a:lnSpc>
                <a:spcPct val="90000"/>
              </a:lnSpc>
              <a:buNone/>
            </a:pPr>
            <a:endParaRPr lang="cs-CZ" altLang="cs-CZ" dirty="0"/>
          </a:p>
          <a:p>
            <a:pPr marL="746760" indent="-746760">
              <a:lnSpc>
                <a:spcPct val="90000"/>
              </a:lnSpc>
              <a:buNone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4084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61C15-CF7E-4BFE-9A62-9BFC5723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b="1" dirty="0"/>
              <a:t>Teorie inteligence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95C6A-3C34-4E3E-9CCA-2CABEBBF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852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5320" dirty="0"/>
              <a:t>Kaufmanův psychometrický přístup</a:t>
            </a:r>
            <a:endParaRPr lang="en-US" altLang="cs-CZ" sz="5320" dirty="0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0160" y="2240280"/>
            <a:ext cx="10463530" cy="10490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40" b="1"/>
              <a:t>Kaufman</a:t>
            </a:r>
            <a:r>
              <a:rPr lang="cs-CZ" altLang="cs-CZ" sz="3640"/>
              <a:t> (1979): </a:t>
            </a:r>
            <a:r>
              <a:rPr lang="cs-CZ" altLang="cs-CZ" sz="3640" i="1"/>
              <a:t>Intelligent testing with WISC-R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3640"/>
          </a:p>
        </p:txBody>
      </p:sp>
      <p:graphicFrame>
        <p:nvGraphicFramePr>
          <p:cNvPr id="4194307" name="Group 59"/>
          <p:cNvGraphicFramePr>
            <a:graphicFrameLocks noGrp="1"/>
          </p:cNvGraphicFramePr>
          <p:nvPr>
            <p:ph sz="half" idx="2"/>
          </p:nvPr>
        </p:nvGraphicFramePr>
        <p:xfrm>
          <a:off x="1360170" y="3893820"/>
          <a:ext cx="10988040" cy="5087303"/>
        </p:xfrm>
        <a:graphic>
          <a:graphicData uri="http://schemas.openxmlformats.org/drawingml/2006/table">
            <a:tbl>
              <a:tblPr/>
              <a:tblGrid>
                <a:gridCol w="2747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Zdroj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Definice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Reliabilita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Validita</a:t>
                      </a:r>
                      <a:endParaRPr kumimoji="0" lang="en-US" altLang="cs-CZ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Celkový skór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IQ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Kombinované subtestové skóry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Dva nebo více subtestů, z nichž se vyvozují závěry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Dobrá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Uspokojivá, až nedostatečná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69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Skóry z jednotlivých subtestů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Uspokojivá</a:t>
                      </a: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Nedostatečná</a:t>
                      </a:r>
                      <a:endParaRPr kumimoji="0" lang="en-US" alt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016" marR="128016" marT="64014" marB="640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77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6AE784-9A3C-49F6-8162-07F27DB8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5 zásad inteligentního testování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intelligent</a:t>
            </a:r>
            <a:r>
              <a:rPr lang="cs-CZ" dirty="0"/>
              <a:t> testing – </a:t>
            </a:r>
            <a:r>
              <a:rPr lang="cs-CZ" dirty="0" err="1"/>
              <a:t>kaufman</a:t>
            </a:r>
            <a:r>
              <a:rPr lang="cs-CZ" dirty="0"/>
              <a:t>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F9FCD8E-0717-4435-9F34-CFBDF7B1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809392" cy="5748862"/>
          </a:xfrm>
        </p:spPr>
        <p:txBody>
          <a:bodyPr>
            <a:normAutofit/>
          </a:bodyPr>
          <a:lstStyle/>
          <a:p>
            <a:r>
              <a:rPr lang="cs-CZ" sz="3200" dirty="0"/>
              <a:t>Subtesty měří to, co se člověk naučil</a:t>
            </a:r>
          </a:p>
          <a:p>
            <a:r>
              <a:rPr lang="cs-CZ" sz="3200" dirty="0"/>
              <a:t>Subtesty jsou vzorky chování, které nejsou vyčerpávající</a:t>
            </a:r>
          </a:p>
          <a:p>
            <a:r>
              <a:rPr lang="cs-CZ" sz="3200" dirty="0"/>
              <a:t>Standardizované, individuálně administrované testy posuzují fungování za pevně daných experimentálních podmínek</a:t>
            </a:r>
          </a:p>
          <a:p>
            <a:r>
              <a:rPr lang="cs-CZ" sz="3200" dirty="0"/>
              <a:t>Testové baterie jsou optimálně užitečné, když jsou interpretovány podle teoretického modelu</a:t>
            </a:r>
          </a:p>
          <a:p>
            <a:r>
              <a:rPr lang="cs-CZ" sz="3200" dirty="0"/>
              <a:t>Hypotézy generované z testového profilu by měly být podpořeny daty z vícero zdrojů</a:t>
            </a:r>
          </a:p>
        </p:txBody>
      </p:sp>
    </p:spTree>
    <p:extLst>
      <p:ext uri="{BB962C8B-B14F-4D97-AF65-F5344CB8AC3E}">
        <p14:creationId xmlns:p14="http://schemas.microsoft.com/office/powerpoint/2010/main" val="2008324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6600" dirty="0"/>
              <a:t>Čtvrtá etapa</a:t>
            </a:r>
            <a:endParaRPr lang="en-US" altLang="cs-CZ" sz="6600" dirty="0"/>
          </a:p>
        </p:txBody>
      </p:sp>
      <p:sp>
        <p:nvSpPr>
          <p:cNvPr id="10487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" y="2998896"/>
            <a:ext cx="12025416" cy="6266200"/>
          </a:xfrm>
        </p:spPr>
        <p:txBody>
          <a:bodyPr>
            <a:normAutofit fontScale="96032"/>
          </a:bodyPr>
          <a:lstStyle/>
          <a:p>
            <a:pPr marL="746760" indent="-746760">
              <a:buNone/>
            </a:pPr>
            <a:r>
              <a:rPr lang="cs-CZ" altLang="cs-CZ" sz="3300" dirty="0"/>
              <a:t>Interpretace je založena na teoretickém základě</a:t>
            </a:r>
          </a:p>
          <a:p>
            <a:pPr marL="746760" indent="-746760">
              <a:buNone/>
            </a:pPr>
            <a:endParaRPr lang="cs-CZ" altLang="cs-CZ" sz="3300" dirty="0"/>
          </a:p>
          <a:p>
            <a:r>
              <a:rPr lang="cs-CZ" altLang="cs-CZ" sz="3300" dirty="0"/>
              <a:t>Na základě konkrétní teorie je vytvořen a standardizován určitý test</a:t>
            </a:r>
          </a:p>
          <a:p>
            <a:pPr marL="0" indent="0">
              <a:buNone/>
            </a:pPr>
            <a:endParaRPr lang="cs-CZ" altLang="cs-CZ" sz="3300" dirty="0"/>
          </a:p>
          <a:p>
            <a:r>
              <a:rPr lang="cs-CZ" altLang="cs-CZ" sz="3300" dirty="0"/>
              <a:t>V rámci určité teorie jsou interpretovány výsledky starších testů (typicky </a:t>
            </a:r>
            <a:r>
              <a:rPr lang="cs-CZ" altLang="cs-CZ" sz="3300" dirty="0" err="1"/>
              <a:t>Wechslerovy</a:t>
            </a:r>
            <a:r>
              <a:rPr lang="cs-CZ" altLang="cs-CZ" sz="3300" dirty="0"/>
              <a:t> škály)</a:t>
            </a:r>
          </a:p>
          <a:p>
            <a:pPr marL="746760" indent="-746760">
              <a:buFont typeface="Wingdings" panose="05000000000000000000" pitchFamily="2" charset="2"/>
              <a:buAutoNum type="alphaLcParenR"/>
            </a:pPr>
            <a:endParaRPr lang="cs-CZ" altLang="cs-CZ" sz="2800" dirty="0"/>
          </a:p>
          <a:p>
            <a:pPr marL="0" indent="0">
              <a:buNone/>
            </a:pPr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4349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4871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881400" cy="5108786"/>
          </a:xfrm>
        </p:spPr>
        <p:txBody>
          <a:bodyPr>
            <a:normAutofit/>
          </a:bodyPr>
          <a:lstStyle/>
          <a:p>
            <a:pPr marL="0" indent="-457200">
              <a:buNone/>
            </a:pPr>
            <a:r>
              <a:rPr lang="cs-CZ" sz="3200" dirty="0"/>
              <a:t>1. Používá se více testových baterií  </a:t>
            </a:r>
          </a:p>
          <a:p>
            <a:pPr marL="0" indent="-457200">
              <a:buNone/>
            </a:pPr>
            <a:r>
              <a:rPr lang="cs-CZ" sz="3200" dirty="0"/>
              <a:t>2. Je používán </a:t>
            </a:r>
            <a:r>
              <a:rPr lang="cs-CZ" sz="3200" dirty="0" err="1"/>
              <a:t>cross-battery</a:t>
            </a:r>
            <a:r>
              <a:rPr lang="cs-CZ" sz="3200" dirty="0"/>
              <a:t> přístup </a:t>
            </a:r>
          </a:p>
          <a:p>
            <a:pPr marL="0" indent="-457200">
              <a:buNone/>
            </a:pPr>
            <a:r>
              <a:rPr lang="cs-CZ" sz="3200" dirty="0"/>
              <a:t>3. Používané testy musí mít psychometrickou robustnost (adekvátní standardizace, nezastaralé normy atd.) </a:t>
            </a:r>
          </a:p>
          <a:p>
            <a:pPr marL="0" indent="-457200">
              <a:buNone/>
            </a:pPr>
            <a:r>
              <a:rPr lang="cs-CZ" sz="3200" dirty="0"/>
              <a:t>4. Testují se hypotézy </a:t>
            </a:r>
          </a:p>
          <a:p>
            <a:pPr marL="0" indent="-457200">
              <a:buNone/>
            </a:pPr>
            <a:r>
              <a:rPr lang="cs-CZ" sz="3200" dirty="0"/>
              <a:t>5. Klinická interpretace vychází z více zdrojů </a:t>
            </a:r>
          </a:p>
        </p:txBody>
      </p:sp>
    </p:spTree>
    <p:extLst>
      <p:ext uri="{BB962C8B-B14F-4D97-AF65-F5344CB8AC3E}">
        <p14:creationId xmlns:p14="http://schemas.microsoft.com/office/powerpoint/2010/main" val="1050016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Nespokojenost s propastí mezi teorií (CHC) a podobou baterií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Snaha nahradit teoreticky nepodložené indikátory měřením racionálně zvolené palety kognitivních schopností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Výzkumný program identifikující (a katalogizující) faktorové složení subtestů a indexů všech rozšířených baterií (v angličtině)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Identifikované p</a:t>
            </a:r>
            <a:r>
              <a:rPr lang="en-GB" dirty="0" err="1"/>
              <a:t>robl</a:t>
            </a:r>
            <a:r>
              <a:rPr lang="cs-CZ" dirty="0" err="1"/>
              <a:t>émy</a:t>
            </a:r>
            <a:r>
              <a:rPr lang="cs-CZ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Z baterií publikovaných před rokem 2000 jen W-J R pokrývá alespoň 7 z širokých schopností, mnohé (např. WAIS) nepokrývají </a:t>
            </a:r>
            <a:r>
              <a:rPr lang="cs-CZ" i="1" dirty="0" err="1"/>
              <a:t>Gf</a:t>
            </a:r>
            <a:r>
              <a:rPr lang="cs-CZ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construct-irrelevant</a:t>
            </a:r>
            <a:r>
              <a:rPr lang="cs-CZ" b="1" dirty="0"/>
              <a:t> variance </a:t>
            </a:r>
            <a:r>
              <a:rPr lang="cs-CZ" dirty="0"/>
              <a:t>– subtesty i indexy jsou syceny více širokými schopnostmi – nadhodnocená reliabilita, omezená interpretace	(př. VIQ, PIQ)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 err="1"/>
              <a:t>construct</a:t>
            </a:r>
            <a:r>
              <a:rPr lang="cs-CZ" b="1" dirty="0"/>
              <a:t> </a:t>
            </a:r>
            <a:r>
              <a:rPr lang="cs-CZ" b="1" dirty="0" err="1"/>
              <a:t>underrepresentation</a:t>
            </a:r>
            <a:r>
              <a:rPr lang="cs-CZ" b="1" dirty="0"/>
              <a:t> </a:t>
            </a:r>
            <a:r>
              <a:rPr lang="cs-CZ" dirty="0"/>
              <a:t>– index měřící širokou schopnost je složen jen z jedné úzké schopnosti</a:t>
            </a:r>
            <a:br>
              <a:rPr lang="en-GB" dirty="0"/>
            </a:br>
            <a:endParaRPr lang="cs-CZ" dirty="0"/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5715062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Úspěšná snaha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Hlavní baterie publikované po roce 2000 až na výjimky založené na CHC, s přibývajícími léty více a více explicitně: WAIS-IV (5), KABC-II, SB5, W-J III (IV)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Tytéž pokrývají více širokých schopností a pokrývají je subtesty měřícími různé úzké schopnosti. Indexy mají jasně zdůvodněné faktorové složení.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Bez ohledu na rozvoj testů může praktik využívat katalogů </a:t>
            </a:r>
            <a:r>
              <a:rPr lang="cs-CZ" dirty="0" err="1"/>
              <a:t>McGrewa</a:t>
            </a:r>
            <a:r>
              <a:rPr lang="cs-CZ" dirty="0"/>
              <a:t> a </a:t>
            </a:r>
            <a:r>
              <a:rPr lang="cs-CZ" dirty="0" err="1"/>
              <a:t>Flanaganové</a:t>
            </a:r>
            <a:r>
              <a:rPr lang="cs-CZ" dirty="0"/>
              <a:t>, které uvádějí jak využít subtestů různých baterií k racionálnímu měření vybraných širokých schopností –  </a:t>
            </a:r>
            <a:r>
              <a:rPr lang="cs-CZ" b="1" dirty="0"/>
              <a:t>XBA</a:t>
            </a:r>
            <a:r>
              <a:rPr lang="cs-CZ" dirty="0"/>
              <a:t> per se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7068860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Principy XBA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Vybrat si jádrovou/výchozí baterii měřící co nejlépe co nejširší paletu širokých schopností. Tu používat co nejvíce.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Široké schopnosti nepokryté výchozí baterií doplnit z jiných.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Volit subtesty, které jsou relativně čistými měřítky širokých CHC schopností, 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měřící různé úzké schopnosti pro dobré pokrytí konstruktu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Preferovat subtesty s prokázanou ekologickou validitou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Kombinovat subtesty z baterií normovaných v rozmezí jen několika let do sebe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Minimalizovat počet použitých baterií</a:t>
            </a:r>
          </a:p>
          <a:p>
            <a:endParaRPr lang="cs-CZ" dirty="0"/>
          </a:p>
          <a:p>
            <a:pPr algn="r"/>
            <a:r>
              <a:rPr lang="cs-CZ" b="1" dirty="0" err="1"/>
              <a:t>Good</a:t>
            </a:r>
            <a:r>
              <a:rPr lang="cs-CZ" b="1" dirty="0"/>
              <a:t> </a:t>
            </a:r>
            <a:r>
              <a:rPr lang="cs-CZ" b="1" dirty="0" err="1"/>
              <a:t>luck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Czech Republic!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37005289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51C0-E8E3-48B6-BE28-65BAD7AC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8800" dirty="0"/>
              <a:t>XBA </a:t>
            </a:r>
            <a:r>
              <a:rPr lang="cs-CZ" sz="6000" dirty="0"/>
              <a:t> </a:t>
            </a:r>
            <a:r>
              <a:rPr lang="cs-CZ" sz="6000" dirty="0" err="1"/>
              <a:t>Cross-battery</a:t>
            </a:r>
            <a:r>
              <a:rPr lang="cs-CZ" sz="6000" dirty="0"/>
              <a:t> </a:t>
            </a:r>
            <a:r>
              <a:rPr lang="cs-CZ" sz="6000" dirty="0" err="1"/>
              <a:t>approach</a:t>
            </a:r>
            <a:br>
              <a:rPr lang="cs-CZ" dirty="0"/>
            </a:br>
            <a:r>
              <a:rPr lang="cs-CZ" dirty="0" err="1"/>
              <a:t>dawn</a:t>
            </a:r>
            <a:r>
              <a:rPr lang="cs-CZ" dirty="0"/>
              <a:t> </a:t>
            </a:r>
            <a:r>
              <a:rPr lang="cs-CZ" dirty="0" err="1"/>
              <a:t>flanagan</a:t>
            </a:r>
            <a:r>
              <a:rPr lang="cs-CZ" dirty="0"/>
              <a:t>, </a:t>
            </a:r>
            <a:r>
              <a:rPr lang="cs-CZ" dirty="0" err="1"/>
              <a:t>kevin</a:t>
            </a:r>
            <a:r>
              <a:rPr lang="cs-CZ" dirty="0"/>
              <a:t> </a:t>
            </a:r>
            <a:r>
              <a:rPr lang="cs-CZ" dirty="0" err="1"/>
              <a:t>mcgrew</a:t>
            </a:r>
            <a:endParaRPr lang="cs-CZ" dirty="0"/>
          </a:p>
        </p:txBody>
      </p:sp>
      <p:pic>
        <p:nvPicPr>
          <p:cNvPr id="1026" name="Picture 2" descr="http://wileyactual.com/cross-battery/wp-content/uploads/2015/06/dawn.jpg">
            <a:extLst>
              <a:ext uri="{FF2B5EF4-FFF2-40B4-BE49-F238E27FC236}">
                <a16:creationId xmlns:a16="http://schemas.microsoft.com/office/drawing/2014/main" id="{2642B4C0-8680-4A7C-BAFC-11A0E3F805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74" y="3094536"/>
            <a:ext cx="2314543" cy="30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0EAAF27-CC0B-499E-8C56-EA308DCA7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20134"/>
          <a:stretch/>
        </p:blipFill>
        <p:spPr bwMode="auto">
          <a:xfrm>
            <a:off x="10369563" y="6240760"/>
            <a:ext cx="2303754" cy="32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9BC5BB0-6A6A-48CE-8AC6-ECE48BB5898A}"/>
              </a:ext>
            </a:extLst>
          </p:cNvPr>
          <p:cNvSpPr txBox="1"/>
          <p:nvPr/>
        </p:nvSpPr>
        <p:spPr>
          <a:xfrm>
            <a:off x="784176" y="3288432"/>
            <a:ext cx="928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Další rozšíření XBA</a:t>
            </a:r>
          </a:p>
          <a:p>
            <a:r>
              <a:rPr lang="cs-CZ" dirty="0"/>
              <a:t>Mapa schopností – subtestů se rozšiřuje i o </a:t>
            </a:r>
            <a:r>
              <a:rPr lang="cs-CZ" dirty="0" err="1"/>
              <a:t>achievementové</a:t>
            </a:r>
            <a:r>
              <a:rPr lang="cs-CZ" dirty="0"/>
              <a:t> testy a testy používané v neuropsychologii</a:t>
            </a:r>
          </a:p>
          <a:p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2470130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24B63-A7C5-4BF8-8A14-FA271BEC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52CE1-6ADE-4158-814D-DD5AA9BE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050176"/>
          </a:xfrm>
        </p:spPr>
        <p:txBody>
          <a:bodyPr>
            <a:normAutofit/>
          </a:bodyPr>
          <a:lstStyle/>
          <a:p>
            <a:r>
              <a:rPr lang="cs-CZ" sz="2800" dirty="0"/>
              <a:t>Mnoho teorií inteligence/kognitivních schopností. V diagnostice aktuálně vede CHC a jako referenci je potřeba ji znát.</a:t>
            </a:r>
          </a:p>
          <a:p>
            <a:r>
              <a:rPr lang="cs-CZ" sz="2800" dirty="0"/>
              <a:t>Je třeba reflektovat účel a dobře jej komunikovat. Mnoho implicitních významů a konotací inteligence.</a:t>
            </a:r>
          </a:p>
          <a:p>
            <a:r>
              <a:rPr lang="cs-CZ" sz="2800" dirty="0"/>
              <a:t>Referenční inteligenční baterií je stále WAIS-III. Mimo klinickou psychologii je řada konkurentů a lze se těšit na to, že i my budeme mít k dispozici nové testy.</a:t>
            </a:r>
          </a:p>
          <a:p>
            <a:r>
              <a:rPr lang="cs-CZ" sz="2800" dirty="0"/>
              <a:t>Referenční </a:t>
            </a:r>
            <a:r>
              <a:rPr lang="cs-CZ" sz="2800" dirty="0" err="1"/>
              <a:t>Ravenovy</a:t>
            </a:r>
            <a:r>
              <a:rPr lang="cs-CZ" sz="2800" dirty="0"/>
              <a:t> krátké testy již si žádají náhradu – kandidáti jsou.</a:t>
            </a:r>
          </a:p>
          <a:p>
            <a:r>
              <a:rPr lang="cs-CZ" sz="2800" dirty="0"/>
              <a:t>Komplikovanost spojená s převodem velkých baterií může činit zajímavým XBA přístup … ale k tomu je ještě docela daleko.</a:t>
            </a:r>
          </a:p>
        </p:txBody>
      </p:sp>
    </p:spTree>
    <p:extLst>
      <p:ext uri="{BB962C8B-B14F-4D97-AF65-F5344CB8AC3E}">
        <p14:creationId xmlns:p14="http://schemas.microsoft.com/office/powerpoint/2010/main" val="32878001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1C02E-0C58-41DC-93D0-8BB1C3A8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Čtení na seminář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59A8AC-E002-412A-A252-BE61B8679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Bude konkretizováno mailem</a:t>
            </a:r>
          </a:p>
          <a:p>
            <a:r>
              <a:rPr lang="cs-CZ" dirty="0"/>
              <a:t>Předběžné seznámení se subtesty WAIS-III a </a:t>
            </a:r>
            <a:r>
              <a:rPr lang="cs-CZ"/>
              <a:t>W-J IV </a:t>
            </a:r>
            <a:r>
              <a:rPr lang="cs-CZ" dirty="0"/>
              <a:t>rozhodně dobrým krokem</a:t>
            </a:r>
          </a:p>
        </p:txBody>
      </p:sp>
    </p:spTree>
    <p:extLst>
      <p:ext uri="{BB962C8B-B14F-4D97-AF65-F5344CB8AC3E}">
        <p14:creationId xmlns:p14="http://schemas.microsoft.com/office/powerpoint/2010/main" val="267031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r>
              <a:rPr lang="cs-CZ" sz="3200" dirty="0"/>
              <a:t>„</a:t>
            </a:r>
            <a:r>
              <a:rPr lang="en-US" sz="3200" dirty="0"/>
              <a:t>Their relationship  is  complicated:  Research  can  be particularly  cruel  to  theory,  theory  makes impossible  demands  of  practice,  and  practice can go for long stretches acting as if research is not even in the room.</a:t>
            </a:r>
            <a:r>
              <a:rPr lang="cs-CZ" sz="3200" dirty="0"/>
              <a:t>“ s. 317</a:t>
            </a:r>
          </a:p>
        </p:txBody>
      </p:sp>
    </p:spTree>
    <p:extLst>
      <p:ext uri="{BB962C8B-B14F-4D97-AF65-F5344CB8AC3E}">
        <p14:creationId xmlns:p14="http://schemas.microsoft.com/office/powerpoint/2010/main" val="2284240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C8412-54B8-4E79-B936-A698FE5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7AD46-D763-476E-88DA-836C94A3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71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76676-BBA9-4473-99A1-EDFF70C9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Relationship Between Theories of Intelligence and Intelligence Tests </a:t>
            </a:r>
            <a:br>
              <a:rPr lang="en-US" dirty="0"/>
            </a:br>
            <a:r>
              <a:rPr lang="en-US" dirty="0"/>
              <a:t>Joel Schneider</a:t>
            </a:r>
            <a:r>
              <a:rPr lang="cs-CZ" dirty="0"/>
              <a:t> &amp;</a:t>
            </a:r>
            <a:r>
              <a:rPr lang="en-US" dirty="0"/>
              <a:t> Dawn Flanagan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CAD839-AB70-41D1-884E-F6CD0799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338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Historie: </a:t>
            </a:r>
          </a:p>
          <a:p>
            <a:r>
              <a:rPr lang="cs-CZ" b="1" dirty="0"/>
              <a:t>Od 1904 </a:t>
            </a:r>
            <a:r>
              <a:rPr lang="cs-CZ" dirty="0"/>
              <a:t>měříme </a:t>
            </a:r>
            <a:r>
              <a:rPr lang="cs-CZ" i="1" dirty="0"/>
              <a:t>g</a:t>
            </a:r>
            <a:r>
              <a:rPr lang="cs-CZ" dirty="0"/>
              <a:t> pro mnoho účelů a i přes mnoho vln (oprávněné) kritiky tato praxe stále žije, jsa podpořena hromadou výzkumu („</a:t>
            </a:r>
            <a:r>
              <a:rPr lang="en-US" dirty="0"/>
              <a:t>High IQ is not only predictive of degrees  and  grades  but  also  wealth  and  health (Gottfredson  1997 )</a:t>
            </a:r>
            <a:r>
              <a:rPr lang="cs-CZ" dirty="0"/>
              <a:t>“)</a:t>
            </a:r>
            <a:r>
              <a:rPr lang="en-US" dirty="0"/>
              <a:t>. </a:t>
            </a:r>
            <a:r>
              <a:rPr lang="cs-CZ" dirty="0"/>
              <a:t> </a:t>
            </a:r>
          </a:p>
          <a:p>
            <a:r>
              <a:rPr lang="cs-CZ" b="1" dirty="0"/>
              <a:t>Od 1940 </a:t>
            </a:r>
            <a:r>
              <a:rPr lang="cs-CZ" dirty="0"/>
              <a:t>klinická analýza profilu (</a:t>
            </a:r>
            <a:r>
              <a:rPr lang="cs-CZ" dirty="0" err="1"/>
              <a:t>subtestových</a:t>
            </a:r>
            <a:r>
              <a:rPr lang="cs-CZ" dirty="0"/>
              <a:t> skórů). „</a:t>
            </a:r>
            <a:r>
              <a:rPr lang="en-US" dirty="0"/>
              <a:t> Practitioners  were  trained  to  evaluate  ability proﬁles in what today is known to be a psychometrically naïve manner, without fully accounting  for  score  reliability  and  stability.</a:t>
            </a:r>
            <a:r>
              <a:rPr lang="cs-CZ" dirty="0"/>
              <a:t>“ </a:t>
            </a:r>
          </a:p>
          <a:p>
            <a:r>
              <a:rPr lang="cs-CZ" b="1" dirty="0"/>
              <a:t>Od 1970 </a:t>
            </a:r>
            <a:r>
              <a:rPr lang="cs-CZ" dirty="0"/>
              <a:t>psychometrická analýza profilu – „</a:t>
            </a:r>
            <a:r>
              <a:rPr lang="cs-CZ" dirty="0" err="1"/>
              <a:t>retrofitting</a:t>
            </a:r>
            <a:r>
              <a:rPr lang="cs-CZ" dirty="0"/>
              <a:t>“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. </a:t>
            </a:r>
          </a:p>
          <a:p>
            <a:r>
              <a:rPr lang="cs-CZ" b="1" dirty="0"/>
              <a:t>Od 1980</a:t>
            </a:r>
            <a:r>
              <a:rPr lang="cs-CZ" dirty="0"/>
              <a:t> použití teorie pro interpretaci a vývoj nových metod.</a:t>
            </a:r>
          </a:p>
        </p:txBody>
      </p:sp>
    </p:spTree>
    <p:extLst>
      <p:ext uri="{BB962C8B-B14F-4D97-AF65-F5344CB8AC3E}">
        <p14:creationId xmlns:p14="http://schemas.microsoft.com/office/powerpoint/2010/main" val="145160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C2426-1A2D-4D45-ACD9-B29C1C43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Strukturní/faktorové teorie</a:t>
            </a:r>
            <a:br>
              <a:rPr lang="cs-CZ" sz="5400" dirty="0"/>
            </a:br>
            <a:r>
              <a:rPr lang="cs-CZ" sz="5400" dirty="0"/>
              <a:t>od </a:t>
            </a:r>
            <a:r>
              <a:rPr lang="cs-CZ" sz="5400" dirty="0" err="1"/>
              <a:t>spearmana</a:t>
            </a:r>
            <a:r>
              <a:rPr lang="cs-CZ" sz="5400" dirty="0"/>
              <a:t> k </a:t>
            </a:r>
            <a:r>
              <a:rPr lang="cs-CZ" sz="5400" dirty="0" err="1"/>
              <a:t>chc</a:t>
            </a:r>
            <a:endParaRPr lang="cs-CZ" sz="5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938DE2-3644-4EE0-80C9-25E49E42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„Katalogizace“ různých dobře ohraničených kognitivních výkonů</a:t>
            </a:r>
          </a:p>
          <a:p>
            <a:r>
              <a:rPr lang="cs-CZ" sz="2800" dirty="0"/>
              <a:t>Inteligence je obecná schopnost, která stojí za/ovlivňuje veškeré kognitivní procesy člověka.</a:t>
            </a:r>
          </a:p>
          <a:p>
            <a:r>
              <a:rPr lang="cs-CZ" sz="2800" dirty="0"/>
              <a:t>Ovlivňuje je dost na to, aby nám stálo za to ji měřit (</a:t>
            </a:r>
            <a:r>
              <a:rPr lang="cs-CZ" sz="2800" dirty="0" err="1"/>
              <a:t>Spearmanova</a:t>
            </a:r>
            <a:r>
              <a:rPr lang="cs-CZ" sz="2800" dirty="0"/>
              <a:t> </a:t>
            </a:r>
            <a:r>
              <a:rPr lang="cs-CZ" sz="2800" dirty="0" err="1"/>
              <a:t>dvoufaktorová</a:t>
            </a:r>
            <a:r>
              <a:rPr lang="cs-CZ" sz="2800" dirty="0"/>
              <a:t> teorie </a:t>
            </a:r>
            <a:r>
              <a:rPr lang="cs-CZ" sz="2800" i="1" dirty="0"/>
              <a:t>g</a:t>
            </a:r>
            <a:r>
              <a:rPr lang="cs-CZ" sz="2800" dirty="0"/>
              <a:t>-</a:t>
            </a:r>
            <a:r>
              <a:rPr lang="cs-CZ" sz="2800" i="1" dirty="0"/>
              <a:t>s</a:t>
            </a:r>
            <a:r>
              <a:rPr lang="cs-CZ" sz="2800" dirty="0"/>
              <a:t>)</a:t>
            </a:r>
          </a:p>
          <a:p>
            <a:r>
              <a:rPr lang="cs-CZ" sz="2800" dirty="0"/>
              <a:t>Ovlivňuje je jen málo, a tak se ji měřit nevyplatí, ale vyplatí se měřit několik málo „primárních“ mentálních schopností, které stojí za většinou kognitivních výkonů </a:t>
            </a:r>
          </a:p>
          <a:p>
            <a:pPr lvl="1"/>
            <a:r>
              <a:rPr lang="cs-CZ" sz="2520" dirty="0"/>
              <a:t>9 (</a:t>
            </a:r>
            <a:r>
              <a:rPr lang="cs-CZ" sz="2520" dirty="0" err="1"/>
              <a:t>Thurstone</a:t>
            </a:r>
            <a:r>
              <a:rPr lang="cs-CZ" sz="2520" dirty="0"/>
              <a:t>), 120 (</a:t>
            </a:r>
            <a:r>
              <a:rPr lang="cs-CZ" sz="2520" dirty="0" err="1"/>
              <a:t>Guilford</a:t>
            </a:r>
            <a:r>
              <a:rPr lang="cs-CZ" sz="2520" dirty="0"/>
              <a:t>), 2-3 (</a:t>
            </a:r>
            <a:r>
              <a:rPr lang="cs-CZ" sz="2520" dirty="0" err="1"/>
              <a:t>Cattell</a:t>
            </a:r>
            <a:r>
              <a:rPr lang="cs-CZ" sz="2520" dirty="0"/>
              <a:t>) </a:t>
            </a:r>
          </a:p>
          <a:p>
            <a:r>
              <a:rPr lang="cs-CZ" sz="2800" dirty="0"/>
              <a:t>Velmi abstraktní </a:t>
            </a:r>
            <a:r>
              <a:rPr lang="cs-CZ" sz="2800" i="1" dirty="0"/>
              <a:t>g </a:t>
            </a:r>
            <a:r>
              <a:rPr lang="cs-CZ" sz="2800" dirty="0"/>
              <a:t>– matematický průnik</a:t>
            </a:r>
          </a:p>
        </p:txBody>
      </p:sp>
    </p:spTree>
    <p:extLst>
      <p:ext uri="{BB962C8B-B14F-4D97-AF65-F5344CB8AC3E}">
        <p14:creationId xmlns:p14="http://schemas.microsoft.com/office/powerpoint/2010/main" val="1158393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3535</Words>
  <Application>Microsoft Office PowerPoint</Application>
  <PresentationFormat>A3 (297 × 420 mm)</PresentationFormat>
  <Paragraphs>416</Paragraphs>
  <Slides>70</Slides>
  <Notes>11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Wingdings</vt:lpstr>
      <vt:lpstr>Nebe</vt:lpstr>
      <vt:lpstr>Prezentace aplikace PowerPoint</vt:lpstr>
      <vt:lpstr>Ouvervjů</vt:lpstr>
      <vt:lpstr>Co je inteligence?</vt:lpstr>
      <vt:lpstr>Účely testování inteligence</vt:lpstr>
      <vt:lpstr>Prezentace aplikace PowerPoint</vt:lpstr>
      <vt:lpstr>Teorie inteligence</vt:lpstr>
      <vt:lpstr>The Relationship Between Theories of Intelligence and Intelligence Tests  Joel Schneider &amp; Dawn Flanagan </vt:lpstr>
      <vt:lpstr>The Relationship Between Theories of Intelligence and Intelligence Tests  Joel Schneider &amp; Dawn Flanagan </vt:lpstr>
      <vt:lpstr>Strukturní/faktorové teorie od spearmana k chc</vt:lpstr>
      <vt:lpstr>Prezentace aplikace PowerPoint</vt:lpstr>
      <vt:lpstr>Carroll</vt:lpstr>
      <vt:lpstr>Otcové CHC Raymond Cattell (1905-1998), John L. Horn (1929-2006), John B. Carroll (1916-2003)</vt:lpstr>
      <vt:lpstr>Chc třívrstvá hierarchická teorie</vt:lpstr>
      <vt:lpstr>Chc jako moderní teoretická platforma</vt:lpstr>
      <vt:lpstr>Prezentace aplikace PowerPoint</vt:lpstr>
      <vt:lpstr>Prezentace aplikace PowerPoint</vt:lpstr>
      <vt:lpstr>Prezentace aplikace PowerPoint</vt:lpstr>
      <vt:lpstr>Prezentace aplikace PowerPoint</vt:lpstr>
      <vt:lpstr>PASS JA naglieri, jp das</vt:lpstr>
      <vt:lpstr>Další teorie</vt:lpstr>
      <vt:lpstr>Shrnutí teorií a jejich vztahu k testům</vt:lpstr>
      <vt:lpstr>Prezentace aplikace PowerPoint</vt:lpstr>
      <vt:lpstr>Observační a anamnestické zjišťování inteligence</vt:lpstr>
      <vt:lpstr>Prezentace aplikace PowerPoint</vt:lpstr>
      <vt:lpstr>komplexní testy inteligence</vt:lpstr>
      <vt:lpstr>Prezentace aplikace PowerPoint</vt:lpstr>
      <vt:lpstr>Specifika administrace velkých baterií</vt:lpstr>
      <vt:lpstr>Významné komplexní testy inteligence POUŽÍVANÉ V TUZEMSKU  (DOSPĚLÍ)</vt:lpstr>
      <vt:lpstr>WAIS-iii</vt:lpstr>
      <vt:lpstr>Subtesty wais-iii</vt:lpstr>
      <vt:lpstr>Skóry, jež wais-iii skýtá</vt:lpstr>
      <vt:lpstr>Prezentace aplikace PowerPoint</vt:lpstr>
      <vt:lpstr>Prezentace aplikace PowerPoint</vt:lpstr>
      <vt:lpstr>Woodcock-johnson richard woodcock, kevin mcgrew,  nancy mather (cz sk Anton furman) </vt:lpstr>
      <vt:lpstr>Prezentace aplikace PowerPoint</vt:lpstr>
      <vt:lpstr>WJ IE II CZ</vt:lpstr>
      <vt:lpstr>Prezentace aplikace PowerPoint</vt:lpstr>
      <vt:lpstr>IST 2000 R Rudolf amthauer Brocke, Liepmann, Beauducel</vt:lpstr>
      <vt:lpstr>Prezentace aplikace PowerPoint</vt:lpstr>
      <vt:lpstr>Prezentace aplikace PowerPoint</vt:lpstr>
      <vt:lpstr>Interpretace IST 2000 R</vt:lpstr>
      <vt:lpstr>Prezentace aplikace PowerPoint</vt:lpstr>
      <vt:lpstr>Krátké inteligenční škály brief intelligence tests</vt:lpstr>
      <vt:lpstr>Ravenovy matice</vt:lpstr>
      <vt:lpstr>BOMAT – Bochumský maticový test Advanced hossiep, t  urck, hasella (jan srnec)</vt:lpstr>
      <vt:lpstr>CFT 20-R Cattellův test fluidní inteligence R. B. Cattell, R. H. Weiss  </vt:lpstr>
      <vt:lpstr>Krátký inteligenční test kit pavel říčan, jiří laciga</vt:lpstr>
      <vt:lpstr>4 ETAPY interpretace inteligenčních testů</vt:lpstr>
      <vt:lpstr>První etapa</vt:lpstr>
      <vt:lpstr>První etapa – klasifikační systém Markse a Levina (1928)</vt:lpstr>
      <vt:lpstr>První etapa – klasifikační schéma D. Wechslera</vt:lpstr>
      <vt:lpstr>První etapa – opravdu skončila??</vt:lpstr>
      <vt:lpstr>Druhá etapa</vt:lpstr>
      <vt:lpstr>Druhá etapa</vt:lpstr>
      <vt:lpstr>Druhá etapa – subtestové profily</vt:lpstr>
      <vt:lpstr>Druhá etapa – subtestové profily</vt:lpstr>
      <vt:lpstr>Subtestové profily - kritika</vt:lpstr>
      <vt:lpstr>Třetí etapa</vt:lpstr>
      <vt:lpstr>Třetí etapa</vt:lpstr>
      <vt:lpstr>Kaufmanův psychometrický přístup</vt:lpstr>
      <vt:lpstr>5 zásad inteligentního testování (intelligent testing – kaufman)</vt:lpstr>
      <vt:lpstr>Čtvrtá etapa</vt:lpstr>
      <vt:lpstr>Prezentace aplikace PowerPoint</vt:lpstr>
      <vt:lpstr>XBA  Cross-battery approach dawn flanagan, kevin mcgrew</vt:lpstr>
      <vt:lpstr>XBA  Cross-battery approach dawn flanagan, kevin mcgrew</vt:lpstr>
      <vt:lpstr>XBA  Cross-battery approach dawn flanagan, kevin mcgrew</vt:lpstr>
      <vt:lpstr>XBA  Cross-battery approach dawn flanagan, kevin mcgrew</vt:lpstr>
      <vt:lpstr>shrnutí</vt:lpstr>
      <vt:lpstr>Čtení na seminář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Stanislav Ježek</cp:lastModifiedBy>
  <cp:revision>91</cp:revision>
  <dcterms:created xsi:type="dcterms:W3CDTF">2007-02-27T11:07:47Z</dcterms:created>
  <dcterms:modified xsi:type="dcterms:W3CDTF">2021-10-31T16:22:22Z</dcterms:modified>
</cp:coreProperties>
</file>