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8" r:id="rId4"/>
    <p:sldId id="258" r:id="rId5"/>
    <p:sldId id="257" r:id="rId6"/>
    <p:sldId id="265" r:id="rId7"/>
    <p:sldId id="275" r:id="rId8"/>
    <p:sldId id="259" r:id="rId9"/>
    <p:sldId id="285" r:id="rId10"/>
    <p:sldId id="286" r:id="rId11"/>
    <p:sldId id="283" r:id="rId12"/>
    <p:sldId id="282" r:id="rId13"/>
    <p:sldId id="284" r:id="rId14"/>
    <p:sldId id="263" r:id="rId15"/>
    <p:sldId id="271" r:id="rId16"/>
    <p:sldId id="270" r:id="rId17"/>
    <p:sldId id="266" r:id="rId18"/>
    <p:sldId id="272" r:id="rId19"/>
    <p:sldId id="269" r:id="rId20"/>
    <p:sldId id="262" r:id="rId21"/>
    <p:sldId id="281" r:id="rId22"/>
    <p:sldId id="288" r:id="rId23"/>
    <p:sldId id="289" r:id="rId24"/>
    <p:sldId id="278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4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83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63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0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ACAB-DAB3-45E7-BFF2-C95E8686A912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8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82499-B7A2-42E4-8093-C836AE230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Behaviorální genetika:</a:t>
            </a:r>
            <a:br>
              <a:rPr lang="cs-CZ" dirty="0"/>
            </a:br>
            <a:r>
              <a:rPr lang="cs-CZ" dirty="0"/>
              <a:t>„</a:t>
            </a:r>
            <a:r>
              <a:rPr lang="cs-CZ" dirty="0" err="1"/>
              <a:t>nature</a:t>
            </a:r>
            <a:r>
              <a:rPr lang="cs-CZ" dirty="0"/>
              <a:t> vs. </a:t>
            </a:r>
            <a:r>
              <a:rPr lang="cs-CZ" dirty="0" err="1"/>
              <a:t>nurture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/>
              <a:t>ve 21. století</a:t>
            </a:r>
          </a:p>
        </p:txBody>
      </p:sp>
    </p:spTree>
    <p:extLst>
      <p:ext uri="{BB962C8B-B14F-4D97-AF65-F5344CB8AC3E}">
        <p14:creationId xmlns:p14="http://schemas.microsoft.com/office/powerpoint/2010/main" val="181151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Reliabilita, standardní chyba a interval spolehlivosti v měřítku škály IQ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Pokud volíme nižší hodnoty požadované pravděpodobnosti (= spolehlivosti odhadu), interval spolehlivosti se zdá být užší…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Není to však doklad „lepšího odhadu“, protože se zvýšilo riziko, že je interval odhadu mimo skutečný skór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95% - každý dvacátý odhad je mimo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90% - každý desátý odhad je mimo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68% - přibližně každý třetí je mimo!!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Teoreticky je korektnější používat asymetrický odhad intervalu spolehlivosti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495800" y="1673352"/>
          <a:ext cx="4428057" cy="451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2809943" imgH="2866935" progId="Excel.Sheet.12">
                  <p:embed/>
                </p:oleObj>
              </mc:Choice>
              <mc:Fallback>
                <p:oleObj name="List" r:id="rId2" imgW="2809943" imgH="2866935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5800" y="1673352"/>
                        <a:ext cx="4428057" cy="451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738625-5EC6-4CAB-A474-890B6C94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640081"/>
            <a:ext cx="2532887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Co je vlastně znak?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5619903D-88D7-4CE4-8464-CA65C8B4F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22023" r="-4579" b="-277"/>
          <a:stretch/>
        </p:blipFill>
        <p:spPr>
          <a:xfrm rot="5400000">
            <a:off x="2695388" y="733153"/>
            <a:ext cx="6854494" cy="56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EF3D2-E80E-450F-B761-5296555B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17492"/>
          </a:xfrm>
        </p:spPr>
        <p:txBody>
          <a:bodyPr>
            <a:normAutofit/>
          </a:bodyPr>
          <a:lstStyle/>
          <a:p>
            <a:r>
              <a:rPr lang="cs-CZ" sz="3100" dirty="0"/>
              <a:t>Problém dědičnosti komplexních znaků – kombinace </a:t>
            </a:r>
            <a:r>
              <a:rPr lang="cs-CZ" sz="3100" i="1" dirty="0"/>
              <a:t>genetických </a:t>
            </a:r>
            <a:r>
              <a:rPr lang="cs-CZ" sz="3100" dirty="0"/>
              <a:t>a </a:t>
            </a:r>
            <a:r>
              <a:rPr lang="cs-CZ" sz="3100" i="1" dirty="0"/>
              <a:t>environmentálních</a:t>
            </a:r>
            <a:r>
              <a:rPr lang="cs-CZ" sz="3100" dirty="0"/>
              <a:t> faktorů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BF72B6-0DD9-4D6F-A00B-69CC6C591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4595"/>
          <a:stretch/>
        </p:blipFill>
        <p:spPr>
          <a:xfrm>
            <a:off x="89766" y="1782618"/>
            <a:ext cx="8796323" cy="4368800"/>
          </a:xfrm>
        </p:spPr>
      </p:pic>
    </p:spTree>
    <p:extLst>
      <p:ext uri="{BB962C8B-B14F-4D97-AF65-F5344CB8AC3E}">
        <p14:creationId xmlns:p14="http://schemas.microsoft.com/office/powerpoint/2010/main" val="374982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EFCCA-7213-4C46-A0D7-1662EB94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heretabilita</a:t>
            </a:r>
            <a:r>
              <a:rPr lang="cs-CZ" dirty="0"/>
              <a:t> (</a:t>
            </a:r>
            <a:r>
              <a:rPr lang="cs-CZ" dirty="0" err="1"/>
              <a:t>dědivost</a:t>
            </a:r>
            <a:r>
              <a:rPr lang="cs-CZ" dirty="0"/>
              <a:t>)?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C8A7D3-7EDD-4E28-8ED0-9986BF82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Fenotypová variance má dva zdroje:</a:t>
            </a:r>
          </a:p>
          <a:p>
            <a:pPr lvl="1"/>
            <a:r>
              <a:rPr lang="cs-CZ" dirty="0"/>
              <a:t>V</a:t>
            </a:r>
            <a:r>
              <a:rPr lang="cs-CZ" baseline="-25000" dirty="0"/>
              <a:t>t</a:t>
            </a:r>
            <a:r>
              <a:rPr lang="cs-CZ" dirty="0"/>
              <a:t> = V</a:t>
            </a:r>
            <a:r>
              <a:rPr lang="cs-CZ" baseline="-25000" dirty="0"/>
              <a:t>g</a:t>
            </a:r>
            <a:r>
              <a:rPr lang="cs-CZ" dirty="0"/>
              <a:t> + V</a:t>
            </a:r>
            <a:r>
              <a:rPr lang="cs-CZ" baseline="-25000" dirty="0"/>
              <a:t>e</a:t>
            </a:r>
          </a:p>
          <a:p>
            <a:pPr lvl="1"/>
            <a:r>
              <a:rPr lang="cs-CZ" dirty="0"/>
              <a:t>V geneticky uniformní populaci je tedy V</a:t>
            </a:r>
            <a:r>
              <a:rPr lang="cs-CZ" baseline="-25000" dirty="0"/>
              <a:t>t</a:t>
            </a:r>
            <a:r>
              <a:rPr lang="cs-CZ" dirty="0"/>
              <a:t> = V</a:t>
            </a:r>
            <a:r>
              <a:rPr lang="cs-CZ" baseline="-25000" dirty="0"/>
              <a:t>e</a:t>
            </a:r>
          </a:p>
          <a:p>
            <a:r>
              <a:rPr lang="cs-CZ" dirty="0" err="1"/>
              <a:t>Heritabilita</a:t>
            </a:r>
            <a:r>
              <a:rPr lang="cs-CZ" dirty="0"/>
              <a:t> je tedy podíl genetické variance z celkové fenotypové:</a:t>
            </a:r>
          </a:p>
          <a:p>
            <a:pPr lvl="1"/>
            <a:r>
              <a:rPr lang="cs-CZ" dirty="0"/>
              <a:t>H</a:t>
            </a:r>
            <a:r>
              <a:rPr lang="cs-CZ" baseline="30000" dirty="0"/>
              <a:t>2</a:t>
            </a:r>
            <a:r>
              <a:rPr lang="cs-CZ" dirty="0"/>
              <a:t> = V</a:t>
            </a:r>
            <a:r>
              <a:rPr lang="cs-CZ" baseline="-25000" dirty="0"/>
              <a:t>g</a:t>
            </a:r>
            <a:r>
              <a:rPr lang="cs-CZ" baseline="30000" dirty="0"/>
              <a:t> </a:t>
            </a:r>
            <a:r>
              <a:rPr lang="cs-CZ" dirty="0"/>
              <a:t>/ V</a:t>
            </a:r>
            <a:r>
              <a:rPr lang="cs-CZ" baseline="-25000" dirty="0"/>
              <a:t>t</a:t>
            </a:r>
          </a:p>
          <a:p>
            <a:pPr lvl="1"/>
            <a:r>
              <a:rPr lang="cs-CZ" dirty="0"/>
              <a:t>V užším smyslu h</a:t>
            </a:r>
            <a:r>
              <a:rPr lang="cs-CZ" baseline="30000" dirty="0"/>
              <a:t>2</a:t>
            </a:r>
            <a:r>
              <a:rPr lang="cs-CZ" baseline="-25000" dirty="0"/>
              <a:t> </a:t>
            </a:r>
            <a:r>
              <a:rPr lang="cs-CZ" dirty="0"/>
              <a:t>= </a:t>
            </a:r>
            <a:r>
              <a:rPr lang="cs-CZ" dirty="0" err="1"/>
              <a:t>V</a:t>
            </a:r>
            <a:r>
              <a:rPr lang="cs-CZ" baseline="-25000" dirty="0" err="1"/>
              <a:t>a</a:t>
            </a:r>
            <a:r>
              <a:rPr lang="cs-CZ" dirty="0"/>
              <a:t> / V</a:t>
            </a:r>
            <a:r>
              <a:rPr lang="cs-CZ" baseline="-25000" dirty="0"/>
              <a:t>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74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E6D94-E1E4-4EE3-8F28-6BAB5383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dvojčat (</a:t>
            </a:r>
            <a:r>
              <a:rPr lang="cs-CZ" dirty="0" err="1"/>
              <a:t>twin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</p:txBody>
      </p:sp>
      <p:pic>
        <p:nvPicPr>
          <p:cNvPr id="2050" name="Picture 2" descr="VÃ½sledek obrÃ¡zku pro monozygotic twins">
            <a:extLst>
              <a:ext uri="{FF2B5EF4-FFF2-40B4-BE49-F238E27FC236}">
                <a16:creationId xmlns:a16="http://schemas.microsoft.com/office/drawing/2014/main" id="{102D87D1-08FA-4E65-8B1E-E201F1BB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2" y="1337727"/>
            <a:ext cx="7261316" cy="53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2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1CAEB2D6-B1BD-49C3-94F6-87D843D9C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84300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9EDF-B6B8-41C5-B987-9985154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/>
              <a:t>Behaviorální genetika I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54D923-F539-42AE-9E36-6FCD377F7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dirty="0"/>
              <a:t>Diferenciální psychologie do poloviny devadesátých let</a:t>
            </a:r>
          </a:p>
          <a:p>
            <a:pPr marL="0" indent="0">
              <a:buNone/>
            </a:pPr>
            <a:r>
              <a:rPr lang="cs-CZ" sz="2400" dirty="0"/>
              <a:t>Kritika:</a:t>
            </a:r>
          </a:p>
          <a:p>
            <a:pPr marL="0" indent="0">
              <a:buNone/>
            </a:pPr>
            <a:r>
              <a:rPr lang="cs-CZ" sz="2400" dirty="0"/>
              <a:t>Vždyť je to všechno self-report!</a:t>
            </a:r>
            <a:endParaRPr lang="en-US" sz="24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62423CA-0FDC-4655-A9AE-654FFF211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539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0C6B1-D54B-4A19-AB82-327AE519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Behaviorální genetika II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B4EE35-657C-40D2-960A-ECAA884DD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384527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/>
              <a:t>Eysenck personality Questionnaire (EPQ)</a:t>
            </a:r>
          </a:p>
          <a:p>
            <a:r>
              <a:rPr lang="cs-CZ" sz="2400" dirty="0"/>
              <a:t>California personality inventory (CPI)</a:t>
            </a:r>
          </a:p>
          <a:p>
            <a:r>
              <a:rPr lang="cs-CZ" sz="2400" dirty="0"/>
              <a:t>NEO-PI</a:t>
            </a:r>
          </a:p>
          <a:p>
            <a:r>
              <a:rPr lang="cs-CZ" sz="2400" dirty="0"/>
              <a:t>Menší „konstrukty“</a:t>
            </a:r>
          </a:p>
          <a:p>
            <a:endParaRPr lang="en-US" sz="2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BAB0C58-E0DD-43C6-B802-C544E91CF8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4"/>
          <a:stretch/>
        </p:blipFill>
        <p:spPr>
          <a:xfrm>
            <a:off x="4331969" y="1004975"/>
            <a:ext cx="4668339" cy="5232506"/>
          </a:xfrm>
        </p:spPr>
      </p:pic>
    </p:spTree>
    <p:extLst>
      <p:ext uri="{BB962C8B-B14F-4D97-AF65-F5344CB8AC3E}">
        <p14:creationId xmlns:p14="http://schemas.microsoft.com/office/powerpoint/2010/main" val="205580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26FE38AF-972F-4359-BB44-DEA134CA0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4" y="643467"/>
            <a:ext cx="7605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AA1228ED-190E-4CEC-820B-ECCF27246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96" y="643467"/>
            <a:ext cx="64592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F404-ADF9-4B0D-BED4-3C20E8CE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mezi vědou a filosofií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48D63-7193-4738-8693-2D99A4B5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duše a těla</a:t>
            </a:r>
          </a:p>
          <a:p>
            <a:r>
              <a:rPr lang="cs-CZ" dirty="0"/>
              <a:t>Problém svobodné vůle</a:t>
            </a:r>
          </a:p>
          <a:p>
            <a:r>
              <a:rPr lang="cs-CZ" dirty="0"/>
              <a:t>Problém „</a:t>
            </a:r>
            <a:r>
              <a:rPr lang="cs-CZ" dirty="0" err="1"/>
              <a:t>nature</a:t>
            </a:r>
            <a:r>
              <a:rPr lang="cs-CZ" dirty="0"/>
              <a:t> vs. </a:t>
            </a:r>
            <a:r>
              <a:rPr lang="cs-CZ" dirty="0" err="1"/>
              <a:t>nurture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(Eric </a:t>
            </a:r>
            <a:r>
              <a:rPr lang="cs-CZ" dirty="0" err="1"/>
              <a:t>Turkheimer</a:t>
            </a:r>
            <a:r>
              <a:rPr lang="cs-CZ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33738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C1EEB-8D82-4405-9A14-07A12913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74" y="365126"/>
            <a:ext cx="8206676" cy="1325563"/>
          </a:xfrm>
        </p:spPr>
        <p:txBody>
          <a:bodyPr>
            <a:normAutofit/>
          </a:bodyPr>
          <a:lstStyle/>
          <a:p>
            <a:r>
              <a:rPr lang="cs-CZ" sz="3600" dirty="0" err="1"/>
              <a:t>Heretability</a:t>
            </a:r>
            <a:r>
              <a:rPr lang="cs-CZ" sz="3600" dirty="0"/>
              <a:t> = ‚</a:t>
            </a:r>
            <a:r>
              <a:rPr lang="cs-CZ" sz="3600" dirty="0" err="1"/>
              <a:t>dědivost</a:t>
            </a:r>
            <a:r>
              <a:rPr lang="cs-CZ" sz="3600" dirty="0"/>
              <a:t>‘ ve studiích dvojčat</a:t>
            </a:r>
            <a:br>
              <a:rPr lang="cs-CZ" sz="3600" dirty="0"/>
            </a:br>
            <a:r>
              <a:rPr lang="cs-CZ" sz="3600" dirty="0"/>
              <a:t>(</a:t>
            </a:r>
            <a:r>
              <a:rPr lang="cs-CZ" sz="3600" dirty="0" err="1"/>
              <a:t>Falconer</a:t>
            </a:r>
            <a:r>
              <a:rPr lang="cs-CZ" sz="3600" dirty="0"/>
              <a:t> -&gt; Eysenck)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B30C887-B67A-46D7-955C-780217A6E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" y="1452729"/>
            <a:ext cx="8526652" cy="4901144"/>
          </a:xfrm>
        </p:spPr>
      </p:pic>
    </p:spTree>
    <p:extLst>
      <p:ext uri="{BB962C8B-B14F-4D97-AF65-F5344CB8AC3E}">
        <p14:creationId xmlns:p14="http://schemas.microsoft.com/office/powerpoint/2010/main" val="202030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881C0-75AF-4A69-8AD9-CD581709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koeficientu dědivosti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462EF5B-E4EF-4336-B788-49C80BB00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254547"/>
              </p:ext>
            </p:extLst>
          </p:nvPr>
        </p:nvGraphicFramePr>
        <p:xfrm>
          <a:off x="764721" y="1825625"/>
          <a:ext cx="3750128" cy="160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532">
                  <a:extLst>
                    <a:ext uri="{9D8B030D-6E8A-4147-A177-3AD203B41FA5}">
                      <a16:colId xmlns:a16="http://schemas.microsoft.com/office/drawing/2014/main" val="629931710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915338126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2895909525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2666601551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90182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286846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37884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4481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368652"/>
                  </a:ext>
                </a:extLst>
              </a:tr>
            </a:tbl>
          </a:graphicData>
        </a:graphic>
      </p:graphicFrame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9E7F864-7FA5-4A9F-B83B-265AFD1152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3546"/>
              </p:ext>
            </p:extLst>
          </p:nvPr>
        </p:nvGraphicFramePr>
        <p:xfrm>
          <a:off x="764719" y="3888409"/>
          <a:ext cx="3750128" cy="1693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532">
                  <a:extLst>
                    <a:ext uri="{9D8B030D-6E8A-4147-A177-3AD203B41FA5}">
                      <a16:colId xmlns:a16="http://schemas.microsoft.com/office/drawing/2014/main" val="1288718150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2478183848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1345737124"/>
                    </a:ext>
                  </a:extLst>
                </a:gridCol>
                <a:gridCol w="937532">
                  <a:extLst>
                    <a:ext uri="{9D8B030D-6E8A-4147-A177-3AD203B41FA5}">
                      <a16:colId xmlns:a16="http://schemas.microsoft.com/office/drawing/2014/main" val="3014940996"/>
                    </a:ext>
                  </a:extLst>
                </a:gridCol>
              </a:tblGrid>
              <a:tr h="3387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8751166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0,24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2553184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9117673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427393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0,72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468978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3804D35-8893-4DC1-BDE2-93FF2AD7F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78350"/>
              </p:ext>
            </p:extLst>
          </p:nvPr>
        </p:nvGraphicFramePr>
        <p:xfrm>
          <a:off x="4572000" y="1825625"/>
          <a:ext cx="3943352" cy="160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838">
                  <a:extLst>
                    <a:ext uri="{9D8B030D-6E8A-4147-A177-3AD203B41FA5}">
                      <a16:colId xmlns:a16="http://schemas.microsoft.com/office/drawing/2014/main" val="51531544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306728329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44033125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94248071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57519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58331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96049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790259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0,60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1,20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69977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545FCDC-8C53-4A42-9136-D12DCC5BB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34953"/>
              </p:ext>
            </p:extLst>
          </p:nvPr>
        </p:nvGraphicFramePr>
        <p:xfrm>
          <a:off x="4629154" y="3895100"/>
          <a:ext cx="3886196" cy="1693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549">
                  <a:extLst>
                    <a:ext uri="{9D8B030D-6E8A-4147-A177-3AD203B41FA5}">
                      <a16:colId xmlns:a16="http://schemas.microsoft.com/office/drawing/2014/main" val="2338663622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1861933118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2229220627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1850557094"/>
                    </a:ext>
                  </a:extLst>
                </a:gridCol>
              </a:tblGrid>
              <a:tr h="3387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MZ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830168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0,04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424012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96423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0,32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0,64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502230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0,04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1,20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86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46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6555B-A0BA-C988-528A-3A8BF823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jsme se posunuli?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9FF83E-C13E-F105-313F-D9CFFEB89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Studie dvojčat</a:t>
            </a:r>
          </a:p>
          <a:p>
            <a:pPr lvl="1"/>
            <a:r>
              <a:rPr lang="cs-CZ" dirty="0"/>
              <a:t>Různé (nefunkční) korekce </a:t>
            </a:r>
            <a:r>
              <a:rPr lang="cs-CZ" dirty="0" err="1"/>
              <a:t>Falconerova</a:t>
            </a:r>
            <a:r>
              <a:rPr lang="cs-CZ" dirty="0"/>
              <a:t> vzorce</a:t>
            </a:r>
          </a:p>
          <a:p>
            <a:pPr lvl="1"/>
            <a:r>
              <a:rPr lang="cs-CZ" dirty="0"/>
              <a:t>Nadhodnocení </a:t>
            </a:r>
            <a:r>
              <a:rPr lang="cs-CZ" dirty="0" err="1"/>
              <a:t>heritability</a:t>
            </a:r>
            <a:endParaRPr lang="cs-CZ" dirty="0"/>
          </a:p>
          <a:p>
            <a:pPr lvl="1"/>
            <a:r>
              <a:rPr lang="cs-CZ" dirty="0"/>
              <a:t>Předpoklad nezávislosti prostředí</a:t>
            </a:r>
          </a:p>
          <a:p>
            <a:r>
              <a:rPr lang="cs-CZ" dirty="0"/>
              <a:t>Adopční studie</a:t>
            </a:r>
            <a:r>
              <a:rPr lang="en-US" dirty="0"/>
              <a:t> </a:t>
            </a:r>
            <a:r>
              <a:rPr lang="en-US" dirty="0" err="1"/>
              <a:t>monozygot</a:t>
            </a:r>
            <a:endParaRPr lang="cs-CZ" dirty="0"/>
          </a:p>
          <a:p>
            <a:pPr lvl="1"/>
            <a:r>
              <a:rPr lang="cs-CZ" dirty="0"/>
              <a:t>považovány za ideál, ale stěží realizovatelný</a:t>
            </a:r>
          </a:p>
          <a:p>
            <a:pPr lvl="1"/>
            <a:r>
              <a:rPr lang="cs-CZ" dirty="0"/>
              <a:t>etika, nedostupnost vzorku, specifičnost rodičovské populace…</a:t>
            </a:r>
            <a:endParaRPr lang="en-US" dirty="0"/>
          </a:p>
          <a:p>
            <a:r>
              <a:rPr lang="en-US" dirty="0"/>
              <a:t>Rodinn</a:t>
            </a:r>
            <a:r>
              <a:rPr lang="cs-CZ" dirty="0"/>
              <a:t>é studie</a:t>
            </a:r>
          </a:p>
          <a:p>
            <a:pPr lvl="1"/>
            <a:r>
              <a:rPr lang="cs-CZ" dirty="0"/>
              <a:t>Zaměřené na konkrétní znak</a:t>
            </a:r>
          </a:p>
          <a:p>
            <a:pPr lvl="1"/>
            <a:r>
              <a:rPr lang="cs-CZ" dirty="0" err="1"/>
              <a:t>vnitrotřídní</a:t>
            </a:r>
            <a:r>
              <a:rPr lang="cs-CZ" dirty="0"/>
              <a:t> korelace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B6A96B-2D79-6B94-12C7-06AB55CC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6" y="2669466"/>
            <a:ext cx="1783328" cy="4026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366569-ECBA-E6A9-2141-324CDEB6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776" y="4403817"/>
            <a:ext cx="2028054" cy="4414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C6EB7A-EF86-1172-D047-9735868BE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590" y="5263446"/>
            <a:ext cx="1954862" cy="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060AC-21F5-6CE4-051C-C67A55E5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jsme se posunuli?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FB68D-7C33-EB30-DA07-794E80EF4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722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SEM</a:t>
            </a:r>
          </a:p>
          <a:p>
            <a:pPr lvl="1"/>
            <a:r>
              <a:rPr lang="cs-CZ" dirty="0"/>
              <a:t>genetický efekt, sdílené prostředí, specifické prostředí</a:t>
            </a:r>
          </a:p>
          <a:p>
            <a:pPr lvl="1"/>
            <a:r>
              <a:rPr lang="cs-CZ" dirty="0"/>
              <a:t>limitace počtu proměnných velikostí vzorku</a:t>
            </a:r>
          </a:p>
          <a:p>
            <a:pPr lvl="1"/>
            <a:r>
              <a:rPr lang="cs-CZ" dirty="0"/>
              <a:t>obdobně jako u rodinných studií, „otec je vždy nejistý“</a:t>
            </a:r>
          </a:p>
          <a:p>
            <a:pPr lvl="1"/>
            <a:r>
              <a:rPr lang="cs-CZ" dirty="0"/>
              <a:t>prakticky – jak vůbec měřit prostředí? …nanejvýš efekt pohlaví</a:t>
            </a:r>
          </a:p>
          <a:p>
            <a:r>
              <a:rPr lang="cs-CZ" dirty="0"/>
              <a:t>GWAS (gene-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vyžaduje </a:t>
            </a:r>
            <a:r>
              <a:rPr lang="cs-CZ" dirty="0" err="1"/>
              <a:t>genotyping</a:t>
            </a:r>
            <a:r>
              <a:rPr lang="cs-CZ" dirty="0"/>
              <a:t>, </a:t>
            </a:r>
            <a:r>
              <a:rPr lang="cs-CZ" dirty="0" err="1"/>
              <a:t>sekvenování</a:t>
            </a:r>
            <a:r>
              <a:rPr lang="cs-CZ" dirty="0"/>
              <a:t> DNA</a:t>
            </a:r>
          </a:p>
          <a:p>
            <a:pPr lvl="1"/>
            <a:r>
              <a:rPr lang="cs-CZ" dirty="0"/>
              <a:t>de facto ale rybaření v datech, vyžaduje tedy obrovské vzorky a opakované testování</a:t>
            </a:r>
          </a:p>
          <a:p>
            <a:pPr lvl="2"/>
            <a:r>
              <a:rPr lang="cs-CZ" dirty="0"/>
              <a:t>vztah mezi velikostí vzorku, hladinou průkaznosti a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size</a:t>
            </a:r>
            <a:endParaRPr lang="cs-CZ" dirty="0"/>
          </a:p>
          <a:p>
            <a:pPr lvl="2"/>
            <a:r>
              <a:rPr lang="cs-CZ" dirty="0"/>
              <a:t>omezení NHST</a:t>
            </a:r>
          </a:p>
          <a:p>
            <a:pPr lvl="1"/>
            <a:r>
              <a:rPr lang="cs-CZ" dirty="0"/>
              <a:t>problém korelací velmi vzdálených jevů</a:t>
            </a:r>
          </a:p>
          <a:p>
            <a:pPr lvl="2"/>
            <a:r>
              <a:rPr lang="cs-CZ" dirty="0"/>
              <a:t>představme si ekvivalent – EWAS :-D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D6B604-647F-F2FD-8E0B-F02FC6A7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04" y="1825625"/>
            <a:ext cx="2609088" cy="4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48343F-3C28-4996-BBFB-CD42FD10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/>
              <a:t>Behaviorální genetika</a:t>
            </a:r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E89D00CE-1C67-424F-8819-470EBD5A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9" y="487916"/>
            <a:ext cx="7834821" cy="58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FB6AB973-09B2-4DE9-B135-330B97E38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28381"/>
            <a:ext cx="8178799" cy="28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1201AB5-8B1A-484A-9591-BC05E944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39" y="643467"/>
            <a:ext cx="49443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6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642023-B345-4AB0-9227-01B283D2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Francis Galton</a:t>
            </a:r>
          </a:p>
        </p:txBody>
      </p:sp>
      <p:pic>
        <p:nvPicPr>
          <p:cNvPr id="2050" name="Picture 2" descr="http://blogs.ucl.ac.uk/museums/files/2015/10/LDUGC-115_IMG1.jpg">
            <a:extLst>
              <a:ext uri="{FF2B5EF4-FFF2-40B4-BE49-F238E27FC236}">
                <a16:creationId xmlns:a16="http://schemas.microsoft.com/office/drawing/2014/main" id="{24DB7C24-8F43-412E-A032-8587439E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0285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Galton's correlation diagram 1875.jpg">
            <a:extLst>
              <a:ext uri="{FF2B5EF4-FFF2-40B4-BE49-F238E27FC236}">
                <a16:creationId xmlns:a16="http://schemas.microsoft.com/office/drawing/2014/main" id="{3AF0C69C-CD2A-43C9-88DC-1FDAEC66E2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32" y="1825624"/>
            <a:ext cx="5134578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2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61825-07F6-412F-BB84-E5843895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Víra v měřitelnost a její důsledky</a:t>
            </a:r>
          </a:p>
        </p:txBody>
      </p:sp>
      <p:pic>
        <p:nvPicPr>
          <p:cNvPr id="1026" name="Picture 2" descr="Bell curve">
            <a:extLst>
              <a:ext uri="{FF2B5EF4-FFF2-40B4-BE49-F238E27FC236}">
                <a16:creationId xmlns:a16="http://schemas.microsoft.com/office/drawing/2014/main" id="{BEB85B8C-EA60-4511-B1BC-392FA9A1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0" y="2217132"/>
            <a:ext cx="8920879" cy="39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051FEF2-D6B9-42E8-8053-8485957B8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1" y="14227"/>
            <a:ext cx="3980091" cy="6843773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D130255-88B3-434A-BB4D-132A49252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70" y="0"/>
            <a:ext cx="3980091" cy="6850861"/>
          </a:xfrm>
        </p:spPr>
      </p:pic>
    </p:spTree>
    <p:extLst>
      <p:ext uri="{BB962C8B-B14F-4D97-AF65-F5344CB8AC3E}">
        <p14:creationId xmlns:p14="http://schemas.microsoft.com/office/powerpoint/2010/main" val="60873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8EEAFA29-FB05-4A2F-8788-143662A4E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50444"/>
            <a:ext cx="8178799" cy="5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2A6CF-A5A3-4164-B19B-402A434B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co je vlastně rys? CTT!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BF61E6-7E06-4F05-9063-68F7B525D3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ani liška, ani jezevec, ale:</a:t>
            </a:r>
          </a:p>
          <a:p>
            <a:r>
              <a:rPr lang="cs-CZ" b="1" i="1" dirty="0" err="1"/>
              <a:t>Trait</a:t>
            </a:r>
            <a:r>
              <a:rPr lang="cs-CZ" b="1" i="1" dirty="0"/>
              <a:t> </a:t>
            </a:r>
            <a:r>
              <a:rPr lang="cs-CZ" i="1" dirty="0"/>
              <a:t>– obecná tendence, dispozice</a:t>
            </a:r>
          </a:p>
          <a:p>
            <a:r>
              <a:rPr lang="cs-CZ" b="1" i="1" dirty="0" err="1"/>
              <a:t>State</a:t>
            </a:r>
            <a:r>
              <a:rPr lang="cs-CZ" i="1" dirty="0"/>
              <a:t> – aktuální stav</a:t>
            </a:r>
          </a:p>
          <a:p>
            <a:r>
              <a:rPr lang="cs-CZ" b="1" i="1" dirty="0" err="1"/>
              <a:t>Occasion</a:t>
            </a:r>
            <a:r>
              <a:rPr lang="cs-CZ" b="1" i="1" dirty="0"/>
              <a:t> </a:t>
            </a:r>
            <a:r>
              <a:rPr lang="cs-CZ" i="1" dirty="0"/>
              <a:t>– příležitost, aktuální podnět</a:t>
            </a:r>
          </a:p>
          <a:p>
            <a:r>
              <a:rPr lang="cs-CZ" b="1" i="1" dirty="0"/>
              <a:t>y</a:t>
            </a:r>
            <a:r>
              <a:rPr lang="cs-CZ" i="1" dirty="0"/>
              <a:t> – manifestace, projevy rysu v běžných situacích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DCA1A7A-5B82-4C5E-A57B-B12F8568BF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18" y="1338048"/>
            <a:ext cx="3886200" cy="5519952"/>
          </a:xfrm>
        </p:spPr>
      </p:pic>
    </p:spTree>
    <p:extLst>
      <p:ext uri="{BB962C8B-B14F-4D97-AF65-F5344CB8AC3E}">
        <p14:creationId xmlns:p14="http://schemas.microsoft.com/office/powerpoint/2010/main" val="423901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6721" y="464058"/>
            <a:ext cx="8620858" cy="742950"/>
          </a:xfrm>
        </p:spPr>
        <p:txBody>
          <a:bodyPr>
            <a:normAutofit/>
          </a:bodyPr>
          <a:lstStyle/>
          <a:p>
            <a:r>
              <a:rPr lang="cs-CZ" sz="2800" dirty="0"/>
              <a:t>Rozložení rysu u různých populací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9512" y="1476376"/>
            <a:ext cx="3814354" cy="50489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„normální rozložení“ IQ </a:t>
            </a:r>
          </a:p>
          <a:p>
            <a:pPr lvl="1"/>
            <a:r>
              <a:rPr lang="cs-CZ" dirty="0"/>
              <a:t>Rozložení IQ není rozložení inteligence</a:t>
            </a:r>
          </a:p>
          <a:p>
            <a:pPr lvl="1"/>
            <a:r>
              <a:rPr lang="cs-CZ" dirty="0"/>
              <a:t>Tvar a lokace rozložení „inteligence“ jsou dány konvencí</a:t>
            </a:r>
          </a:p>
          <a:p>
            <a:r>
              <a:rPr lang="cs-CZ" dirty="0"/>
              <a:t>HS nejsou normálně rozloženy</a:t>
            </a:r>
          </a:p>
          <a:p>
            <a:r>
              <a:rPr lang="cs-CZ" dirty="0"/>
              <a:t>Rozložení HS je vlastnost </a:t>
            </a:r>
            <a:r>
              <a:rPr lang="cs-CZ" i="1" dirty="0"/>
              <a:t>testu a vzorku</a:t>
            </a:r>
          </a:p>
          <a:p>
            <a:r>
              <a:rPr lang="cs-CZ" dirty="0"/>
              <a:t>Rozložení VS je „vytvořeno“</a:t>
            </a:r>
          </a:p>
          <a:p>
            <a:r>
              <a:rPr lang="cs-CZ" dirty="0"/>
              <a:t>Normy jsou tedy založené na </a:t>
            </a:r>
          </a:p>
          <a:p>
            <a:pPr lvl="1"/>
            <a:r>
              <a:rPr lang="cs-CZ" dirty="0"/>
              <a:t>Populaci</a:t>
            </a:r>
          </a:p>
          <a:p>
            <a:pPr lvl="1"/>
            <a:r>
              <a:rPr lang="cs-CZ" dirty="0"/>
              <a:t>Nebo kritériu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66" y="1476376"/>
            <a:ext cx="4962113" cy="45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38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571</Words>
  <Application>Microsoft Office PowerPoint</Application>
  <PresentationFormat>Předvádění na obrazovce (4:3)</PresentationFormat>
  <Paragraphs>158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Motiv Office</vt:lpstr>
      <vt:lpstr>List</vt:lpstr>
      <vt:lpstr>Behaviorální genetika: „nature vs. nurture“ ve 21. století</vt:lpstr>
      <vt:lpstr>Otázky mezi vědou a filosofií</vt:lpstr>
      <vt:lpstr>Prezentace aplikace PowerPoint</vt:lpstr>
      <vt:lpstr>sir Francis Galton</vt:lpstr>
      <vt:lpstr>Víra v měřitelnost a její důsledky</vt:lpstr>
      <vt:lpstr>Prezentace aplikace PowerPoint</vt:lpstr>
      <vt:lpstr>Prezentace aplikace PowerPoint</vt:lpstr>
      <vt:lpstr>Ale co je vlastně rys? CTT!</vt:lpstr>
      <vt:lpstr>Rozložení rysu u různých populací</vt:lpstr>
      <vt:lpstr>Reliabilita, standardní chyba a interval spolehlivosti v měřítku škály IQ</vt:lpstr>
      <vt:lpstr>Co je vlastně znak?</vt:lpstr>
      <vt:lpstr>Problém dědičnosti komplexních znaků – kombinace genetických a environmentálních faktorů</vt:lpstr>
      <vt:lpstr>Co je heretabilita (dědivost)? </vt:lpstr>
      <vt:lpstr>Studie dvojčat (twin studies)</vt:lpstr>
      <vt:lpstr>Prezentace aplikace PowerPoint</vt:lpstr>
      <vt:lpstr>Behaviorální genetika I</vt:lpstr>
      <vt:lpstr>Behaviorální genetika II</vt:lpstr>
      <vt:lpstr>Prezentace aplikace PowerPoint</vt:lpstr>
      <vt:lpstr>Prezentace aplikace PowerPoint</vt:lpstr>
      <vt:lpstr>Heretability = ‚dědivost‘ ve studiích dvojčat (Falconer -&gt; Eysenck)</vt:lpstr>
      <vt:lpstr>Problémy koeficientu dědivosti</vt:lpstr>
      <vt:lpstr>Kam jsme se posunuli?</vt:lpstr>
      <vt:lpstr>Kam jsme se posunuli?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Biologický pohled na osobnost: „nature vs. nurture“</dc:title>
  <dc:creator>Jan Širůček</dc:creator>
  <cp:lastModifiedBy>Jan Širůček</cp:lastModifiedBy>
  <cp:revision>12</cp:revision>
  <dcterms:created xsi:type="dcterms:W3CDTF">2020-11-04T10:12:04Z</dcterms:created>
  <dcterms:modified xsi:type="dcterms:W3CDTF">2022-11-08T11:10:26Z</dcterms:modified>
</cp:coreProperties>
</file>