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304" r:id="rId5"/>
    <p:sldId id="332" r:id="rId6"/>
    <p:sldId id="329" r:id="rId7"/>
    <p:sldId id="330" r:id="rId8"/>
    <p:sldId id="331" r:id="rId9"/>
    <p:sldId id="268" r:id="rId10"/>
    <p:sldId id="269" r:id="rId11"/>
    <p:sldId id="270" r:id="rId12"/>
    <p:sldId id="264" r:id="rId13"/>
    <p:sldId id="266" r:id="rId14"/>
    <p:sldId id="271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8" r:id="rId28"/>
    <p:sldId id="307" r:id="rId29"/>
    <p:sldId id="309" r:id="rId30"/>
    <p:sldId id="306" r:id="rId31"/>
    <p:sldId id="312" r:id="rId32"/>
    <p:sldId id="334" r:id="rId33"/>
    <p:sldId id="333" r:id="rId34"/>
    <p:sldId id="315" r:id="rId35"/>
    <p:sldId id="316" r:id="rId36"/>
    <p:sldId id="311" r:id="rId37"/>
    <p:sldId id="314" r:id="rId38"/>
    <p:sldId id="313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6" r:id="rId47"/>
    <p:sldId id="327" r:id="rId48"/>
    <p:sldId id="328" r:id="rId49"/>
    <p:sldId id="257" r:id="rId50"/>
    <p:sldId id="258" r:id="rId51"/>
    <p:sldId id="259" r:id="rId52"/>
    <p:sldId id="260" r:id="rId53"/>
    <p:sldId id="261" r:id="rId54"/>
    <p:sldId id="262" r:id="rId55"/>
    <p:sldId id="263" r:id="rId56"/>
    <p:sldId id="265" r:id="rId57"/>
    <p:sldId id="335" r:id="rId58"/>
    <p:sldId id="336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2697" autoAdjust="0"/>
  </p:normalViewPr>
  <p:slideViewPr>
    <p:cSldViewPr snapToGrid="0">
      <p:cViewPr varScale="1">
        <p:scale>
          <a:sx n="117" d="100"/>
          <a:sy n="117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EE92-5BDC-461A-9091-621083EEBCD3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535E-90C4-4087-BBC5-D58BD7711F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06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jevy: chování dítěte v SST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8535E-90C4-4087-BBC5-D58BD7711F2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21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googlu</a:t>
            </a:r>
            <a:endParaRPr lang="cs-CZ" dirty="0"/>
          </a:p>
          <a:p>
            <a:endParaRPr lang="cs-CZ" dirty="0"/>
          </a:p>
          <a:p>
            <a:r>
              <a:rPr lang="cs-CZ" dirty="0"/>
              <a:t>2022</a:t>
            </a:r>
          </a:p>
          <a:p>
            <a:r>
              <a:rPr lang="cs-CZ" dirty="0"/>
              <a:t>Z https://pubmed.ncbi.nlm.nih.gov/11182572/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The social environment in which theory of mind capacities evolved may have influenced attributional processing in ways that could explain the error. In particular, the error could be caused by a psyche that is designed (1) to consider only those noncorresponding mental states (such as deception) that could have fitness consequences to the mind reader; (2) to bias inferences in a way that reduces the costs of erroneous inferences; or (3) to bias inferences in a way that yields reputational benefits.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AAC7F-A0C7-4AEA-920A-67A15441679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34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Positivisté prominou.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AAC7F-A0C7-4AEA-920A-67A15441679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11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57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0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7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84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60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9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3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DF0C7-6E21-4A61-B29C-380BA3529C01}" type="datetimeFigureOut">
              <a:rPr lang="cs-CZ" smtClean="0"/>
              <a:t>14.09.22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6B28-5B40-4194-9FAF-3C9BD3047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4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 čemu je dobré zabývat se psychologickými teoriemi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3614230"/>
            <a:ext cx="9144000" cy="227450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PSYn4050</a:t>
            </a:r>
          </a:p>
          <a:p>
            <a:r>
              <a:rPr lang="cs-CZ" dirty="0"/>
              <a:t>15. 9. 2021</a:t>
            </a:r>
          </a:p>
        </p:txBody>
      </p:sp>
    </p:spTree>
    <p:extLst>
      <p:ext uri="{BB962C8B-B14F-4D97-AF65-F5344CB8AC3E}">
        <p14:creationId xmlns:p14="http://schemas.microsoft.com/office/powerpoint/2010/main" val="34483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26B63-262A-4C17-A865-E9F201C5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Pojmenování či zahrnutí do kategorie namísto vysvětlení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2AE338-CCC8-433F-A8AB-8301A3526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Chceme vysvětlit, proč studenti, co dostali špatnou známku, hodnotí férovost hodnocení jako nižší.</a:t>
            </a:r>
          </a:p>
          <a:p>
            <a:r>
              <a:rPr lang="cs-CZ" dirty="0"/>
              <a:t>Někdo řekne, to je v důsledku </a:t>
            </a:r>
            <a:r>
              <a:rPr lang="cs-CZ" dirty="0" err="1"/>
              <a:t>Dunning-Kruegerova</a:t>
            </a:r>
            <a:r>
              <a:rPr lang="cs-CZ" dirty="0"/>
              <a:t> efektu     </a:t>
            </a:r>
          </a:p>
        </p:txBody>
      </p:sp>
    </p:spTree>
    <p:extLst>
      <p:ext uri="{BB962C8B-B14F-4D97-AF65-F5344CB8AC3E}">
        <p14:creationId xmlns:p14="http://schemas.microsoft.com/office/powerpoint/2010/main" val="428659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CE0FB-7A73-4106-8EB0-77A484ED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Data</a:t>
            </a:r>
            <a:r>
              <a:rPr lang="cs-CZ" dirty="0"/>
              <a:t> a </a:t>
            </a:r>
            <a:r>
              <a:rPr lang="cs-CZ" b="1" dirty="0"/>
              <a:t>Statistiky</a:t>
            </a:r>
            <a:r>
              <a:rPr lang="cs-CZ" dirty="0"/>
              <a:t> se počítají jako </a:t>
            </a:r>
            <a:r>
              <a:rPr lang="cs-CZ" b="1" dirty="0"/>
              <a:t>pozorování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902D54-1D06-4F5F-9749-48C9ACD1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ohledu na to, jak sofistikované statistiky to jsou </a:t>
            </a:r>
          </a:p>
          <a:p>
            <a:r>
              <a:rPr lang="cs-CZ" dirty="0"/>
              <a:t>„Zjištění studií“, pokud studie explicitně netestuje konkrétní teorii, jsou také pozorováními.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„</a:t>
            </a:r>
            <a:r>
              <a:rPr lang="cs-CZ" dirty="0" err="1">
                <a:sym typeface="Wingdings" panose="05000000000000000000" pitchFamily="2" charset="2"/>
              </a:rPr>
              <a:t>Introduction</a:t>
            </a:r>
            <a:r>
              <a:rPr lang="cs-CZ" dirty="0">
                <a:sym typeface="Wingdings" panose="05000000000000000000" pitchFamily="2" charset="2"/>
              </a:rPr>
              <a:t>“, které pouze uvádí zjištění předchozích výzkumů </a:t>
            </a:r>
            <a:r>
              <a:rPr lang="cs-CZ" b="1" dirty="0">
                <a:sym typeface="Wingdings" panose="05000000000000000000" pitchFamily="2" charset="2"/>
              </a:rPr>
              <a:t>není vlastně teorií</a:t>
            </a:r>
            <a:r>
              <a:rPr lang="cs-CZ" dirty="0">
                <a:sym typeface="Wingdings" panose="05000000000000000000" pitchFamily="2" charset="2"/>
              </a:rPr>
              <a:t>, která by implikovala nějaká pozorování a umožnila formulovat hypotézy.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Komunikujte obojí – teorie i empirická zjištění.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97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Filozofie vědy v 10 minutách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Verifikace (pozitivismus)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teorie musí předpovídat velký počet našich úspěšných pozorování</a:t>
            </a:r>
          </a:p>
        </p:txBody>
      </p:sp>
    </p:spTree>
    <p:extLst>
      <p:ext uri="{BB962C8B-B14F-4D97-AF65-F5344CB8AC3E}">
        <p14:creationId xmlns:p14="http://schemas.microsoft.com/office/powerpoint/2010/main" val="127353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Filozofie vědy v 10 minutách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Verifikace (pozitivismus)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teorie musí předpovídat velký počet našich úspěšných pozorování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Falzifikace (</a:t>
            </a:r>
            <a:r>
              <a:rPr lang="cs-CZ" dirty="0" err="1">
                <a:sym typeface="Wingdings" panose="05000000000000000000" pitchFamily="2" charset="2"/>
              </a:rPr>
              <a:t>Popper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teorie musí vylučovat určitá pozorování (co možná nejvíce)</a:t>
            </a:r>
          </a:p>
        </p:txBody>
      </p:sp>
    </p:spTree>
    <p:extLst>
      <p:ext uri="{BB962C8B-B14F-4D97-AF65-F5344CB8AC3E}">
        <p14:creationId xmlns:p14="http://schemas.microsoft.com/office/powerpoint/2010/main" val="90321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Filozofie vědy v 10 minutách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Verifikace (pozitivismus)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teorie musí předpovídat velký počet našich úspěšných pozorování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Falzifikace (</a:t>
            </a:r>
            <a:r>
              <a:rPr lang="cs-CZ" dirty="0" err="1">
                <a:sym typeface="Wingdings" panose="05000000000000000000" pitchFamily="2" charset="2"/>
              </a:rPr>
              <a:t>Popper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teorie musí vylučovat určitá pozorování (co možná nejvíce)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Holismus (</a:t>
            </a:r>
            <a:r>
              <a:rPr lang="cs-CZ" dirty="0" err="1">
                <a:sym typeface="Wingdings" panose="05000000000000000000" pitchFamily="2" charset="2"/>
              </a:rPr>
              <a:t>Duhem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Quine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nelze testovat pouze teorii jako takovou, ale vždy celý balík pomocných předpokladů – sama pozorování nám neřeknou, co z balíku selhalo</a:t>
            </a:r>
          </a:p>
        </p:txBody>
      </p:sp>
    </p:spTree>
    <p:extLst>
      <p:ext uri="{BB962C8B-B14F-4D97-AF65-F5344CB8AC3E}">
        <p14:creationId xmlns:p14="http://schemas.microsoft.com/office/powerpoint/2010/main" val="169711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Filozofie vědy v 10 minutách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Verifikace (pozitivismus)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teorie musí předpovídat velký počet našich úspěšných pozorování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Falzifikace (</a:t>
            </a:r>
            <a:r>
              <a:rPr lang="cs-CZ" dirty="0" err="1">
                <a:sym typeface="Wingdings" panose="05000000000000000000" pitchFamily="2" charset="2"/>
              </a:rPr>
              <a:t>Popper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teorie musí vylučovat určitá pozorování (co možná nejvíce)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Holismus (</a:t>
            </a:r>
            <a:r>
              <a:rPr lang="cs-CZ" dirty="0" err="1">
                <a:sym typeface="Wingdings" panose="05000000000000000000" pitchFamily="2" charset="2"/>
              </a:rPr>
              <a:t>Duhem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Quine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nelze testovat pouze teorii jako takovou, ale vždy celý balík pomocných předpokladů – sama pozorování nám neřeknou, co z balíku selhalo</a:t>
            </a:r>
          </a:p>
          <a:p>
            <a:pPr marL="0" indent="0">
              <a:buNone/>
            </a:pPr>
            <a:r>
              <a:rPr lang="cs-CZ" dirty="0" err="1">
                <a:sym typeface="Wingdings" panose="05000000000000000000" pitchFamily="2" charset="2"/>
              </a:rPr>
              <a:t>Járdo</a:t>
            </a:r>
            <a:r>
              <a:rPr lang="cs-CZ" dirty="0">
                <a:sym typeface="Wingdings" panose="05000000000000000000" pitchFamily="2" charset="2"/>
              </a:rPr>
              <a:t>, obal, negativní a pozitivní heuristiky (Lakatos)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vědecký program musí mít svá pravidla, co chránit a co revidovat v případě neúspěšných pozorování</a:t>
            </a:r>
          </a:p>
        </p:txBody>
      </p:sp>
    </p:spTree>
    <p:extLst>
      <p:ext uri="{BB962C8B-B14F-4D97-AF65-F5344CB8AC3E}">
        <p14:creationId xmlns:p14="http://schemas.microsoft.com/office/powerpoint/2010/main" val="40690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toho plyne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Obecnost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teorie nám dává hodně pozitivních i negativních předpovědí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24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toho plyne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Obecnost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teorie nám dává hodně pozitivních i negativních předpovědí</a:t>
            </a:r>
          </a:p>
          <a:p>
            <a:pPr marL="0" indent="0">
              <a:buNone/>
            </a:pPr>
            <a:r>
              <a:rPr lang="cs-CZ" dirty="0"/>
              <a:t>Přesnost (preciznost)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všechny součásti teorie a její pozitivní a negativní předpovědi musí být jednoznačné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11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toho plyne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Obecnost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teorie nám dává hodně pozitivních i negativních předpovědí</a:t>
            </a:r>
          </a:p>
          <a:p>
            <a:pPr marL="0" indent="0">
              <a:buNone/>
            </a:pPr>
            <a:r>
              <a:rPr lang="cs-CZ" dirty="0"/>
              <a:t>Přesnost (preciznost)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všechny součásti teorie a její pozitivní a negativní předpovědi musí být jednoznačné</a:t>
            </a:r>
          </a:p>
          <a:p>
            <a:pPr marL="0" indent="0">
              <a:buNone/>
            </a:pPr>
            <a:r>
              <a:rPr lang="cs-CZ" dirty="0"/>
              <a:t>Logická koherence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její absence vadí zejména z hlediska možné falzifikace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2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toho plyne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Konzervatismus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teoretické revize provádět způsobem, který minimalizuje změny v síti aktuálně akceptovaných tvrzení („silnou“ teorii lze těžko falzifikovat „slabou“ metodou)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67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320E6-A9F4-4720-9A67-227CBCCC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A02EAD-B1E3-4FEF-8E01-43A63D62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vysvětlení a teorie v psychologii</a:t>
            </a:r>
          </a:p>
          <a:p>
            <a:r>
              <a:rPr lang="cs-CZ" dirty="0"/>
              <a:t>Jaké jsou kritéria dobré teorie</a:t>
            </a:r>
          </a:p>
          <a:p>
            <a:r>
              <a:rPr lang="cs-CZ" dirty="0"/>
              <a:t>Jaké máme v psychologii základní teoretické tradice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166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toho plyne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Konzervatismus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teoretické revize provádět způsobem, který minimalizuje změny v síti aktuálně akceptovaných tvrzení („silnou“ teorii lze těžko falzifikovat „slabou“ metodou)</a:t>
            </a:r>
          </a:p>
          <a:p>
            <a:pPr marL="0" indent="0">
              <a:buNone/>
            </a:pPr>
            <a:r>
              <a:rPr lang="cs-CZ" dirty="0"/>
              <a:t>Úspornost (</a:t>
            </a:r>
            <a:r>
              <a:rPr lang="cs-CZ" dirty="0" err="1"/>
              <a:t>parsimonie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minimalizace komplexity – to se však týká nejen teorie samé, ale celého balíku, který umožňuje empirické 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14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toho plyne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Konzervatismus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teoretické revize provádět způsobem, který minimalizuje změny v síti aktuálně akceptovaných tvrzení („silnou“ teorii lze těžko falzifikovat „slabou“ metodou)</a:t>
            </a:r>
          </a:p>
          <a:p>
            <a:pPr marL="0" indent="0">
              <a:buNone/>
            </a:pPr>
            <a:r>
              <a:rPr lang="cs-CZ" dirty="0"/>
              <a:t>Úspornost (</a:t>
            </a:r>
            <a:r>
              <a:rPr lang="cs-CZ" dirty="0" err="1"/>
              <a:t>parsimonie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minimalizace komplexity – to se však týká nejen teorie samé, ale celého balíku, který umožňuje empirické testy</a:t>
            </a:r>
          </a:p>
          <a:p>
            <a:pPr marL="0" indent="0">
              <a:buNone/>
            </a:pPr>
            <a:r>
              <a:rPr lang="cs-CZ" dirty="0"/>
              <a:t>Vyvratitelnost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oproti klasickému </a:t>
            </a:r>
            <a:r>
              <a:rPr lang="cs-CZ" dirty="0" err="1">
                <a:solidFill>
                  <a:srgbClr val="C00000"/>
                </a:solidFill>
              </a:rPr>
              <a:t>Popperovu</a:t>
            </a:r>
            <a:r>
              <a:rPr lang="cs-CZ" dirty="0">
                <a:solidFill>
                  <a:srgbClr val="C00000"/>
                </a:solidFill>
              </a:rPr>
              <a:t> pojetí se týká přítomnosti celého testovatelného balíku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72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mít na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Vznik každé teorie má své historické okolnosti dané vývojem disciplíny i celé společnosti </a:t>
            </a:r>
          </a:p>
          <a:p>
            <a:pPr lvl="1"/>
            <a:r>
              <a:rPr lang="cs-CZ" dirty="0"/>
              <a:t>Jestliže nám teorie připadá banální či přestřelená, často to znamená, že nerozumíme historickým okolnostem</a:t>
            </a:r>
          </a:p>
        </p:txBody>
      </p:sp>
    </p:spTree>
    <p:extLst>
      <p:ext uri="{BB962C8B-B14F-4D97-AF65-F5344CB8AC3E}">
        <p14:creationId xmlns:p14="http://schemas.microsoft.com/office/powerpoint/2010/main" val="178619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mít na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Vznik každé teorie má své historické okolnosti dané vývojem disciplíny i celé společnosti </a:t>
            </a:r>
          </a:p>
          <a:p>
            <a:pPr lvl="1"/>
            <a:r>
              <a:rPr lang="cs-CZ" dirty="0"/>
              <a:t>Jestliže nám teorie připadá banální či přestřelená, často to znamená, že nerozumíme historickým okolnostem</a:t>
            </a:r>
          </a:p>
          <a:p>
            <a:pPr marL="0" indent="0">
              <a:buNone/>
            </a:pPr>
            <a:r>
              <a:rPr lang="cs-CZ" dirty="0"/>
              <a:t>U většiny teorií lze dohledat určitou zakládající studii či sérii studií</a:t>
            </a:r>
          </a:p>
          <a:p>
            <a:pPr lvl="1"/>
            <a:r>
              <a:rPr lang="cs-CZ" dirty="0"/>
              <a:t>V jakém ideologickém a metodologickém balení byly tyto studie zabaleny?</a:t>
            </a:r>
          </a:p>
          <a:p>
            <a:pPr lvl="1"/>
            <a:r>
              <a:rPr lang="cs-CZ" dirty="0"/>
              <a:t>Jak se to promítlo do formulace teorie?</a:t>
            </a:r>
          </a:p>
          <a:p>
            <a:pPr lvl="1"/>
            <a:r>
              <a:rPr lang="cs-CZ" dirty="0"/>
              <a:t>Poskytují tyto studie pouhé zachycení nějakého jevu, nebo přinášejí i nějaké vysvětlení (a vedou k nějaké teorii daného jevu)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739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rgbClr val="C00000"/>
                </a:solidFill>
              </a:rPr>
              <a:t>T</a:t>
            </a:r>
            <a:r>
              <a:rPr lang="cs-CZ" dirty="0" err="1"/>
              <a:t>ruth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A</a:t>
            </a:r>
            <a:r>
              <a:rPr lang="cs-CZ" dirty="0" err="1"/>
              <a:t>bstraction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P</a:t>
            </a:r>
            <a:r>
              <a:rPr lang="cs-CZ" dirty="0" err="1"/>
              <a:t>rogress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A</a:t>
            </a:r>
            <a:r>
              <a:rPr lang="cs-CZ" dirty="0" err="1"/>
              <a:t>pplicability</a:t>
            </a:r>
            <a:r>
              <a:rPr lang="cs-CZ" dirty="0"/>
              <a:t> (as </a:t>
            </a:r>
            <a:r>
              <a:rPr lang="cs-CZ" dirty="0" err="1">
                <a:solidFill>
                  <a:srgbClr val="C00000"/>
                </a:solidFill>
              </a:rPr>
              <a:t>S</a:t>
            </a:r>
            <a:r>
              <a:rPr lang="cs-CZ" dirty="0" err="1"/>
              <a:t>tandars</a:t>
            </a:r>
            <a:r>
              <a:rPr lang="cs-CZ" dirty="0"/>
              <a:t>)</a:t>
            </a:r>
          </a:p>
        </p:txBody>
      </p:sp>
      <p:pic>
        <p:nvPicPr>
          <p:cNvPr id="3074" name="Picture 2" descr="Do Malagy na fantastické tapas » Blog » Dovolená 55+ | Cesty za odpočinkem  a poznání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23" y="3061589"/>
            <a:ext cx="5138832" cy="32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97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rgbClr val="C00000"/>
                </a:solidFill>
              </a:rPr>
              <a:t>T</a:t>
            </a:r>
            <a:r>
              <a:rPr lang="cs-CZ" dirty="0" err="1"/>
              <a:t>ruth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A</a:t>
            </a:r>
            <a:r>
              <a:rPr lang="cs-CZ" dirty="0" err="1"/>
              <a:t>bstraction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P</a:t>
            </a:r>
            <a:r>
              <a:rPr lang="cs-CZ" dirty="0" err="1"/>
              <a:t>rogress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A</a:t>
            </a:r>
            <a:r>
              <a:rPr lang="cs-CZ" dirty="0" err="1"/>
              <a:t>pplicability</a:t>
            </a:r>
            <a:r>
              <a:rPr lang="cs-CZ" dirty="0"/>
              <a:t> (as </a:t>
            </a:r>
            <a:r>
              <a:rPr lang="cs-CZ" dirty="0" err="1">
                <a:solidFill>
                  <a:srgbClr val="C00000"/>
                </a:solidFill>
              </a:rPr>
              <a:t>S</a:t>
            </a:r>
            <a:r>
              <a:rPr lang="cs-CZ" dirty="0" err="1"/>
              <a:t>tandars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</a:t>
            </a:r>
            <a:r>
              <a:rPr lang="cs-CZ" dirty="0"/>
              <a:t>ravda, </a:t>
            </a:r>
            <a:r>
              <a:rPr lang="cs-CZ" dirty="0">
                <a:solidFill>
                  <a:srgbClr val="C00000"/>
                </a:solidFill>
              </a:rPr>
              <a:t>A</a:t>
            </a:r>
            <a:r>
              <a:rPr lang="cs-CZ" dirty="0"/>
              <a:t>bstrakce, </a:t>
            </a:r>
            <a:r>
              <a:rPr lang="cs-CZ" dirty="0">
                <a:solidFill>
                  <a:srgbClr val="C00000"/>
                </a:solidFill>
              </a:rPr>
              <a:t>P</a:t>
            </a:r>
            <a:r>
              <a:rPr lang="cs-CZ" dirty="0"/>
              <a:t>okrok, </a:t>
            </a:r>
            <a:r>
              <a:rPr lang="cs-CZ" dirty="0">
                <a:solidFill>
                  <a:srgbClr val="C00000"/>
                </a:solidFill>
              </a:rPr>
              <a:t>A</a:t>
            </a:r>
            <a:r>
              <a:rPr lang="cs-CZ" dirty="0"/>
              <a:t>plikovatelnost (jako </a:t>
            </a:r>
            <a:r>
              <a:rPr lang="cs-CZ" dirty="0">
                <a:solidFill>
                  <a:srgbClr val="C00000"/>
                </a:solidFill>
              </a:rPr>
              <a:t>S</a:t>
            </a:r>
            <a:r>
              <a:rPr lang="cs-CZ" dirty="0"/>
              <a:t>tandardy)</a:t>
            </a:r>
          </a:p>
        </p:txBody>
      </p:sp>
      <p:pic>
        <p:nvPicPr>
          <p:cNvPr id="5" name="Picture 2" descr="Do Malagy na fantastické tapas » Blog » Dovolená 55+ | Cesty za odpočinkem  a poznání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23" y="3061589"/>
            <a:ext cx="5138832" cy="32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rgbClr val="C00000"/>
                </a:solidFill>
              </a:rPr>
              <a:t>T</a:t>
            </a:r>
            <a:r>
              <a:rPr lang="cs-CZ" dirty="0" err="1"/>
              <a:t>ruth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A</a:t>
            </a:r>
            <a:r>
              <a:rPr lang="cs-CZ" dirty="0" err="1"/>
              <a:t>bstraction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P</a:t>
            </a:r>
            <a:r>
              <a:rPr lang="cs-CZ" dirty="0" err="1"/>
              <a:t>rogress</a:t>
            </a:r>
            <a:r>
              <a:rPr lang="cs-CZ" dirty="0"/>
              <a:t>, </a:t>
            </a:r>
            <a:r>
              <a:rPr lang="cs-CZ" dirty="0" err="1">
                <a:solidFill>
                  <a:srgbClr val="C00000"/>
                </a:solidFill>
              </a:rPr>
              <a:t>A</a:t>
            </a:r>
            <a:r>
              <a:rPr lang="cs-CZ" dirty="0" err="1"/>
              <a:t>pplicability</a:t>
            </a:r>
            <a:r>
              <a:rPr lang="cs-CZ" dirty="0"/>
              <a:t> (as </a:t>
            </a:r>
            <a:r>
              <a:rPr lang="cs-CZ" dirty="0" err="1">
                <a:solidFill>
                  <a:srgbClr val="C00000"/>
                </a:solidFill>
              </a:rPr>
              <a:t>S</a:t>
            </a:r>
            <a:r>
              <a:rPr lang="cs-CZ" dirty="0" err="1"/>
              <a:t>tandars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</a:t>
            </a:r>
            <a:r>
              <a:rPr lang="cs-CZ" dirty="0"/>
              <a:t>ravda, </a:t>
            </a:r>
            <a:r>
              <a:rPr lang="cs-CZ" dirty="0">
                <a:solidFill>
                  <a:srgbClr val="C00000"/>
                </a:solidFill>
              </a:rPr>
              <a:t>A</a:t>
            </a:r>
            <a:r>
              <a:rPr lang="cs-CZ" dirty="0"/>
              <a:t>bstrakce, </a:t>
            </a:r>
            <a:r>
              <a:rPr lang="cs-CZ" dirty="0">
                <a:solidFill>
                  <a:srgbClr val="C00000"/>
                </a:solidFill>
              </a:rPr>
              <a:t>P</a:t>
            </a:r>
            <a:r>
              <a:rPr lang="cs-CZ" dirty="0"/>
              <a:t>okrok, </a:t>
            </a:r>
            <a:r>
              <a:rPr lang="cs-CZ" dirty="0">
                <a:solidFill>
                  <a:srgbClr val="C00000"/>
                </a:solidFill>
              </a:rPr>
              <a:t>A</a:t>
            </a:r>
            <a:r>
              <a:rPr lang="cs-CZ" dirty="0"/>
              <a:t>plikovatelnost (jako </a:t>
            </a:r>
            <a:r>
              <a:rPr lang="cs-CZ" dirty="0">
                <a:solidFill>
                  <a:srgbClr val="C00000"/>
                </a:solidFill>
              </a:rPr>
              <a:t>S</a:t>
            </a:r>
            <a:r>
              <a:rPr lang="cs-CZ" dirty="0"/>
              <a:t>tandardy)</a:t>
            </a:r>
          </a:p>
        </p:txBody>
      </p:sp>
      <p:pic>
        <p:nvPicPr>
          <p:cNvPr id="2050" name="Picture 2" descr="Není k dispozici žádn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62" y="2962401"/>
            <a:ext cx="5346445" cy="35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54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jako výraz snahy porozumět, jak a proč došlo k určitým událostem či se objevily určité jevy</a:t>
            </a:r>
          </a:p>
          <a:p>
            <a:r>
              <a:rPr lang="cs-CZ" dirty="0"/>
              <a:t>soubor tvrzení s cílem popsat nějaký řád (kauzální mechanismus), který stojí za pozorovaným zdánlivým chaosem</a:t>
            </a:r>
          </a:p>
          <a:p>
            <a:r>
              <a:rPr lang="cs-CZ" dirty="0"/>
              <a:t>má smysl hovořit spíše o </a:t>
            </a:r>
            <a:r>
              <a:rPr lang="cs-CZ" i="1" dirty="0"/>
              <a:t>ideálech</a:t>
            </a:r>
            <a:r>
              <a:rPr lang="cs-CZ" dirty="0"/>
              <a:t> než </a:t>
            </a:r>
            <a:r>
              <a:rPr lang="cs-CZ" i="1" dirty="0"/>
              <a:t>kritériích</a:t>
            </a:r>
            <a:r>
              <a:rPr lang="cs-CZ" dirty="0"/>
              <a:t> dobré teorie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7384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36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PRAVDA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87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3656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PRAVDA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Další odbočka do filozofie: </a:t>
            </a:r>
            <a:r>
              <a:rPr lang="cs-CZ" b="1" dirty="0">
                <a:solidFill>
                  <a:srgbClr val="C00000"/>
                </a:solidFill>
              </a:rPr>
              <a:t>teorie pravdy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Korespondenční:</a:t>
            </a:r>
            <a:r>
              <a:rPr lang="cs-CZ" dirty="0"/>
              <a:t> tvrzení koresponduje s fakty</a:t>
            </a:r>
          </a:p>
          <a:p>
            <a:pPr marL="0" indent="0">
              <a:buNone/>
            </a:pPr>
            <a:r>
              <a:rPr lang="cs-CZ" b="1" dirty="0"/>
              <a:t>Koherenční:</a:t>
            </a:r>
            <a:r>
              <a:rPr lang="cs-CZ" dirty="0"/>
              <a:t> tvrzení je v souladu s ostatními akceptovanými tvrzeními</a:t>
            </a:r>
          </a:p>
          <a:p>
            <a:pPr marL="0" indent="0">
              <a:buNone/>
            </a:pPr>
            <a:r>
              <a:rPr lang="cs-CZ" b="1" dirty="0"/>
              <a:t>Konsensuální:</a:t>
            </a:r>
            <a:r>
              <a:rPr lang="cs-CZ" dirty="0"/>
              <a:t> lidé se na tomto tvrzení na základě dostatečného zkoumání dokáží shodnout</a:t>
            </a:r>
          </a:p>
          <a:p>
            <a:pPr marL="0" indent="0">
              <a:buNone/>
            </a:pPr>
            <a:r>
              <a:rPr lang="cs-CZ" b="1" dirty="0"/>
              <a:t>Instrumentální:</a:t>
            </a:r>
            <a:r>
              <a:rPr lang="cs-CZ" dirty="0"/>
              <a:t> tvrzení nám umožňuje dosahovat našich cílů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32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5F8BD-97B3-43D7-B207-6946C323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psychologie?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8C362D-CDDC-46A8-9FBF-42FED23B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1994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Věda jako snaha o systematické porozumění jevům (= fenoménům) ve světě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Psychologie: </a:t>
            </a:r>
            <a:r>
              <a:rPr lang="cs-CZ" dirty="0"/>
              <a:t>vědecká disciplína zaměřená na mentální jevy a jevy související s lidským chováním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Lidová psychologie: </a:t>
            </a:r>
            <a:r>
              <a:rPr lang="cs-CZ" dirty="0"/>
              <a:t>naše každodenní (nevědecké) porozumění mentálním fenoménům, se kterým se musí vědecká psychologie nějak vypořádat … a může tak učinit různými způsoby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772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365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PRAVDA</a:t>
            </a:r>
          </a:p>
          <a:p>
            <a:r>
              <a:rPr lang="cs-CZ" dirty="0"/>
              <a:t>cílem teorie je přijít s tvrzeními, která jsou pravdivá při konfrontaci s daty</a:t>
            </a:r>
          </a:p>
        </p:txBody>
      </p:sp>
    </p:spTree>
    <p:extLst>
      <p:ext uri="{BB962C8B-B14F-4D97-AF65-F5344CB8AC3E}">
        <p14:creationId xmlns:p14="http://schemas.microsoft.com/office/powerpoint/2010/main" val="2049108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365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PRAVDA</a:t>
            </a:r>
          </a:p>
          <a:p>
            <a:r>
              <a:rPr lang="cs-CZ" dirty="0"/>
              <a:t>cílem teorie je přijít s tvrzeními, která jsou pravdivá při konfrontaci s daty</a:t>
            </a:r>
          </a:p>
          <a:p>
            <a:r>
              <a:rPr lang="cs-CZ" dirty="0"/>
              <a:t>pravdivost proto úzce souvisí s testovatelností, ta zase s dostupností určitých metod (např. </a:t>
            </a:r>
            <a:r>
              <a:rPr lang="cs-CZ" dirty="0" err="1"/>
              <a:t>fMRI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203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365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PRAVDA</a:t>
            </a:r>
          </a:p>
          <a:p>
            <a:r>
              <a:rPr lang="cs-CZ" dirty="0"/>
              <a:t>cílem teorie je přijít s tvrzeními, která jsou pravdivá při konfrontaci s daty</a:t>
            </a:r>
          </a:p>
          <a:p>
            <a:r>
              <a:rPr lang="cs-CZ" dirty="0"/>
              <a:t>pravdivost proto úzce souvisí s testovatelností, ta zase s dostupností určitých metod (např. </a:t>
            </a:r>
            <a:r>
              <a:rPr lang="cs-CZ" dirty="0" err="1"/>
              <a:t>fMRI</a:t>
            </a:r>
            <a:r>
              <a:rPr lang="cs-CZ" dirty="0"/>
              <a:t>)</a:t>
            </a:r>
          </a:p>
          <a:p>
            <a:r>
              <a:rPr lang="cs-CZ" dirty="0"/>
              <a:t>pravdivost jakékoli teorie je vždy provizorní (</a:t>
            </a:r>
            <a:r>
              <a:rPr lang="cs-CZ" dirty="0" err="1"/>
              <a:t>Popper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517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mbodža: Život na kůlech | JenŽen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49" y="1024128"/>
            <a:ext cx="8556365" cy="48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5193792" y="1499616"/>
            <a:ext cx="4718304" cy="32918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9040" y="258627"/>
            <a:ext cx="448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vědecké teorie podle </a:t>
            </a:r>
            <a:r>
              <a:rPr lang="cs-CZ" sz="2400" b="1" dirty="0" err="1">
                <a:solidFill>
                  <a:srgbClr val="C00000"/>
                </a:solidFill>
              </a:rPr>
              <a:t>Poppera</a:t>
            </a:r>
            <a:endParaRPr lang="cs-CZ" sz="2400" b="1" dirty="0">
              <a:solidFill>
                <a:srgbClr val="C0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8107680" y="720292"/>
            <a:ext cx="195072" cy="66959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85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PRAVDA</a:t>
            </a:r>
          </a:p>
          <a:p>
            <a:r>
              <a:rPr lang="cs-CZ" dirty="0"/>
              <a:t>cílem teorie je přijít s tvrzeními, která jsou pravdivá při konfrontaci s daty</a:t>
            </a:r>
          </a:p>
          <a:p>
            <a:r>
              <a:rPr lang="cs-CZ" dirty="0"/>
              <a:t>pravdivost proto úzce souvisí s testovatelností, ta zase s dostupností určitých metod (např. </a:t>
            </a:r>
            <a:r>
              <a:rPr lang="cs-CZ" dirty="0" err="1"/>
              <a:t>fMRI</a:t>
            </a:r>
            <a:r>
              <a:rPr lang="cs-CZ" dirty="0"/>
              <a:t>)</a:t>
            </a:r>
          </a:p>
          <a:p>
            <a:r>
              <a:rPr lang="cs-CZ" dirty="0"/>
              <a:t>pravdivost jakékoli teorie je vždy provizorní (</a:t>
            </a:r>
            <a:r>
              <a:rPr lang="cs-CZ" dirty="0" err="1"/>
              <a:t>Popper</a:t>
            </a:r>
            <a:r>
              <a:rPr lang="cs-CZ" dirty="0"/>
              <a:t>)</a:t>
            </a:r>
          </a:p>
          <a:p>
            <a:r>
              <a:rPr lang="cs-CZ" dirty="0"/>
              <a:t>v psychologii máme obecně uznávané teorie, u kterých předpokládáme pravdivý základ – obtížnější je najít teorie považované za jasně vyvrácené</a:t>
            </a:r>
          </a:p>
        </p:txBody>
      </p:sp>
    </p:spTree>
    <p:extLst>
      <p:ext uri="{BB962C8B-B14F-4D97-AF65-F5344CB8AC3E}">
        <p14:creationId xmlns:p14="http://schemas.microsoft.com/office/powerpoint/2010/main" val="2228709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PRAVDA</a:t>
            </a:r>
          </a:p>
          <a:p>
            <a:r>
              <a:rPr lang="cs-CZ" dirty="0"/>
              <a:t>cílem teorie je přijít s tvrzeními, která jsou pravdivá při konfrontaci s daty</a:t>
            </a:r>
          </a:p>
          <a:p>
            <a:r>
              <a:rPr lang="cs-CZ" dirty="0"/>
              <a:t>pravdivost proto úzce souvisí s testovatelností, ta zase s dostupností určitých metod (např. </a:t>
            </a:r>
            <a:r>
              <a:rPr lang="cs-CZ" dirty="0" err="1"/>
              <a:t>fMRI</a:t>
            </a:r>
            <a:r>
              <a:rPr lang="cs-CZ" dirty="0"/>
              <a:t>)</a:t>
            </a:r>
          </a:p>
          <a:p>
            <a:r>
              <a:rPr lang="cs-CZ" dirty="0"/>
              <a:t>pravdivost jakékoli teorie je vždy provizorní (</a:t>
            </a:r>
            <a:r>
              <a:rPr lang="cs-CZ" dirty="0" err="1"/>
              <a:t>Popper</a:t>
            </a:r>
            <a:r>
              <a:rPr lang="cs-CZ" dirty="0"/>
              <a:t>)</a:t>
            </a:r>
          </a:p>
          <a:p>
            <a:r>
              <a:rPr lang="cs-CZ" dirty="0"/>
              <a:t>v psychologii máme obecně uznávané teorie, u kterých předpokládáme pravdivý základ – obtížnější je najít teorie považované za jasně vyvrácené</a:t>
            </a:r>
          </a:p>
          <a:p>
            <a:r>
              <a:rPr lang="cs-CZ" dirty="0"/>
              <a:t>nástroje: nové empirické studie, ale i replikace, </a:t>
            </a:r>
            <a:r>
              <a:rPr lang="cs-CZ" dirty="0" err="1"/>
              <a:t>metaanalýzy</a:t>
            </a:r>
            <a:r>
              <a:rPr lang="cs-CZ" dirty="0"/>
              <a:t>, studium dřívější literatury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735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ABSTRAKCE</a:t>
            </a:r>
          </a:p>
          <a:p>
            <a:r>
              <a:rPr lang="cs-CZ" dirty="0"/>
              <a:t>cílem jsou tvrzení, které jdou za jednotlivá pozorování, kontexty, druhy jevů apod.</a:t>
            </a:r>
          </a:p>
        </p:txBody>
      </p:sp>
    </p:spTree>
    <p:extLst>
      <p:ext uri="{BB962C8B-B14F-4D97-AF65-F5344CB8AC3E}">
        <p14:creationId xmlns:p14="http://schemas.microsoft.com/office/powerpoint/2010/main" val="2811222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ABSTRAKCE</a:t>
            </a:r>
          </a:p>
          <a:p>
            <a:r>
              <a:rPr lang="cs-CZ" dirty="0"/>
              <a:t>cílem jsou tvrzení, které jdou za jednotlivá pozorování, kontexty, druhy jevů apod.</a:t>
            </a:r>
          </a:p>
          <a:p>
            <a:r>
              <a:rPr lang="cs-CZ" dirty="0"/>
              <a:t>příklad velmi abstraktní psychologické teorie: teorie duálních procesů</a:t>
            </a:r>
          </a:p>
        </p:txBody>
      </p:sp>
    </p:spTree>
    <p:extLst>
      <p:ext uri="{BB962C8B-B14F-4D97-AF65-F5344CB8AC3E}">
        <p14:creationId xmlns:p14="http://schemas.microsoft.com/office/powerpoint/2010/main" val="3501537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ABSTRAKCE</a:t>
            </a:r>
          </a:p>
          <a:p>
            <a:r>
              <a:rPr lang="cs-CZ" dirty="0"/>
              <a:t>cílem jsou tvrzení, které jdou za jednotlivá pozorování, kontexty, druhy jevů apod.</a:t>
            </a:r>
          </a:p>
          <a:p>
            <a:r>
              <a:rPr lang="cs-CZ" dirty="0"/>
              <a:t>příklad velmi abstraktní psychologické teorie: teorie duálních procesů</a:t>
            </a:r>
          </a:p>
          <a:p>
            <a:r>
              <a:rPr lang="cs-CZ" dirty="0"/>
              <a:t>abstrakce souvisí s úsporností</a:t>
            </a:r>
          </a:p>
        </p:txBody>
      </p:sp>
    </p:spTree>
    <p:extLst>
      <p:ext uri="{BB962C8B-B14F-4D97-AF65-F5344CB8AC3E}">
        <p14:creationId xmlns:p14="http://schemas.microsoft.com/office/powerpoint/2010/main" val="4096372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POKROK</a:t>
            </a:r>
          </a:p>
          <a:p>
            <a:r>
              <a:rPr lang="cs-CZ" dirty="0"/>
              <a:t>teorie by měla rozvíjet naše poznání a podněcovat jeho další rozvoj, proto pokrok souvisí s pravdivostí</a:t>
            </a:r>
          </a:p>
        </p:txBody>
      </p:sp>
    </p:spTree>
    <p:extLst>
      <p:ext uri="{BB962C8B-B14F-4D97-AF65-F5344CB8AC3E}">
        <p14:creationId xmlns:p14="http://schemas.microsoft.com/office/powerpoint/2010/main" val="281069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6571D-0ACA-41E3-96F4-C73357E1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Jev versus vysvětlení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9DC329-ADFF-484A-8731-5E227CAC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448"/>
            <a:ext cx="10515600" cy="4916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Jevy (fenomény) jsou </a:t>
            </a:r>
            <a:r>
              <a:rPr lang="cs-CZ" i="1" dirty="0"/>
              <a:t>relevantní</a:t>
            </a:r>
            <a:r>
              <a:rPr lang="cs-CZ" dirty="0"/>
              <a:t> přirozené pravidelnosti, které lze nalézt v objektech, událostech, procesech, aktivitách a schopnostech, </a:t>
            </a:r>
            <a:r>
              <a:rPr lang="cs-CZ" i="1" dirty="0"/>
              <a:t>kterými se věda zabývá</a:t>
            </a:r>
            <a:r>
              <a:rPr lang="cs-CZ" dirty="0"/>
              <a:t> </a:t>
            </a:r>
            <a:r>
              <a:rPr lang="cs-CZ" sz="1500" dirty="0"/>
              <a:t>(podle </a:t>
            </a:r>
            <a:r>
              <a:rPr lang="cs-CZ" sz="1500" dirty="0" err="1"/>
              <a:t>Weiskopf</a:t>
            </a:r>
            <a:r>
              <a:rPr lang="cs-CZ" sz="1500" dirty="0"/>
              <a:t> &amp; Adams, 2015)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Příklady jevů v psychologii: konformita, </a:t>
            </a:r>
            <a:r>
              <a:rPr lang="cs-CZ" dirty="0" err="1">
                <a:sym typeface="Wingdings" panose="05000000000000000000" pitchFamily="2" charset="2"/>
              </a:rPr>
              <a:t>Stroopův</a:t>
            </a:r>
            <a:r>
              <a:rPr lang="cs-CZ" dirty="0">
                <a:sym typeface="Wingdings" panose="05000000000000000000" pitchFamily="2" charset="2"/>
              </a:rPr>
              <a:t> efekt, korelace mezi inteligencí a prospěchem ve škole, heuristika dostupnosti, efekt přihlížejícího …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co a jak považujeme za jev není neutrální či objektivní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zároveň ale platí, že pouhá identifikace a pojmenování nějakého jevu není jeho vědeckým vysvětlením či teorií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779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POKROK</a:t>
            </a:r>
          </a:p>
          <a:p>
            <a:r>
              <a:rPr lang="cs-CZ" dirty="0"/>
              <a:t>teorie by měla rozvíjet naše poznání a podněcovat jeho další rozvoj, proto pokrok souvisí s pravdivostí</a:t>
            </a:r>
          </a:p>
          <a:p>
            <a:r>
              <a:rPr lang="cs-CZ" dirty="0"/>
              <a:t>existují ovšem teorie, které jsou pravdivé, ale k pokroku příliš nepřispěly (např. </a:t>
            </a:r>
            <a:r>
              <a:rPr lang="cs-CZ" dirty="0" err="1"/>
              <a:t>Heiderova</a:t>
            </a:r>
            <a:r>
              <a:rPr lang="cs-CZ" dirty="0"/>
              <a:t> balanční teorie, zejména ve srovnání s </a:t>
            </a:r>
            <a:r>
              <a:rPr lang="cs-CZ" dirty="0" err="1"/>
              <a:t>Festingerovou</a:t>
            </a:r>
            <a:r>
              <a:rPr lang="cs-CZ" dirty="0"/>
              <a:t> teorií kognitivní disonance)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729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POKROK</a:t>
            </a:r>
          </a:p>
          <a:p>
            <a:r>
              <a:rPr lang="cs-CZ" dirty="0"/>
              <a:t>teorie by měla rozvíjet naše poznání a podněcovat jeho další rozvoj, proto pokrok souvisí s pravdivostí</a:t>
            </a:r>
          </a:p>
          <a:p>
            <a:r>
              <a:rPr lang="cs-CZ" dirty="0"/>
              <a:t>existují ovšem teorie, které jsou pravdivé, ale k pokroku příliš nepřispěly (např. </a:t>
            </a:r>
            <a:r>
              <a:rPr lang="cs-CZ" dirty="0" err="1"/>
              <a:t>Heiderova</a:t>
            </a:r>
            <a:r>
              <a:rPr lang="cs-CZ" dirty="0"/>
              <a:t> balanční teorie, zejména ve srovnání s </a:t>
            </a:r>
            <a:r>
              <a:rPr lang="cs-CZ" dirty="0" err="1"/>
              <a:t>Festingerovou</a:t>
            </a:r>
            <a:r>
              <a:rPr lang="cs-CZ" dirty="0"/>
              <a:t> teorií kognitivní disonance)</a:t>
            </a:r>
          </a:p>
          <a:p>
            <a:r>
              <a:rPr lang="cs-CZ" dirty="0"/>
              <a:t>možná ohrožení pokroku v psychologii</a:t>
            </a:r>
          </a:p>
          <a:p>
            <a:pPr lvl="1"/>
            <a:r>
              <a:rPr lang="cs-CZ" dirty="0"/>
              <a:t>neshody na základních definicích a konceptualizacích</a:t>
            </a:r>
          </a:p>
          <a:p>
            <a:pPr lvl="1"/>
            <a:r>
              <a:rPr lang="cs-CZ" dirty="0"/>
              <a:t>u nových empirických poznatků oceňujeme jejich originálnost a překvapivost, u nových teoretických řešení však už daleko méně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323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APLIKOVATELNOST</a:t>
            </a:r>
          </a:p>
          <a:p>
            <a:r>
              <a:rPr lang="cs-CZ" dirty="0"/>
              <a:t>obecně bývá lepší u abstraktnějších teorií</a:t>
            </a:r>
          </a:p>
        </p:txBody>
      </p:sp>
    </p:spTree>
    <p:extLst>
      <p:ext uri="{BB962C8B-B14F-4D97-AF65-F5344CB8AC3E}">
        <p14:creationId xmlns:p14="http://schemas.microsoft.com/office/powerpoint/2010/main" val="239796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APLIKOVATELNOST</a:t>
            </a:r>
          </a:p>
          <a:p>
            <a:r>
              <a:rPr lang="cs-CZ" dirty="0"/>
              <a:t>obecně bývá lepší u abstraktnějších teorií</a:t>
            </a:r>
          </a:p>
          <a:p>
            <a:r>
              <a:rPr lang="cs-CZ" dirty="0"/>
              <a:t>problém (sociální) psychologie: důraz na bezprostřední změny „tady a teď“ zaznamenatelné v rámci experimentu, což omezuje aplikaci na jevy a události odehrávající se v dlouhodobém časovém horizontu</a:t>
            </a:r>
          </a:p>
        </p:txBody>
      </p:sp>
    </p:spTree>
    <p:extLst>
      <p:ext uri="{BB962C8B-B14F-4D97-AF65-F5344CB8AC3E}">
        <p14:creationId xmlns:p14="http://schemas.microsoft.com/office/powerpoint/2010/main" val="1828356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APLIKOVATELNOST</a:t>
            </a:r>
          </a:p>
          <a:p>
            <a:r>
              <a:rPr lang="cs-CZ" dirty="0"/>
              <a:t>obecně bývá lepší u abstraktnějších teorií</a:t>
            </a:r>
          </a:p>
          <a:p>
            <a:r>
              <a:rPr lang="cs-CZ" dirty="0"/>
              <a:t>problém (sociální) psychologie: důraz na bezprostřední změny „tady a teď“ zaznamenatelné v rámci experimentu, což omezuje aplikaci na jevy a události odehrávající se v dlouhodobém časovém horizontu</a:t>
            </a:r>
          </a:p>
          <a:p>
            <a:r>
              <a:rPr lang="cs-CZ" dirty="0"/>
              <a:t>aplikace často vedou k dalšímu rozvoji poznání</a:t>
            </a:r>
          </a:p>
        </p:txBody>
      </p:sp>
    </p:spTree>
    <p:extLst>
      <p:ext uri="{BB962C8B-B14F-4D97-AF65-F5344CB8AC3E}">
        <p14:creationId xmlns:p14="http://schemas.microsoft.com/office/powerpoint/2010/main" val="3199953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TAPAS </a:t>
            </a:r>
            <a:r>
              <a:rPr lang="cs-CZ" sz="2400" dirty="0"/>
              <a:t>(Van </a:t>
            </a:r>
            <a:r>
              <a:rPr lang="cs-CZ" sz="2400" dirty="0" err="1"/>
              <a:t>Lange</a:t>
            </a:r>
            <a:r>
              <a:rPr lang="cs-CZ" sz="2400" dirty="0"/>
              <a:t>, 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3656" cy="475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APLIKOVATELNOST</a:t>
            </a:r>
          </a:p>
          <a:p>
            <a:r>
              <a:rPr lang="cs-CZ" dirty="0"/>
              <a:t>obecně bývá lepší u abstraktnějších teorií</a:t>
            </a:r>
          </a:p>
          <a:p>
            <a:r>
              <a:rPr lang="cs-CZ" dirty="0"/>
              <a:t>problém (sociální) psychologie: důraz na bezprostřední změny „tady a teď“ zaznamenatelné v rámci experimentu, což omezuje aplikaci na jevy a události odehrávající se v dlouhodobém časovém horizontu</a:t>
            </a:r>
          </a:p>
          <a:p>
            <a:r>
              <a:rPr lang="cs-CZ" dirty="0"/>
              <a:t>aplikace často vedou k dalšímu rozvoji poznání</a:t>
            </a:r>
          </a:p>
          <a:p>
            <a:r>
              <a:rPr lang="cs-CZ" dirty="0"/>
              <a:t>psychologové by měli být všímaví ke společenským trendům a propojovat je se svým výzkumem a poznáním</a:t>
            </a:r>
          </a:p>
        </p:txBody>
      </p:sp>
    </p:spTree>
    <p:extLst>
      <p:ext uri="{BB962C8B-B14F-4D97-AF65-F5344CB8AC3E}">
        <p14:creationId xmlns:p14="http://schemas.microsoft.com/office/powerpoint/2010/main" val="922589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90AEA-8042-4309-839F-DAAE7A86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Psychologické explanační tradice </a:t>
            </a:r>
            <a:r>
              <a:rPr lang="cs-CZ" sz="3600" dirty="0" err="1"/>
              <a:t>a.k.a</a:t>
            </a:r>
            <a:r>
              <a:rPr lang="cs-CZ" sz="3600" dirty="0"/>
              <a:t>.</a:t>
            </a:r>
            <a:r>
              <a:rPr lang="cs-CZ" dirty="0"/>
              <a:t> systémy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32DF54-7D52-4A83-B714-D169F0811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Behavioristická</a:t>
            </a:r>
          </a:p>
          <a:p>
            <a:r>
              <a:rPr lang="cs-CZ" sz="3600" dirty="0"/>
              <a:t>Psychodynamická</a:t>
            </a:r>
          </a:p>
          <a:p>
            <a:r>
              <a:rPr lang="cs-CZ" sz="3600" dirty="0"/>
              <a:t>Humanistická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5091D9-A239-4BE7-86B8-F1D1516399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Kognitivní</a:t>
            </a:r>
          </a:p>
          <a:p>
            <a:r>
              <a:rPr lang="cs-CZ" sz="3600" dirty="0"/>
              <a:t>Sociální </a:t>
            </a:r>
          </a:p>
          <a:p>
            <a:r>
              <a:rPr lang="cs-CZ" sz="3600" dirty="0"/>
              <a:t>Biologická</a:t>
            </a:r>
          </a:p>
          <a:p>
            <a:r>
              <a:rPr lang="cs-CZ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28328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07782-1408-4FF7-934C-51BBF7D5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Behavioristická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8CD8A1-D0BA-4129-90F0-7829ABFE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037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Obejděme se (při vysvětlení) bez konstruktů, které nemůžeme pozorovat (motivace, myšlení, prožívání) – zbývá </a:t>
            </a:r>
            <a:r>
              <a:rPr lang="cs-CZ" b="1" dirty="0"/>
              <a:t>chování</a:t>
            </a:r>
            <a:r>
              <a:rPr lang="cs-CZ" dirty="0"/>
              <a:t> (široce definované)</a:t>
            </a:r>
          </a:p>
          <a:p>
            <a:r>
              <a:rPr lang="cs-CZ" b="1" dirty="0"/>
              <a:t>Učení</a:t>
            </a:r>
            <a:r>
              <a:rPr lang="cs-CZ" dirty="0"/>
              <a:t> je klíčový proces</a:t>
            </a:r>
          </a:p>
          <a:p>
            <a:pPr lvl="1"/>
            <a:r>
              <a:rPr lang="cs-CZ" dirty="0"/>
              <a:t>Posilování, vyhasínání, trestání…</a:t>
            </a:r>
          </a:p>
          <a:p>
            <a:pPr lvl="1"/>
            <a:r>
              <a:rPr lang="cs-CZ" dirty="0"/>
              <a:t>Jsme, co jsme se naučili</a:t>
            </a:r>
          </a:p>
          <a:p>
            <a:pPr lvl="1"/>
            <a:r>
              <a:rPr lang="cs-CZ" dirty="0"/>
              <a:t>Sociální učení (nutně zahrnuje kognici)</a:t>
            </a:r>
          </a:p>
          <a:p>
            <a:r>
              <a:rPr lang="cs-CZ" dirty="0"/>
              <a:t>Vyhodnocování výsledků našeho jednání – zkušenost (+ zprostředkovaná – </a:t>
            </a:r>
            <a:r>
              <a:rPr lang="cs-CZ" dirty="0" err="1"/>
              <a:t>soc</a:t>
            </a:r>
            <a:r>
              <a:rPr lang="cs-CZ" dirty="0"/>
              <a:t> uč)</a:t>
            </a:r>
          </a:p>
          <a:p>
            <a:r>
              <a:rPr lang="cs-CZ" dirty="0"/>
              <a:t>Důraz na možnost změny (chování = člověk)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EE4217-646B-43E5-A0E2-93314D4714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Podceňování  vlivu zděděných/vrozených/raných rozdílů mezi lidmi</a:t>
            </a:r>
          </a:p>
          <a:p>
            <a:r>
              <a:rPr lang="cs-CZ" dirty="0"/>
              <a:t>Můžeme se naučit +-cokoli, ale kdo rozhodne, jakému učení budeme vystaveni, co se budeme učit? (… </a:t>
            </a:r>
            <a:r>
              <a:rPr lang="cs-CZ" dirty="0" err="1"/>
              <a:t>soc</a:t>
            </a:r>
            <a:r>
              <a:rPr lang="cs-CZ" dirty="0"/>
              <a:t> uč.)</a:t>
            </a:r>
          </a:p>
          <a:p>
            <a:r>
              <a:rPr lang="cs-CZ" dirty="0"/>
              <a:t>Redukce lidství na chování se těžko akceptuje – redukcionismus</a:t>
            </a:r>
          </a:p>
          <a:p>
            <a:r>
              <a:rPr lang="cs-CZ" dirty="0" err="1"/>
              <a:t>Zneužitelnost</a:t>
            </a:r>
            <a:r>
              <a:rPr lang="cs-CZ" dirty="0"/>
              <a:t> – systémy odměňování nás mohou </a:t>
            </a:r>
            <a:r>
              <a:rPr lang="cs-CZ" dirty="0" err="1"/>
              <a:t>zmnit</a:t>
            </a:r>
            <a:r>
              <a:rPr lang="cs-CZ" dirty="0"/>
              <a:t> k něčemu, </a:t>
            </a:r>
            <a:r>
              <a:rPr lang="cs-CZ"/>
              <a:t>co nechceme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161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1094C-C2ED-4CE5-82C2-5EE84DAC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Psychodynamická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C7B92A-7C99-4850-A09D-2F51D0353F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Vysvětlení se zaměřují na prožívání, které odráží naplňování  vrozených/raných potřeb – vnitřní motivace/dynamizace</a:t>
            </a:r>
          </a:p>
          <a:p>
            <a:r>
              <a:rPr lang="cs-CZ" dirty="0"/>
              <a:t>Nevědomí, nevědomá mysl</a:t>
            </a:r>
          </a:p>
          <a:p>
            <a:r>
              <a:rPr lang="cs-CZ" dirty="0"/>
              <a:t>Důraz na dětství a vztahy (zvl. s rodiči) </a:t>
            </a:r>
          </a:p>
          <a:p>
            <a:r>
              <a:rPr lang="cs-CZ" dirty="0"/>
              <a:t>Interpretování – nalézání (skrytého) </a:t>
            </a:r>
            <a:r>
              <a:rPr lang="cs-CZ" b="1" dirty="0"/>
              <a:t>významu</a:t>
            </a:r>
            <a:r>
              <a:rPr lang="cs-CZ" dirty="0"/>
              <a:t> chování, prožívání, situací…  </a:t>
            </a:r>
            <a:r>
              <a:rPr lang="cs-CZ" dirty="0">
                <a:sym typeface="Wingdings" panose="05000000000000000000" pitchFamily="2" charset="2"/>
              </a:rPr>
              <a:t>porozumění </a:t>
            </a:r>
            <a:r>
              <a:rPr lang="cs-CZ" i="1" dirty="0">
                <a:sym typeface="Wingdings" panose="05000000000000000000" pitchFamily="2" charset="2"/>
              </a:rPr>
              <a:t>(</a:t>
            </a:r>
            <a:r>
              <a:rPr lang="cs-CZ" i="1" dirty="0" err="1">
                <a:sym typeface="Wingdings" panose="05000000000000000000" pitchFamily="2" charset="2"/>
              </a:rPr>
              <a:t>makes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sense</a:t>
            </a:r>
            <a:r>
              <a:rPr lang="cs-CZ" dirty="0">
                <a:sym typeface="Wingdings" panose="05000000000000000000" pitchFamily="2" charset="2"/>
              </a:rPr>
              <a:t>) 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36AE81-586C-4F14-97CB-AACAC7F690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Problematická empirická podpora – případové studie jako hlavní metoda + specifická populace</a:t>
            </a:r>
          </a:p>
          <a:p>
            <a:r>
              <a:rPr lang="cs-CZ" dirty="0"/>
              <a:t>Psychodynamický redukcionismus – flexibilita teorie umožňuje tvořit psychodynamické interpretace somatických a jiných problémů, např. autismu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688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598B5-6436-43E3-8D81-1005F314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Humanistická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A1ACB7-D927-4644-8283-6EC6151922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Vnitřní motivace, zvl. k růstu … realizace vlastního potenciálu</a:t>
            </a:r>
          </a:p>
          <a:p>
            <a:r>
              <a:rPr lang="cs-CZ" dirty="0"/>
              <a:t>Svobodná vůle, volba toho, kým chceme být</a:t>
            </a:r>
          </a:p>
          <a:p>
            <a:r>
              <a:rPr lang="cs-CZ" dirty="0"/>
              <a:t>Sebe-vědomí/reflexe/pojetí navazující na to, jak se k nám chovají druzí </a:t>
            </a:r>
          </a:p>
          <a:p>
            <a:r>
              <a:rPr lang="cs-CZ" dirty="0"/>
              <a:t>Odkazování se na lidskou přirozenost – stačí jí dát prostor</a:t>
            </a:r>
          </a:p>
          <a:p>
            <a:pPr lvl="1"/>
            <a:r>
              <a:rPr lang="cs-CZ" dirty="0"/>
              <a:t>Zahrnuje do přirozenosti spiritualitu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312CE2-CA90-4BE5-8466-C770FB165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Vymezení se proti BEH a PSD je omezující </a:t>
            </a:r>
          </a:p>
          <a:p>
            <a:r>
              <a:rPr lang="cs-CZ" dirty="0"/>
              <a:t>Také není snadno přístupná empirickému testování</a:t>
            </a:r>
          </a:p>
          <a:p>
            <a:r>
              <a:rPr lang="cs-CZ" dirty="0"/>
              <a:t>Otazníky ohledně kulturní nezávislosti</a:t>
            </a:r>
          </a:p>
        </p:txBody>
      </p:sp>
    </p:spTree>
    <p:extLst>
      <p:ext uri="{BB962C8B-B14F-4D97-AF65-F5344CB8AC3E}">
        <p14:creationId xmlns:p14="http://schemas.microsoft.com/office/powerpoint/2010/main" val="147689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6571D-0ACA-41E3-96F4-C73357E1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tedy vědecké vysvětlení?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9DC329-ADFF-484A-8731-5E227CAC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12424" cy="477024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Mělo by být nejen popisem, ale mělo by poskytnout určitý vhled + mělo by vést k úspěšným predikcím do budoucna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Dvě základní pojetí :</a:t>
            </a:r>
          </a:p>
          <a:p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Deduktivně-nomologické: </a:t>
            </a:r>
            <a:r>
              <a:rPr lang="cs-CZ" dirty="0">
                <a:sym typeface="Wingdings" panose="05000000000000000000" pitchFamily="2" charset="2"/>
              </a:rPr>
              <a:t>cílem je platný deduktivní argument, který jako premisu obsahuje obecný zákon a jako závěr vysvětlovaný jev</a:t>
            </a:r>
          </a:p>
          <a:p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Mechanistické:</a:t>
            </a:r>
            <a:r>
              <a:rPr lang="cs-CZ" dirty="0">
                <a:sym typeface="Wingdings" panose="05000000000000000000" pitchFamily="2" charset="2"/>
              </a:rPr>
              <a:t> cílem je popis organizované struktury dílčích entit, které na sebe kauzálně působí, čímž produkují vysvětlovaný jev</a:t>
            </a:r>
          </a:p>
        </p:txBody>
      </p:sp>
    </p:spTree>
    <p:extLst>
      <p:ext uri="{BB962C8B-B14F-4D97-AF65-F5344CB8AC3E}">
        <p14:creationId xmlns:p14="http://schemas.microsoft.com/office/powerpoint/2010/main" val="85314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37CEA-5807-4E18-9A75-DB9A8A25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9D887E-6E54-4F49-9751-1D983D4CF9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Myšlení, percepce, pozornost, paměť, rozhodování, jazyk… jako </a:t>
            </a:r>
            <a:r>
              <a:rPr lang="cs-CZ" b="1" dirty="0"/>
              <a:t>mentální procesy</a:t>
            </a:r>
            <a:r>
              <a:rPr lang="cs-CZ" dirty="0"/>
              <a:t>, jimiž vzniká chování a prožívání</a:t>
            </a:r>
          </a:p>
          <a:p>
            <a:r>
              <a:rPr lang="cs-CZ" dirty="0"/>
              <a:t>Mohou být vědomé i neuvědomované</a:t>
            </a:r>
          </a:p>
          <a:p>
            <a:r>
              <a:rPr lang="cs-CZ" dirty="0"/>
              <a:t>Informační pojetí</a:t>
            </a:r>
          </a:p>
          <a:p>
            <a:r>
              <a:rPr lang="cs-CZ" dirty="0"/>
              <a:t>Vrozené i naučené kognitivní procesy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B6D52E-B50B-48FE-8DC2-B8B68E309B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Snadněji </a:t>
            </a:r>
            <a:r>
              <a:rPr lang="cs-CZ" dirty="0" err="1"/>
              <a:t>zkoumatelné</a:t>
            </a:r>
            <a:r>
              <a:rPr lang="cs-CZ" dirty="0"/>
              <a:t> kognitivní procesy jsou více využívány jako součást vysvětlení</a:t>
            </a:r>
          </a:p>
          <a:p>
            <a:r>
              <a:rPr lang="cs-CZ" dirty="0"/>
              <a:t>Kognitivní redukcionismus</a:t>
            </a:r>
          </a:p>
        </p:txBody>
      </p:sp>
    </p:spTree>
    <p:extLst>
      <p:ext uri="{BB962C8B-B14F-4D97-AF65-F5344CB8AC3E}">
        <p14:creationId xmlns:p14="http://schemas.microsoft.com/office/powerpoint/2010/main" val="2778868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F5765-A1E6-4B07-AE92-48A1159F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DE226E-FD0D-4F1B-938D-B45977039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Chování a prožívání jsou vysvětlovány sociálními situacemi – dlouhodobými i krátkodobými.</a:t>
            </a:r>
          </a:p>
          <a:p>
            <a:pPr lvl="1"/>
            <a:r>
              <a:rPr lang="cs-CZ" dirty="0"/>
              <a:t>především lidmi v nich</a:t>
            </a:r>
          </a:p>
          <a:p>
            <a:r>
              <a:rPr lang="cs-CZ" dirty="0"/>
              <a:t>Emancipačně politické prvky</a:t>
            </a:r>
          </a:p>
          <a:p>
            <a:r>
              <a:rPr lang="cs-CZ" dirty="0"/>
              <a:t>Heterogenita přístupů uvnitř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4E69E6-C1C5-4960-931A-451B16AF19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Když ne redukcionismus, tak alespoň odsouvání jiných vysvětlení do pozadí</a:t>
            </a:r>
          </a:p>
        </p:txBody>
      </p:sp>
    </p:spTree>
    <p:extLst>
      <p:ext uri="{BB962C8B-B14F-4D97-AF65-F5344CB8AC3E}">
        <p14:creationId xmlns:p14="http://schemas.microsoft.com/office/powerpoint/2010/main" val="1438495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6B34D-3204-4D5A-8B0C-82D2DE04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0D1B0B-5E72-41B3-8D25-0563609FAA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Vysvětlování pomocí fyziologických procesů, které běží za chováním a prožíváním</a:t>
            </a:r>
          </a:p>
          <a:p>
            <a:r>
              <a:rPr lang="cs-CZ" dirty="0" err="1"/>
              <a:t>NeuroPSYCHO</a:t>
            </a:r>
            <a:r>
              <a:rPr lang="cs-CZ" dirty="0"/>
              <a:t>/FYZI</a:t>
            </a:r>
            <a:r>
              <a:rPr lang="en-US" dirty="0" err="1"/>
              <a:t>ologie</a:t>
            </a:r>
            <a:endParaRPr lang="cs-CZ" dirty="0"/>
          </a:p>
          <a:p>
            <a:r>
              <a:rPr lang="cs-CZ" dirty="0"/>
              <a:t>Evoluční vysvětlení – teleologické způsoby uvažování</a:t>
            </a:r>
          </a:p>
          <a:p>
            <a:r>
              <a:rPr lang="cs-CZ" dirty="0"/>
              <a:t>Genetická podmíněnost, zdroj individuálních rozdílů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C6D8EF9-ABB9-4D61-A3F6-DA12F00311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Staví hranice vlivům prostředí  a tomu naší možnosti se měnit</a:t>
            </a:r>
          </a:p>
          <a:p>
            <a:r>
              <a:rPr lang="cs-CZ" dirty="0"/>
              <a:t>Dtto redukcionismus</a:t>
            </a:r>
          </a:p>
        </p:txBody>
      </p:sp>
    </p:spTree>
    <p:extLst>
      <p:ext uri="{BB962C8B-B14F-4D97-AF65-F5344CB8AC3E}">
        <p14:creationId xmlns:p14="http://schemas.microsoft.com/office/powerpoint/2010/main" val="3713351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1ABDD-2FB1-4883-BD4D-25666E30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Redukcionismus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36D585-B4B4-4078-8A51-03209992A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Každá teorie je redukujícím modelem jevu – dokud to reflektujeme.</a:t>
            </a:r>
          </a:p>
          <a:p>
            <a:r>
              <a:rPr lang="cs-CZ" dirty="0"/>
              <a:t>Redukcionismus začne být hrozbou, když na to zapomeneme.</a:t>
            </a:r>
          </a:p>
          <a:p>
            <a:endParaRPr lang="cs-CZ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9B4F2540-DFB0-4AE7-9649-43585AC7E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52" y="3862435"/>
            <a:ext cx="6319748" cy="29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943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C7A4E-EF16-D82F-917A-9ADAA1E0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9EF42-C60E-BD17-BDB0-E5DED6BEC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01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4FBEF-7A8E-46A8-2BDE-3FD1A520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ty teorie jsou?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BE299-E19C-D213-FEF6-215603E4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Psychological</a:t>
            </a:r>
            <a:r>
              <a:rPr lang="cs-CZ" dirty="0"/>
              <a:t> Bulletin </a:t>
            </a:r>
          </a:p>
          <a:p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Review</a:t>
            </a:r>
            <a:endParaRPr lang="cs-CZ" dirty="0"/>
          </a:p>
          <a:p>
            <a:r>
              <a:rPr lang="cs-CZ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34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B8289-8E27-43D0-839B-79FB4A8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Extrainkluzivní</a:t>
            </a:r>
            <a:r>
              <a:rPr lang="cs-CZ" dirty="0"/>
              <a:t>“ vymezení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002C9B-1B3A-4666-8881-AD2130386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Teorie je </a:t>
            </a:r>
            <a:r>
              <a:rPr lang="cs-CZ" b="1" dirty="0"/>
              <a:t>vysvětlení</a:t>
            </a:r>
            <a:r>
              <a:rPr lang="cs-CZ" dirty="0"/>
              <a:t> nějakého spolehlivě pozorovaného </a:t>
            </a:r>
            <a:r>
              <a:rPr lang="cs-CZ" b="1" dirty="0"/>
              <a:t>jevu.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A8B78C-D401-47A6-A679-ECAB2F74E5B6}"/>
              </a:ext>
            </a:extLst>
          </p:cNvPr>
          <p:cNvSpPr txBox="1"/>
          <p:nvPr/>
        </p:nvSpPr>
        <p:spPr>
          <a:xfrm>
            <a:off x="7280693" y="2483779"/>
            <a:ext cx="470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Lidé připisují příčiny chování častěji charakteristikám člověka, než charakteristikám situace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5B5FD0-13F5-4BE0-BCB7-3240A6BD0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08" y="5073452"/>
            <a:ext cx="7116168" cy="14194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C8DCBA8-E976-4207-B0D9-5F4292814AEE}"/>
              </a:ext>
            </a:extLst>
          </p:cNvPr>
          <p:cNvSpPr txBox="1"/>
          <p:nvPr/>
        </p:nvSpPr>
        <p:spPr>
          <a:xfrm>
            <a:off x="405441" y="2887556"/>
            <a:ext cx="6245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Lidé věnují přednostně pozornost lidem-aktérům a díky tomu, začínají </a:t>
            </a:r>
            <a:r>
              <a:rPr lang="cs-CZ" sz="2400" i="1" dirty="0" err="1"/>
              <a:t>atribuování</a:t>
            </a:r>
            <a:r>
              <a:rPr lang="cs-CZ" sz="2400" i="1" dirty="0"/>
              <a:t> od nich.</a:t>
            </a:r>
            <a:br>
              <a:rPr lang="cs-CZ" sz="2400" i="1" dirty="0"/>
            </a:br>
            <a:endParaRPr lang="cs-CZ" sz="2400" i="1" dirty="0"/>
          </a:p>
          <a:p>
            <a:r>
              <a:rPr lang="cs-CZ" sz="2400" i="1" dirty="0"/>
              <a:t>Naučili jsme se to v naší kultuře.</a:t>
            </a:r>
          </a:p>
          <a:p>
            <a:endParaRPr lang="cs-CZ" sz="2400" i="1" dirty="0"/>
          </a:p>
          <a:p>
            <a:r>
              <a:rPr lang="cs-CZ" sz="2400" i="1" dirty="0">
                <a:solidFill>
                  <a:srgbClr val="FF0000"/>
                </a:solidFill>
              </a:rPr>
              <a:t>Je evolučně výhodnější chybovat tímto způsobem</a:t>
            </a:r>
          </a:p>
        </p:txBody>
      </p:sp>
    </p:spTree>
    <p:extLst>
      <p:ext uri="{BB962C8B-B14F-4D97-AF65-F5344CB8AC3E}">
        <p14:creationId xmlns:p14="http://schemas.microsoft.com/office/powerpoint/2010/main" val="126946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07A58-942B-4E96-8DDA-2797E776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Jaká vysvětlení?</a:t>
            </a:r>
            <a:br>
              <a:rPr lang="cs-CZ" dirty="0"/>
            </a:br>
            <a:r>
              <a:rPr lang="cs-CZ" sz="3200" dirty="0"/>
              <a:t>Jaké nároky klademe na to, aby vysvětlení  bylo vědeckou teorií?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6A3593-9C67-4594-A0C4-8162A14E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Aby využívalo dobře definované „odborné“ </a:t>
            </a:r>
            <a:r>
              <a:rPr lang="cs-CZ" b="1" dirty="0"/>
              <a:t>pojmy</a:t>
            </a:r>
          </a:p>
          <a:p>
            <a:pPr marL="0" indent="0">
              <a:buNone/>
            </a:pPr>
            <a:r>
              <a:rPr lang="cs-CZ" b="1" dirty="0"/>
              <a:t>							</a:t>
            </a:r>
            <a:r>
              <a:rPr lang="cs-CZ" dirty="0"/>
              <a:t>… </a:t>
            </a:r>
            <a:r>
              <a:rPr lang="cs-CZ" i="1" dirty="0"/>
              <a:t>abychom si rozuměli</a:t>
            </a:r>
          </a:p>
          <a:p>
            <a:endParaRPr lang="cs-CZ" dirty="0"/>
          </a:p>
          <a:p>
            <a:r>
              <a:rPr lang="cs-CZ" dirty="0"/>
              <a:t>Popisuje, jakým mechanismem jev vzniká, co ovlivňuje jeho podobu </a:t>
            </a:r>
          </a:p>
          <a:p>
            <a:pPr lvl="1"/>
            <a:r>
              <a:rPr lang="cs-CZ" dirty="0"/>
              <a:t>Zahrnutí jevu jako specifického případu nějaké širší kategorie jevu není samo o sobě úplně vysvětlením (pokud tato širší kategorie není již spojena s nějaký</a:t>
            </a:r>
            <a:r>
              <a:rPr lang="cs-CZ" dirty="0">
                <a:solidFill>
                  <a:srgbClr val="FF0000"/>
                </a:solidFill>
              </a:rPr>
              <a:t>m</a:t>
            </a:r>
            <a:r>
              <a:rPr lang="cs-CZ" dirty="0"/>
              <a:t> vysvětlením) </a:t>
            </a:r>
          </a:p>
          <a:p>
            <a:endParaRPr lang="cs-CZ" dirty="0"/>
          </a:p>
          <a:p>
            <a:r>
              <a:rPr lang="cs-CZ" dirty="0" err="1"/>
              <a:t>NEmusí</a:t>
            </a:r>
            <a:r>
              <a:rPr lang="cs-CZ" dirty="0"/>
              <a:t> být nutně prokázána coby pravdivá – od toho je výzkum</a:t>
            </a:r>
          </a:p>
          <a:p>
            <a:r>
              <a:rPr lang="cs-CZ" dirty="0" err="1"/>
              <a:t>NEmusí</a:t>
            </a:r>
            <a:r>
              <a:rPr lang="cs-CZ" dirty="0"/>
              <a:t> být komplexní, vyčerpávající</a:t>
            </a:r>
          </a:p>
        </p:txBody>
      </p:sp>
    </p:spTree>
    <p:extLst>
      <p:ext uri="{BB962C8B-B14F-4D97-AF65-F5344CB8AC3E}">
        <p14:creationId xmlns:p14="http://schemas.microsoft.com/office/powerpoint/2010/main" val="34661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9119E-279E-49EA-A282-3E542787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jsou takové teorie?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A3DEB0-E32C-4A3B-A77C-F86342ABC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Jsou to zjednodušené </a:t>
            </a:r>
            <a:r>
              <a:rPr lang="cs-CZ" b="1" dirty="0"/>
              <a:t>modely</a:t>
            </a:r>
            <a:r>
              <a:rPr lang="cs-CZ" dirty="0"/>
              <a:t>, které </a:t>
            </a:r>
          </a:p>
          <a:p>
            <a:r>
              <a:rPr lang="cs-CZ" dirty="0"/>
              <a:t>umožňují o jevu přemýšlet</a:t>
            </a:r>
          </a:p>
          <a:p>
            <a:r>
              <a:rPr lang="cs-CZ" dirty="0"/>
              <a:t>budovat </a:t>
            </a:r>
            <a:r>
              <a:rPr lang="cs-CZ" b="1" dirty="0"/>
              <a:t>očekávání</a:t>
            </a:r>
            <a:r>
              <a:rPr lang="cs-CZ" dirty="0"/>
              <a:t> o podobě dalších pozorování jevu – predikce, hypotézy,</a:t>
            </a:r>
          </a:p>
          <a:p>
            <a:r>
              <a:rPr lang="cs-CZ" dirty="0"/>
              <a:t>hledat možnosti </a:t>
            </a:r>
            <a:r>
              <a:rPr lang="cs-CZ" b="1" dirty="0"/>
              <a:t>ovlivnění</a:t>
            </a:r>
            <a:r>
              <a:rPr lang="cs-CZ" dirty="0"/>
              <a:t> jevu…  </a:t>
            </a:r>
          </a:p>
        </p:txBody>
      </p:sp>
    </p:spTree>
    <p:extLst>
      <p:ext uri="{BB962C8B-B14F-4D97-AF65-F5344CB8AC3E}">
        <p14:creationId xmlns:p14="http://schemas.microsoft.com/office/powerpoint/2010/main" val="265998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35F9F-450C-4625-8C4A-4F34FB8F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Teorie, které jsou „pouze“ klasifikacemi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319959-77E8-4CA9-BB47-A9E2C8D57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Pětifaktorová teorie osobnosti</a:t>
            </a:r>
          </a:p>
          <a:p>
            <a:r>
              <a:rPr lang="cs-CZ" dirty="0"/>
              <a:t>CHC</a:t>
            </a:r>
          </a:p>
          <a:p>
            <a:r>
              <a:rPr lang="cs-CZ" dirty="0"/>
              <a:t>ICD/DSM</a:t>
            </a:r>
          </a:p>
        </p:txBody>
      </p:sp>
    </p:spTree>
    <p:extLst>
      <p:ext uri="{BB962C8B-B14F-4D97-AF65-F5344CB8AC3E}">
        <p14:creationId xmlns:p14="http://schemas.microsoft.com/office/powerpoint/2010/main" val="2125314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4" ma:contentTypeDescription="Vytvoří nový dokument" ma:contentTypeScope="" ma:versionID="aa14a8c351e3c6b15fbfe1f4b31187f6">
  <xsd:schema xmlns:xsd="http://www.w3.org/2001/XMLSchema" xmlns:xs="http://www.w3.org/2001/XMLSchema" xmlns:p="http://schemas.microsoft.com/office/2006/metadata/properties" xmlns:ns3="21083ac9-bfbf-47e4-af4e-605821655a76" xmlns:ns4="4f0289a4-3b82-4623-a95c-1407cf5b8323" targetNamespace="http://schemas.microsoft.com/office/2006/metadata/properties" ma:root="true" ma:fieldsID="98522c5ee31e1613f73f38710e95b2d5" ns3:_="" ns4:_="">
    <xsd:import namespace="21083ac9-bfbf-47e4-af4e-605821655a76"/>
    <xsd:import namespace="4f0289a4-3b82-4623-a95c-1407cf5b832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2F2CAB-FB84-4438-A77B-9A5B35BA2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083ac9-bfbf-47e4-af4e-605821655a76"/>
    <ds:schemaRef ds:uri="4f0289a4-3b82-4623-a95c-1407cf5b8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5D4E2-E7AD-4A1A-9673-84CD98BCF9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3E6190-6D62-42AE-A514-38E5695E8BCF}">
  <ds:schemaRefs>
    <ds:schemaRef ds:uri="http://purl.org/dc/terms/"/>
    <ds:schemaRef ds:uri="http://purl.org/dc/elements/1.1/"/>
    <ds:schemaRef ds:uri="http://www.w3.org/XML/1998/namespace"/>
    <ds:schemaRef ds:uri="21083ac9-bfbf-47e4-af4e-605821655a76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f0289a4-3b82-4623-a95c-1407cf5b83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2552</Words>
  <Application>Microsoft Office PowerPoint</Application>
  <PresentationFormat>Širokoúhlá obrazovka</PresentationFormat>
  <Paragraphs>293</Paragraphs>
  <Slides>55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BlinkMacSystemFont</vt:lpstr>
      <vt:lpstr>Calibri</vt:lpstr>
      <vt:lpstr>Calibri Light</vt:lpstr>
      <vt:lpstr>Wingdings</vt:lpstr>
      <vt:lpstr>Motiv Office</vt:lpstr>
      <vt:lpstr>K čemu je dobré zabývat se psychologickými teoriemi</vt:lpstr>
      <vt:lpstr>Osnova</vt:lpstr>
      <vt:lpstr>Co je psychologie?</vt:lpstr>
      <vt:lpstr>Jev versus vysvětlení</vt:lpstr>
      <vt:lpstr>Co je tedy vědecké vysvětlení?</vt:lpstr>
      <vt:lpstr>„Extrainkluzivní“ vymezení TEORIE</vt:lpstr>
      <vt:lpstr>Jaká vysvětlení? Jaké nároky klademe na to, aby vysvětlení  bylo vědeckou teorií?</vt:lpstr>
      <vt:lpstr>K čemu jsou takové teorie?</vt:lpstr>
      <vt:lpstr>Teorie, které jsou „pouze“ klasifikacemi </vt:lpstr>
      <vt:lpstr>Pojmenování či zahrnutí do kategorie namísto vysvětlení</vt:lpstr>
      <vt:lpstr>Data a Statistiky se počítají jako pozorování</vt:lpstr>
      <vt:lpstr>Filozofie vědy v 10 minutách …</vt:lpstr>
      <vt:lpstr>Filozofie vědy v 10 minutách …</vt:lpstr>
      <vt:lpstr>Filozofie vědy v 10 minutách …</vt:lpstr>
      <vt:lpstr>Filozofie vědy v 10 minutách …</vt:lpstr>
      <vt:lpstr>Z toho plyne …</vt:lpstr>
      <vt:lpstr>Z toho plyne …</vt:lpstr>
      <vt:lpstr>Z toho plyne …</vt:lpstr>
      <vt:lpstr>Z toho plyne …</vt:lpstr>
      <vt:lpstr>Z toho plyne …</vt:lpstr>
      <vt:lpstr>Z toho plyne …</vt:lpstr>
      <vt:lpstr>Co mít na paměti</vt:lpstr>
      <vt:lpstr>Co mít na paměti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Prezentace aplikace PowerPoint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TAPAS (Van Lange, 2013)</vt:lpstr>
      <vt:lpstr>Psychologické explanační tradice a.k.a. systémy</vt:lpstr>
      <vt:lpstr>Behavioristická</vt:lpstr>
      <vt:lpstr>Psychodynamická</vt:lpstr>
      <vt:lpstr>Humanistická</vt:lpstr>
      <vt:lpstr>Kognitivní</vt:lpstr>
      <vt:lpstr>Sociální </vt:lpstr>
      <vt:lpstr>Biologická</vt:lpstr>
      <vt:lpstr>Redukcionismus</vt:lpstr>
      <vt:lpstr>Prezentace aplikace PowerPoint</vt:lpstr>
      <vt:lpstr>Kde ty teorie jsou?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405 Psychologické teorie</dc:title>
  <dc:creator>Petr Macek</dc:creator>
  <cp:lastModifiedBy>Standa Ježek</cp:lastModifiedBy>
  <cp:revision>39</cp:revision>
  <dcterms:created xsi:type="dcterms:W3CDTF">2018-09-19T07:37:20Z</dcterms:created>
  <dcterms:modified xsi:type="dcterms:W3CDTF">2022-09-14T08:03:49Z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