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63" r:id="rId7"/>
    <p:sldId id="264" r:id="rId8"/>
    <p:sldId id="265" r:id="rId9"/>
    <p:sldId id="266" r:id="rId10"/>
    <p:sldId id="267" r:id="rId11"/>
    <p:sldId id="322" r:id="rId12"/>
    <p:sldId id="323" r:id="rId13"/>
    <p:sldId id="320" r:id="rId14"/>
    <p:sldId id="269" r:id="rId15"/>
    <p:sldId id="270" r:id="rId16"/>
    <p:sldId id="271" r:id="rId17"/>
    <p:sldId id="272" r:id="rId18"/>
    <p:sldId id="268" r:id="rId19"/>
    <p:sldId id="274" r:id="rId20"/>
    <p:sldId id="321" r:id="rId21"/>
    <p:sldId id="275" r:id="rId22"/>
    <p:sldId id="276" r:id="rId23"/>
    <p:sldId id="277" r:id="rId24"/>
    <p:sldId id="325" r:id="rId25"/>
    <p:sldId id="279" r:id="rId26"/>
    <p:sldId id="280" r:id="rId27"/>
    <p:sldId id="282" r:id="rId28"/>
    <p:sldId id="283" r:id="rId29"/>
    <p:sldId id="284" r:id="rId30"/>
    <p:sldId id="281" r:id="rId31"/>
    <p:sldId id="285" r:id="rId32"/>
    <p:sldId id="286" r:id="rId33"/>
    <p:sldId id="287" r:id="rId34"/>
    <p:sldId id="289" r:id="rId35"/>
    <p:sldId id="290" r:id="rId36"/>
    <p:sldId id="297" r:id="rId37"/>
    <p:sldId id="294" r:id="rId38"/>
    <p:sldId id="295" r:id="rId39"/>
    <p:sldId id="296" r:id="rId40"/>
    <p:sldId id="291" r:id="rId41"/>
    <p:sldId id="326" r:id="rId42"/>
    <p:sldId id="298" r:id="rId43"/>
    <p:sldId id="299" r:id="rId44"/>
    <p:sldId id="292" r:id="rId45"/>
    <p:sldId id="307" r:id="rId46"/>
    <p:sldId id="300" r:id="rId47"/>
    <p:sldId id="308" r:id="rId48"/>
    <p:sldId id="309" r:id="rId49"/>
    <p:sldId id="310" r:id="rId50"/>
    <p:sldId id="311" r:id="rId51"/>
    <p:sldId id="312" r:id="rId52"/>
    <p:sldId id="313" r:id="rId53"/>
    <p:sldId id="293" r:id="rId54"/>
    <p:sldId id="314" r:id="rId55"/>
    <p:sldId id="315" r:id="rId56"/>
    <p:sldId id="316" r:id="rId57"/>
    <p:sldId id="317" r:id="rId58"/>
    <p:sldId id="324" r:id="rId59"/>
    <p:sldId id="318" r:id="rId60"/>
    <p:sldId id="319" r:id="rId61"/>
    <p:sldId id="305" r:id="rId6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799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898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26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73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620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83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953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604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6402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0033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920A2-BDCB-4E57-9891-B79867C772D0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71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920A2-BDCB-4E57-9891-B79867C772D0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54A0B-47B9-4785-807A-C769773D585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497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Filozofické základy měření v psychologii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309365"/>
          </a:xfrm>
        </p:spPr>
        <p:txBody>
          <a:bodyPr>
            <a:normAutofit/>
          </a:bodyPr>
          <a:lstStyle/>
          <a:p>
            <a:r>
              <a:rPr lang="cs-CZ" dirty="0"/>
              <a:t>26. 9. a 3. 10. 2022</a:t>
            </a:r>
          </a:p>
          <a:p>
            <a:endParaRPr lang="cs-CZ" dirty="0"/>
          </a:p>
          <a:p>
            <a:r>
              <a:rPr lang="pl-PL" dirty="0"/>
              <a:t>PSYn4790 Psychometrika: měření v psychologii</a:t>
            </a:r>
          </a:p>
          <a:p>
            <a:endParaRPr lang="cs-CZ" dirty="0"/>
          </a:p>
          <a:p>
            <a:r>
              <a:rPr lang="cs-CZ" dirty="0"/>
              <a:t>Jan Šerek</a:t>
            </a:r>
          </a:p>
        </p:txBody>
      </p:sp>
    </p:spTree>
    <p:extLst>
      <p:ext uri="{BB962C8B-B14F-4D97-AF65-F5344CB8AC3E}">
        <p14:creationId xmlns:p14="http://schemas.microsoft.com/office/powerpoint/2010/main" val="4175334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58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Záleží hodnota vědeckých teorií na existenci entit, které tyto teorie předpokládají?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NE: Antirealismus (konstruktivismus)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	Logický pozitivismus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		</a:t>
            </a:r>
            <a:r>
              <a:rPr lang="cs-CZ" dirty="0" err="1">
                <a:solidFill>
                  <a:srgbClr val="C00000"/>
                </a:solidFill>
              </a:rPr>
              <a:t>Operacionalismus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	Pragmatismus/instrumentalismus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ANO: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	Naivní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	Kritický realismus</a:t>
            </a:r>
          </a:p>
        </p:txBody>
      </p:sp>
    </p:spTree>
    <p:extLst>
      <p:ext uri="{BB962C8B-B14F-4D97-AF65-F5344CB8AC3E}">
        <p14:creationId xmlns:p14="http://schemas.microsoft.com/office/powerpoint/2010/main" val="1509662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1074757" cy="48585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Záleží hodnota vědeckých teorií na existenci entit, které tyto teorie předpokládají?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NE: Antirealismus (konstruktivismus)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	Logický pozitivismus		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Reprezentační model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		</a:t>
            </a:r>
            <a:r>
              <a:rPr lang="cs-CZ" dirty="0" err="1">
                <a:solidFill>
                  <a:srgbClr val="C00000"/>
                </a:solidFill>
              </a:rPr>
              <a:t>Operacionalismus</a:t>
            </a:r>
            <a:r>
              <a:rPr lang="cs-CZ" dirty="0">
                <a:solidFill>
                  <a:srgbClr val="C00000"/>
                </a:solidFill>
              </a:rPr>
              <a:t>		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Model klasické testové teorie</a:t>
            </a:r>
          </a:p>
          <a:p>
            <a:pPr marL="0" indent="0">
              <a:buNone/>
            </a:pPr>
            <a:r>
              <a:rPr lang="cs-CZ" dirty="0">
                <a:solidFill>
                  <a:srgbClr val="C00000"/>
                </a:solidFill>
              </a:rPr>
              <a:t>		Pragmatismus/instrumentalismus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ANO: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	Naivní realismus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		Kritický realismus			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Model latentních proměnných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684136" y="557828"/>
            <a:ext cx="503563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Modely toho, co je to měření</a:t>
            </a:r>
            <a:br>
              <a:rPr lang="cs-CZ" sz="28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cs-CZ" dirty="0" err="1">
                <a:solidFill>
                  <a:schemeClr val="accent1">
                    <a:lumMod val="50000"/>
                  </a:schemeClr>
                </a:solidFill>
              </a:rPr>
              <a:t>Borsboom</a:t>
            </a:r>
            <a:r>
              <a:rPr lang="cs-CZ" dirty="0">
                <a:solidFill>
                  <a:schemeClr val="accent1">
                    <a:lumMod val="50000"/>
                  </a:schemeClr>
                </a:solidFill>
              </a:rPr>
              <a:t>, 2005)</a:t>
            </a:r>
          </a:p>
        </p:txBody>
      </p:sp>
    </p:spTree>
    <p:extLst>
      <p:ext uri="{BB962C8B-B14F-4D97-AF65-F5344CB8AC3E}">
        <p14:creationId xmlns:p14="http://schemas.microsoft.com/office/powerpoint/2010/main" val="21864726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Racionalismus versus empirismus</a:t>
            </a:r>
            <a:r>
              <a:rPr lang="cs-CZ" sz="2000" dirty="0"/>
              <a:t> (podle SEP)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825625"/>
            <a:ext cx="10881575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Racionalismus</a:t>
            </a:r>
          </a:p>
          <a:p>
            <a:r>
              <a:rPr lang="cs-CZ" dirty="0"/>
              <a:t>Některé věci poznáváme skrze své intuice či následnou dedukcí</a:t>
            </a:r>
          </a:p>
          <a:p>
            <a:r>
              <a:rPr lang="cs-CZ" dirty="0"/>
              <a:t>Některé naše znalosti plynou přímo z našeho rozumu</a:t>
            </a:r>
          </a:p>
          <a:p>
            <a:r>
              <a:rPr lang="cs-CZ" dirty="0"/>
              <a:t>Některé pojmy, které používáme, plynou přímo z našeho rozumu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Empirismus</a:t>
            </a:r>
          </a:p>
          <a:p>
            <a:r>
              <a:rPr lang="cs-CZ" dirty="0"/>
              <a:t>Naše znalosti a pojmy nemají jiný původ než v naší smyslové zkušenosti</a:t>
            </a:r>
          </a:p>
        </p:txBody>
      </p:sp>
    </p:spTree>
    <p:extLst>
      <p:ext uri="{BB962C8B-B14F-4D97-AF65-F5344CB8AC3E}">
        <p14:creationId xmlns:p14="http://schemas.microsoft.com/office/powerpoint/2010/main" val="30459884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Empirismus (D. </a:t>
            </a:r>
            <a:r>
              <a:rPr lang="cs-CZ" dirty="0" err="1"/>
              <a:t>Hume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/>
              <a:t>Souvislost příčiny a účinku nelze nikdy nahlédnout a priori (logickou analýzou pojmů)</a:t>
            </a:r>
          </a:p>
          <a:p>
            <a:r>
              <a:rPr lang="cs-CZ" dirty="0"/>
              <a:t>Zakoušíme pouze pravidelný sled zkušeností </a:t>
            </a:r>
          </a:p>
          <a:p>
            <a:r>
              <a:rPr lang="cs-CZ" dirty="0"/>
              <a:t>Pouze na základě zvyku interpretujeme časový sled jako nutnost (kauzalitu)</a:t>
            </a:r>
          </a:p>
          <a:p>
            <a:r>
              <a:rPr lang="cs-CZ" dirty="0"/>
              <a:t>Problematizuje jakékoli hledání obecných zákonitostí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028090" y="5992297"/>
            <a:ext cx="2228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existentialcomics.com</a:t>
            </a:r>
          </a:p>
        </p:txBody>
      </p:sp>
      <p:pic>
        <p:nvPicPr>
          <p:cNvPr id="7" name="Picture 2" descr="Výsledek obrázku pro david hume cartoons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2121014"/>
            <a:ext cx="5181600" cy="376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940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Moderní pojetí vědy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Výhradně smyslový (empirický) základ našeho poznání</a:t>
            </a:r>
          </a:p>
          <a:p>
            <a:r>
              <a:rPr lang="cs-CZ" dirty="0"/>
              <a:t>Místo nahlédnutí kauzální nutnosti sledování a zobecňování pravidelností, které se objevují v našich pozorováních</a:t>
            </a:r>
          </a:p>
          <a:p>
            <a:r>
              <a:rPr lang="cs-CZ" dirty="0"/>
              <a:t>Snaha „odplevelit“ vědecké myšlení o veškerou metafyziku, tj. od všeho, co nelze převést na smyslová pozorování</a:t>
            </a:r>
          </a:p>
        </p:txBody>
      </p:sp>
    </p:spTree>
    <p:extLst>
      <p:ext uri="{BB962C8B-B14F-4D97-AF65-F5344CB8AC3E}">
        <p14:creationId xmlns:p14="http://schemas.microsoft.com/office/powerpoint/2010/main" val="564624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Logický pozitivismus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Teoretická část vědeckých teorií</a:t>
            </a:r>
          </a:p>
          <a:p>
            <a:pPr lvl="1"/>
            <a:r>
              <a:rPr lang="cs-CZ" dirty="0"/>
              <a:t>zahrnuje veškeré naše teoretické pojmy (inteligence, </a:t>
            </a:r>
            <a:r>
              <a:rPr lang="cs-CZ" dirty="0" err="1"/>
              <a:t>neuroticismus</a:t>
            </a:r>
            <a:r>
              <a:rPr lang="cs-CZ" dirty="0"/>
              <a:t>, úzkost atd.)</a:t>
            </a:r>
          </a:p>
          <a:p>
            <a:pPr lvl="1"/>
            <a:r>
              <a:rPr lang="cs-CZ" dirty="0"/>
              <a:t>nástrojem její výstavby je logika</a:t>
            </a:r>
          </a:p>
          <a:p>
            <a:pPr marL="0" indent="0">
              <a:buNone/>
            </a:pPr>
            <a:r>
              <a:rPr lang="cs-CZ" dirty="0"/>
              <a:t>Empirická/observační část vědeckých teorií</a:t>
            </a:r>
          </a:p>
          <a:p>
            <a:pPr lvl="1"/>
            <a:r>
              <a:rPr lang="cs-CZ" dirty="0"/>
              <a:t>tzv. protokolární věty, které vypovídají o našich smyslových pozorováních</a:t>
            </a:r>
          </a:p>
          <a:p>
            <a:pPr marL="0" indent="0">
              <a:buNone/>
            </a:pPr>
            <a:r>
              <a:rPr lang="cs-CZ" dirty="0"/>
              <a:t>Pravidla, která nám umožňují převádět mezi teoretickým a observačním slovníkem</a:t>
            </a:r>
          </a:p>
          <a:p>
            <a:pPr lvl="1"/>
            <a:r>
              <a:rPr lang="cs-CZ" dirty="0"/>
              <a:t>např. jak převést inteligenci na sadu protokolárních vět</a:t>
            </a:r>
          </a:p>
        </p:txBody>
      </p:sp>
    </p:spTree>
    <p:extLst>
      <p:ext uri="{BB962C8B-B14F-4D97-AF65-F5344CB8AC3E}">
        <p14:creationId xmlns:p14="http://schemas.microsoft.com/office/powerpoint/2010/main" val="29103092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Logický pozitivismus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Základní důsledky</a:t>
            </a:r>
          </a:p>
          <a:p>
            <a:r>
              <a:rPr lang="cs-CZ" dirty="0"/>
              <a:t>naše teoretické pojmy (konstrukty) nemají svůj předobraz v realitě (resp. jsme-li skuteční vědci, je pro nás tato otázka nezodpověditelná)</a:t>
            </a:r>
          </a:p>
          <a:p>
            <a:r>
              <a:rPr lang="cs-CZ" dirty="0"/>
              <a:t>ve vědě mají místo jen takové pojmy, které jsou jednoznačně převoditelné na konkrétní smyslová pozorování („</a:t>
            </a:r>
            <a:r>
              <a:rPr lang="cs-CZ" i="1" dirty="0"/>
              <a:t>smysl věty je metoda její verifikace“</a:t>
            </a:r>
            <a:r>
              <a:rPr lang="cs-CZ" dirty="0"/>
              <a:t>)</a:t>
            </a:r>
          </a:p>
          <a:p>
            <a:r>
              <a:rPr lang="cs-CZ" dirty="0"/>
              <a:t>vědecké poznání je tedy bezrozpornou sítí konstrukcí, které vytváříme nad jednoznačně daným empirickým základem</a:t>
            </a:r>
          </a:p>
          <a:p>
            <a:r>
              <a:rPr lang="cs-CZ" dirty="0"/>
              <a:t>věda nesmí jít za to, co můžeme najít v naší smyslové zkušenosti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0102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Reálný fenomén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Měření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55322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Konstrukt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010661" y="3530786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Pozorovatelný</a:t>
            </a:r>
          </a:p>
          <a:p>
            <a:pPr algn="ctr"/>
            <a:r>
              <a:rPr lang="cs-CZ" sz="2400" dirty="0"/>
              <a:t>Nepozorovatelný</a:t>
            </a:r>
          </a:p>
        </p:txBody>
      </p:sp>
      <p:cxnSp>
        <p:nvCxnSpPr>
          <p:cNvPr id="10" name="Přímá spojnice se šipkou 9"/>
          <p:cNvCxnSpPr>
            <a:stCxn id="7" idx="3"/>
            <a:endCxn id="5" idx="1"/>
          </p:cNvCxnSpPr>
          <p:nvPr/>
        </p:nvCxnSpPr>
        <p:spPr>
          <a:xfrm>
            <a:off x="7147775" y="2874557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281940" y="1512645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Odkazování</a:t>
            </a:r>
          </a:p>
          <a:p>
            <a:pPr algn="ctr"/>
            <a:r>
              <a:rPr lang="cs-CZ" sz="2400" dirty="0"/>
              <a:t>Popis</a:t>
            </a:r>
          </a:p>
        </p:txBody>
      </p:sp>
      <p:cxnSp>
        <p:nvCxnSpPr>
          <p:cNvPr id="12" name="Přímá spojnice se šipkou 11"/>
          <p:cNvCxnSpPr>
            <a:stCxn id="6" idx="3"/>
            <a:endCxn id="7" idx="1"/>
          </p:cNvCxnSpPr>
          <p:nvPr/>
        </p:nvCxnSpPr>
        <p:spPr>
          <a:xfrm>
            <a:off x="3690335" y="2874557"/>
            <a:ext cx="86288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095780" y="3527511"/>
            <a:ext cx="2594555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Číselný záznam konstruktu,</a:t>
            </a:r>
          </a:p>
          <a:p>
            <a:pPr algn="ctr"/>
            <a:r>
              <a:rPr lang="cs-CZ" sz="2400" dirty="0"/>
              <a:t>jeho empirická paralela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553220" y="3527511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Součást vědeckého jazyka</a:t>
            </a:r>
          </a:p>
        </p:txBody>
      </p:sp>
    </p:spTree>
    <p:extLst>
      <p:ext uri="{BB962C8B-B14F-4D97-AF65-F5344CB8AC3E}">
        <p14:creationId xmlns:p14="http://schemas.microsoft.com/office/powerpoint/2010/main" val="2692108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Klasický behaviorismus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Přenesení a radikální domyšlení důsledků logického pozitivismu v oblasti psychologie</a:t>
            </a:r>
          </a:p>
          <a:p>
            <a:pPr lvl="1"/>
            <a:r>
              <a:rPr lang="cs-CZ" dirty="0"/>
              <a:t>psychické stavy a procesy nejsou pozorovatelné – usuzujeme na ně pouze nepřímo, proto je příliš velká spekulace vpustit je do našich teorií</a:t>
            </a:r>
          </a:p>
          <a:p>
            <a:pPr lvl="1"/>
            <a:r>
              <a:rPr lang="cs-CZ" dirty="0"/>
              <a:t>jediné, pro co máme v naší zkušenosti základ (o čem lze tvořit protokolární věty) a na čem můžeme stavět vědecké poznání, je chování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50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Některé problémy logického pozitivismu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Předpoklad, že všechny vědecké pojmy jsou plně převoditelné na smyslová pozorování, je nerealistický</a:t>
            </a:r>
          </a:p>
          <a:p>
            <a:pPr lvl="1"/>
            <a:r>
              <a:rPr lang="cs-CZ" dirty="0"/>
              <a:t>podobně v rámci klasického behaviorismu selhává předpoklad, že se obejdeme bez konstruktů, které by odkazovaly k psychickým stavům a procesům</a:t>
            </a:r>
          </a:p>
          <a:p>
            <a:r>
              <a:rPr lang="cs-CZ" dirty="0"/>
              <a:t>Smyslová pozorování nejsou neutrální (jsou vždy „kontaminovaná“ nějakou teorií)</a:t>
            </a:r>
          </a:p>
          <a:p>
            <a:r>
              <a:rPr lang="cs-CZ" dirty="0"/>
              <a:t>Smyslová pozorování v sobě neobsahují jasný návod, jak je začlenit do teorie – mohou být do teorie začleněna různými způsoby</a:t>
            </a:r>
          </a:p>
        </p:txBody>
      </p:sp>
    </p:spTree>
    <p:extLst>
      <p:ext uri="{BB962C8B-B14F-4D97-AF65-F5344CB8AC3E}">
        <p14:creationId xmlns:p14="http://schemas.microsoft.com/office/powerpoint/2010/main" val="3624877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něco měřit v psychologii?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Oproti měření, jak jej známe z přírodních věd, měřené atributy:</a:t>
            </a:r>
          </a:p>
          <a:p>
            <a:endParaRPr lang="cs-CZ" dirty="0"/>
          </a:p>
          <a:p>
            <a:r>
              <a:rPr lang="cs-CZ" dirty="0"/>
              <a:t>mají výrazně proměnlivější vzájemné vztahy</a:t>
            </a:r>
          </a:p>
          <a:p>
            <a:r>
              <a:rPr lang="cs-CZ" dirty="0"/>
              <a:t>nemají jednoznačné kauzální příčiny a důsledky</a:t>
            </a:r>
          </a:p>
          <a:p>
            <a:r>
              <a:rPr lang="cs-CZ" dirty="0"/>
              <a:t>často nemají jasnou definici, na které by se psychologové shodli</a:t>
            </a:r>
          </a:p>
        </p:txBody>
      </p:sp>
    </p:spTree>
    <p:extLst>
      <p:ext uri="{BB962C8B-B14F-4D97-AF65-F5344CB8AC3E}">
        <p14:creationId xmlns:p14="http://schemas.microsoft.com/office/powerpoint/2010/main" val="16338794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Logický pozitivismus a psychologické měření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91085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Vliv </a:t>
            </a:r>
            <a:r>
              <a:rPr lang="cs-CZ" dirty="0" err="1"/>
              <a:t>operacionalismu</a:t>
            </a:r>
            <a:r>
              <a:rPr lang="cs-CZ" dirty="0"/>
              <a:t> – jedné z radikálních variant logického pozitivismu</a:t>
            </a:r>
          </a:p>
          <a:p>
            <a:endParaRPr lang="cs-CZ" dirty="0"/>
          </a:p>
          <a:p>
            <a:r>
              <a:rPr lang="cs-CZ" dirty="0"/>
              <a:t>vědecké pojmy neznamenají nic jiného než sadu operací, které jsme podnikli za účelem jejich pozorování (</a:t>
            </a:r>
            <a:r>
              <a:rPr lang="cs-CZ" dirty="0" err="1"/>
              <a:t>Bridgman</a:t>
            </a:r>
            <a:r>
              <a:rPr lang="cs-CZ" dirty="0"/>
              <a:t>)</a:t>
            </a:r>
          </a:p>
          <a:p>
            <a:r>
              <a:rPr lang="cs-CZ" dirty="0"/>
              <a:t>nemá smysl ptát se, měříme-li „něco skutečného“</a:t>
            </a:r>
          </a:p>
          <a:p>
            <a:endParaRPr lang="cs-CZ" dirty="0"/>
          </a:p>
          <a:p>
            <a:r>
              <a:rPr lang="cs-CZ" dirty="0"/>
              <a:t>takový přístup umožňuje známou </a:t>
            </a:r>
            <a:r>
              <a:rPr lang="cs-CZ" dirty="0" err="1"/>
              <a:t>Stevensovu</a:t>
            </a:r>
            <a:r>
              <a:rPr lang="cs-CZ" dirty="0"/>
              <a:t> definici „měření jako přiřazování čísel objektům podle nějaké pravidla“, přičemž tímto pravidlem může být cokoli kromě náhody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6010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Reálný fenomén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Měření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55322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Konstrukt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010661" y="3530786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Pozorovatelný</a:t>
            </a:r>
          </a:p>
          <a:p>
            <a:pPr algn="ctr"/>
            <a:r>
              <a:rPr lang="cs-CZ" sz="2400" dirty="0"/>
              <a:t>Nepozorovatelný</a:t>
            </a:r>
          </a:p>
        </p:txBody>
      </p:sp>
      <p:cxnSp>
        <p:nvCxnSpPr>
          <p:cNvPr id="10" name="Přímá spojnice se šipkou 9"/>
          <p:cNvCxnSpPr>
            <a:stCxn id="7" idx="3"/>
            <a:endCxn id="5" idx="1"/>
          </p:cNvCxnSpPr>
          <p:nvPr/>
        </p:nvCxnSpPr>
        <p:spPr>
          <a:xfrm>
            <a:off x="7147775" y="2874557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281940" y="1512645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Odkazování</a:t>
            </a:r>
          </a:p>
          <a:p>
            <a:pPr algn="ctr"/>
            <a:r>
              <a:rPr lang="cs-CZ" sz="2400" dirty="0"/>
              <a:t>Popis</a:t>
            </a:r>
          </a:p>
        </p:txBody>
      </p:sp>
      <p:cxnSp>
        <p:nvCxnSpPr>
          <p:cNvPr id="12" name="Přímá spojnice se šipkou 11"/>
          <p:cNvCxnSpPr>
            <a:stCxn id="6" idx="3"/>
            <a:endCxn id="7" idx="1"/>
          </p:cNvCxnSpPr>
          <p:nvPr/>
        </p:nvCxnSpPr>
        <p:spPr>
          <a:xfrm>
            <a:off x="3690335" y="2874557"/>
            <a:ext cx="86288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095780" y="3527511"/>
            <a:ext cx="2594555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Číselný záznam konstruktu,</a:t>
            </a:r>
          </a:p>
          <a:p>
            <a:pPr algn="ctr"/>
            <a:r>
              <a:rPr lang="cs-CZ" sz="2400" dirty="0"/>
              <a:t>jeho empirická paralela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553220" y="3527511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Součást vědeckého jazyka</a:t>
            </a:r>
          </a:p>
        </p:txBody>
      </p:sp>
    </p:spTree>
    <p:extLst>
      <p:ext uri="{BB962C8B-B14F-4D97-AF65-F5344CB8AC3E}">
        <p14:creationId xmlns:p14="http://schemas.microsoft.com/office/powerpoint/2010/main" val="10942520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Přitažlivost </a:t>
            </a:r>
            <a:r>
              <a:rPr lang="cs-CZ" dirty="0" err="1"/>
              <a:t>operacionalismu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Elegantní způsob, jak definovat měření a zároveň se vyhnout metafyzice a spekulaci</a:t>
            </a:r>
          </a:p>
          <a:p>
            <a:pPr lvl="1"/>
            <a:r>
              <a:rPr lang="cs-CZ" dirty="0"/>
              <a:t>můžeme v psychologii měřit a přitom zůstat striktními empiriky</a:t>
            </a:r>
          </a:p>
          <a:p>
            <a:pPr lvl="1"/>
            <a:r>
              <a:rPr lang="cs-CZ" dirty="0"/>
              <a:t>nemusíme předpokládat, že naše konstrukty odkazují k nějakým reálným entitám (… co konkrétně by jimi ostatně mělo být?)</a:t>
            </a:r>
          </a:p>
          <a:p>
            <a:pPr lvl="1"/>
            <a:r>
              <a:rPr lang="cs-CZ" dirty="0"/>
              <a:t>značná ontologická úspornost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301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Operacionalismus</a:t>
            </a:r>
            <a:r>
              <a:rPr lang="cs-CZ" dirty="0"/>
              <a:t> v klasické testové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00933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Klasická testová teorie jako model (představa, reprezentace) toho, jak vypadá měření</a:t>
            </a:r>
          </a:p>
          <a:p>
            <a:pPr lvl="1"/>
            <a:r>
              <a:rPr lang="cs-CZ" dirty="0"/>
              <a:t>základ v analogii s přírodními vědami – opakovaná měření veličiny, nahodilé fluktuace s normálním rozložením chyb, průměr jako cesta ke správnému odhadu</a:t>
            </a:r>
          </a:p>
          <a:p>
            <a:pPr lvl="1"/>
            <a:r>
              <a:rPr lang="cs-CZ" dirty="0"/>
              <a:t>pravý skór = ten, který můžeme u daného člověka na daném měřicím nástroji očekávat napříč vzájemně nezávislými replikacemi</a:t>
            </a:r>
          </a:p>
          <a:p>
            <a:pPr lvl="1"/>
            <a:r>
              <a:rPr lang="cs-CZ" dirty="0"/>
              <a:t>chyba = rozdíl oproti tomu, co jsme reálně naměřili</a:t>
            </a:r>
          </a:p>
          <a:p>
            <a:pPr marL="457200" lvl="1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Měření je definováno čistě ve vztahu ke konkrétnímu testování a bez odkazování k dalšími entitám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1572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Operacionalismus</a:t>
            </a:r>
            <a:r>
              <a:rPr lang="cs-CZ" dirty="0"/>
              <a:t> v klasické testové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Co přesně znamenají ony replikace?</a:t>
            </a:r>
          </a:p>
          <a:p>
            <a:r>
              <a:rPr lang="cs-CZ" dirty="0"/>
              <a:t>v případě psychologie si je nelze představit doslova, protože nikdy neměříme znova „téhož“ člověka (předchozí znalost testu, únava)</a:t>
            </a:r>
          </a:p>
          <a:p>
            <a:r>
              <a:rPr lang="cs-CZ" dirty="0"/>
              <a:t>odkazují proto spíš k myšlenkovému experimentu, ve kterém člověka testujeme opakovaně, přičemž mezi každým testováním dochází k cestování v čase zpět a vymytí mozku</a:t>
            </a:r>
          </a:p>
          <a:p>
            <a:pPr lvl="1"/>
            <a:r>
              <a:rPr lang="cs-CZ" dirty="0"/>
              <a:t>CTT nicméně nedefinuje v jakých hranicích máme tyto replikace provádět – co se má měnit – nic? vše? něco?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70418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Operacionalismus</a:t>
            </a:r>
            <a:r>
              <a:rPr lang="cs-CZ" dirty="0"/>
              <a:t> v klasické testové teorii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Důsledky</a:t>
            </a:r>
          </a:p>
          <a:p>
            <a:r>
              <a:rPr lang="cs-CZ" dirty="0"/>
              <a:t>jestliže je pravý skór definovaný výhradně ve vztahu k procesu měření, má každý test unikátní vlastní pravý skór</a:t>
            </a:r>
          </a:p>
          <a:p>
            <a:pPr lvl="1"/>
            <a:r>
              <a:rPr lang="cs-CZ" dirty="0"/>
              <a:t>pravý skór (byť to slovo tak zní) neodkazuje k ničemu reálnému či ke </a:t>
            </a:r>
            <a:r>
              <a:rPr lang="cs-CZ" dirty="0" err="1"/>
              <a:t>konstruktovému</a:t>
            </a:r>
            <a:r>
              <a:rPr lang="cs-CZ" dirty="0"/>
              <a:t> skóru, ale pouze k myšlenkovému experimentu v pozadí</a:t>
            </a:r>
          </a:p>
          <a:p>
            <a:pPr lvl="1"/>
            <a:r>
              <a:rPr lang="cs-CZ" dirty="0"/>
              <a:t>nelze říci, jak mohou dva testy měřit ten stejný konstrukt</a:t>
            </a:r>
          </a:p>
          <a:p>
            <a:r>
              <a:rPr lang="cs-CZ" dirty="0"/>
              <a:t>každý (i nesmyslný) test má z definice svůj pravý skór</a:t>
            </a:r>
          </a:p>
        </p:txBody>
      </p:sp>
    </p:spTree>
    <p:extLst>
      <p:ext uri="{BB962C8B-B14F-4D97-AF65-F5344CB8AC3E}">
        <p14:creationId xmlns:p14="http://schemas.microsoft.com/office/powerpoint/2010/main" val="42015669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 problémů </a:t>
            </a:r>
            <a:r>
              <a:rPr lang="cs-CZ" dirty="0" err="1"/>
              <a:t>operacionalismu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Neadekvátní množení teoretických entit</a:t>
            </a:r>
          </a:p>
          <a:p>
            <a:r>
              <a:rPr lang="cs-CZ" dirty="0"/>
              <a:t>Nemožnost vzájemně k sobě vztáhnout výsledky více testů měřících tentýž konstrukt</a:t>
            </a:r>
          </a:p>
          <a:p>
            <a:r>
              <a:rPr lang="cs-CZ" dirty="0"/>
              <a:t>Nemožnost adekvátně vymezit chybu měření</a:t>
            </a:r>
          </a:p>
        </p:txBody>
      </p:sp>
    </p:spTree>
    <p:extLst>
      <p:ext uri="{BB962C8B-B14F-4D97-AF65-F5344CB8AC3E}">
        <p14:creationId xmlns:p14="http://schemas.microsoft.com/office/powerpoint/2010/main" val="423136211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cesty pro logický pozitivismus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Empirický základ – korelace mezi testovými skóry a dalšími proměnnými</a:t>
            </a:r>
          </a:p>
          <a:p>
            <a:r>
              <a:rPr lang="cs-CZ" dirty="0"/>
              <a:t>snaha vytvořit konstrukci na jejich základě a definovat tímto způsobem měřené atributy (bez jakýchkoli metafyzických závazků)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Měřené atributy mohou například odpovídat systematickým indukcím nad pozorovanými vzorci chování („</a:t>
            </a:r>
            <a:r>
              <a:rPr lang="cs-CZ" i="1" dirty="0"/>
              <a:t>kdyby</a:t>
            </a:r>
            <a:r>
              <a:rPr lang="cs-CZ" dirty="0"/>
              <a:t> člověk měl takovouto úroveň </a:t>
            </a:r>
            <a:r>
              <a:rPr lang="cs-CZ" dirty="0" err="1"/>
              <a:t>neuroticismu</a:t>
            </a:r>
            <a:r>
              <a:rPr lang="cs-CZ" dirty="0"/>
              <a:t>, vykazoval by takovéto vzorce“)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90515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cesty pro logický pozitivismus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81237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Reprezentační model</a:t>
            </a:r>
          </a:p>
          <a:p>
            <a:r>
              <a:rPr lang="cs-CZ" dirty="0"/>
              <a:t>měření jako konstruování matematické reprezentace empiricky pozorovaných vztahů mezi lidmi</a:t>
            </a:r>
          </a:p>
          <a:p>
            <a:r>
              <a:rPr lang="cs-CZ" dirty="0"/>
              <a:t>přiřazovaná čísla pomáhají uchovávat pozorované empirické vztahy (</a:t>
            </a:r>
            <a:r>
              <a:rPr lang="cs-CZ" dirty="0" err="1"/>
              <a:t>homomorfismus</a:t>
            </a:r>
            <a:r>
              <a:rPr lang="cs-CZ" dirty="0"/>
              <a:t>)</a:t>
            </a:r>
          </a:p>
          <a:p>
            <a:r>
              <a:rPr lang="cs-CZ" dirty="0"/>
              <a:t>jde o jakousi přiznaně zkonstruovanou mapu</a:t>
            </a:r>
          </a:p>
          <a:p>
            <a:pPr lvl="1"/>
            <a:r>
              <a:rPr lang="cs-CZ" dirty="0"/>
              <a:t>inteligence je tak například reprezentace empiricky pozorovaných vztahů mezi lidmi a položkami v testu</a:t>
            </a:r>
          </a:p>
          <a:p>
            <a:pPr lvl="1"/>
            <a:endParaRPr lang="cs-CZ" dirty="0"/>
          </a:p>
          <a:p>
            <a:pPr marL="0" indent="0">
              <a:buNone/>
            </a:pPr>
            <a:r>
              <a:rPr lang="cs-CZ" b="1" dirty="0"/>
              <a:t>problém</a:t>
            </a:r>
            <a:r>
              <a:rPr lang="cs-CZ" dirty="0"/>
              <a:t>: jak naložit s chybou měření?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54150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Pragmatismus (instrumentalismus)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teorií je umožnit nám úspěšné fungování v okolním světě – efektní jednání, dosahování cílů apod.</a:t>
            </a:r>
          </a:p>
          <a:p>
            <a:r>
              <a:rPr lang="cs-CZ" dirty="0"/>
              <a:t>Důraz na praktické důsledky našich teorií – lze vztáhnout i k měření</a:t>
            </a:r>
          </a:p>
          <a:p>
            <a:r>
              <a:rPr lang="cs-CZ" dirty="0"/>
              <a:t>Hlavním kritériem úspěšného psychologického měření je tedy to, zda je pro nás jeho výsledek nějak dále užitečný</a:t>
            </a:r>
          </a:p>
        </p:txBody>
      </p:sp>
    </p:spTree>
    <p:extLst>
      <p:ext uri="{BB962C8B-B14F-4D97-AF65-F5344CB8AC3E}">
        <p14:creationId xmlns:p14="http://schemas.microsoft.com/office/powerpoint/2010/main" val="3245494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něco měřit v psychologii?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Jen obtížně lze popřít sociální/kulturní (spolu)</a:t>
            </a:r>
            <a:r>
              <a:rPr lang="cs-CZ" dirty="0">
                <a:solidFill>
                  <a:srgbClr val="C00000"/>
                </a:solidFill>
              </a:rPr>
              <a:t>konstruovanost</a:t>
            </a:r>
            <a:r>
              <a:rPr lang="cs-CZ" dirty="0"/>
              <a:t> psychologických pojmů – </a:t>
            </a:r>
            <a:r>
              <a:rPr lang="cs-CZ" dirty="0">
                <a:solidFill>
                  <a:srgbClr val="C00000"/>
                </a:solidFill>
              </a:rPr>
              <a:t>konstruktů</a:t>
            </a:r>
            <a:r>
              <a:rPr lang="cs-CZ" dirty="0"/>
              <a:t>, které spíše vytváříme, než abychom je objevovali</a:t>
            </a: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3334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Pragmatismus při měření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Měření nelze chápat jako získávání znalostí o měřených osobách</a:t>
            </a:r>
          </a:p>
          <a:p>
            <a:r>
              <a:rPr lang="cs-CZ" dirty="0"/>
              <a:t>Měření v podstatě odpovídá tomu, že dojde k nějaké testové proceduře, která přinese určité výsledky</a:t>
            </a:r>
          </a:p>
          <a:p>
            <a:pPr lvl="1"/>
            <a:r>
              <a:rPr lang="cs-CZ" dirty="0"/>
              <a:t>poměrně </a:t>
            </a:r>
            <a:r>
              <a:rPr lang="cs-CZ" dirty="0" err="1"/>
              <a:t>protiintuitivní</a:t>
            </a:r>
            <a:r>
              <a:rPr lang="cs-CZ" dirty="0"/>
              <a:t> předpoklad, protože testování obvykle zahrnuje měřicí a „ne-měřicí“ aspekty, mezi kterými dokážeme rozlišovat</a:t>
            </a:r>
          </a:p>
          <a:p>
            <a:pPr lvl="1"/>
            <a:r>
              <a:rPr lang="cs-CZ" dirty="0"/>
              <a:t>neumožňuje nám identifikovat, jak došlo k tomu, že test funguje</a:t>
            </a:r>
          </a:p>
        </p:txBody>
      </p:sp>
    </p:spTree>
    <p:extLst>
      <p:ext uri="{BB962C8B-B14F-4D97-AF65-F5344CB8AC3E}">
        <p14:creationId xmlns:p14="http://schemas.microsoft.com/office/powerpoint/2010/main" val="38153673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Antirealismus (konstruktivismus)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Logický pozitivismus</a:t>
            </a:r>
          </a:p>
          <a:p>
            <a:pPr lvl="1"/>
            <a:r>
              <a:rPr lang="cs-CZ" dirty="0" err="1"/>
              <a:t>Operacionalismus</a:t>
            </a:r>
            <a:endParaRPr lang="cs-CZ" dirty="0"/>
          </a:p>
          <a:p>
            <a:r>
              <a:rPr lang="cs-CZ" dirty="0"/>
              <a:t>Pragmatismus/instrumentalismus</a:t>
            </a:r>
          </a:p>
          <a:p>
            <a:r>
              <a:rPr lang="cs-CZ" dirty="0"/>
              <a:t>Sociální konstruktivismus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25096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Realismus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Cílem vědeckého zkoumání je získávat poznání o okolním světě</a:t>
            </a:r>
          </a:p>
          <a:p>
            <a:r>
              <a:rPr lang="cs-CZ" dirty="0"/>
              <a:t>Realistické „závazky“:</a:t>
            </a:r>
          </a:p>
          <a:p>
            <a:pPr lvl="1"/>
            <a:r>
              <a:rPr lang="cs-CZ" dirty="0"/>
              <a:t>Metafyzický: Existuje svět, který je (částečně) nezávislý na našem poznání</a:t>
            </a:r>
          </a:p>
          <a:p>
            <a:pPr lvl="1"/>
            <a:r>
              <a:rPr lang="cs-CZ" dirty="0"/>
              <a:t>Sémantický: Věty o okolním světě mohou mít pravdivostní hodnotu</a:t>
            </a:r>
          </a:p>
          <a:p>
            <a:pPr lvl="1"/>
            <a:r>
              <a:rPr lang="cs-CZ" dirty="0"/>
              <a:t>Epistemologický: Pravdivé věty o okolním světě představují naši znalost o něm</a:t>
            </a:r>
          </a:p>
          <a:p>
            <a:r>
              <a:rPr lang="cs-CZ" dirty="0"/>
              <a:t>Realismus entit (např. vazba) – realismus teorií (např. faktory přispívající k jejímu formování)</a:t>
            </a:r>
          </a:p>
        </p:txBody>
      </p:sp>
    </p:spTree>
    <p:extLst>
      <p:ext uri="{BB962C8B-B14F-4D97-AF65-F5344CB8AC3E}">
        <p14:creationId xmlns:p14="http://schemas.microsoft.com/office/powerpoint/2010/main" val="39453484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Přitažlivost realismu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Argument zázrakem: jediný filozofický přístup, pro který nepředstavují úspěchy vědy zázrak</a:t>
            </a:r>
          </a:p>
          <a:p>
            <a:r>
              <a:rPr lang="cs-CZ" dirty="0"/>
              <a:t>Elegantní vysvětlení, jak je možné, že skrze různé postupy často dospíváme k předpokladu týchž entit a teorií</a:t>
            </a:r>
          </a:p>
        </p:txBody>
      </p:sp>
    </p:spTree>
    <p:extLst>
      <p:ext uri="{BB962C8B-B14F-4D97-AF65-F5344CB8AC3E}">
        <p14:creationId xmlns:p14="http://schemas.microsoft.com/office/powerpoint/2010/main" val="335580273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Realismus v psychologii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Psychologie a její měření často implicitně stojí na realistických východiscích</a:t>
            </a:r>
          </a:p>
          <a:p>
            <a:pPr lvl="1"/>
            <a:r>
              <a:rPr lang="cs-CZ" dirty="0"/>
              <a:t>intuitivně odlišujeme měřený atribut od měření samotného</a:t>
            </a:r>
          </a:p>
          <a:p>
            <a:pPr lvl="1"/>
            <a:r>
              <a:rPr lang="cs-CZ" dirty="0"/>
              <a:t>běžné intuitivní pojetí chyby měření není možné bez rozlišování mezi naměřeným a „reálným“ (</a:t>
            </a:r>
            <a:r>
              <a:rPr lang="cs-CZ" dirty="0" err="1"/>
              <a:t>konstruktovým</a:t>
            </a:r>
            <a:r>
              <a:rPr lang="cs-CZ" dirty="0"/>
              <a:t>) skóre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649686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Realismus v psychologii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Psychologie a její měření často implicitně stojí na realistických východiscích</a:t>
            </a:r>
          </a:p>
          <a:p>
            <a:pPr lvl="1"/>
            <a:r>
              <a:rPr lang="cs-CZ" dirty="0"/>
              <a:t>intuitivně odlišujeme měřený atribut od měření samotného</a:t>
            </a:r>
          </a:p>
          <a:p>
            <a:pPr lvl="1"/>
            <a:r>
              <a:rPr lang="cs-CZ" dirty="0"/>
              <a:t>běžné intuitivní pojetí chyby měření není možné bez rozlišování mezi naměřeným a „reálným“ (</a:t>
            </a:r>
            <a:r>
              <a:rPr lang="cs-CZ" dirty="0" err="1"/>
              <a:t>konstruktovým</a:t>
            </a:r>
            <a:r>
              <a:rPr lang="cs-CZ" dirty="0"/>
              <a:t>) skóre</a:t>
            </a:r>
          </a:p>
          <a:p>
            <a:r>
              <a:rPr lang="cs-CZ" dirty="0"/>
              <a:t>Zároveň se ale často explicitnímu realismu vyhýbáme, zvláště s odkazem na sociální/kulturní (spolu)konstruovanost psychologických pojmů </a:t>
            </a:r>
          </a:p>
        </p:txBody>
      </p:sp>
    </p:spTree>
    <p:extLst>
      <p:ext uri="{BB962C8B-B14F-4D97-AF65-F5344CB8AC3E}">
        <p14:creationId xmlns:p14="http://schemas.microsoft.com/office/powerpoint/2010/main" val="28707051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Běžné </a:t>
            </a:r>
            <a:r>
              <a:rPr lang="cs-CZ" dirty="0" err="1"/>
              <a:t>miskoncepce</a:t>
            </a:r>
            <a:r>
              <a:rPr lang="cs-CZ" dirty="0"/>
              <a:t> realismu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Realismus = pozitivismus (versus sociální konstruktivismus)</a:t>
            </a:r>
          </a:p>
          <a:p>
            <a:pPr lvl="1"/>
            <a:r>
              <a:rPr lang="cs-CZ" dirty="0"/>
              <a:t>ve skutečnosti představují pozitivismus a sociální konstruktivismus filozofické sourozence, zatímco realismus se od obou výrazně odlišuje</a:t>
            </a:r>
          </a:p>
          <a:p>
            <a:r>
              <a:rPr lang="cs-CZ" dirty="0"/>
              <a:t>Realismus = redukcionismus (např. biologismus či </a:t>
            </a:r>
            <a:r>
              <a:rPr lang="cs-CZ" dirty="0" err="1"/>
              <a:t>fyzikalismus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předpoklad „reálné“ existence psychologických entit nutně neznamená jejich neurofyziologickou či obecně materiální povahu</a:t>
            </a:r>
          </a:p>
          <a:p>
            <a:r>
              <a:rPr lang="cs-CZ" dirty="0"/>
              <a:t>Realismus = naivní realismus</a:t>
            </a:r>
          </a:p>
          <a:p>
            <a:pPr lvl="1"/>
            <a:r>
              <a:rPr lang="cs-CZ" dirty="0"/>
              <a:t>realismus nemusí nutně znamenat naivní víru, že se v našem poznání odráží svět přímo tak, jak je</a:t>
            </a:r>
          </a:p>
        </p:txBody>
      </p:sp>
    </p:spTree>
    <p:extLst>
      <p:ext uri="{BB962C8B-B14F-4D97-AF65-F5344CB8AC3E}">
        <p14:creationId xmlns:p14="http://schemas.microsoft.com/office/powerpoint/2010/main" val="5436744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58848" cy="1325563"/>
          </a:xfrm>
        </p:spPr>
        <p:txBody>
          <a:bodyPr/>
          <a:lstStyle/>
          <a:p>
            <a:r>
              <a:rPr lang="cs-CZ" dirty="0"/>
              <a:t>Příklad realistického přístupu k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Pozorované skóre – náš kvantifikovaný záznam o konstruktu, výsledek použití našich měřicích nástrojů</a:t>
            </a:r>
          </a:p>
          <a:p>
            <a:r>
              <a:rPr lang="cs-CZ" sz="2400" dirty="0"/>
              <a:t>Konstrukt – pojem, který slouží k popisu fenoménu, jenž nás zajímá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Konstrukty odkazují k fenoménům, které </a:t>
            </a:r>
            <a:r>
              <a:rPr lang="cs-CZ" sz="2400" b="1" dirty="0"/>
              <a:t>skutečně existují </a:t>
            </a:r>
            <a:r>
              <a:rPr lang="cs-CZ" sz="2400" dirty="0"/>
              <a:t>nezávisle naší reflexi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Konstrukty samy o sobě reálné nejsou – jde o součásti vědeckého diskurzu, představují slovní pojmenování fenoménů, které nás zajímají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Fenomény popisované konstrukty mohou být pozorovatelné (např. výkon) i nepozorovatelné (např. postoj)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/>
              <a:t>Konstrukty se liší v tom, jak dobře popisují a dávají význam fenoménům, kterými se zabýváme</a:t>
            </a:r>
          </a:p>
        </p:txBody>
      </p:sp>
    </p:spTree>
    <p:extLst>
      <p:ext uri="{BB962C8B-B14F-4D97-AF65-F5344CB8AC3E}">
        <p14:creationId xmlns:p14="http://schemas.microsoft.com/office/powerpoint/2010/main" val="39918785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Reálný fenomén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Měření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55322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Konstrukt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010661" y="3530786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Pozorovatelný</a:t>
            </a:r>
          </a:p>
          <a:p>
            <a:pPr algn="ctr"/>
            <a:r>
              <a:rPr lang="cs-CZ" sz="2400" dirty="0"/>
              <a:t>Nepozorovatelný</a:t>
            </a:r>
          </a:p>
        </p:txBody>
      </p:sp>
      <p:cxnSp>
        <p:nvCxnSpPr>
          <p:cNvPr id="10" name="Přímá spojnice se šipkou 9"/>
          <p:cNvCxnSpPr>
            <a:stCxn id="7" idx="3"/>
            <a:endCxn id="5" idx="1"/>
          </p:cNvCxnSpPr>
          <p:nvPr/>
        </p:nvCxnSpPr>
        <p:spPr>
          <a:xfrm>
            <a:off x="7147775" y="2874557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281940" y="1512645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Odkazování</a:t>
            </a:r>
          </a:p>
          <a:p>
            <a:pPr algn="ctr"/>
            <a:r>
              <a:rPr lang="cs-CZ" sz="2400" dirty="0"/>
              <a:t>Popis</a:t>
            </a:r>
          </a:p>
        </p:txBody>
      </p:sp>
      <p:cxnSp>
        <p:nvCxnSpPr>
          <p:cNvPr id="12" name="Přímá spojnice se šipkou 11"/>
          <p:cNvCxnSpPr>
            <a:stCxn id="6" idx="3"/>
            <a:endCxn id="7" idx="1"/>
          </p:cNvCxnSpPr>
          <p:nvPr/>
        </p:nvCxnSpPr>
        <p:spPr>
          <a:xfrm>
            <a:off x="3690335" y="2874557"/>
            <a:ext cx="86288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095780" y="3527511"/>
            <a:ext cx="2594555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Číselný záznam konstruktu,</a:t>
            </a:r>
          </a:p>
          <a:p>
            <a:pPr algn="ctr"/>
            <a:r>
              <a:rPr lang="cs-CZ" sz="2400" dirty="0"/>
              <a:t>jeho empirická paralela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553220" y="3527511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Součást vědeckého jazyka</a:t>
            </a:r>
          </a:p>
        </p:txBody>
      </p:sp>
    </p:spTree>
    <p:extLst>
      <p:ext uri="{BB962C8B-B14F-4D97-AF65-F5344CB8AC3E}">
        <p14:creationId xmlns:p14="http://schemas.microsoft.com/office/powerpoint/2010/main" val="28794500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958848" cy="1325563"/>
          </a:xfrm>
        </p:spPr>
        <p:txBody>
          <a:bodyPr/>
          <a:lstStyle/>
          <a:p>
            <a:r>
              <a:rPr lang="cs-CZ" dirty="0"/>
              <a:t>Příklad realistického přístupu k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880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b="1" dirty="0">
                <a:sym typeface="Wingdings" panose="05000000000000000000" pitchFamily="2" charset="2"/>
              </a:rPr>
              <a:t>Kritický realismus</a:t>
            </a:r>
          </a:p>
          <a:p>
            <a:r>
              <a:rPr lang="cs-CZ" dirty="0"/>
              <a:t>Často existují alternativní „empiricky ekvivalentní“ konstrukty a teorie, které nám umožňují uchopit zkoumané fenomény</a:t>
            </a:r>
          </a:p>
          <a:p>
            <a:r>
              <a:rPr lang="cs-CZ" dirty="0"/>
              <a:t>Naše konstrukty a teorie jsou společensky a kulturně podmíněné, vznikají v určitém historickém okamžiku, proměňují se v čase, promítají se do nich veškeré předpoklady, omezení, motivace atd. spojené s určitou vědeckou komunitou … přesto však odkazují k reálně existujícím fenoménům</a:t>
            </a:r>
          </a:p>
          <a:p>
            <a:r>
              <a:rPr lang="cs-CZ" dirty="0"/>
              <a:t>Nepoznáváme svět neutrálně, což ale neznamená, že jej nepoznáváme vůbec</a:t>
            </a:r>
          </a:p>
        </p:txBody>
      </p:sp>
    </p:spTree>
    <p:extLst>
      <p:ext uri="{BB962C8B-B14F-4D97-AF65-F5344CB8AC3E}">
        <p14:creationId xmlns:p14="http://schemas.microsoft.com/office/powerpoint/2010/main" val="271135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něco měřit v psychologii?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Jen obtížně lze popřít sociální/kulturní (spolu)</a:t>
            </a:r>
            <a:r>
              <a:rPr lang="cs-CZ" dirty="0">
                <a:solidFill>
                  <a:srgbClr val="C00000"/>
                </a:solidFill>
              </a:rPr>
              <a:t>konstruovanost</a:t>
            </a:r>
            <a:r>
              <a:rPr lang="cs-CZ" dirty="0"/>
              <a:t> psychologických pojmů – </a:t>
            </a:r>
            <a:r>
              <a:rPr lang="cs-CZ" dirty="0">
                <a:solidFill>
                  <a:srgbClr val="C00000"/>
                </a:solidFill>
              </a:rPr>
              <a:t>konstruktů</a:t>
            </a:r>
            <a:r>
              <a:rPr lang="cs-CZ" dirty="0"/>
              <a:t>, které spíše vytváříme, než abychom je objevovali</a:t>
            </a:r>
            <a:endParaRPr lang="cs-CZ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Jak si lze představit měření něčeho, co je konstruované?</a:t>
            </a:r>
          </a:p>
          <a:p>
            <a:pPr marL="0" indent="0">
              <a:buNone/>
            </a:pPr>
            <a:r>
              <a:rPr lang="cs-CZ" dirty="0"/>
              <a:t>Měříme tak vůbec něco reálného?</a:t>
            </a:r>
          </a:p>
          <a:p>
            <a:pPr marL="0" indent="0">
              <a:buNone/>
            </a:pPr>
            <a:r>
              <a:rPr lang="cs-CZ" dirty="0"/>
              <a:t>A pokud ano, lze u těchto věcí určovat jejich kvantitu?</a:t>
            </a:r>
          </a:p>
          <a:p>
            <a:pPr marL="0" indent="0">
              <a:buNone/>
            </a:pPr>
            <a:r>
              <a:rPr lang="cs-CZ" dirty="0"/>
              <a:t>Co v takovém kontextu znamená chyba měření?</a:t>
            </a:r>
          </a:p>
          <a:p>
            <a:pPr marL="0" indent="0">
              <a:buNone/>
            </a:pPr>
            <a:endParaRPr lang="cs-CZ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13846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Latentní proměnné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7497649" cy="4351338"/>
          </a:xfrm>
        </p:spPr>
        <p:txBody>
          <a:bodyPr/>
          <a:lstStyle/>
          <a:p>
            <a:r>
              <a:rPr lang="cs-CZ" dirty="0"/>
              <a:t>Modely měření pracující s latentními proměnnými předpokládají realistickou ontologii</a:t>
            </a:r>
          </a:p>
          <a:p>
            <a:r>
              <a:rPr lang="cs-CZ" dirty="0"/>
              <a:t>Umožňují jednoznačnou interpretaci chyb měření</a:t>
            </a:r>
          </a:p>
          <a:p>
            <a:r>
              <a:rPr lang="cs-CZ" dirty="0"/>
              <a:t>Předpokládají kauzální vztah mezi latentní proměnnou a jejími indikátory (měřená entita je kauzální příčinou skórů, které pozorujeme)</a:t>
            </a:r>
          </a:p>
        </p:txBody>
      </p:sp>
      <p:sp>
        <p:nvSpPr>
          <p:cNvPr id="4" name="Ovál 3"/>
          <p:cNvSpPr/>
          <p:nvPr/>
        </p:nvSpPr>
        <p:spPr>
          <a:xfrm>
            <a:off x="9356502" y="5159533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8783392" y="400129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9556125" y="400129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10328858" y="400129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Přímá spojnice se šipkou 8"/>
          <p:cNvCxnSpPr>
            <a:stCxn id="4" idx="0"/>
            <a:endCxn id="5" idx="2"/>
          </p:cNvCxnSpPr>
          <p:nvPr/>
        </p:nvCxnSpPr>
        <p:spPr>
          <a:xfrm flipH="1" flipV="1">
            <a:off x="9021651" y="447781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6" idx="2"/>
          </p:cNvCxnSpPr>
          <p:nvPr/>
        </p:nvCxnSpPr>
        <p:spPr>
          <a:xfrm flipV="1">
            <a:off x="9794384" y="4477812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>
            <a:stCxn id="4" idx="0"/>
            <a:endCxn id="7" idx="2"/>
          </p:cNvCxnSpPr>
          <p:nvPr/>
        </p:nvCxnSpPr>
        <p:spPr>
          <a:xfrm flipV="1">
            <a:off x="9794384" y="447781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>
            <a:endCxn id="5" idx="0"/>
          </p:cNvCxnSpPr>
          <p:nvPr/>
        </p:nvCxnSpPr>
        <p:spPr>
          <a:xfrm>
            <a:off x="9018431" y="362809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/>
          <p:nvPr/>
        </p:nvCxnSpPr>
        <p:spPr>
          <a:xfrm>
            <a:off x="9809411" y="3630064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10567117" y="363064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8632064" y="3232717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</p:spTree>
    <p:extLst>
      <p:ext uri="{BB962C8B-B14F-4D97-AF65-F5344CB8AC3E}">
        <p14:creationId xmlns:p14="http://schemas.microsoft.com/office/powerpoint/2010/main" val="18762096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konstruktů na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613812"/>
          </a:xfrm>
        </p:spPr>
        <p:txBody>
          <a:bodyPr/>
          <a:lstStyle/>
          <a:p>
            <a:r>
              <a:rPr lang="cs-CZ" dirty="0"/>
              <a:t>Klíčová otázka pro realismus, irelevantní z hlediska pozitivismu (vč. </a:t>
            </a:r>
            <a:r>
              <a:rPr lang="cs-CZ" dirty="0" err="1"/>
              <a:t>operacionalismu</a:t>
            </a:r>
            <a:r>
              <a:rPr lang="cs-CZ" dirty="0"/>
              <a:t>)</a:t>
            </a:r>
          </a:p>
          <a:p>
            <a:r>
              <a:rPr lang="cs-CZ" dirty="0"/>
              <a:t>Tradiční podmínky kauzality</a:t>
            </a:r>
          </a:p>
          <a:p>
            <a:pPr lvl="1"/>
            <a:r>
              <a:rPr lang="cs-CZ" dirty="0"/>
              <a:t>Kovariance (asociace)</a:t>
            </a:r>
          </a:p>
          <a:p>
            <a:pPr lvl="1"/>
            <a:r>
              <a:rPr lang="cs-CZ" dirty="0"/>
              <a:t>Časová následnost</a:t>
            </a:r>
          </a:p>
          <a:p>
            <a:pPr lvl="1"/>
            <a:r>
              <a:rPr lang="cs-CZ" dirty="0"/>
              <a:t>Vyloučení třetích proměnných</a:t>
            </a:r>
          </a:p>
          <a:p>
            <a:r>
              <a:rPr lang="cs-CZ" dirty="0"/>
              <a:t>Modely latentních proměnných v sobě všechny tyto tři podmínky zahrnují</a:t>
            </a:r>
          </a:p>
          <a:p>
            <a:r>
              <a:rPr lang="cs-CZ" dirty="0"/>
              <a:t>Prakticky lze splnění všech podmínek alespoň částečně empiricky testovat, anebo nad nimi uvažovat pomocí myšlenkových experimentů </a:t>
            </a:r>
          </a:p>
        </p:txBody>
      </p:sp>
    </p:spTree>
    <p:extLst>
      <p:ext uri="{BB962C8B-B14F-4D97-AF65-F5344CB8AC3E}">
        <p14:creationId xmlns:p14="http://schemas.microsoft.com/office/powerpoint/2010/main" val="31303012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Působení konstruktů na indikátory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613812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Dvě důležitá témata</a:t>
            </a:r>
          </a:p>
          <a:p>
            <a:r>
              <a:rPr lang="cs-CZ" dirty="0"/>
              <a:t>Problém s kovariancí (a jeho důsledky pro naše pojetí povahy měřených konstruktů)</a:t>
            </a:r>
          </a:p>
          <a:p>
            <a:r>
              <a:rPr lang="cs-CZ" dirty="0"/>
              <a:t>Reflektivní versus formativní měření</a:t>
            </a:r>
          </a:p>
        </p:txBody>
      </p:sp>
    </p:spTree>
    <p:extLst>
      <p:ext uri="{BB962C8B-B14F-4D97-AF65-F5344CB8AC3E}">
        <p14:creationId xmlns:p14="http://schemas.microsoft.com/office/powerpoint/2010/main" val="114120179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Problém s podmínkou kovariance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/>
          <a:lstStyle/>
          <a:p>
            <a:r>
              <a:rPr lang="cs-CZ" dirty="0"/>
              <a:t>Kovariance odpovídá předpokladu, že se s odlišnou pozicí člověka na latentní proměnné mění jeho očekávané skóre na indikátoru</a:t>
            </a:r>
          </a:p>
          <a:p>
            <a:r>
              <a:rPr lang="cs-CZ" dirty="0"/>
              <a:t>Tuto kovarianci ovšem typicky zjišťujeme pouze mezi-subjektově (tj. na základě vztahu jednotlivce k nějaké populaci)</a:t>
            </a:r>
          </a:p>
          <a:p>
            <a:r>
              <a:rPr lang="cs-CZ" dirty="0"/>
              <a:t>Na vnitro-subjektové úrovni (tj. na úrovni vnitřních procesů jednotlivce) často žádná variabilita, a tudíž ani kovariance neexistují</a:t>
            </a:r>
          </a:p>
          <a:p>
            <a:pPr lvl="1"/>
            <a:r>
              <a:rPr lang="cs-CZ" dirty="0"/>
              <a:t>viz například inteligence či osobností rysy</a:t>
            </a:r>
          </a:p>
        </p:txBody>
      </p:sp>
    </p:spTree>
    <p:extLst>
      <p:ext uri="{BB962C8B-B14F-4D97-AF65-F5344CB8AC3E}">
        <p14:creationId xmlns:p14="http://schemas.microsoft.com/office/powerpoint/2010/main" val="291361726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Mezi- vs. vnitro-subjektové měření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/>
              <a:t>Kromě toho, pokud nějaká vnitro-subjektová variabilita existuje …</a:t>
            </a:r>
          </a:p>
          <a:p>
            <a:pPr lvl="1"/>
            <a:r>
              <a:rPr lang="cs-CZ" dirty="0"/>
              <a:t>o vnitro-subjektové struktuře (</a:t>
            </a:r>
            <a:r>
              <a:rPr lang="cs-CZ" dirty="0" err="1"/>
              <a:t>dimenzionalitě</a:t>
            </a:r>
            <a:r>
              <a:rPr lang="cs-CZ" dirty="0"/>
              <a:t>) konstruktů typicky nemáme téměř žádné poznatky</a:t>
            </a:r>
          </a:p>
          <a:p>
            <a:pPr lvl="1"/>
            <a:r>
              <a:rPr lang="cs-CZ" dirty="0"/>
              <a:t>pokud tyto poznatky máme, naznačují, že struktura konstruktů je běžně odlišná na mezi-subjektové úrovni a vnitro-subjektové úrovni</a:t>
            </a:r>
          </a:p>
          <a:p>
            <a:pPr lvl="1"/>
            <a:r>
              <a:rPr lang="cs-CZ" dirty="0"/>
              <a:t>vnitro-subjektová struktura se navíc může lišit člověk od člověka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47115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Mezi- vs. vnitro-subjektové měření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/>
              <a:t>Typickou chybou psychologie je, že interpretuje konstrukty, o kterých máme poznatky pouze na mezi-subjektové úrovni, jako by se jednalo o poznatky vnitro-subjektové </a:t>
            </a:r>
          </a:p>
          <a:p>
            <a:pPr lvl="1"/>
            <a:r>
              <a:rPr lang="cs-CZ" dirty="0"/>
              <a:t>inteligence jako entita v hlavě/mysli daného člověka, která jej vede k určitému odpovídání v testu</a:t>
            </a:r>
          </a:p>
          <a:p>
            <a:pPr lvl="1"/>
            <a:r>
              <a:rPr lang="cs-CZ" dirty="0"/>
              <a:t>pět komponent pěti-faktorového modelu jako pět entit v hlavě každého z nás, které v nás probouzejí určité chování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002641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Mezi- vs. vnitro-subjektové měření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/>
              <a:t>Typickou chybou psychologie je, že interpretuje konstrukty, o kterých máme poznatky pouze na mezi-subjektové úrovni, jako by se jednalo o poznatky vnitro-subjektové </a:t>
            </a:r>
          </a:p>
          <a:p>
            <a:pPr lvl="1"/>
            <a:r>
              <a:rPr lang="cs-CZ" dirty="0"/>
              <a:t>inteligence jako entita v hlavě/mysli daného člověka, která jej vede k určitému odpovídání v testu</a:t>
            </a:r>
          </a:p>
          <a:p>
            <a:pPr lvl="1"/>
            <a:r>
              <a:rPr lang="cs-CZ" dirty="0"/>
              <a:t>pět komponent pěti-faktorového modelu jako pět entit v hlavě každého z nás, které v nás probouzejí určité chování</a:t>
            </a:r>
          </a:p>
          <a:p>
            <a:r>
              <a:rPr lang="cs-CZ" dirty="0"/>
              <a:t>Paradoxní přitom je, že když rekonstruujeme kognitivní vnitro-subjektový proces odpovídání člověka na položky v inteligenčním testu, žádná „tajemná“ entita jménem inteligence do tohoto procesu nevstupuje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97259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Mezi- vs. vnitro-subjektové měření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/>
              <a:t>Příklady chybných úvah plynoucích ze záměny mezi-subjektového a vnitro-subjektového</a:t>
            </a:r>
          </a:p>
          <a:p>
            <a:pPr lvl="1"/>
            <a:r>
              <a:rPr lang="cs-CZ" dirty="0"/>
              <a:t>koeficient dědičnosti pro IQ skóry o velikosti .50 znamená, že 50 % mé inteligence jsem zdědil</a:t>
            </a:r>
          </a:p>
          <a:p>
            <a:pPr lvl="1"/>
            <a:r>
              <a:rPr lang="cs-CZ" dirty="0"/>
              <a:t>skutečnost, že 30 % variability mezi studenty v dosažených známkách vysvětluje výsledek přijímacího řízení, neznamená, že 30 % mých známek je vysvětlitelných na základě výsledků přijímacího řízení</a:t>
            </a:r>
          </a:p>
          <a:p>
            <a:pPr lvl="1"/>
            <a:r>
              <a:rPr lang="cs-CZ" dirty="0"/>
              <a:t>lineární model růstu (čehokoli) znamená, že mohu očekávat lineární růst na úrovni jednotlivců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606066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tím? Typologie konstruktů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Lokálně homogenní</a:t>
            </a:r>
          </a:p>
          <a:p>
            <a:pPr lvl="1"/>
            <a:r>
              <a:rPr lang="cs-CZ" dirty="0"/>
              <a:t>náš konstrukt správně vysvětluje mezi-subjektové i vnitro-subjektové rozdíly</a:t>
            </a:r>
          </a:p>
          <a:p>
            <a:pPr lvl="1"/>
            <a:r>
              <a:rPr lang="cs-CZ" dirty="0"/>
              <a:t>struktura konstruktu je tatáž pro každého člověka</a:t>
            </a:r>
          </a:p>
          <a:p>
            <a:pPr lvl="1"/>
            <a:r>
              <a:rPr lang="cs-CZ" dirty="0"/>
              <a:t>příklady: nálada, úzkost, nabuzení</a:t>
            </a:r>
          </a:p>
          <a:p>
            <a:r>
              <a:rPr lang="cs-CZ" dirty="0"/>
              <a:t>Lokálně heterogenní</a:t>
            </a:r>
          </a:p>
          <a:p>
            <a:pPr lvl="1"/>
            <a:r>
              <a:rPr lang="cs-CZ" dirty="0"/>
              <a:t>konstrukt s jasnou mezi-subjektovou strukturou, ale odlišnými vnitro-subjektovými strukturami</a:t>
            </a:r>
          </a:p>
          <a:p>
            <a:pPr lvl="1"/>
            <a:r>
              <a:rPr lang="cs-CZ" dirty="0"/>
              <a:t>příklady: stres, některé postoje</a:t>
            </a:r>
          </a:p>
          <a:p>
            <a:r>
              <a:rPr lang="cs-CZ" dirty="0"/>
              <a:t>Lokálně irelevantní</a:t>
            </a:r>
          </a:p>
          <a:p>
            <a:pPr lvl="1"/>
            <a:r>
              <a:rPr lang="cs-CZ" dirty="0"/>
              <a:t>stabilní konstrukty, u kterých typicky považujeme vnitro-subjektovou variabilitu za chybu měření</a:t>
            </a:r>
          </a:p>
          <a:p>
            <a:pPr lvl="1"/>
            <a:r>
              <a:rPr lang="cs-CZ" dirty="0"/>
              <a:t>obrovská abstrakce z individuální roviny</a:t>
            </a:r>
          </a:p>
          <a:p>
            <a:pPr lvl="1"/>
            <a:r>
              <a:rPr lang="cs-CZ" dirty="0"/>
              <a:t>příklady: inteligence, osobnostní rysy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810275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 tím? </a:t>
            </a:r>
            <a:r>
              <a:rPr lang="cs-CZ" sz="2800" dirty="0"/>
              <a:t>(</a:t>
            </a:r>
            <a:r>
              <a:rPr lang="cs-CZ" sz="2800" dirty="0" err="1"/>
              <a:t>Borsboom</a:t>
            </a:r>
            <a:r>
              <a:rPr lang="cs-CZ" sz="2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3964"/>
          </a:xfrm>
        </p:spPr>
        <p:txBody>
          <a:bodyPr>
            <a:normAutofit/>
          </a:bodyPr>
          <a:lstStyle/>
          <a:p>
            <a:r>
              <a:rPr lang="cs-CZ" dirty="0"/>
              <a:t>Psychologie by se měla zaměřit na vnitro-subjektové souvislosti konstruktů, které typicky zkoumáme výhradně mezi-subjektově</a:t>
            </a:r>
          </a:p>
          <a:p>
            <a:pPr lvl="1"/>
            <a:r>
              <a:rPr lang="cs-CZ" dirty="0"/>
              <a:t>znamená to i částečnou proměnu její metodologie</a:t>
            </a:r>
          </a:p>
          <a:p>
            <a:r>
              <a:rPr lang="cs-CZ" dirty="0"/>
              <a:t>Měli bychom si ujasnit, co vlastně myslíme konstrukty spadajícími do lokálně irelevantní skupiny</a:t>
            </a:r>
          </a:p>
          <a:p>
            <a:pPr lvl="1"/>
            <a:r>
              <a:rPr lang="cs-CZ" dirty="0"/>
              <a:t>nemohou být nalezeny na rovině jednotlivců</a:t>
            </a:r>
          </a:p>
          <a:p>
            <a:pPr lvl="1"/>
            <a:r>
              <a:rPr lang="cs-CZ" dirty="0"/>
              <a:t>jedná se spíše o charakteristiky větších celků (populací)</a:t>
            </a:r>
          </a:p>
          <a:p>
            <a:pPr lvl="1"/>
            <a:r>
              <a:rPr lang="cs-CZ" dirty="0"/>
              <a:t>naším úkolem může být hledat teorii, která dokáže smysluplně propojit tyto abstraktní mezi-subjektové konstrukty s procesy na úrovni jednotlivců</a:t>
            </a:r>
          </a:p>
          <a:p>
            <a:pPr lvl="2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4304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něco měřit v psychologii?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Jestliže v přírodních vědách můžeme měření chápat jako proces přiřazování číselných hodnot k různým veličinám (např. hmotnost), potom měření v psychologii</a:t>
            </a:r>
          </a:p>
          <a:p>
            <a:endParaRPr lang="cs-CZ" dirty="0"/>
          </a:p>
          <a:p>
            <a:r>
              <a:rPr lang="cs-CZ" dirty="0"/>
              <a:t>lze chápat pouze metaforicky</a:t>
            </a:r>
          </a:p>
          <a:p>
            <a:r>
              <a:rPr lang="cs-CZ" dirty="0"/>
              <a:t>nebo musí mít jinou definici než v přírodních vědách</a:t>
            </a:r>
          </a:p>
        </p:txBody>
      </p:sp>
    </p:spTree>
    <p:extLst>
      <p:ext uri="{BB962C8B-B14F-4D97-AF65-F5344CB8AC3E}">
        <p14:creationId xmlns:p14="http://schemas.microsoft.com/office/powerpoint/2010/main" val="122367369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Reflektivní versus formativní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Realismus neznamená, že všechny konstrukty musejí nutně odkazovat reálně existujícím fenoménům</a:t>
            </a:r>
          </a:p>
          <a:p>
            <a:r>
              <a:rPr lang="cs-CZ" dirty="0"/>
              <a:t>Pro realisty tedy vzniká nutnost rozlišovat mezi měřením, při kterém konstrukty kauzálně působí na získané skóry (= </a:t>
            </a:r>
            <a:r>
              <a:rPr lang="cs-CZ" b="1" dirty="0">
                <a:solidFill>
                  <a:srgbClr val="C00000"/>
                </a:solidFill>
              </a:rPr>
              <a:t>reflektivní měření</a:t>
            </a:r>
            <a:r>
              <a:rPr lang="cs-CZ" dirty="0"/>
              <a:t>), a měřením, při kterém ze skórů post hoc formujeme své konstrukty (= </a:t>
            </a:r>
            <a:r>
              <a:rPr lang="cs-CZ" b="1" dirty="0">
                <a:solidFill>
                  <a:srgbClr val="C00000"/>
                </a:solidFill>
              </a:rPr>
              <a:t>formativní měření</a:t>
            </a:r>
            <a:r>
              <a:rPr lang="cs-CZ" dirty="0"/>
              <a:t>)</a:t>
            </a:r>
          </a:p>
          <a:p>
            <a:r>
              <a:rPr lang="cs-CZ" dirty="0"/>
              <a:t>Zatímco formativní měření je dobře slučitelné i s pozitivismem, reflektivní měření je čistě realistickou záležitostí</a:t>
            </a:r>
          </a:p>
        </p:txBody>
      </p:sp>
    </p:spTree>
    <p:extLst>
      <p:ext uri="{BB962C8B-B14F-4D97-AF65-F5344CB8AC3E}">
        <p14:creationId xmlns:p14="http://schemas.microsoft.com/office/powerpoint/2010/main" val="39174041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Reflektivní versus formativní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569336" y="4579983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3898262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04854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050514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051099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2653167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  <p:sp>
        <p:nvSpPr>
          <p:cNvPr id="15" name="Ovál 14"/>
          <p:cNvSpPr/>
          <p:nvPr/>
        </p:nvSpPr>
        <p:spPr>
          <a:xfrm>
            <a:off x="6214057" y="4579983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640947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3421744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15" idx="0"/>
          </p:cNvCxnSpPr>
          <p:nvPr/>
        </p:nvCxnSpPr>
        <p:spPr>
          <a:xfrm>
            <a:off x="5879206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2"/>
            <a:endCxn id="15" idx="0"/>
          </p:cNvCxnSpPr>
          <p:nvPr/>
        </p:nvCxnSpPr>
        <p:spPr>
          <a:xfrm>
            <a:off x="6651939" y="3898262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2"/>
            <a:endCxn id="15" idx="0"/>
          </p:cNvCxnSpPr>
          <p:nvPr/>
        </p:nvCxnSpPr>
        <p:spPr>
          <a:xfrm flipH="1">
            <a:off x="6651939" y="3898262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5" idx="5"/>
          </p:cNvCxnSpPr>
          <p:nvPr/>
        </p:nvCxnSpPr>
        <p:spPr>
          <a:xfrm flipH="1" flipV="1">
            <a:off x="6961567" y="5327493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7276564" y="5572906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42" name="Šipka dolů 41"/>
          <p:cNvSpPr/>
          <p:nvPr/>
        </p:nvSpPr>
        <p:spPr>
          <a:xfrm>
            <a:off x="2569336" y="1712892"/>
            <a:ext cx="676141" cy="734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Šipka dolů 42"/>
          <p:cNvSpPr/>
          <p:nvPr/>
        </p:nvSpPr>
        <p:spPr>
          <a:xfrm>
            <a:off x="5875986" y="1712891"/>
            <a:ext cx="676141" cy="7340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30712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Reflektivní versus formativní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 hlediska shody modelu s našimi pozorováními jsou obě alternativy často ekvivalentní – nejde tedy o dilema zodpověditelné statistickou analýzou</a:t>
            </a:r>
          </a:p>
          <a:p>
            <a:r>
              <a:rPr lang="cs-CZ" dirty="0"/>
              <a:t>Prakticky ale mohou být na každý z modelů navázány různé statistické postupy (faktorová analýza versus analýza hlavních komponent)</a:t>
            </a:r>
          </a:p>
          <a:p>
            <a:r>
              <a:rPr lang="cs-CZ" dirty="0"/>
              <a:t>Klíčová pro určení reflektivnosti versus </a:t>
            </a:r>
            <a:r>
              <a:rPr lang="cs-CZ" dirty="0" err="1"/>
              <a:t>formativnosti</a:t>
            </a:r>
            <a:r>
              <a:rPr lang="cs-CZ" dirty="0"/>
              <a:t> našeho měření jsou proto zejména naše teoretická východiska a také úvaha o časové posloupnosti (jako jedné z podmínek kauzality) pozorovaných skórů a konstruktu</a:t>
            </a:r>
          </a:p>
        </p:txBody>
      </p:sp>
    </p:spTree>
    <p:extLst>
      <p:ext uri="{BB962C8B-B14F-4D97-AF65-F5344CB8AC3E}">
        <p14:creationId xmlns:p14="http://schemas.microsoft.com/office/powerpoint/2010/main" val="409584240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569336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  <p:sp>
        <p:nvSpPr>
          <p:cNvPr id="15" name="Ovál 14"/>
          <p:cNvSpPr/>
          <p:nvPr/>
        </p:nvSpPr>
        <p:spPr>
          <a:xfrm>
            <a:off x="6214057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640947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15" idx="0"/>
          </p:cNvCxnSpPr>
          <p:nvPr/>
        </p:nvCxnSpPr>
        <p:spPr>
          <a:xfrm>
            <a:off x="5879206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2"/>
            <a:endCxn id="15" idx="0"/>
          </p:cNvCxnSpPr>
          <p:nvPr/>
        </p:nvCxnSpPr>
        <p:spPr>
          <a:xfrm>
            <a:off x="6651939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2"/>
            <a:endCxn id="15" idx="0"/>
          </p:cNvCxnSpPr>
          <p:nvPr/>
        </p:nvCxnSpPr>
        <p:spPr>
          <a:xfrm flipH="1">
            <a:off x="6651939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5" idx="5"/>
          </p:cNvCxnSpPr>
          <p:nvPr/>
        </p:nvCxnSpPr>
        <p:spPr>
          <a:xfrm flipH="1" flipV="1">
            <a:off x="6961567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7276564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Přímý reflektivní</a:t>
            </a:r>
          </a:p>
        </p:txBody>
      </p:sp>
      <p:sp>
        <p:nvSpPr>
          <p:cNvPr id="25" name="TextovéPole 24"/>
          <p:cNvSpPr txBox="1"/>
          <p:nvPr/>
        </p:nvSpPr>
        <p:spPr>
          <a:xfrm flipH="1">
            <a:off x="5032580" y="2369134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Přímý formativní</a:t>
            </a:r>
          </a:p>
        </p:txBody>
      </p:sp>
    </p:spTree>
    <p:extLst>
      <p:ext uri="{BB962C8B-B14F-4D97-AF65-F5344CB8AC3E}">
        <p14:creationId xmlns:p14="http://schemas.microsoft.com/office/powerpoint/2010/main" val="53205009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569336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  <p:sp>
        <p:nvSpPr>
          <p:cNvPr id="15" name="Ovál 14"/>
          <p:cNvSpPr/>
          <p:nvPr/>
        </p:nvSpPr>
        <p:spPr>
          <a:xfrm>
            <a:off x="6214057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640947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15" idx="0"/>
          </p:cNvCxnSpPr>
          <p:nvPr/>
        </p:nvCxnSpPr>
        <p:spPr>
          <a:xfrm>
            <a:off x="5879206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>
            <a:stCxn id="17" idx="2"/>
            <a:endCxn id="15" idx="0"/>
          </p:cNvCxnSpPr>
          <p:nvPr/>
        </p:nvCxnSpPr>
        <p:spPr>
          <a:xfrm>
            <a:off x="6651939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se šipkou 20"/>
          <p:cNvCxnSpPr>
            <a:stCxn id="18" idx="2"/>
            <a:endCxn id="15" idx="0"/>
          </p:cNvCxnSpPr>
          <p:nvPr/>
        </p:nvCxnSpPr>
        <p:spPr>
          <a:xfrm flipH="1">
            <a:off x="6651939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15" idx="5"/>
          </p:cNvCxnSpPr>
          <p:nvPr/>
        </p:nvCxnSpPr>
        <p:spPr>
          <a:xfrm flipH="1" flipV="1">
            <a:off x="6961567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ovéPole 22"/>
          <p:cNvSpPr txBox="1"/>
          <p:nvPr/>
        </p:nvSpPr>
        <p:spPr>
          <a:xfrm>
            <a:off x="7276564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Nepřímý reflektivní</a:t>
            </a:r>
          </a:p>
        </p:txBody>
      </p:sp>
      <p:sp>
        <p:nvSpPr>
          <p:cNvPr id="25" name="TextovéPole 24"/>
          <p:cNvSpPr txBox="1"/>
          <p:nvPr/>
        </p:nvSpPr>
        <p:spPr>
          <a:xfrm flipH="1">
            <a:off x="5032580" y="2369134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Nepřímý formativní</a:t>
            </a:r>
          </a:p>
        </p:txBody>
      </p:sp>
      <p:sp>
        <p:nvSpPr>
          <p:cNvPr id="26" name="Ovál 25"/>
          <p:cNvSpPr/>
          <p:nvPr/>
        </p:nvSpPr>
        <p:spPr>
          <a:xfrm>
            <a:off x="985234" y="533983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>
            <a:stCxn id="26" idx="6"/>
            <a:endCxn id="4" idx="2"/>
          </p:cNvCxnSpPr>
          <p:nvPr/>
        </p:nvCxnSpPr>
        <p:spPr>
          <a:xfrm>
            <a:off x="1860997" y="5777719"/>
            <a:ext cx="7083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7776697" y="533547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se šipkou 29"/>
          <p:cNvCxnSpPr>
            <a:stCxn id="15" idx="6"/>
            <a:endCxn id="29" idx="2"/>
          </p:cNvCxnSpPr>
          <p:nvPr/>
        </p:nvCxnSpPr>
        <p:spPr>
          <a:xfrm flipV="1">
            <a:off x="7089820" y="5773359"/>
            <a:ext cx="686877" cy="436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 flipV="1">
            <a:off x="8494961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8809958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cxnSp>
        <p:nvCxnSpPr>
          <p:cNvPr id="37" name="Přímá spojnice se šipkou 36"/>
          <p:cNvCxnSpPr/>
          <p:nvPr/>
        </p:nvCxnSpPr>
        <p:spPr>
          <a:xfrm flipH="1" flipV="1">
            <a:off x="3333212" y="6065212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648209" y="6310625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</p:spTree>
    <p:extLst>
      <p:ext uri="{BB962C8B-B14F-4D97-AF65-F5344CB8AC3E}">
        <p14:creationId xmlns:p14="http://schemas.microsoft.com/office/powerpoint/2010/main" val="169795646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077057" y="5215945"/>
            <a:ext cx="318414" cy="2775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1779" cy="5578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39" idx="0"/>
            <a:endCxn id="6" idx="2"/>
          </p:cNvCxnSpPr>
          <p:nvPr/>
        </p:nvCxnSpPr>
        <p:spPr>
          <a:xfrm flipV="1">
            <a:off x="2997287" y="4658116"/>
            <a:ext cx="9931" cy="6918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0" idx="0"/>
            <a:endCxn id="7" idx="2"/>
          </p:cNvCxnSpPr>
          <p:nvPr/>
        </p:nvCxnSpPr>
        <p:spPr>
          <a:xfrm flipH="1" flipV="1">
            <a:off x="3779951" y="4658116"/>
            <a:ext cx="12474" cy="113068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5640947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6413680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186413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9" name="Přímá spojnice se šipkou 18"/>
          <p:cNvCxnSpPr>
            <a:stCxn id="16" idx="2"/>
            <a:endCxn id="70" idx="0"/>
          </p:cNvCxnSpPr>
          <p:nvPr/>
        </p:nvCxnSpPr>
        <p:spPr>
          <a:xfrm flipH="1">
            <a:off x="5870619" y="4658116"/>
            <a:ext cx="8587" cy="5094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>
            <a:endCxn id="80" idx="7"/>
          </p:cNvCxnSpPr>
          <p:nvPr/>
        </p:nvCxnSpPr>
        <p:spPr>
          <a:xfrm flipH="1">
            <a:off x="7525857" y="5090646"/>
            <a:ext cx="162430" cy="1176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Nepřímý reflektivní</a:t>
            </a:r>
          </a:p>
        </p:txBody>
      </p:sp>
      <p:sp>
        <p:nvSpPr>
          <p:cNvPr id="25" name="TextovéPole 24"/>
          <p:cNvSpPr txBox="1"/>
          <p:nvPr/>
        </p:nvSpPr>
        <p:spPr>
          <a:xfrm flipH="1">
            <a:off x="5032580" y="2369134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Nepřímý formativní</a:t>
            </a:r>
          </a:p>
        </p:txBody>
      </p:sp>
      <p:sp>
        <p:nvSpPr>
          <p:cNvPr id="26" name="Ovál 25"/>
          <p:cNvSpPr/>
          <p:nvPr/>
        </p:nvSpPr>
        <p:spPr>
          <a:xfrm>
            <a:off x="985234" y="533983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>
            <a:stCxn id="26" idx="6"/>
            <a:endCxn id="4" idx="3"/>
          </p:cNvCxnSpPr>
          <p:nvPr/>
        </p:nvCxnSpPr>
        <p:spPr>
          <a:xfrm flipV="1">
            <a:off x="1860997" y="5452886"/>
            <a:ext cx="262691" cy="32483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ál 28"/>
          <p:cNvSpPr/>
          <p:nvPr/>
        </p:nvSpPr>
        <p:spPr>
          <a:xfrm>
            <a:off x="7776697" y="533547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0" name="Přímá spojnice se šipkou 29"/>
          <p:cNvCxnSpPr>
            <a:stCxn id="80" idx="4"/>
            <a:endCxn id="29" idx="2"/>
          </p:cNvCxnSpPr>
          <p:nvPr/>
        </p:nvCxnSpPr>
        <p:spPr>
          <a:xfrm>
            <a:off x="7413281" y="5445207"/>
            <a:ext cx="363416" cy="3281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 flipV="1">
            <a:off x="8494961" y="6087347"/>
            <a:ext cx="314997" cy="301825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ovéPole 35"/>
          <p:cNvSpPr txBox="1"/>
          <p:nvPr/>
        </p:nvSpPr>
        <p:spPr>
          <a:xfrm>
            <a:off x="8809958" y="633276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cxnSp>
        <p:nvCxnSpPr>
          <p:cNvPr id="37" name="Přímá spojnice se šipkou 36"/>
          <p:cNvCxnSpPr>
            <a:endCxn id="40" idx="5"/>
          </p:cNvCxnSpPr>
          <p:nvPr/>
        </p:nvCxnSpPr>
        <p:spPr>
          <a:xfrm flipH="1" flipV="1">
            <a:off x="3934480" y="6131751"/>
            <a:ext cx="147252" cy="10650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3934479" y="6164214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39" name="Ovál 38"/>
          <p:cNvSpPr/>
          <p:nvPr/>
        </p:nvSpPr>
        <p:spPr>
          <a:xfrm>
            <a:off x="2796389" y="5349931"/>
            <a:ext cx="401795" cy="4017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Ovál 39"/>
          <p:cNvSpPr/>
          <p:nvPr/>
        </p:nvSpPr>
        <p:spPr>
          <a:xfrm>
            <a:off x="3591527" y="5788798"/>
            <a:ext cx="401795" cy="40179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se šipkou 40"/>
          <p:cNvCxnSpPr>
            <a:stCxn id="26" idx="6"/>
            <a:endCxn id="39" idx="2"/>
          </p:cNvCxnSpPr>
          <p:nvPr/>
        </p:nvCxnSpPr>
        <p:spPr>
          <a:xfrm flipV="1">
            <a:off x="1860997" y="5550829"/>
            <a:ext cx="935392" cy="22689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>
            <a:stCxn id="26" idx="6"/>
            <a:endCxn id="40" idx="2"/>
          </p:cNvCxnSpPr>
          <p:nvPr/>
        </p:nvCxnSpPr>
        <p:spPr>
          <a:xfrm>
            <a:off x="1860997" y="5777719"/>
            <a:ext cx="1730530" cy="21197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endCxn id="4" idx="1"/>
          </p:cNvCxnSpPr>
          <p:nvPr/>
        </p:nvCxnSpPr>
        <p:spPr>
          <a:xfrm>
            <a:off x="1977602" y="5113330"/>
            <a:ext cx="146086" cy="14326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ovéPole 57"/>
          <p:cNvSpPr txBox="1"/>
          <p:nvPr/>
        </p:nvSpPr>
        <p:spPr>
          <a:xfrm>
            <a:off x="1430059" y="4797702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cxnSp>
        <p:nvCxnSpPr>
          <p:cNvPr id="59" name="Přímá spojnice se šipkou 58"/>
          <p:cNvCxnSpPr>
            <a:endCxn id="39" idx="7"/>
          </p:cNvCxnSpPr>
          <p:nvPr/>
        </p:nvCxnSpPr>
        <p:spPr>
          <a:xfrm flipH="1">
            <a:off x="3139342" y="5258229"/>
            <a:ext cx="90519" cy="150544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ovéPole 59"/>
          <p:cNvSpPr txBox="1"/>
          <p:nvPr/>
        </p:nvSpPr>
        <p:spPr>
          <a:xfrm>
            <a:off x="2987250" y="4905980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70" name="Ovál 69"/>
          <p:cNvSpPr/>
          <p:nvPr/>
        </p:nvSpPr>
        <p:spPr>
          <a:xfrm>
            <a:off x="5711412" y="5167613"/>
            <a:ext cx="318414" cy="2775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7" name="Přímá spojnice se šipkou 76"/>
          <p:cNvCxnSpPr>
            <a:stCxn id="17" idx="2"/>
            <a:endCxn id="78" idx="0"/>
          </p:cNvCxnSpPr>
          <p:nvPr/>
        </p:nvCxnSpPr>
        <p:spPr>
          <a:xfrm flipH="1">
            <a:off x="6641950" y="4658116"/>
            <a:ext cx="9989" cy="5094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ál 77"/>
          <p:cNvSpPr/>
          <p:nvPr/>
        </p:nvSpPr>
        <p:spPr>
          <a:xfrm>
            <a:off x="6482743" y="5167613"/>
            <a:ext cx="318414" cy="2775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9" name="Přímá spojnice se šipkou 78"/>
          <p:cNvCxnSpPr>
            <a:stCxn id="18" idx="2"/>
            <a:endCxn id="80" idx="0"/>
          </p:cNvCxnSpPr>
          <p:nvPr/>
        </p:nvCxnSpPr>
        <p:spPr>
          <a:xfrm flipH="1">
            <a:off x="7413281" y="4658116"/>
            <a:ext cx="11391" cy="5094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ál 79"/>
          <p:cNvSpPr/>
          <p:nvPr/>
        </p:nvSpPr>
        <p:spPr>
          <a:xfrm>
            <a:off x="7254074" y="5167613"/>
            <a:ext cx="318414" cy="27759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4" name="Přímá spojnice se šipkou 83"/>
          <p:cNvCxnSpPr>
            <a:stCxn id="78" idx="4"/>
            <a:endCxn id="29" idx="2"/>
          </p:cNvCxnSpPr>
          <p:nvPr/>
        </p:nvCxnSpPr>
        <p:spPr>
          <a:xfrm>
            <a:off x="6641950" y="5445207"/>
            <a:ext cx="1134747" cy="3281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nice se šipkou 86"/>
          <p:cNvCxnSpPr>
            <a:stCxn id="70" idx="4"/>
            <a:endCxn id="29" idx="2"/>
          </p:cNvCxnSpPr>
          <p:nvPr/>
        </p:nvCxnSpPr>
        <p:spPr>
          <a:xfrm>
            <a:off x="5870619" y="5445207"/>
            <a:ext cx="1906078" cy="32815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ovéPole 91"/>
          <p:cNvSpPr txBox="1"/>
          <p:nvPr/>
        </p:nvSpPr>
        <p:spPr>
          <a:xfrm>
            <a:off x="7441845" y="47375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93" name="TextovéPole 92"/>
          <p:cNvSpPr txBox="1"/>
          <p:nvPr/>
        </p:nvSpPr>
        <p:spPr>
          <a:xfrm>
            <a:off x="6651939" y="4751044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sp>
        <p:nvSpPr>
          <p:cNvPr id="94" name="TextovéPole 93"/>
          <p:cNvSpPr txBox="1"/>
          <p:nvPr/>
        </p:nvSpPr>
        <p:spPr>
          <a:xfrm>
            <a:off x="5879208" y="4751044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chyba</a:t>
            </a:r>
          </a:p>
        </p:txBody>
      </p:sp>
      <p:cxnSp>
        <p:nvCxnSpPr>
          <p:cNvPr id="97" name="Přímá spojnice se šipkou 96"/>
          <p:cNvCxnSpPr/>
          <p:nvPr/>
        </p:nvCxnSpPr>
        <p:spPr>
          <a:xfrm flipH="1">
            <a:off x="6753124" y="5090646"/>
            <a:ext cx="162430" cy="1176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Přímá spojnice se šipkou 97"/>
          <p:cNvCxnSpPr/>
          <p:nvPr/>
        </p:nvCxnSpPr>
        <p:spPr>
          <a:xfrm flipH="1">
            <a:off x="5980389" y="5078130"/>
            <a:ext cx="162430" cy="11762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663762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4" name="Ovál 3"/>
          <p:cNvSpPr/>
          <p:nvPr/>
        </p:nvSpPr>
        <p:spPr>
          <a:xfrm>
            <a:off x="2569336" y="5339837"/>
            <a:ext cx="875763" cy="8757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1996226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768959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541692" y="4181598"/>
            <a:ext cx="476518" cy="4765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8" name="Přímá spojnice se šipkou 7"/>
          <p:cNvCxnSpPr>
            <a:stCxn id="4" idx="0"/>
            <a:endCxn id="5" idx="2"/>
          </p:cNvCxnSpPr>
          <p:nvPr/>
        </p:nvCxnSpPr>
        <p:spPr>
          <a:xfrm flipH="1" flipV="1">
            <a:off x="2234485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>
            <a:stCxn id="4" idx="0"/>
            <a:endCxn id="6" idx="2"/>
          </p:cNvCxnSpPr>
          <p:nvPr/>
        </p:nvCxnSpPr>
        <p:spPr>
          <a:xfrm flipV="1">
            <a:off x="3007218" y="4658116"/>
            <a:ext cx="0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>
            <a:stCxn id="4" idx="0"/>
            <a:endCxn id="7" idx="2"/>
          </p:cNvCxnSpPr>
          <p:nvPr/>
        </p:nvCxnSpPr>
        <p:spPr>
          <a:xfrm flipV="1">
            <a:off x="3007218" y="4658116"/>
            <a:ext cx="772733" cy="68172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>
            <a:endCxn id="5" idx="0"/>
          </p:cNvCxnSpPr>
          <p:nvPr/>
        </p:nvCxnSpPr>
        <p:spPr>
          <a:xfrm>
            <a:off x="2231265" y="380840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/>
          <p:nvPr/>
        </p:nvCxnSpPr>
        <p:spPr>
          <a:xfrm>
            <a:off x="3022245" y="3810368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779951" y="3810953"/>
            <a:ext cx="3220" cy="3731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1844898" y="3413021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  <p:sp>
        <p:nvSpPr>
          <p:cNvPr id="24" name="TextovéPole 23"/>
          <p:cNvSpPr txBox="1"/>
          <p:nvPr/>
        </p:nvSpPr>
        <p:spPr>
          <a:xfrm flipH="1">
            <a:off x="1281769" y="2369133"/>
            <a:ext cx="3238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Nepravý (</a:t>
            </a:r>
            <a:r>
              <a:rPr lang="cs-CZ" sz="2400" dirty="0" err="1"/>
              <a:t>spurious</a:t>
            </a:r>
            <a:r>
              <a:rPr lang="cs-CZ" sz="2400" dirty="0"/>
              <a:t>)</a:t>
            </a:r>
          </a:p>
        </p:txBody>
      </p:sp>
      <p:sp>
        <p:nvSpPr>
          <p:cNvPr id="26" name="Ovál 25"/>
          <p:cNvSpPr/>
          <p:nvPr/>
        </p:nvSpPr>
        <p:spPr>
          <a:xfrm>
            <a:off x="985234" y="5339837"/>
            <a:ext cx="875763" cy="87576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7" name="Přímá spojnice se šipkou 26"/>
          <p:cNvCxnSpPr>
            <a:stCxn id="4" idx="2"/>
            <a:endCxn id="26" idx="6"/>
          </p:cNvCxnSpPr>
          <p:nvPr/>
        </p:nvCxnSpPr>
        <p:spPr>
          <a:xfrm flipH="1">
            <a:off x="1860997" y="5777719"/>
            <a:ext cx="70833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se šipkou 36"/>
          <p:cNvCxnSpPr/>
          <p:nvPr/>
        </p:nvCxnSpPr>
        <p:spPr>
          <a:xfrm flipH="1" flipV="1">
            <a:off x="1700546" y="6096754"/>
            <a:ext cx="314997" cy="30182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ovéPole 37"/>
          <p:cNvSpPr txBox="1"/>
          <p:nvPr/>
        </p:nvSpPr>
        <p:spPr>
          <a:xfrm>
            <a:off x="2015543" y="6342167"/>
            <a:ext cx="7727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chyba</a:t>
            </a:r>
          </a:p>
        </p:txBody>
      </p:sp>
    </p:spTree>
    <p:extLst>
      <p:ext uri="{BB962C8B-B14F-4D97-AF65-F5344CB8AC3E}">
        <p14:creationId xmlns:p14="http://schemas.microsoft.com/office/powerpoint/2010/main" val="1783312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Modely měření </a:t>
            </a:r>
            <a:r>
              <a:rPr lang="cs-CZ" sz="1800" dirty="0"/>
              <a:t>(</a:t>
            </a:r>
            <a:r>
              <a:rPr lang="cs-CZ" sz="1800" dirty="0" err="1"/>
              <a:t>Edwards</a:t>
            </a:r>
            <a:r>
              <a:rPr lang="cs-CZ" sz="1800" dirty="0"/>
              <a:t> &amp; </a:t>
            </a:r>
            <a:r>
              <a:rPr lang="cs-CZ" sz="1800" dirty="0" err="1"/>
              <a:t>Bagozzi</a:t>
            </a:r>
            <a:r>
              <a:rPr lang="cs-CZ" sz="1800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Příklad: měření stresu prostřednictvím náročných životních událost (Holmes &amp; </a:t>
            </a:r>
            <a:r>
              <a:rPr lang="cs-CZ" dirty="0" err="1"/>
              <a:t>Rahe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reflektivní?</a:t>
            </a:r>
          </a:p>
          <a:p>
            <a:pPr lvl="1"/>
            <a:r>
              <a:rPr lang="cs-CZ" dirty="0"/>
              <a:t>formativní?</a:t>
            </a:r>
          </a:p>
          <a:p>
            <a:pPr lvl="1"/>
            <a:r>
              <a:rPr lang="cs-CZ" dirty="0"/>
              <a:t>nepravý?</a:t>
            </a:r>
          </a:p>
        </p:txBody>
      </p:sp>
    </p:spTree>
    <p:extLst>
      <p:ext uri="{BB962C8B-B14F-4D97-AF65-F5344CB8AC3E}">
        <p14:creationId xmlns:p14="http://schemas.microsoft.com/office/powerpoint/2010/main" val="425239184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Pozitivismus a </a:t>
            </a:r>
            <a:r>
              <a:rPr lang="cs-CZ" dirty="0" err="1"/>
              <a:t>operacionalismus</a:t>
            </a:r>
            <a:r>
              <a:rPr lang="cs-CZ" dirty="0"/>
              <a:t> (klasická testová teorie, reprezentační model měření)</a:t>
            </a:r>
          </a:p>
          <a:p>
            <a:r>
              <a:rPr lang="cs-CZ" dirty="0"/>
              <a:t>Pragmatismus</a:t>
            </a:r>
          </a:p>
          <a:p>
            <a:r>
              <a:rPr lang="cs-CZ" dirty="0"/>
              <a:t>Realismus (latentní proměnné)</a:t>
            </a:r>
          </a:p>
          <a:p>
            <a:pPr lvl="1"/>
            <a:r>
              <a:rPr lang="cs-CZ" dirty="0"/>
              <a:t>Formativní a reflektivní měření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4453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znamená něco měřit v psychologii?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Specificky psychologické pojetí měření?</a:t>
            </a:r>
          </a:p>
          <a:p>
            <a:endParaRPr lang="cs-CZ" dirty="0"/>
          </a:p>
          <a:p>
            <a:r>
              <a:rPr lang="cs-CZ" dirty="0"/>
              <a:t>definice se v praxi obvykle příliš neřeší: měření = testování?</a:t>
            </a:r>
          </a:p>
          <a:p>
            <a:r>
              <a:rPr lang="cs-CZ" dirty="0"/>
              <a:t>koexistence více různých modelů měření, za nimiž stojí často radikálně odlišné filozofické přístupy </a:t>
            </a:r>
          </a:p>
        </p:txBody>
      </p:sp>
    </p:spTree>
    <p:extLst>
      <p:ext uri="{BB962C8B-B14F-4D97-AF65-F5344CB8AC3E}">
        <p14:creationId xmlns:p14="http://schemas.microsoft.com/office/powerpoint/2010/main" val="223506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Reálný fenomén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Měření</a:t>
            </a:r>
          </a:p>
        </p:txBody>
      </p:sp>
      <p:cxnSp>
        <p:nvCxnSpPr>
          <p:cNvPr id="12" name="Přímá spojnice se šipkou 11"/>
          <p:cNvCxnSpPr>
            <a:stCxn id="6" idx="3"/>
            <a:endCxn id="5" idx="1"/>
          </p:cNvCxnSpPr>
          <p:nvPr/>
        </p:nvCxnSpPr>
        <p:spPr>
          <a:xfrm>
            <a:off x="3690335" y="2874557"/>
            <a:ext cx="432032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1292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Reálný fenomén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Měření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55322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Konstrukt</a:t>
            </a:r>
          </a:p>
        </p:txBody>
      </p:sp>
      <p:cxnSp>
        <p:nvCxnSpPr>
          <p:cNvPr id="10" name="Přímá spojnice se šipkou 9"/>
          <p:cNvCxnSpPr>
            <a:stCxn id="7" idx="3"/>
            <a:endCxn id="5" idx="1"/>
          </p:cNvCxnSpPr>
          <p:nvPr/>
        </p:nvCxnSpPr>
        <p:spPr>
          <a:xfrm>
            <a:off x="7147775" y="2874557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se šipkou 11"/>
          <p:cNvCxnSpPr>
            <a:stCxn id="6" idx="3"/>
            <a:endCxn id="7" idx="1"/>
          </p:cNvCxnSpPr>
          <p:nvPr/>
        </p:nvCxnSpPr>
        <p:spPr>
          <a:xfrm>
            <a:off x="3690335" y="2874557"/>
            <a:ext cx="86288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78257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8010661" y="2643725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Reálný fenomén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09578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Měření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553220" y="2643724"/>
            <a:ext cx="2594555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Konstrukt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010661" y="3530786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Pozorovatelný</a:t>
            </a:r>
          </a:p>
          <a:p>
            <a:pPr algn="ctr"/>
            <a:r>
              <a:rPr lang="cs-CZ" sz="2400" dirty="0"/>
              <a:t>Nepozorovatelný</a:t>
            </a:r>
          </a:p>
        </p:txBody>
      </p:sp>
      <p:cxnSp>
        <p:nvCxnSpPr>
          <p:cNvPr id="10" name="Přímá spojnice se šipkou 9"/>
          <p:cNvCxnSpPr>
            <a:stCxn id="7" idx="3"/>
            <a:endCxn id="5" idx="1"/>
          </p:cNvCxnSpPr>
          <p:nvPr/>
        </p:nvCxnSpPr>
        <p:spPr>
          <a:xfrm>
            <a:off x="7147775" y="2874557"/>
            <a:ext cx="862886" cy="1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6281940" y="1512645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Odkazování</a:t>
            </a:r>
          </a:p>
          <a:p>
            <a:pPr algn="ctr"/>
            <a:r>
              <a:rPr lang="cs-CZ" sz="2400" dirty="0"/>
              <a:t>Popis</a:t>
            </a:r>
          </a:p>
        </p:txBody>
      </p:sp>
      <p:cxnSp>
        <p:nvCxnSpPr>
          <p:cNvPr id="12" name="Přímá spojnice se šipkou 11"/>
          <p:cNvCxnSpPr>
            <a:stCxn id="6" idx="3"/>
            <a:endCxn id="7" idx="1"/>
          </p:cNvCxnSpPr>
          <p:nvPr/>
        </p:nvCxnSpPr>
        <p:spPr>
          <a:xfrm>
            <a:off x="3690335" y="2874557"/>
            <a:ext cx="862885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1095780" y="3527511"/>
            <a:ext cx="2594555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Číselný záznam konstruktu,</a:t>
            </a:r>
          </a:p>
          <a:p>
            <a:pPr algn="ctr"/>
            <a:r>
              <a:rPr lang="cs-CZ" sz="2400" dirty="0"/>
              <a:t>jeho empirická paralela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553220" y="3527511"/>
            <a:ext cx="2594555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400" dirty="0"/>
              <a:t>Součást vědeckého jazyka</a:t>
            </a:r>
          </a:p>
        </p:txBody>
      </p:sp>
    </p:spTree>
    <p:extLst>
      <p:ext uri="{BB962C8B-B14F-4D97-AF65-F5344CB8AC3E}">
        <p14:creationId xmlns:p14="http://schemas.microsoft.com/office/powerpoint/2010/main" val="273677588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949801266B3749BCCD6C4CBE2AC057" ma:contentTypeVersion="14" ma:contentTypeDescription="Vytvoří nový dokument" ma:contentTypeScope="" ma:versionID="aa14a8c351e3c6b15fbfe1f4b31187f6">
  <xsd:schema xmlns:xsd="http://www.w3.org/2001/XMLSchema" xmlns:xs="http://www.w3.org/2001/XMLSchema" xmlns:p="http://schemas.microsoft.com/office/2006/metadata/properties" xmlns:ns3="21083ac9-bfbf-47e4-af4e-605821655a76" xmlns:ns4="4f0289a4-3b82-4623-a95c-1407cf5b8323" targetNamespace="http://schemas.microsoft.com/office/2006/metadata/properties" ma:root="true" ma:fieldsID="98522c5ee31e1613f73f38710e95b2d5" ns3:_="" ns4:_="">
    <xsd:import namespace="21083ac9-bfbf-47e4-af4e-605821655a76"/>
    <xsd:import namespace="4f0289a4-3b82-4623-a95c-1407cf5b832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1083ac9-bfbf-47e4-af4e-605821655a7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0289a4-3b82-4623-a95c-1407cf5b83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internalName="MediaServiceLocatio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E12AE0-7FBC-4BB6-9791-C5DC7B34C47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1083ac9-bfbf-47e4-af4e-605821655a76"/>
    <ds:schemaRef ds:uri="4f0289a4-3b82-4623-a95c-1407cf5b832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7666CCA-61EF-41EA-BE20-A43E2502A3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692E6B-40AC-4D95-85CA-055DAF207C0A}">
  <ds:schemaRefs>
    <ds:schemaRef ds:uri="http://purl.org/dc/elements/1.1/"/>
    <ds:schemaRef ds:uri="http://purl.org/dc/terms/"/>
    <ds:schemaRef ds:uri="http://schemas.microsoft.com/office/2006/documentManagement/types"/>
    <ds:schemaRef ds:uri="4f0289a4-3b82-4623-a95c-1407cf5b8323"/>
    <ds:schemaRef ds:uri="http://purl.org/dc/dcmitype/"/>
    <ds:schemaRef ds:uri="21083ac9-bfbf-47e4-af4e-605821655a76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2875</Words>
  <Application>Microsoft Office PowerPoint</Application>
  <PresentationFormat>Širokoúhlá obrazovka</PresentationFormat>
  <Paragraphs>344</Paragraphs>
  <Slides>58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58</vt:i4>
      </vt:variant>
    </vt:vector>
  </HeadingPairs>
  <TitlesOfParts>
    <vt:vector size="62" baseType="lpstr">
      <vt:lpstr>Arial</vt:lpstr>
      <vt:lpstr>Calibri</vt:lpstr>
      <vt:lpstr>Calibri Light</vt:lpstr>
      <vt:lpstr>Motiv Office</vt:lpstr>
      <vt:lpstr>Filozofické základy měření v psychologii</vt:lpstr>
      <vt:lpstr>Co znamená něco měřit v psychologii?</vt:lpstr>
      <vt:lpstr>Co znamená něco měřit v psychologii?</vt:lpstr>
      <vt:lpstr>Co znamená něco měřit v psychologii?</vt:lpstr>
      <vt:lpstr>Co znamená něco měřit v psychologii?</vt:lpstr>
      <vt:lpstr>Co znamená něco měřit v psychologii?</vt:lpstr>
      <vt:lpstr>Prezentace aplikace PowerPoint</vt:lpstr>
      <vt:lpstr>Prezentace aplikace PowerPoint</vt:lpstr>
      <vt:lpstr>Prezentace aplikace PowerPoint</vt:lpstr>
      <vt:lpstr>Přehled</vt:lpstr>
      <vt:lpstr>Přehled</vt:lpstr>
      <vt:lpstr>Racionalismus versus empirismus (podle SEP)</vt:lpstr>
      <vt:lpstr>Empirismus (D. Hume)</vt:lpstr>
      <vt:lpstr>Moderní pojetí vědy</vt:lpstr>
      <vt:lpstr>Logický pozitivismus</vt:lpstr>
      <vt:lpstr>Logický pozitivismus</vt:lpstr>
      <vt:lpstr>Prezentace aplikace PowerPoint</vt:lpstr>
      <vt:lpstr>Klasický behaviorismus</vt:lpstr>
      <vt:lpstr>Některé problémy logického pozitivismu</vt:lpstr>
      <vt:lpstr>Logický pozitivismus a psychologické měření</vt:lpstr>
      <vt:lpstr>Prezentace aplikace PowerPoint</vt:lpstr>
      <vt:lpstr>Přitažlivost operacionalismu</vt:lpstr>
      <vt:lpstr>Operacionalismus v klasické testové teorii</vt:lpstr>
      <vt:lpstr>Operacionalismus v klasické testové teorii</vt:lpstr>
      <vt:lpstr>Operacionalismus v klasické testové teorii</vt:lpstr>
      <vt:lpstr>Shrnutí problémů operacionalismu</vt:lpstr>
      <vt:lpstr>Další cesty pro logický pozitivismus</vt:lpstr>
      <vt:lpstr>Další cesty pro logický pozitivismus</vt:lpstr>
      <vt:lpstr>Pragmatismus (instrumentalismus)</vt:lpstr>
      <vt:lpstr>Pragmatismus při měření</vt:lpstr>
      <vt:lpstr>Antirealismus (konstruktivismus)</vt:lpstr>
      <vt:lpstr>Realismus</vt:lpstr>
      <vt:lpstr>Přitažlivost realismu</vt:lpstr>
      <vt:lpstr>Realismus v psychologii</vt:lpstr>
      <vt:lpstr>Realismus v psychologii</vt:lpstr>
      <vt:lpstr>Běžné miskoncepce realismu</vt:lpstr>
      <vt:lpstr>Příklad realistického přístupu k měření (Edwards &amp; Bagozzi)</vt:lpstr>
      <vt:lpstr>Prezentace aplikace PowerPoint</vt:lpstr>
      <vt:lpstr>Příklad realistického přístupu k měření (Edwards &amp; Bagozzi)</vt:lpstr>
      <vt:lpstr>Latentní proměnné</vt:lpstr>
      <vt:lpstr>Působení konstruktů na indikátory</vt:lpstr>
      <vt:lpstr>Působení konstruktů na indikátory</vt:lpstr>
      <vt:lpstr>Problém s podmínkou kovariance (Borsboom)</vt:lpstr>
      <vt:lpstr>Mezi- vs. vnitro-subjektové měření (Borsboom)</vt:lpstr>
      <vt:lpstr>Mezi- vs. vnitro-subjektové měření (Borsboom)</vt:lpstr>
      <vt:lpstr>Mezi- vs. vnitro-subjektové měření (Borsboom)</vt:lpstr>
      <vt:lpstr>Mezi- vs. vnitro-subjektové měření (Borsboom)</vt:lpstr>
      <vt:lpstr>Co s tím? Typologie konstruktů (Borsboom)</vt:lpstr>
      <vt:lpstr>Co s tím? (Borsboom)</vt:lpstr>
      <vt:lpstr>Reflektivní versus formativní měření (Edwards &amp; Bagozzi)</vt:lpstr>
      <vt:lpstr>Reflektivní versus formativní měření (Edwards &amp; Bagozzi)</vt:lpstr>
      <vt:lpstr>Reflektivní versus formativní měření (Edwards &amp; Bagozzi)</vt:lpstr>
      <vt:lpstr>Modely měření (Edwards &amp; Bagozzi)</vt:lpstr>
      <vt:lpstr>Modely měření (Edwards &amp; Bagozzi)</vt:lpstr>
      <vt:lpstr>Modely měření (Edwards &amp; Bagozzi)</vt:lpstr>
      <vt:lpstr>Modely měření (Edwards &amp; Bagozzi)</vt:lpstr>
      <vt:lpstr>Modely měření (Edwards &amp; Bagozzi)</vt:lpstr>
      <vt:lpstr>Shrnutí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Šerek</dc:creator>
  <cp:lastModifiedBy>Jan Šerek</cp:lastModifiedBy>
  <cp:revision>73</cp:revision>
  <dcterms:created xsi:type="dcterms:W3CDTF">2019-12-02T10:49:48Z</dcterms:created>
  <dcterms:modified xsi:type="dcterms:W3CDTF">2022-09-26T07:11:35Z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0x010100BC949801266B3749BCCD6C4CBE2AC057</vt:lpwstr>
  </property>
</Properties>
</file>