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26" r:id="rId4"/>
  </p:sldMasterIdLst>
  <p:notesMasterIdLst>
    <p:notesMasterId r:id="rId21"/>
  </p:notesMasterIdLst>
  <p:sldIdLst>
    <p:sldId id="256" r:id="rId5"/>
    <p:sldId id="344" r:id="rId6"/>
    <p:sldId id="259" r:id="rId7"/>
    <p:sldId id="262" r:id="rId8"/>
    <p:sldId id="345" r:id="rId9"/>
    <p:sldId id="346" r:id="rId10"/>
    <p:sldId id="258" r:id="rId11"/>
    <p:sldId id="347" r:id="rId12"/>
    <p:sldId id="295" r:id="rId13"/>
    <p:sldId id="337" r:id="rId14"/>
    <p:sldId id="348" r:id="rId15"/>
    <p:sldId id="349" r:id="rId16"/>
    <p:sldId id="263" r:id="rId17"/>
    <p:sldId id="264" r:id="rId18"/>
    <p:sldId id="265" r:id="rId19"/>
    <p:sldId id="266" r:id="rId20"/>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2" name="PlaceHolder 1"/>
          <p:cNvSpPr>
            <a:spLocks noGrp="1"/>
          </p:cNvSpPr>
          <p:nvPr>
            <p:ph type="body"/>
          </p:nvPr>
        </p:nvSpPr>
        <p:spPr>
          <a:xfrm>
            <a:off x="756000" y="5078520"/>
            <a:ext cx="6047640" cy="4811040"/>
          </a:xfrm>
          <a:prstGeom prst="rect">
            <a:avLst/>
          </a:prstGeom>
        </p:spPr>
        <p:txBody>
          <a:bodyPr wrap="none" lIns="0" tIns="0" rIns="0" bIns="0"/>
          <a:lstStyle/>
          <a:p>
            <a:r>
              <a:rPr lang="en-GB"/>
              <a:t>Click to edit the notes' format</a:t>
            </a:r>
            <a:endParaRPr/>
          </a:p>
        </p:txBody>
      </p:sp>
      <p:sp>
        <p:nvSpPr>
          <p:cNvPr id="273" name="PlaceHolder 2"/>
          <p:cNvSpPr>
            <a:spLocks noGrp="1"/>
          </p:cNvSpPr>
          <p:nvPr>
            <p:ph type="hdr"/>
          </p:nvPr>
        </p:nvSpPr>
        <p:spPr>
          <a:xfrm>
            <a:off x="0" y="0"/>
            <a:ext cx="3280680" cy="534240"/>
          </a:xfrm>
          <a:prstGeom prst="rect">
            <a:avLst/>
          </a:prstGeom>
        </p:spPr>
        <p:txBody>
          <a:bodyPr wrap="none" lIns="0" tIns="0" rIns="0" bIns="0"/>
          <a:lstStyle/>
          <a:p>
            <a:r>
              <a:rPr lang="en-GB"/>
              <a:t>&lt;header&gt;</a:t>
            </a:r>
            <a:endParaRPr/>
          </a:p>
        </p:txBody>
      </p:sp>
      <p:sp>
        <p:nvSpPr>
          <p:cNvPr id="274" name="PlaceHolder 3"/>
          <p:cNvSpPr>
            <a:spLocks noGrp="1"/>
          </p:cNvSpPr>
          <p:nvPr>
            <p:ph type="dt"/>
          </p:nvPr>
        </p:nvSpPr>
        <p:spPr>
          <a:xfrm>
            <a:off x="4278960" y="0"/>
            <a:ext cx="3280680" cy="534240"/>
          </a:xfrm>
          <a:prstGeom prst="rect">
            <a:avLst/>
          </a:prstGeom>
        </p:spPr>
        <p:txBody>
          <a:bodyPr wrap="none" lIns="0" tIns="0" rIns="0" bIns="0"/>
          <a:lstStyle/>
          <a:p>
            <a:pPr algn="r"/>
            <a:r>
              <a:rPr lang="en-GB"/>
              <a:t>&lt;date/time&gt;</a:t>
            </a:r>
            <a:endParaRPr/>
          </a:p>
        </p:txBody>
      </p:sp>
      <p:sp>
        <p:nvSpPr>
          <p:cNvPr id="275" name="PlaceHolder 4"/>
          <p:cNvSpPr>
            <a:spLocks noGrp="1"/>
          </p:cNvSpPr>
          <p:nvPr>
            <p:ph type="ftr"/>
          </p:nvPr>
        </p:nvSpPr>
        <p:spPr>
          <a:xfrm>
            <a:off x="0" y="10157400"/>
            <a:ext cx="3280680" cy="534240"/>
          </a:xfrm>
          <a:prstGeom prst="rect">
            <a:avLst/>
          </a:prstGeom>
        </p:spPr>
        <p:txBody>
          <a:bodyPr wrap="none" lIns="0" tIns="0" rIns="0" bIns="0" anchor="b"/>
          <a:lstStyle/>
          <a:p>
            <a:r>
              <a:rPr lang="en-GB"/>
              <a:t>&lt;footer&gt;</a:t>
            </a:r>
            <a:endParaRPr/>
          </a:p>
        </p:txBody>
      </p:sp>
      <p:sp>
        <p:nvSpPr>
          <p:cNvPr id="276" name="PlaceHolder 5"/>
          <p:cNvSpPr>
            <a:spLocks noGrp="1"/>
          </p:cNvSpPr>
          <p:nvPr>
            <p:ph type="sldNum"/>
          </p:nvPr>
        </p:nvSpPr>
        <p:spPr>
          <a:xfrm>
            <a:off x="4278960" y="10157400"/>
            <a:ext cx="3280680" cy="534240"/>
          </a:xfrm>
          <a:prstGeom prst="rect">
            <a:avLst/>
          </a:prstGeom>
        </p:spPr>
        <p:txBody>
          <a:bodyPr wrap="none" lIns="0" tIns="0" rIns="0" bIns="0" anchor="b"/>
          <a:lstStyle/>
          <a:p>
            <a:pPr algn="r"/>
            <a:fld id="{F50DDE40-C31B-48A1-9A1C-75DDDF7DC18F}" type="slidenum">
              <a:rPr lang="en-GB"/>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body"/>
          </p:nvPr>
        </p:nvSpPr>
        <p:spPr>
          <a:xfrm>
            <a:off x="755640" y="5078520"/>
            <a:ext cx="6043320" cy="4806720"/>
          </a:xfrm>
          <a:prstGeom prst="rect">
            <a:avLst/>
          </a:prstGeom>
        </p:spPr>
        <p:txBody>
          <a:bodyPr lIns="90000" tIns="45000" rIns="90000" bIns="45000"/>
          <a:lstStyle/>
          <a:p>
            <a:endParaRPr/>
          </a:p>
        </p:txBody>
      </p:sp>
      <p:sp>
        <p:nvSpPr>
          <p:cNvPr id="442" name="CustomShape 2"/>
          <p:cNvSpPr/>
          <p:nvPr/>
        </p:nvSpPr>
        <p:spPr>
          <a:xfrm>
            <a:off x="4281480" y="10155240"/>
            <a:ext cx="3271680" cy="529920"/>
          </a:xfrm>
          <a:prstGeom prst="rect">
            <a:avLst/>
          </a:prstGeom>
        </p:spPr>
        <p:txBody>
          <a:bodyPr lIns="90000" tIns="45000" rIns="90000" bIns="45000" anchor="b"/>
          <a:lstStyle/>
          <a:p>
            <a:pPr>
              <a:lnSpc>
                <a:spcPct val="100000"/>
              </a:lnSpc>
            </a:pPr>
            <a:fld id="{8015E91C-139B-4AFA-9B47-29B79C31E6D3}" type="slidenum">
              <a:rPr lang="en-GB" sz="1200">
                <a:latin typeface="+mn-lt"/>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4281480" y="10155240"/>
            <a:ext cx="3271680" cy="529920"/>
          </a:xfrm>
          <a:prstGeom prst="rect">
            <a:avLst/>
          </a:prstGeom>
        </p:spPr>
        <p:txBody>
          <a:bodyPr lIns="90000" tIns="45000" rIns="90000" bIns="45000" anchor="b"/>
          <a:lstStyle/>
          <a:p>
            <a:pPr>
              <a:lnSpc>
                <a:spcPct val="100000"/>
              </a:lnSpc>
            </a:pPr>
            <a:fld id="{DB2DA7E0-237A-4BEE-ABBE-9BC72BD13842}" type="slidenum">
              <a:rPr lang="en-GB" sz="1200">
                <a:latin typeface="+mn-lt"/>
              </a:rPr>
              <a:t>9</a:t>
            </a:fld>
            <a:endParaRPr/>
          </a:p>
        </p:txBody>
      </p:sp>
      <p:sp>
        <p:nvSpPr>
          <p:cNvPr id="448" name="PlaceHolder 2"/>
          <p:cNvSpPr>
            <a:spLocks noGrp="1"/>
          </p:cNvSpPr>
          <p:nvPr>
            <p:ph type="body"/>
          </p:nvPr>
        </p:nvSpPr>
        <p:spPr>
          <a:xfrm>
            <a:off x="833400" y="5937120"/>
            <a:ext cx="6662520" cy="5622480"/>
          </a:xfrm>
          <a:prstGeom prst="rect">
            <a:avLst/>
          </a:prstGeom>
        </p:spPr>
        <p:txBody>
          <a:bodyPr wrap="none" lIns="90000" tIns="45000" rIns="90000" bIns="45000" anchor="ct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5"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0"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7"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9"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1"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42"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47"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48"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0"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5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2"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6"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8"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59"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3"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64"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1"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3"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5"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76"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8"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81"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82"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4"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86"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8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0"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2"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93"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7"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98"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0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7"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9"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11"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212"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4"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1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17"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218"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0"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2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2"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2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6"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8"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29"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3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3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33"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234"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3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3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4"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8"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GB"/>
              <a:t>Click to edit the title text format</a:t>
            </a:r>
            <a:endParaRPr/>
          </a:p>
        </p:txBody>
      </p:sp>
      <p:sp>
        <p:nvSpPr>
          <p:cNvPr id="3"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GB"/>
              <a:t>Click to edit the title text format</a:t>
            </a:r>
            <a:endParaRPr/>
          </a:p>
        </p:txBody>
      </p:sp>
      <p:sp>
        <p:nvSpPr>
          <p:cNvPr id="35"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GB"/>
              <a:t>Click to edit the title text format</a:t>
            </a:r>
            <a:endParaRPr/>
          </a:p>
        </p:txBody>
      </p:sp>
      <p:sp>
        <p:nvSpPr>
          <p:cNvPr id="69"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GB"/>
              <a:t>Click to edit the title text format</a:t>
            </a:r>
            <a:endParaRPr/>
          </a:p>
        </p:txBody>
      </p:sp>
      <p:sp>
        <p:nvSpPr>
          <p:cNvPr id="205"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246133@mail.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8150" y="95250"/>
            <a:ext cx="8305800" cy="6179127"/>
          </a:xfrm>
          <a:prstGeom prst="rect">
            <a:avLst/>
          </a:prstGeom>
        </p:spPr>
        <p:txBody>
          <a:bodyPr wrap="square">
            <a:spAutoFit/>
          </a:bodyPr>
          <a:lstStyle/>
          <a:p>
            <a:pPr algn="ctr">
              <a:lnSpc>
                <a:spcPct val="150000"/>
              </a:lnSpc>
              <a:spcAft>
                <a:spcPts val="700"/>
              </a:spcAft>
            </a:pPr>
            <a:r>
              <a:rPr lang="cs-CZ" sz="2400" b="1" i="1" cap="small" dirty="0" err="1">
                <a:solidFill>
                  <a:srgbClr val="FF0000"/>
                </a:solidFill>
                <a:latin typeface="Calibri" panose="020F0502020204030204" pitchFamily="34" charset="0"/>
                <a:ea typeface="Times New Roman" panose="02020603050405020304" pitchFamily="18" charset="0"/>
              </a:rPr>
              <a:t>History</a:t>
            </a:r>
            <a:r>
              <a:rPr lang="en-US" sz="2400" b="1" i="1" cap="small" dirty="0">
                <a:solidFill>
                  <a:srgbClr val="FF0000"/>
                </a:solidFill>
                <a:latin typeface="Calibri" panose="020F0502020204030204" pitchFamily="34" charset="0"/>
                <a:ea typeface="Times New Roman" panose="02020603050405020304" pitchFamily="18" charset="0"/>
              </a:rPr>
              <a:t> </a:t>
            </a:r>
            <a:r>
              <a:rPr lang="cs-CZ" sz="2400" b="1" i="1" cap="small" dirty="0">
                <a:solidFill>
                  <a:srgbClr val="FF0000"/>
                </a:solidFill>
                <a:latin typeface="Calibri" panose="020F0502020204030204" pitchFamily="34" charset="0"/>
                <a:ea typeface="Times New Roman" panose="02020603050405020304" pitchFamily="18" charset="0"/>
              </a:rPr>
              <a:t> </a:t>
            </a:r>
            <a:r>
              <a:rPr lang="cs-CZ" sz="2400" b="1" i="1" cap="small" dirty="0" err="1">
                <a:solidFill>
                  <a:srgbClr val="FF0000"/>
                </a:solidFill>
                <a:latin typeface="Calibri" panose="020F0502020204030204" pitchFamily="34" charset="0"/>
                <a:ea typeface="Times New Roman" panose="02020603050405020304" pitchFamily="18" charset="0"/>
              </a:rPr>
              <a:t>of</a:t>
            </a:r>
            <a:r>
              <a:rPr lang="cs-CZ" sz="2400" b="1" i="1" cap="small" dirty="0">
                <a:solidFill>
                  <a:srgbClr val="FF0000"/>
                </a:solidFill>
                <a:latin typeface="Calibri" panose="020F0502020204030204" pitchFamily="34" charset="0"/>
                <a:ea typeface="Times New Roman" panose="02020603050405020304" pitchFamily="18" charset="0"/>
              </a:rPr>
              <a:t> </a:t>
            </a:r>
            <a:r>
              <a:rPr lang="en-US" sz="2400" b="1" i="1" cap="small" dirty="0">
                <a:solidFill>
                  <a:srgbClr val="FF0000"/>
                </a:solidFill>
                <a:latin typeface="Calibri" panose="020F0502020204030204" pitchFamily="34" charset="0"/>
                <a:ea typeface="Times New Roman" panose="02020603050405020304" pitchFamily="18" charset="0"/>
              </a:rPr>
              <a:t> </a:t>
            </a:r>
            <a:r>
              <a:rPr lang="cs-CZ" sz="2400" b="1" i="1" cap="small" dirty="0" err="1">
                <a:solidFill>
                  <a:srgbClr val="FF0000"/>
                </a:solidFill>
                <a:latin typeface="Calibri" panose="020F0502020204030204" pitchFamily="34" charset="0"/>
                <a:ea typeface="Times New Roman" panose="02020603050405020304" pitchFamily="18" charset="0"/>
              </a:rPr>
              <a:t>Social</a:t>
            </a:r>
            <a:r>
              <a:rPr lang="cs-CZ" sz="2400" b="1" i="1" cap="small" dirty="0">
                <a:solidFill>
                  <a:srgbClr val="FF0000"/>
                </a:solidFill>
                <a:latin typeface="Calibri" panose="020F0502020204030204" pitchFamily="34" charset="0"/>
                <a:ea typeface="Times New Roman" panose="02020603050405020304" pitchFamily="18" charset="0"/>
              </a:rPr>
              <a:t> </a:t>
            </a:r>
            <a:r>
              <a:rPr lang="cs-CZ" sz="2400" b="1" i="1" cap="small" dirty="0" err="1">
                <a:solidFill>
                  <a:srgbClr val="FF0000"/>
                </a:solidFill>
                <a:latin typeface="Calibri" panose="020F0502020204030204" pitchFamily="34" charset="0"/>
                <a:ea typeface="Times New Roman" panose="02020603050405020304" pitchFamily="18" charset="0"/>
              </a:rPr>
              <a:t>Anthropology</a:t>
            </a:r>
            <a:r>
              <a:rPr lang="en-US" sz="2400" b="1" i="1" cap="small" dirty="0">
                <a:solidFill>
                  <a:srgbClr val="FF0000"/>
                </a:solidFill>
                <a:latin typeface="Calibri" panose="020F0502020204030204" pitchFamily="34" charset="0"/>
                <a:ea typeface="Times New Roman" panose="02020603050405020304" pitchFamily="18" charset="0"/>
              </a:rPr>
              <a:t>   </a:t>
            </a:r>
            <a:r>
              <a:rPr lang="cs-CZ" sz="2400" i="1" cap="small" dirty="0">
                <a:solidFill>
                  <a:srgbClr val="FF0000"/>
                </a:solidFill>
                <a:latin typeface="Calibri" panose="020F0502020204030204" pitchFamily="34" charset="0"/>
                <a:ea typeface="Times New Roman" panose="02020603050405020304" pitchFamily="18" charset="0"/>
              </a:rPr>
              <a:t> </a:t>
            </a:r>
            <a:r>
              <a:rPr lang="en-US" sz="2000" i="1" cap="small" dirty="0">
                <a:solidFill>
                  <a:srgbClr val="00000A"/>
                </a:solidFill>
                <a:latin typeface="Calibri" panose="020F0502020204030204" pitchFamily="34" charset="0"/>
                <a:ea typeface="Times New Roman" panose="02020603050405020304" pitchFamily="18" charset="0"/>
              </a:rPr>
              <a:t>(Course Code: </a:t>
            </a:r>
            <a:r>
              <a:rPr lang="en-US" sz="2000" i="1" cap="small" dirty="0" err="1">
                <a:solidFill>
                  <a:srgbClr val="00000A"/>
                </a:solidFill>
                <a:latin typeface="Calibri" panose="020F0502020204030204" pitchFamily="34" charset="0"/>
                <a:ea typeface="Times New Roman" panose="02020603050405020304" pitchFamily="18" charset="0"/>
              </a:rPr>
              <a:t>SANb</a:t>
            </a:r>
            <a:r>
              <a:rPr lang="en-US" sz="2000" i="1" cap="small" dirty="0">
                <a:solidFill>
                  <a:srgbClr val="00000A"/>
                </a:solidFill>
                <a:latin typeface="Calibri" panose="020F0502020204030204" pitchFamily="34" charset="0"/>
                <a:ea typeface="Times New Roman" panose="02020603050405020304" pitchFamily="18" charset="0"/>
              </a:rPr>
              <a:t> 2032)</a:t>
            </a:r>
            <a:endParaRPr lang="cs-CZ" sz="2000" i="1" dirty="0">
              <a:latin typeface="Times New Roman" panose="02020603050405020304" pitchFamily="18" charset="0"/>
              <a:ea typeface="Times New Roman" panose="02020603050405020304" pitchFamily="18" charset="0"/>
            </a:endParaRPr>
          </a:p>
          <a:p>
            <a:pPr algn="ctr">
              <a:lnSpc>
                <a:spcPct val="150000"/>
              </a:lnSpc>
            </a:pPr>
            <a:r>
              <a:rPr lang="en-GB" sz="2400" b="1" dirty="0">
                <a:latin typeface="Calibri" panose="020F0502020204030204" pitchFamily="34" charset="0"/>
                <a:ea typeface="Times New Roman" panose="02020603050405020304" pitchFamily="18" charset="0"/>
              </a:rPr>
              <a:t>FSS, Masaryk Univ. Brno</a:t>
            </a:r>
            <a:endParaRPr lang="cs-CZ" sz="2400" dirty="0">
              <a:latin typeface="Times New Roman" panose="02020603050405020304" pitchFamily="18" charset="0"/>
              <a:ea typeface="Times New Roman" panose="02020603050405020304" pitchFamily="18" charset="0"/>
            </a:endParaRPr>
          </a:p>
          <a:p>
            <a:pPr>
              <a:lnSpc>
                <a:spcPct val="150000"/>
              </a:lnSpc>
            </a:pPr>
            <a:endParaRPr lang="en-GB" b="1" dirty="0">
              <a:latin typeface="Calibri" panose="020F0502020204030204" pitchFamily="34" charset="0"/>
              <a:ea typeface="Times New Roman" panose="02020603050405020304" pitchFamily="18" charset="0"/>
            </a:endParaRPr>
          </a:p>
          <a:p>
            <a:pPr>
              <a:lnSpc>
                <a:spcPct val="150000"/>
              </a:lnSpc>
            </a:pPr>
            <a:r>
              <a:rPr lang="en-GB" b="1" dirty="0">
                <a:latin typeface="Calibri" panose="020F0502020204030204" pitchFamily="34" charset="0"/>
                <a:ea typeface="Times New Roman" panose="02020603050405020304" pitchFamily="18" charset="0"/>
              </a:rPr>
              <a:t>When: Winter/Spring 2022</a:t>
            </a:r>
            <a:r>
              <a:rPr lang="en-GB" b="1">
                <a:latin typeface="Calibri" panose="020F0502020204030204" pitchFamily="34" charset="0"/>
                <a:ea typeface="Times New Roman" panose="02020603050405020304" pitchFamily="18" charset="0"/>
              </a:rPr>
              <a:t>,</a:t>
            </a:r>
            <a:r>
              <a:rPr lang="en-GB">
                <a:latin typeface="Times New Roman" panose="02020603050405020304" pitchFamily="18" charset="0"/>
                <a:ea typeface="Times New Roman" panose="02020603050405020304" pitchFamily="18" charset="0"/>
              </a:rPr>
              <a:t> </a:t>
            </a:r>
            <a:r>
              <a:rPr lang="en-GB" b="1">
                <a:latin typeface="Calibri" panose="020F0502020204030204" pitchFamily="34" charset="0"/>
                <a:ea typeface="Times New Roman" panose="02020603050405020304" pitchFamily="18" charset="0"/>
              </a:rPr>
              <a:t>Thurs from</a:t>
            </a:r>
            <a:r>
              <a:rPr lang="en-GB">
                <a:latin typeface="Times New Roman" panose="02020603050405020304" pitchFamily="18" charset="0"/>
                <a:ea typeface="Times New Roman" panose="02020603050405020304" pitchFamily="18" charset="0"/>
              </a:rPr>
              <a:t> </a:t>
            </a:r>
            <a:r>
              <a:rPr lang="en-GB" b="1">
                <a:latin typeface="Calibri" panose="020F0502020204030204" pitchFamily="34" charset="0"/>
                <a:ea typeface="Times New Roman" panose="02020603050405020304" pitchFamily="18" charset="0"/>
              </a:rPr>
              <a:t>16:00 to 17:40</a:t>
            </a:r>
            <a:r>
              <a:rPr lang="en-GB">
                <a:latin typeface="Times New Roman" panose="02020603050405020304" pitchFamily="18" charset="0"/>
                <a:ea typeface="Times New Roman" panose="02020603050405020304" pitchFamily="18" charset="0"/>
              </a:rPr>
              <a:t> </a:t>
            </a:r>
            <a:r>
              <a:rPr lang="en-GB" b="1" dirty="0">
                <a:latin typeface="Calibri" panose="020F0502020204030204" pitchFamily="34" charset="0"/>
                <a:ea typeface="Times New Roman" panose="02020603050405020304" pitchFamily="18" charset="0"/>
              </a:rPr>
              <a:t>(CET). Where: U43</a:t>
            </a:r>
            <a:r>
              <a:rPr lang="en-GB"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a:p>
            <a:pPr>
              <a:lnSpc>
                <a:spcPct val="150000"/>
              </a:lnSpc>
            </a:pPr>
            <a:endParaRPr lang="cs-CZ" dirty="0">
              <a:latin typeface="Times New Roman" panose="02020603050405020304" pitchFamily="18" charset="0"/>
              <a:ea typeface="Times New Roman" panose="02020603050405020304" pitchFamily="18" charset="0"/>
            </a:endParaRPr>
          </a:p>
          <a:p>
            <a:pPr>
              <a:lnSpc>
                <a:spcPct val="150000"/>
              </a:lnSpc>
            </a:pPr>
            <a:r>
              <a:rPr lang="en-US" b="1" dirty="0">
                <a:latin typeface="Calibri" panose="020F0502020204030204" pitchFamily="34" charset="0"/>
                <a:ea typeface="Times New Roman" panose="02020603050405020304" pitchFamily="18" charset="0"/>
              </a:rPr>
              <a:t>Course </a:t>
            </a:r>
            <a:r>
              <a:rPr lang="en-US" b="1" dirty="0" err="1">
                <a:latin typeface="Calibri" panose="020F0502020204030204" pitchFamily="34" charset="0"/>
                <a:ea typeface="Times New Roman" panose="02020603050405020304" pitchFamily="18" charset="0"/>
              </a:rPr>
              <a:t>convenor</a:t>
            </a:r>
            <a:r>
              <a:rPr lang="en-US" b="1" dirty="0">
                <a:latin typeface="Calibri" panose="020F0502020204030204" pitchFamily="34" charset="0"/>
                <a:ea typeface="Times New Roman" panose="02020603050405020304" pitchFamily="18" charset="0"/>
              </a:rPr>
              <a:t>:  </a:t>
            </a:r>
            <a:r>
              <a:rPr lang="en-US" b="1" dirty="0" err="1">
                <a:latin typeface="Calibri" panose="020F0502020204030204" pitchFamily="34" charset="0"/>
                <a:ea typeface="Times New Roman" panose="02020603050405020304" pitchFamily="18" charset="0"/>
              </a:rPr>
              <a:t>Dr</a:t>
            </a:r>
            <a:r>
              <a:rPr lang="en-US" b="1" dirty="0">
                <a:latin typeface="Calibri" panose="020F0502020204030204" pitchFamily="34" charset="0"/>
                <a:ea typeface="Times New Roman" panose="02020603050405020304" pitchFamily="18" charset="0"/>
              </a:rPr>
              <a:t> </a:t>
            </a:r>
            <a:r>
              <a:rPr lang="en-US" b="1" dirty="0" err="1">
                <a:latin typeface="Calibri" panose="020F0502020204030204" pitchFamily="34" charset="0"/>
                <a:ea typeface="Times New Roman" panose="02020603050405020304" pitchFamily="18" charset="0"/>
              </a:rPr>
              <a:t>Patirck</a:t>
            </a:r>
            <a:r>
              <a:rPr lang="en-US" b="1" dirty="0">
                <a:latin typeface="Calibri" panose="020F0502020204030204" pitchFamily="34" charset="0"/>
                <a:ea typeface="Times New Roman" panose="02020603050405020304" pitchFamily="18" charset="0"/>
              </a:rPr>
              <a:t> LAVIOLETTE </a:t>
            </a:r>
          </a:p>
          <a:p>
            <a:pPr>
              <a:lnSpc>
                <a:spcPct val="150000"/>
              </a:lnSpc>
            </a:pPr>
            <a:r>
              <a:rPr lang="en-US" b="1" u="sng" dirty="0">
                <a:solidFill>
                  <a:srgbClr val="000080"/>
                </a:solidFill>
                <a:latin typeface="Calibri" panose="020F0502020204030204" pitchFamily="34" charset="0"/>
                <a:ea typeface="Times New Roman" panose="02020603050405020304" pitchFamily="18" charset="0"/>
                <a:hlinkClick r:id="rId3"/>
              </a:rPr>
              <a:t>246133@mail.muni.cz</a:t>
            </a:r>
            <a:r>
              <a:rPr lang="en-GB" dirty="0">
                <a:solidFill>
                  <a:srgbClr val="000080"/>
                </a:solidFill>
                <a:latin typeface="Times New Roman" panose="02020603050405020304" pitchFamily="18" charset="0"/>
                <a:ea typeface="Times New Roman" panose="02020603050405020304" pitchFamily="18" charset="0"/>
              </a:rPr>
              <a:t> </a:t>
            </a:r>
            <a:r>
              <a:rPr lang="en-US" dirty="0">
                <a:solidFill>
                  <a:srgbClr val="000080"/>
                </a:solidFill>
                <a:latin typeface="Calibri" panose="020F0502020204030204" pitchFamily="34" charset="0"/>
                <a:ea typeface="Times New Roman" panose="02020603050405020304" pitchFamily="18" charset="0"/>
              </a:rPr>
              <a:t>/ </a:t>
            </a:r>
            <a:r>
              <a:rPr lang="en-US" b="1" u="sng" dirty="0">
                <a:solidFill>
                  <a:srgbClr val="000080"/>
                </a:solidFill>
                <a:latin typeface="Calibri" panose="020F0502020204030204" pitchFamily="34" charset="0"/>
                <a:ea typeface="Times New Roman" panose="02020603050405020304" pitchFamily="18" charset="0"/>
              </a:rPr>
              <a:t>patrick.laviolette@fss.muni.cz</a:t>
            </a:r>
            <a:endParaRPr lang="cs-CZ" dirty="0">
              <a:latin typeface="Times New Roman" panose="02020603050405020304" pitchFamily="18" charset="0"/>
              <a:ea typeface="Times New Roman" panose="02020603050405020304" pitchFamily="18" charset="0"/>
            </a:endParaRPr>
          </a:p>
          <a:p>
            <a:pPr algn="just">
              <a:lnSpc>
                <a:spcPct val="150000"/>
              </a:lnSpc>
            </a:pPr>
            <a:r>
              <a:rPr lang="en-GB"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a:p>
            <a:pPr algn="just">
              <a:lnSpc>
                <a:spcPct val="150000"/>
              </a:lnSpc>
            </a:pPr>
            <a:r>
              <a:rPr lang="en-GB" b="1" dirty="0">
                <a:latin typeface="Calibri" panose="020F0502020204030204" pitchFamily="34" charset="0"/>
                <a:ea typeface="Times New Roman" panose="02020603050405020304" pitchFamily="18" charset="0"/>
              </a:rPr>
              <a:t>Office Hours</a:t>
            </a:r>
            <a:r>
              <a:rPr lang="en-GB" dirty="0">
                <a:latin typeface="Calibri" panose="020F0502020204030204" pitchFamily="34" charset="0"/>
                <a:ea typeface="Times New Roman" panose="02020603050405020304" pitchFamily="18" charset="0"/>
              </a:rPr>
              <a:t>: Tuesdays</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14:00 16:00  (or Zoom appointment)</a:t>
            </a:r>
          </a:p>
          <a:p>
            <a:pPr algn="just">
              <a:lnSpc>
                <a:spcPct val="150000"/>
              </a:lnSpc>
            </a:pPr>
            <a:r>
              <a:rPr lang="en-GB" dirty="0">
                <a:latin typeface="Calibri" panose="020F0502020204030204" pitchFamily="34" charset="0"/>
                <a:ea typeface="Times New Roman" panose="02020603050405020304" pitchFamily="18" charset="0"/>
              </a:rPr>
              <a:t>                          Office: Room 3.48, </a:t>
            </a:r>
            <a:r>
              <a:rPr lang="en-GB" dirty="0" err="1">
                <a:latin typeface="Calibri" panose="020F0502020204030204" pitchFamily="34" charset="0"/>
                <a:ea typeface="Times New Roman" panose="02020603050405020304" pitchFamily="18" charset="0"/>
              </a:rPr>
              <a:t>Joštova</a:t>
            </a:r>
            <a:r>
              <a:rPr lang="en-GB" dirty="0">
                <a:latin typeface="Calibri" panose="020F0502020204030204" pitchFamily="34" charset="0"/>
                <a:ea typeface="Times New Roman" panose="02020603050405020304" pitchFamily="18" charset="0"/>
              </a:rPr>
              <a:t> 218/10. 602 00 Brno</a:t>
            </a:r>
            <a:endParaRPr lang="cs-CZ" dirty="0">
              <a:latin typeface="Times New Roman" panose="02020603050405020304" pitchFamily="18" charset="0"/>
              <a:ea typeface="Times New Roman" panose="02020603050405020304" pitchFamily="18" charset="0"/>
            </a:endParaRPr>
          </a:p>
          <a:p>
            <a:pPr algn="just">
              <a:lnSpc>
                <a:spcPct val="150000"/>
              </a:lnSpc>
            </a:pPr>
            <a:r>
              <a:rPr lang="en-GB" b="1" dirty="0">
                <a:latin typeface="Calibri" panose="020F0502020204030204" pitchFamily="34" charset="0"/>
                <a:ea typeface="Times New Roman" panose="02020603050405020304" pitchFamily="18" charset="0"/>
              </a:rPr>
              <a:t>Phone:</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+420 549 49 49 04 </a:t>
            </a:r>
          </a:p>
          <a:p>
            <a:pPr algn="just">
              <a:lnSpc>
                <a:spcPct val="150000"/>
              </a:lnSpc>
            </a:pPr>
            <a:r>
              <a:rPr lang="en-GB"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a:p>
            <a:pPr algn="just">
              <a:lnSpc>
                <a:spcPct val="150000"/>
              </a:lnSpc>
            </a:pPr>
            <a:r>
              <a:rPr lang="en-GB" dirty="0">
                <a:latin typeface="Calibri" panose="020F0502020204030204" pitchFamily="34" charset="0"/>
                <a:ea typeface="Times New Roman" panose="02020603050405020304" pitchFamily="18" charset="0"/>
              </a:rPr>
              <a:t>Or by Zoom appointment: </a:t>
            </a:r>
            <a:endParaRPr lang="cs-CZ" dirty="0">
              <a:latin typeface="Times New Roman" panose="02020603050405020304" pitchFamily="18" charset="0"/>
              <a:ea typeface="Times New Roman" panose="02020603050405020304" pitchFamily="18" charset="0"/>
            </a:endParaRPr>
          </a:p>
          <a:p>
            <a:pPr algn="just">
              <a:lnSpc>
                <a:spcPct val="115000"/>
              </a:lnSpc>
            </a:pPr>
            <a:r>
              <a:rPr lang="en-GB" b="1" dirty="0">
                <a:latin typeface="Calibri" panose="020F0502020204030204" pitchFamily="34"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 name="Picture 7"/>
          <p:cNvPicPr/>
          <p:nvPr/>
        </p:nvPicPr>
        <p:blipFill>
          <a:blip r:embed="rId2"/>
          <a:stretch>
            <a:fillRect/>
          </a:stretch>
        </p:blipFill>
        <p:spPr>
          <a:xfrm>
            <a:off x="-108000" y="1341360"/>
            <a:ext cx="6090840" cy="4195440"/>
          </a:xfrm>
          <a:prstGeom prst="rect">
            <a:avLst/>
          </a:prstGeom>
        </p:spPr>
      </p:pic>
      <p:pic>
        <p:nvPicPr>
          <p:cNvPr id="431" name="Picture 8"/>
          <p:cNvPicPr/>
          <p:nvPr/>
        </p:nvPicPr>
        <p:blipFill>
          <a:blip r:embed="rId3"/>
          <a:stretch>
            <a:fillRect/>
          </a:stretch>
        </p:blipFill>
        <p:spPr>
          <a:xfrm>
            <a:off x="5965920" y="981000"/>
            <a:ext cx="3281040" cy="52718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04C6-2835-419F-B9C3-A402DD2F1BEC}"/>
              </a:ext>
            </a:extLst>
          </p:cNvPr>
          <p:cNvSpPr>
            <a:spLocks noGrp="1"/>
          </p:cNvSpPr>
          <p:nvPr>
            <p:ph type="title"/>
          </p:nvPr>
        </p:nvSpPr>
        <p:spPr>
          <a:xfrm>
            <a:off x="5646907" y="1646614"/>
            <a:ext cx="3048000" cy="3863700"/>
          </a:xfrm>
        </p:spPr>
        <p:txBody>
          <a:bodyPr/>
          <a:lstStyle/>
          <a:p>
            <a:r>
              <a:rPr lang="en-US" sz="2400" dirty="0">
                <a:solidFill>
                  <a:srgbClr val="FF0000"/>
                </a:solidFill>
              </a:rPr>
              <a:t>Adolf Bastian</a:t>
            </a:r>
            <a:br>
              <a:rPr lang="en-US" sz="2400" dirty="0">
                <a:solidFill>
                  <a:srgbClr val="FF0000"/>
                </a:solidFill>
              </a:rPr>
            </a:br>
            <a:r>
              <a:rPr lang="en-US" sz="2400" dirty="0">
                <a:solidFill>
                  <a:srgbClr val="FF0000"/>
                </a:solidFill>
              </a:rPr>
              <a:t>[1826 -1905] </a:t>
            </a:r>
            <a:br>
              <a:rPr lang="en-US" sz="2400" dirty="0">
                <a:solidFill>
                  <a:srgbClr val="FF0000"/>
                </a:solidFill>
              </a:rPr>
            </a:br>
            <a:r>
              <a:rPr lang="en-US" sz="2400" dirty="0">
                <a:solidFill>
                  <a:srgbClr val="FF0000"/>
                </a:solidFill>
              </a:rPr>
              <a:t>Bremen, DE</a:t>
            </a:r>
            <a:br>
              <a:rPr lang="en-US" sz="2400" dirty="0">
                <a:solidFill>
                  <a:srgbClr val="FF0000"/>
                </a:solidFill>
              </a:rPr>
            </a:br>
            <a:br>
              <a:rPr lang="en-US" sz="2400" dirty="0">
                <a:solidFill>
                  <a:srgbClr val="FF0000"/>
                </a:solidFill>
              </a:rPr>
            </a:br>
            <a:br>
              <a:rPr lang="en-US" sz="2400" dirty="0">
                <a:solidFill>
                  <a:srgbClr val="FF0000"/>
                </a:solidFill>
              </a:rPr>
            </a:br>
            <a:r>
              <a:rPr lang="de-DE" sz="2400" i="1" dirty="0">
                <a:solidFill>
                  <a:srgbClr val="FF0000"/>
                </a:solidFill>
              </a:rPr>
              <a:t>Der Mensch in der </a:t>
            </a:r>
            <a:br>
              <a:rPr lang="de-DE" sz="2400" i="1" dirty="0">
                <a:solidFill>
                  <a:srgbClr val="FF0000"/>
                </a:solidFill>
              </a:rPr>
            </a:br>
            <a:r>
              <a:rPr lang="de-DE" sz="2400" i="1" dirty="0">
                <a:solidFill>
                  <a:srgbClr val="FF0000"/>
                </a:solidFill>
              </a:rPr>
              <a:t>Geschichte </a:t>
            </a:r>
            <a:r>
              <a:rPr lang="de-DE" sz="2400" dirty="0">
                <a:solidFill>
                  <a:srgbClr val="FF0000"/>
                </a:solidFill>
              </a:rPr>
              <a:t>(1860)</a:t>
            </a:r>
            <a:br>
              <a:rPr lang="de-DE" sz="2400" dirty="0">
                <a:solidFill>
                  <a:srgbClr val="FF0000"/>
                </a:solidFill>
              </a:rPr>
            </a:br>
            <a:br>
              <a:rPr lang="de-DE" sz="2400" dirty="0">
                <a:solidFill>
                  <a:srgbClr val="FF0000"/>
                </a:solidFill>
              </a:rPr>
            </a:br>
            <a:r>
              <a:rPr lang="en-US" sz="2400" dirty="0">
                <a:solidFill>
                  <a:srgbClr val="FF0000"/>
                </a:solidFill>
              </a:rPr>
              <a:t>Professor of Ethnology</a:t>
            </a:r>
            <a:br>
              <a:rPr lang="en-US" sz="2400" dirty="0">
                <a:solidFill>
                  <a:srgbClr val="FF0000"/>
                </a:solidFill>
              </a:rPr>
            </a:br>
            <a:r>
              <a:rPr lang="en-US" sz="2400" dirty="0">
                <a:solidFill>
                  <a:srgbClr val="FF0000"/>
                </a:solidFill>
              </a:rPr>
              <a:t>Berlin. </a:t>
            </a:r>
            <a:br>
              <a:rPr lang="en-US" sz="2400" dirty="0">
                <a:solidFill>
                  <a:srgbClr val="FF0000"/>
                </a:solidFill>
              </a:rPr>
            </a:br>
            <a:r>
              <a:rPr lang="en-US" sz="2400" dirty="0">
                <a:solidFill>
                  <a:srgbClr val="FF0000"/>
                </a:solidFill>
              </a:rPr>
              <a:t>Director of the Imperial </a:t>
            </a:r>
            <a:br>
              <a:rPr lang="en-US" sz="2400" dirty="0">
                <a:solidFill>
                  <a:srgbClr val="FF0000"/>
                </a:solidFill>
              </a:rPr>
            </a:br>
            <a:r>
              <a:rPr lang="en-US" sz="2400" dirty="0">
                <a:solidFill>
                  <a:srgbClr val="FF0000"/>
                </a:solidFill>
              </a:rPr>
              <a:t>Museum </a:t>
            </a:r>
            <a:br>
              <a:rPr lang="en-US" sz="2400" dirty="0">
                <a:solidFill>
                  <a:srgbClr val="FF0000"/>
                </a:solidFill>
              </a:rPr>
            </a:br>
            <a:br>
              <a:rPr lang="en-US" sz="2400" dirty="0">
                <a:solidFill>
                  <a:srgbClr val="FF0000"/>
                </a:solidFill>
              </a:rPr>
            </a:br>
            <a:r>
              <a:rPr lang="en-US" sz="2400" dirty="0">
                <a:solidFill>
                  <a:srgbClr val="FF0000"/>
                </a:solidFill>
              </a:rPr>
              <a:t>Main contributor to a new </a:t>
            </a:r>
            <a:br>
              <a:rPr lang="en-US" sz="2400" dirty="0">
                <a:solidFill>
                  <a:srgbClr val="FF0000"/>
                </a:solidFill>
              </a:rPr>
            </a:br>
            <a:r>
              <a:rPr lang="en-US" sz="2400" dirty="0">
                <a:solidFill>
                  <a:srgbClr val="FF0000"/>
                </a:solidFill>
              </a:rPr>
              <a:t>Museum </a:t>
            </a:r>
            <a:r>
              <a:rPr lang="en-US" sz="2400" dirty="0" err="1">
                <a:solidFill>
                  <a:srgbClr val="FF0000"/>
                </a:solidFill>
              </a:rPr>
              <a:t>für</a:t>
            </a:r>
            <a:r>
              <a:rPr lang="en-US" sz="2400" dirty="0">
                <a:solidFill>
                  <a:srgbClr val="FF0000"/>
                </a:solidFill>
              </a:rPr>
              <a:t> </a:t>
            </a:r>
            <a:r>
              <a:rPr lang="en-US" sz="2400" dirty="0" err="1">
                <a:solidFill>
                  <a:srgbClr val="FF0000"/>
                </a:solidFill>
              </a:rPr>
              <a:t>Völkerkunde</a:t>
            </a:r>
            <a:r>
              <a:rPr lang="en-US" sz="2400" dirty="0">
                <a:solidFill>
                  <a:srgbClr val="FF0000"/>
                </a:solidFill>
              </a:rPr>
              <a:t>,</a:t>
            </a:r>
            <a:br>
              <a:rPr lang="en-US" sz="2400" dirty="0">
                <a:solidFill>
                  <a:srgbClr val="FF0000"/>
                </a:solidFill>
              </a:rPr>
            </a:br>
            <a:r>
              <a:rPr lang="en-US" sz="2400" dirty="0">
                <a:solidFill>
                  <a:srgbClr val="FF0000"/>
                </a:solidFill>
              </a:rPr>
              <a:t>est. in 1868</a:t>
            </a:r>
          </a:p>
        </p:txBody>
      </p:sp>
      <p:pic>
        <p:nvPicPr>
          <p:cNvPr id="4" name="Picture 3">
            <a:extLst>
              <a:ext uri="{FF2B5EF4-FFF2-40B4-BE49-F238E27FC236}">
                <a16:creationId xmlns:a16="http://schemas.microsoft.com/office/drawing/2014/main" id="{78A399DD-EDAA-4C1C-8245-54779BED26A0}"/>
              </a:ext>
            </a:extLst>
          </p:cNvPr>
          <p:cNvPicPr>
            <a:picLocks noChangeAspect="1"/>
          </p:cNvPicPr>
          <p:nvPr/>
        </p:nvPicPr>
        <p:blipFill>
          <a:blip r:embed="rId2"/>
          <a:stretch>
            <a:fillRect/>
          </a:stretch>
        </p:blipFill>
        <p:spPr>
          <a:xfrm>
            <a:off x="-150130" y="514350"/>
            <a:ext cx="5594944" cy="6858000"/>
          </a:xfrm>
          <a:prstGeom prst="rect">
            <a:avLst/>
          </a:prstGeom>
        </p:spPr>
      </p:pic>
    </p:spTree>
    <p:extLst>
      <p:ext uri="{BB962C8B-B14F-4D97-AF65-F5344CB8AC3E}">
        <p14:creationId xmlns:p14="http://schemas.microsoft.com/office/powerpoint/2010/main" val="52709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3A3ED0-64F0-4F8E-9F5E-88612107CD96}"/>
              </a:ext>
            </a:extLst>
          </p:cNvPr>
          <p:cNvSpPr>
            <a:spLocks noGrp="1"/>
          </p:cNvSpPr>
          <p:nvPr>
            <p:ph type="subTitle"/>
          </p:nvPr>
        </p:nvSpPr>
        <p:spPr>
          <a:xfrm>
            <a:off x="548820" y="5836595"/>
            <a:ext cx="8046360" cy="797669"/>
          </a:xfrm>
        </p:spPr>
        <p:txBody>
          <a:bodyPr/>
          <a:lstStyle/>
          <a:p>
            <a:pPr marL="0" indent="0">
              <a:buNone/>
            </a:pPr>
            <a:r>
              <a:rPr lang="en-US" dirty="0">
                <a:solidFill>
                  <a:srgbClr val="FF0000"/>
                </a:solidFill>
              </a:rPr>
              <a:t>Wilhelm Wundt (1832–1920), </a:t>
            </a:r>
            <a:r>
              <a:rPr lang="en-US" i="1" dirty="0" err="1">
                <a:solidFill>
                  <a:srgbClr val="FF0000"/>
                </a:solidFill>
              </a:rPr>
              <a:t>Völkerpsychologie</a:t>
            </a:r>
            <a:endParaRPr lang="en-US" i="1" dirty="0">
              <a:solidFill>
                <a:srgbClr val="FF0000"/>
              </a:solidFill>
            </a:endParaRPr>
          </a:p>
          <a:p>
            <a:pPr marL="0" indent="0">
              <a:buNone/>
            </a:pPr>
            <a:r>
              <a:rPr lang="en-US" dirty="0">
                <a:solidFill>
                  <a:srgbClr val="FF0000"/>
                </a:solidFill>
              </a:rPr>
              <a:t>Cultural psychology, Leipzig. </a:t>
            </a:r>
          </a:p>
        </p:txBody>
      </p:sp>
      <p:pic>
        <p:nvPicPr>
          <p:cNvPr id="4" name="Picture 3">
            <a:extLst>
              <a:ext uri="{FF2B5EF4-FFF2-40B4-BE49-F238E27FC236}">
                <a16:creationId xmlns:a16="http://schemas.microsoft.com/office/drawing/2014/main" id="{1F4D9BA2-D00A-413D-BE9E-CAC8A60D4D6B}"/>
              </a:ext>
            </a:extLst>
          </p:cNvPr>
          <p:cNvPicPr>
            <a:picLocks noChangeAspect="1"/>
          </p:cNvPicPr>
          <p:nvPr/>
        </p:nvPicPr>
        <p:blipFill>
          <a:blip r:embed="rId2"/>
          <a:stretch>
            <a:fillRect/>
          </a:stretch>
        </p:blipFill>
        <p:spPr>
          <a:xfrm>
            <a:off x="1245960" y="455286"/>
            <a:ext cx="6652080" cy="4820348"/>
          </a:xfrm>
          <a:prstGeom prst="rect">
            <a:avLst/>
          </a:prstGeom>
        </p:spPr>
      </p:pic>
    </p:spTree>
    <p:extLst>
      <p:ext uri="{BB962C8B-B14F-4D97-AF65-F5344CB8AC3E}">
        <p14:creationId xmlns:p14="http://schemas.microsoft.com/office/powerpoint/2010/main" val="7532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89" name="Picture 79"/>
          <p:cNvPicPr/>
          <p:nvPr/>
        </p:nvPicPr>
        <p:blipFill>
          <a:blip r:embed="rId2"/>
          <a:stretch>
            <a:fillRect/>
          </a:stretch>
        </p:blipFill>
        <p:spPr>
          <a:xfrm>
            <a:off x="1979640" y="0"/>
            <a:ext cx="5346360" cy="5752800"/>
          </a:xfrm>
          <a:prstGeom prst="rect">
            <a:avLst/>
          </a:prstGeom>
        </p:spPr>
      </p:pic>
      <p:sp>
        <p:nvSpPr>
          <p:cNvPr id="290" name="CustomShape 1"/>
          <p:cNvSpPr/>
          <p:nvPr/>
        </p:nvSpPr>
        <p:spPr>
          <a:xfrm>
            <a:off x="71280" y="5875200"/>
            <a:ext cx="9138960" cy="819000"/>
          </a:xfrm>
          <a:prstGeom prst="rect">
            <a:avLst/>
          </a:prstGeom>
        </p:spPr>
        <p:txBody>
          <a:bodyPr lIns="90000" tIns="46800" rIns="90000" bIns="46800" anchor="ctr"/>
          <a:lstStyle/>
          <a:p>
            <a:pPr>
              <a:lnSpc>
                <a:spcPct val="100000"/>
              </a:lnSpc>
              <a:buFont typeface="Times"/>
              <a:buChar char="•"/>
            </a:pPr>
            <a:r>
              <a:rPr lang="en-GB" sz="2200" i="1">
                <a:solidFill>
                  <a:srgbClr val="FFFFFF"/>
                </a:solidFill>
                <a:latin typeface="Arial"/>
                <a:ea typeface="DejaVu Sans"/>
              </a:rPr>
              <a:t>Te Poho-o-Rawiri</a:t>
            </a:r>
            <a:r>
              <a:rPr lang="en-GB" sz="2200">
                <a:solidFill>
                  <a:srgbClr val="FFFFFF"/>
                </a:solidFill>
                <a:latin typeface="Arial"/>
                <a:ea typeface="DejaVu Sans"/>
              </a:rPr>
              <a:t>, Gisborne, Rotorua School of Māori Arts and Crafts carvers (including John Taiapa, Pine Taiapa and Wihau), opened 1925 </a:t>
            </a:r>
            <a:endParaRPr/>
          </a:p>
        </p:txBody>
      </p:sp>
    </p:spTree>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1" name="Picture 81"/>
          <p:cNvPicPr/>
          <p:nvPr/>
        </p:nvPicPr>
        <p:blipFill>
          <a:blip r:embed="rId2"/>
          <a:stretch>
            <a:fillRect/>
          </a:stretch>
        </p:blipFill>
        <p:spPr>
          <a:xfrm>
            <a:off x="1368360" y="36360"/>
            <a:ext cx="4755960" cy="6184800"/>
          </a:xfrm>
          <a:prstGeom prst="rect">
            <a:avLst/>
          </a:prstGeom>
        </p:spPr>
      </p:pic>
      <p:sp>
        <p:nvSpPr>
          <p:cNvPr id="292" name="CustomShape 1"/>
          <p:cNvSpPr/>
          <p:nvPr/>
        </p:nvSpPr>
        <p:spPr>
          <a:xfrm>
            <a:off x="-112680" y="6399360"/>
            <a:ext cx="9505800" cy="453600"/>
          </a:xfrm>
          <a:prstGeom prst="rect">
            <a:avLst/>
          </a:prstGeom>
        </p:spPr>
        <p:txBody>
          <a:bodyPr wrap="none" lIns="90000" tIns="46800" rIns="90000" bIns="46800" anchor="ctr"/>
          <a:lstStyle/>
          <a:p>
            <a:pPr>
              <a:lnSpc>
                <a:spcPct val="100000"/>
              </a:lnSpc>
              <a:buFont typeface="Times"/>
              <a:buChar char="•"/>
            </a:pPr>
            <a:r>
              <a:rPr lang="en-GB" sz="2200" b="1">
                <a:solidFill>
                  <a:srgbClr val="FFFFFF"/>
                </a:solidFill>
                <a:latin typeface="Arial"/>
                <a:ea typeface="DejaVu Sans"/>
              </a:rPr>
              <a:t> Raharuhi Rukupo</a:t>
            </a:r>
            <a:r>
              <a:rPr lang="en-GB" sz="2200">
                <a:solidFill>
                  <a:srgbClr val="FFFFFF"/>
                </a:solidFill>
                <a:latin typeface="Arial"/>
                <a:ea typeface="DejaVu Sans"/>
              </a:rPr>
              <a:t> (of Rongowhakaata)    </a:t>
            </a:r>
            <a:r>
              <a:rPr lang="en-GB" sz="2200" i="1">
                <a:solidFill>
                  <a:srgbClr val="FFFFFF"/>
                </a:solidFill>
                <a:latin typeface="Arial"/>
                <a:ea typeface="DejaVu Sans"/>
              </a:rPr>
              <a:t>Te Hau-Ki-Turanga</a:t>
            </a:r>
            <a:r>
              <a:rPr lang="en-GB" sz="2200">
                <a:solidFill>
                  <a:srgbClr val="FFFFFF"/>
                </a:solidFill>
                <a:latin typeface="Arial"/>
                <a:ea typeface="DejaVu Sans"/>
              </a:rPr>
              <a:t>, 1840-42</a:t>
            </a:r>
            <a:endParaRPr/>
          </a:p>
        </p:txBody>
      </p:sp>
    </p:spTree>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3" name="Picture 83"/>
          <p:cNvPicPr/>
          <p:nvPr/>
        </p:nvPicPr>
        <p:blipFill>
          <a:blip r:embed="rId2"/>
          <a:stretch>
            <a:fillRect/>
          </a:stretch>
        </p:blipFill>
        <p:spPr>
          <a:xfrm>
            <a:off x="0" y="0"/>
            <a:ext cx="9137520" cy="5976720"/>
          </a:xfrm>
          <a:prstGeom prst="rect">
            <a:avLst/>
          </a:prstGeom>
        </p:spPr>
      </p:pic>
      <p:sp>
        <p:nvSpPr>
          <p:cNvPr id="294" name="CustomShape 1"/>
          <p:cNvSpPr/>
          <p:nvPr/>
        </p:nvSpPr>
        <p:spPr>
          <a:xfrm>
            <a:off x="71280" y="6070680"/>
            <a:ext cx="9281880" cy="1123560"/>
          </a:xfrm>
          <a:prstGeom prst="rect">
            <a:avLst/>
          </a:prstGeom>
        </p:spPr>
        <p:txBody>
          <a:bodyPr lIns="90000" tIns="46800" rIns="90000" bIns="46800" anchor="ctr"/>
          <a:lstStyle/>
          <a:p>
            <a:pPr>
              <a:lnSpc>
                <a:spcPct val="100000"/>
              </a:lnSpc>
              <a:buFont typeface="Times"/>
              <a:buChar char="•"/>
            </a:pPr>
            <a:r>
              <a:rPr lang="en-GB" sz="2200" i="1">
                <a:solidFill>
                  <a:srgbClr val="FFFFFF"/>
                </a:solidFill>
                <a:latin typeface="Arial"/>
                <a:ea typeface="DejaVu Sans"/>
              </a:rPr>
              <a:t>United States Holocaust Memorial Museum, Entrance, Washington, D.C</a:t>
            </a:r>
            <a:r>
              <a:rPr lang="en-GB" sz="2200">
                <a:solidFill>
                  <a:srgbClr val="FFFFFF"/>
                </a:solidFill>
                <a:latin typeface="Arial"/>
                <a:ea typeface="DejaVu Sans"/>
              </a:rPr>
              <a:t>. </a:t>
            </a:r>
            <a:r>
              <a:rPr lang="en-GB" sz="2200" b="1">
                <a:solidFill>
                  <a:srgbClr val="FFFFFF"/>
                </a:solidFill>
                <a:latin typeface="Arial"/>
                <a:ea typeface="DejaVu Sans"/>
              </a:rPr>
              <a:t>James Ingo Freed</a:t>
            </a:r>
            <a:r>
              <a:rPr lang="en-GB" sz="2200">
                <a:solidFill>
                  <a:srgbClr val="FFFFFF"/>
                </a:solidFill>
                <a:latin typeface="Arial"/>
                <a:ea typeface="DejaVu Sans"/>
              </a:rPr>
              <a:t>   (1930-2005) </a:t>
            </a:r>
            <a:endParaRPr/>
          </a:p>
          <a:p>
            <a:pPr>
              <a:lnSpc>
                <a:spcPct val="100000"/>
              </a:lnSpc>
            </a:pPr>
            <a:endParaRPr/>
          </a:p>
        </p:txBody>
      </p:sp>
    </p:spTree>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5" name="Picture 85"/>
          <p:cNvPicPr/>
          <p:nvPr/>
        </p:nvPicPr>
        <p:blipFill>
          <a:blip r:embed="rId2"/>
          <a:stretch>
            <a:fillRect/>
          </a:stretch>
        </p:blipFill>
        <p:spPr>
          <a:xfrm>
            <a:off x="0" y="162000"/>
            <a:ext cx="9137520" cy="64497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86"/>
          <p:cNvPicPr/>
          <p:nvPr/>
        </p:nvPicPr>
        <p:blipFill>
          <a:blip r:embed="rId2"/>
          <a:stretch>
            <a:fillRect/>
          </a:stretch>
        </p:blipFill>
        <p:spPr>
          <a:xfrm>
            <a:off x="4217397" y="961534"/>
            <a:ext cx="4426983" cy="4734512"/>
          </a:xfrm>
          <a:prstGeom prst="rect">
            <a:avLst/>
          </a:prstGeom>
        </p:spPr>
      </p:pic>
      <p:sp>
        <p:nvSpPr>
          <p:cNvPr id="3" name="CustomShape 1"/>
          <p:cNvSpPr/>
          <p:nvPr/>
        </p:nvSpPr>
        <p:spPr>
          <a:xfrm>
            <a:off x="909290" y="338220"/>
            <a:ext cx="8662680" cy="765000"/>
          </a:xfrm>
          <a:prstGeom prst="rect">
            <a:avLst/>
          </a:prstGeom>
        </p:spPr>
        <p:txBody>
          <a:bodyPr wrap="none" lIns="90000" tIns="45000" rIns="90000" bIns="45000"/>
          <a:lstStyle/>
          <a:p>
            <a:pPr>
              <a:lnSpc>
                <a:spcPct val="100000"/>
              </a:lnSpc>
            </a:pPr>
            <a:r>
              <a:rPr lang="en-GB" sz="2000" b="1" dirty="0">
                <a:solidFill>
                  <a:srgbClr val="000080"/>
                </a:solidFill>
                <a:latin typeface="Arial"/>
                <a:ea typeface="DejaVu Sans"/>
              </a:rPr>
              <a:t>WHO ARE YOU ??</a:t>
            </a:r>
            <a:endParaRPr sz="2000" b="1" dirty="0"/>
          </a:p>
        </p:txBody>
      </p:sp>
      <p:sp>
        <p:nvSpPr>
          <p:cNvPr id="4" name="CustomShape 1"/>
          <p:cNvSpPr/>
          <p:nvPr/>
        </p:nvSpPr>
        <p:spPr>
          <a:xfrm>
            <a:off x="387771" y="6174985"/>
            <a:ext cx="8662680" cy="765000"/>
          </a:xfrm>
          <a:prstGeom prst="rect">
            <a:avLst/>
          </a:prstGeom>
        </p:spPr>
        <p:txBody>
          <a:bodyPr wrap="none" lIns="90000" tIns="45000" rIns="90000" bIns="45000"/>
          <a:lstStyle/>
          <a:p>
            <a:pPr>
              <a:lnSpc>
                <a:spcPct val="100000"/>
              </a:lnSpc>
            </a:pPr>
            <a:r>
              <a:rPr lang="en-GB" dirty="0">
                <a:solidFill>
                  <a:srgbClr val="000080"/>
                </a:solidFill>
                <a:latin typeface="Arial"/>
                <a:ea typeface="DejaVu Sans"/>
              </a:rPr>
              <a:t>What are some of the main ways in which we go about doing Science??  </a:t>
            </a:r>
            <a:endParaRPr dirty="0"/>
          </a:p>
        </p:txBody>
      </p:sp>
    </p:spTree>
    <p:extLst>
      <p:ext uri="{BB962C8B-B14F-4D97-AF65-F5344CB8AC3E}">
        <p14:creationId xmlns:p14="http://schemas.microsoft.com/office/powerpoint/2010/main" val="3195632135"/>
      </p:ext>
    </p:extLst>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71"/>
          <p:cNvPicPr/>
          <p:nvPr/>
        </p:nvPicPr>
        <p:blipFill>
          <a:blip r:embed="rId2"/>
          <a:stretch>
            <a:fillRect/>
          </a:stretch>
        </p:blipFill>
        <p:spPr>
          <a:xfrm>
            <a:off x="1714680" y="3051000"/>
            <a:ext cx="5765400" cy="2050920"/>
          </a:xfrm>
          <a:prstGeom prst="rect">
            <a:avLst/>
          </a:prstGeom>
        </p:spPr>
      </p:pic>
      <p:sp>
        <p:nvSpPr>
          <p:cNvPr id="3" name="CustomShape 1"/>
          <p:cNvSpPr/>
          <p:nvPr/>
        </p:nvSpPr>
        <p:spPr>
          <a:xfrm>
            <a:off x="853220" y="1327447"/>
            <a:ext cx="8662680" cy="765000"/>
          </a:xfrm>
          <a:prstGeom prst="rect">
            <a:avLst/>
          </a:prstGeom>
        </p:spPr>
        <p:txBody>
          <a:bodyPr wrap="none" lIns="90000" tIns="45000" rIns="90000" bIns="45000"/>
          <a:lstStyle/>
          <a:p>
            <a:pPr>
              <a:lnSpc>
                <a:spcPct val="100000"/>
              </a:lnSpc>
            </a:pPr>
            <a:r>
              <a:rPr lang="en-GB" dirty="0">
                <a:solidFill>
                  <a:srgbClr val="000080"/>
                </a:solidFill>
                <a:latin typeface="Arial"/>
                <a:ea typeface="DejaVu Sans"/>
              </a:rPr>
              <a:t>The Scientific Method, yes, but what does this involve??</a:t>
            </a:r>
          </a:p>
          <a:p>
            <a:pPr>
              <a:lnSpc>
                <a:spcPct val="100000"/>
              </a:lnSpc>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78"/>
          <p:cNvPicPr/>
          <p:nvPr/>
        </p:nvPicPr>
        <p:blipFill>
          <a:blip r:embed="rId2"/>
          <a:stretch>
            <a:fillRect/>
          </a:stretch>
        </p:blipFill>
        <p:spPr>
          <a:xfrm>
            <a:off x="4319640" y="-92160"/>
            <a:ext cx="5178240" cy="6997320"/>
          </a:xfrm>
          <a:prstGeom prst="rect">
            <a:avLst/>
          </a:prstGeom>
        </p:spPr>
      </p:pic>
      <p:sp>
        <p:nvSpPr>
          <p:cNvPr id="2" name="Obdélník 1"/>
          <p:cNvSpPr/>
          <p:nvPr/>
        </p:nvSpPr>
        <p:spPr>
          <a:xfrm>
            <a:off x="71490" y="1527847"/>
            <a:ext cx="4248150" cy="5189113"/>
          </a:xfrm>
          <a:prstGeom prst="rect">
            <a:avLst/>
          </a:prstGeom>
        </p:spPr>
        <p:txBody>
          <a:bodyPr wrap="square">
            <a:spAutoFit/>
          </a:bodyPr>
          <a:lstStyle/>
          <a:p>
            <a:pPr algn="just">
              <a:lnSpc>
                <a:spcPct val="115000"/>
              </a:lnSpc>
            </a:pPr>
            <a:r>
              <a:rPr lang="en-GB" dirty="0">
                <a:latin typeface="Calibri" panose="020F0502020204030204" pitchFamily="34" charset="0"/>
                <a:ea typeface="Times New Roman" panose="02020603050405020304" pitchFamily="18" charset="0"/>
              </a:rPr>
              <a:t>In thinking through the academic discipline of social anthropology, we will ask such questions as: how is it practiced? How long has it existed? How is it disseminated? When did it start? When will it end? When was it most and least important? Where are the centres of its production and consumption? Where will it grow and/or shrink? Where do anthropologists do their research? What do they examine? What methods and theories do they use? What disciplines influence it most and are the disciplines that it most resembles? Who are the main figures in establishing its international importance? Who’s been left out of such narratives. </a:t>
            </a:r>
            <a:endParaRPr lang="cs-CZ" sz="1400" dirty="0">
              <a:effectLst/>
              <a:latin typeface="Times New Roman" panose="02020603050405020304" pitchFamily="18" charset="0"/>
              <a:ea typeface="Times New Roman" panose="02020603050405020304" pitchFamily="18" charset="0"/>
            </a:endParaRPr>
          </a:p>
        </p:txBody>
      </p:sp>
      <p:sp>
        <p:nvSpPr>
          <p:cNvPr id="4" name="CustomShape 1"/>
          <p:cNvSpPr/>
          <p:nvPr/>
        </p:nvSpPr>
        <p:spPr>
          <a:xfrm>
            <a:off x="-11700" y="489247"/>
            <a:ext cx="4526550" cy="1038600"/>
          </a:xfrm>
          <a:prstGeom prst="rect">
            <a:avLst/>
          </a:prstGeom>
        </p:spPr>
        <p:txBody>
          <a:bodyPr wrap="none" lIns="90000" tIns="45000" rIns="90000" bIns="45000"/>
          <a:lstStyle/>
          <a:p>
            <a:pPr>
              <a:lnSpc>
                <a:spcPct val="100000"/>
              </a:lnSpc>
            </a:pPr>
            <a:r>
              <a:rPr lang="en-GB" dirty="0">
                <a:solidFill>
                  <a:srgbClr val="000080"/>
                </a:solidFill>
                <a:latin typeface="Arial"/>
                <a:ea typeface="DejaVu Sans"/>
              </a:rPr>
              <a:t>We ask the basic inquisitive questions,</a:t>
            </a:r>
          </a:p>
          <a:p>
            <a:pPr>
              <a:lnSpc>
                <a:spcPct val="100000"/>
              </a:lnSpc>
            </a:pPr>
            <a:r>
              <a:rPr lang="en-GB" dirty="0">
                <a:solidFill>
                  <a:srgbClr val="000080"/>
                </a:solidFill>
                <a:latin typeface="Arial"/>
                <a:ea typeface="DejaVu Sans"/>
              </a:rPr>
              <a:t>Then we go about finding the best possible </a:t>
            </a:r>
          </a:p>
          <a:p>
            <a:pPr>
              <a:lnSpc>
                <a:spcPct val="100000"/>
              </a:lnSpc>
            </a:pPr>
            <a:r>
              <a:rPr lang="en-GB" dirty="0">
                <a:solidFill>
                  <a:srgbClr val="000080"/>
                </a:solidFill>
                <a:latin typeface="Arial"/>
                <a:ea typeface="DejaVu Sans"/>
              </a:rPr>
              <a:t>answers, in as many ways as we can. </a:t>
            </a:r>
          </a:p>
          <a:p>
            <a:pPr>
              <a:lnSpc>
                <a:spcPct val="100000"/>
              </a:lnSpc>
            </a:pPr>
            <a:endParaRPr lang="en-GB" dirty="0">
              <a:solidFill>
                <a:srgbClr val="000080"/>
              </a:solidFill>
              <a:latin typeface="Arial"/>
              <a:ea typeface="DejaVu Sans"/>
            </a:endParaRPr>
          </a:p>
          <a:p>
            <a:pPr>
              <a:lnSpc>
                <a:spcPct val="100000"/>
              </a:lnSpc>
            </a:pPr>
            <a:endParaRPr lang="en-GB" dirty="0">
              <a:solidFill>
                <a:srgbClr val="000080"/>
              </a:solidFill>
              <a:latin typeface="Arial"/>
              <a:ea typeface="DejaVu Sans"/>
            </a:endParaRPr>
          </a:p>
          <a:p>
            <a:pPr>
              <a:lnSpc>
                <a:spcPct val="100000"/>
              </a:lnSpc>
            </a:pPr>
            <a:r>
              <a:rPr lang="en-GB" dirty="0">
                <a:solidFill>
                  <a:srgbClr val="000080"/>
                </a:solidFill>
                <a:latin typeface="Arial"/>
                <a:ea typeface="DejaVu Sans"/>
              </a:rPr>
              <a:t>  </a:t>
            </a:r>
          </a:p>
          <a:p>
            <a:pPr>
              <a:lnSpc>
                <a:spcPct val="100000"/>
              </a:lnSpc>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536539" y="469412"/>
            <a:ext cx="3737830" cy="765000"/>
          </a:xfrm>
          <a:prstGeom prst="rect">
            <a:avLst/>
          </a:prstGeom>
        </p:spPr>
        <p:txBody>
          <a:bodyPr wrap="none" lIns="90000" tIns="45000" rIns="90000" bIns="45000"/>
          <a:lstStyle/>
          <a:p>
            <a:pPr>
              <a:lnSpc>
                <a:spcPct val="100000"/>
              </a:lnSpc>
            </a:pPr>
            <a:r>
              <a:rPr lang="en-GB" sz="2400" dirty="0">
                <a:solidFill>
                  <a:srgbClr val="000080"/>
                </a:solidFill>
                <a:latin typeface="Arial"/>
                <a:ea typeface="DejaVu Sans"/>
              </a:rPr>
              <a:t>And how do we verify the findings? </a:t>
            </a:r>
          </a:p>
          <a:p>
            <a:pPr>
              <a:lnSpc>
                <a:spcPct val="100000"/>
              </a:lnSpc>
            </a:pPr>
            <a:endParaRPr lang="en-GB" dirty="0">
              <a:solidFill>
                <a:srgbClr val="000080"/>
              </a:solidFill>
              <a:latin typeface="Arial"/>
              <a:ea typeface="DejaVu Sans"/>
            </a:endParaRPr>
          </a:p>
          <a:p>
            <a:pPr>
              <a:lnSpc>
                <a:spcPct val="100000"/>
              </a:lnSpc>
            </a:pPr>
            <a:endParaRPr lang="en-GB" dirty="0">
              <a:solidFill>
                <a:srgbClr val="000080"/>
              </a:solidFill>
              <a:latin typeface="Arial"/>
              <a:ea typeface="DejaVu Sans"/>
            </a:endParaRPr>
          </a:p>
          <a:p>
            <a:pPr>
              <a:lnSpc>
                <a:spcPct val="100000"/>
              </a:lnSpc>
            </a:pPr>
            <a:endParaRPr lang="en-GB" dirty="0">
              <a:solidFill>
                <a:srgbClr val="000080"/>
              </a:solidFill>
              <a:latin typeface="Arial"/>
              <a:ea typeface="DejaVu Sans"/>
            </a:endParaRPr>
          </a:p>
          <a:p>
            <a:pPr>
              <a:lnSpc>
                <a:spcPct val="100000"/>
              </a:lnSpc>
            </a:pPr>
            <a:endParaRPr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18" y="2403833"/>
            <a:ext cx="8826041" cy="4092019"/>
          </a:xfrm>
          <a:prstGeom prst="rect">
            <a:avLst/>
          </a:prstGeom>
        </p:spPr>
      </p:pic>
    </p:spTree>
    <p:extLst>
      <p:ext uri="{BB962C8B-B14F-4D97-AF65-F5344CB8AC3E}">
        <p14:creationId xmlns:p14="http://schemas.microsoft.com/office/powerpoint/2010/main" val="360534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74625" y="393996"/>
            <a:ext cx="3737830" cy="4196858"/>
          </a:xfrm>
          <a:prstGeom prst="rect">
            <a:avLst/>
          </a:prstGeom>
        </p:spPr>
        <p:txBody>
          <a:bodyPr wrap="none" lIns="90000" tIns="45000" rIns="90000" bIns="45000"/>
          <a:lstStyle/>
          <a:p>
            <a:pPr>
              <a:lnSpc>
                <a:spcPct val="100000"/>
              </a:lnSpc>
            </a:pPr>
            <a:r>
              <a:rPr lang="en-GB" sz="2000" dirty="0">
                <a:solidFill>
                  <a:srgbClr val="000080"/>
                </a:solidFill>
                <a:latin typeface="Arial"/>
                <a:ea typeface="DejaVu Sans"/>
              </a:rPr>
              <a:t>Through a system of Peer Review,</a:t>
            </a:r>
          </a:p>
          <a:p>
            <a:pPr>
              <a:lnSpc>
                <a:spcPct val="100000"/>
              </a:lnSpc>
            </a:pPr>
            <a:endParaRPr lang="en-GB" sz="2000" dirty="0">
              <a:solidFill>
                <a:srgbClr val="000080"/>
              </a:solidFill>
              <a:latin typeface="Arial"/>
              <a:ea typeface="DejaVu Sans"/>
            </a:endParaRPr>
          </a:p>
          <a:p>
            <a:pPr>
              <a:lnSpc>
                <a:spcPct val="100000"/>
              </a:lnSpc>
            </a:pPr>
            <a:r>
              <a:rPr lang="en-GB" sz="2000" dirty="0">
                <a:solidFill>
                  <a:srgbClr val="000080"/>
                </a:solidFill>
                <a:latin typeface="Arial"/>
                <a:ea typeface="DejaVu Sans"/>
              </a:rPr>
              <a:t>i.e., assessments by experts in </a:t>
            </a:r>
          </a:p>
          <a:p>
            <a:pPr>
              <a:lnSpc>
                <a:spcPct val="100000"/>
              </a:lnSpc>
            </a:pPr>
            <a:r>
              <a:rPr lang="en-GB" sz="2000" dirty="0">
                <a:solidFill>
                  <a:srgbClr val="000080"/>
                </a:solidFill>
                <a:latin typeface="Arial"/>
                <a:ea typeface="DejaVu Sans"/>
              </a:rPr>
              <a:t>the discipline.</a:t>
            </a:r>
          </a:p>
          <a:p>
            <a:pPr>
              <a:lnSpc>
                <a:spcPct val="100000"/>
              </a:lnSpc>
            </a:pPr>
            <a:endParaRPr lang="en-GB" sz="2000" dirty="0">
              <a:solidFill>
                <a:srgbClr val="000080"/>
              </a:solidFill>
              <a:latin typeface="Arial"/>
              <a:ea typeface="DejaVu Sans"/>
            </a:endParaRPr>
          </a:p>
          <a:p>
            <a:pPr>
              <a:lnSpc>
                <a:spcPct val="100000"/>
              </a:lnSpc>
            </a:pPr>
            <a:endParaRPr lang="en-GB" sz="2000" dirty="0">
              <a:solidFill>
                <a:srgbClr val="000080"/>
              </a:solidFill>
              <a:latin typeface="Arial"/>
              <a:ea typeface="DejaVu Sans"/>
            </a:endParaRPr>
          </a:p>
          <a:p>
            <a:pPr>
              <a:lnSpc>
                <a:spcPct val="100000"/>
              </a:lnSpc>
            </a:pPr>
            <a:endParaRPr lang="en-GB" sz="2000" dirty="0">
              <a:solidFill>
                <a:srgbClr val="000080"/>
              </a:solidFill>
              <a:latin typeface="Arial"/>
              <a:ea typeface="DejaVu Sans"/>
            </a:endParaRPr>
          </a:p>
          <a:p>
            <a:pPr>
              <a:lnSpc>
                <a:spcPct val="100000"/>
              </a:lnSpc>
            </a:pPr>
            <a:endParaRPr lang="en-GB" sz="2000" dirty="0">
              <a:solidFill>
                <a:srgbClr val="000080"/>
              </a:solidFill>
              <a:latin typeface="Arial"/>
              <a:ea typeface="DejaVu Sans"/>
            </a:endParaRPr>
          </a:p>
          <a:p>
            <a:pPr>
              <a:lnSpc>
                <a:spcPct val="100000"/>
              </a:lnSpc>
            </a:pPr>
            <a:endParaRPr lang="en-GB" sz="2000" dirty="0">
              <a:solidFill>
                <a:srgbClr val="000080"/>
              </a:solidFill>
              <a:latin typeface="Arial"/>
              <a:ea typeface="DejaVu Sans"/>
            </a:endParaRPr>
          </a:p>
          <a:p>
            <a:pPr>
              <a:lnSpc>
                <a:spcPct val="100000"/>
              </a:lnSpc>
            </a:pPr>
            <a:r>
              <a:rPr lang="en-GB" sz="2000" dirty="0">
                <a:solidFill>
                  <a:srgbClr val="000080"/>
                </a:solidFill>
                <a:latin typeface="Arial"/>
                <a:ea typeface="DejaVu Sans"/>
              </a:rPr>
              <a:t>This is meant to question the results, </a:t>
            </a:r>
          </a:p>
          <a:p>
            <a:pPr>
              <a:lnSpc>
                <a:spcPct val="100000"/>
              </a:lnSpc>
            </a:pPr>
            <a:r>
              <a:rPr lang="en-GB" sz="2000" dirty="0">
                <a:solidFill>
                  <a:srgbClr val="000080"/>
                </a:solidFill>
                <a:latin typeface="Arial"/>
                <a:ea typeface="DejaVu Sans"/>
              </a:rPr>
              <a:t>challenge, the methods and theoretical </a:t>
            </a:r>
          </a:p>
          <a:p>
            <a:pPr>
              <a:lnSpc>
                <a:spcPct val="100000"/>
              </a:lnSpc>
            </a:pPr>
            <a:r>
              <a:rPr lang="en-GB" sz="2000" dirty="0">
                <a:solidFill>
                  <a:srgbClr val="000080"/>
                </a:solidFill>
                <a:latin typeface="Arial"/>
                <a:ea typeface="DejaVu Sans"/>
              </a:rPr>
              <a:t>Framework – often questioning the </a:t>
            </a:r>
          </a:p>
          <a:p>
            <a:pPr>
              <a:lnSpc>
                <a:spcPct val="100000"/>
              </a:lnSpc>
            </a:pPr>
            <a:r>
              <a:rPr lang="en-GB" sz="2000" dirty="0">
                <a:solidFill>
                  <a:srgbClr val="000080"/>
                </a:solidFill>
                <a:latin typeface="Arial"/>
                <a:ea typeface="DejaVu Sans"/>
              </a:rPr>
              <a:t>Initial questions themselves.</a:t>
            </a:r>
          </a:p>
          <a:p>
            <a:pPr>
              <a:lnSpc>
                <a:spcPct val="100000"/>
              </a:lnSpc>
            </a:pPr>
            <a:r>
              <a:rPr lang="en-GB" dirty="0">
                <a:solidFill>
                  <a:srgbClr val="000080"/>
                </a:solidFill>
                <a:latin typeface="Arial"/>
                <a:ea typeface="DejaVu Sans"/>
              </a:rPr>
              <a:t>   </a:t>
            </a:r>
          </a:p>
          <a:p>
            <a:pPr>
              <a:lnSpc>
                <a:spcPct val="100000"/>
              </a:lnSpc>
            </a:pPr>
            <a:endParaRPr lang="en-GB" dirty="0">
              <a:solidFill>
                <a:srgbClr val="000080"/>
              </a:solidFill>
              <a:latin typeface="Arial"/>
              <a:ea typeface="DejaVu Sans"/>
            </a:endParaRPr>
          </a:p>
          <a:p>
            <a:pPr>
              <a:lnSpc>
                <a:spcPct val="100000"/>
              </a:lnSpc>
            </a:pPr>
            <a:endParaRPr lang="en-GB" dirty="0">
              <a:solidFill>
                <a:srgbClr val="000080"/>
              </a:solidFill>
              <a:latin typeface="Arial"/>
              <a:ea typeface="DejaVu Sans"/>
            </a:endParaRPr>
          </a:p>
          <a:p>
            <a:pPr>
              <a:lnSpc>
                <a:spcPct val="100000"/>
              </a:lnSpc>
            </a:pPr>
            <a:endParaRPr lang="en-GB" dirty="0">
              <a:solidFill>
                <a:srgbClr val="000080"/>
              </a:solidFill>
              <a:latin typeface="Arial"/>
              <a:ea typeface="DejaVu Sans"/>
            </a:endParaRPr>
          </a:p>
          <a:p>
            <a:pPr>
              <a:lnSpc>
                <a:spcPct val="100000"/>
              </a:lnSpc>
            </a:pPr>
            <a:endParaRPr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319" y="1525212"/>
            <a:ext cx="4273681" cy="4696478"/>
          </a:xfrm>
          <a:prstGeom prst="rect">
            <a:avLst/>
          </a:prstGeom>
        </p:spPr>
      </p:pic>
    </p:spTree>
    <p:extLst>
      <p:ext uri="{BB962C8B-B14F-4D97-AF65-F5344CB8AC3E}">
        <p14:creationId xmlns:p14="http://schemas.microsoft.com/office/powerpoint/2010/main" val="97122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Picture 68"/>
          <p:cNvPicPr/>
          <p:nvPr/>
        </p:nvPicPr>
        <p:blipFill>
          <a:blip r:embed="rId2"/>
          <a:stretch>
            <a:fillRect/>
          </a:stretch>
        </p:blipFill>
        <p:spPr>
          <a:xfrm>
            <a:off x="774720" y="503280"/>
            <a:ext cx="7499160" cy="4528800"/>
          </a:xfrm>
          <a:prstGeom prst="rect">
            <a:avLst/>
          </a:prstGeom>
        </p:spPr>
      </p:pic>
      <p:sp>
        <p:nvSpPr>
          <p:cNvPr id="279" name="CustomShape 1"/>
          <p:cNvSpPr/>
          <p:nvPr/>
        </p:nvSpPr>
        <p:spPr>
          <a:xfrm>
            <a:off x="258840" y="6191280"/>
            <a:ext cx="8662680" cy="765000"/>
          </a:xfrm>
          <a:prstGeom prst="rect">
            <a:avLst/>
          </a:prstGeom>
        </p:spPr>
        <p:txBody>
          <a:bodyPr wrap="none" lIns="90000" tIns="45000" rIns="90000" bIns="45000"/>
          <a:lstStyle/>
          <a:p>
            <a:pPr>
              <a:lnSpc>
                <a:spcPct val="100000"/>
              </a:lnSpc>
            </a:pPr>
            <a:r>
              <a:rPr lang="en-GB">
                <a:solidFill>
                  <a:srgbClr val="000080"/>
                </a:solidFill>
                <a:latin typeface="Arial"/>
                <a:ea typeface="DejaVu Sans"/>
              </a:rPr>
              <a:t>Reconstruction of a map of world by Herodotus (circa 450 BC) </a:t>
            </a:r>
            <a:endParaRPr dirty="0"/>
          </a:p>
        </p:txBody>
      </p:sp>
      <p:pic>
        <p:nvPicPr>
          <p:cNvPr id="280" name="Picture 70"/>
          <p:cNvPicPr/>
          <p:nvPr/>
        </p:nvPicPr>
        <p:blipFill>
          <a:blip r:embed="rId2"/>
          <a:stretch>
            <a:fillRect/>
          </a:stretch>
        </p:blipFill>
        <p:spPr>
          <a:xfrm>
            <a:off x="360360" y="144360"/>
            <a:ext cx="8345160" cy="5536800"/>
          </a:xfrm>
          <a:prstGeom prst="rect">
            <a:avLst/>
          </a:prstGeom>
        </p:spPr>
      </p:pic>
    </p:spTree>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588B61-CC62-49E6-8620-1DDD2DB4C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85349" cy="6858000"/>
          </a:xfrm>
          <a:prstGeom prst="rect">
            <a:avLst/>
          </a:prstGeom>
        </p:spPr>
      </p:pic>
      <p:sp>
        <p:nvSpPr>
          <p:cNvPr id="7" name="TextBox 6">
            <a:extLst>
              <a:ext uri="{FF2B5EF4-FFF2-40B4-BE49-F238E27FC236}">
                <a16:creationId xmlns:a16="http://schemas.microsoft.com/office/drawing/2014/main" id="{7E97C922-4D13-4BA6-B8C7-B48119123A19}"/>
              </a:ext>
            </a:extLst>
          </p:cNvPr>
          <p:cNvSpPr txBox="1"/>
          <p:nvPr/>
        </p:nvSpPr>
        <p:spPr>
          <a:xfrm>
            <a:off x="4572000" y="5842337"/>
            <a:ext cx="4572000" cy="1015663"/>
          </a:xfrm>
          <a:prstGeom prst="rect">
            <a:avLst/>
          </a:prstGeom>
          <a:noFill/>
        </p:spPr>
        <p:txBody>
          <a:bodyPr wrap="square">
            <a:spAutoFit/>
          </a:bodyPr>
          <a:lstStyle/>
          <a:p>
            <a:r>
              <a:rPr lang="en-US" sz="2000" dirty="0">
                <a:latin typeface="+mj-lt"/>
              </a:rPr>
              <a:t>(1332–1406)</a:t>
            </a:r>
          </a:p>
          <a:p>
            <a:r>
              <a:rPr lang="en-US" sz="2000" dirty="0">
                <a:latin typeface="+mj-lt"/>
              </a:rPr>
              <a:t>Arab scholar in what is now </a:t>
            </a:r>
          </a:p>
          <a:p>
            <a:r>
              <a:rPr lang="en-US" sz="2000" b="0" i="0" u="none" strike="noStrike" baseline="0" dirty="0">
                <a:latin typeface="+mj-lt"/>
              </a:rPr>
              <a:t>Tunisia.</a:t>
            </a:r>
            <a:endParaRPr lang="en-US" sz="2000" dirty="0">
              <a:latin typeface="+mj-lt"/>
            </a:endParaRPr>
          </a:p>
        </p:txBody>
      </p:sp>
      <p:sp>
        <p:nvSpPr>
          <p:cNvPr id="9" name="TextBox 8">
            <a:extLst>
              <a:ext uri="{FF2B5EF4-FFF2-40B4-BE49-F238E27FC236}">
                <a16:creationId xmlns:a16="http://schemas.microsoft.com/office/drawing/2014/main" id="{6C7DB3B0-F09A-4D05-9316-0F988F5F4BAF}"/>
              </a:ext>
            </a:extLst>
          </p:cNvPr>
          <p:cNvSpPr txBox="1"/>
          <p:nvPr/>
        </p:nvSpPr>
        <p:spPr>
          <a:xfrm>
            <a:off x="6457950" y="0"/>
            <a:ext cx="4572000" cy="646331"/>
          </a:xfrm>
          <a:prstGeom prst="rect">
            <a:avLst/>
          </a:prstGeom>
          <a:noFill/>
        </p:spPr>
        <p:txBody>
          <a:bodyPr wrap="square">
            <a:spAutoFit/>
          </a:bodyPr>
          <a:lstStyle/>
          <a:p>
            <a:r>
              <a:rPr lang="en-US" dirty="0"/>
              <a:t>Ibn Battuta (1304–1369)</a:t>
            </a:r>
          </a:p>
          <a:p>
            <a:r>
              <a:rPr lang="en-US" dirty="0"/>
              <a:t>Tangier</a:t>
            </a:r>
          </a:p>
        </p:txBody>
      </p:sp>
      <p:pic>
        <p:nvPicPr>
          <p:cNvPr id="10" name="Picture 9">
            <a:extLst>
              <a:ext uri="{FF2B5EF4-FFF2-40B4-BE49-F238E27FC236}">
                <a16:creationId xmlns:a16="http://schemas.microsoft.com/office/drawing/2014/main" id="{4D253AE7-CEC8-4D5C-856B-B4E76D7E6FE4}"/>
              </a:ext>
            </a:extLst>
          </p:cNvPr>
          <p:cNvPicPr>
            <a:picLocks noChangeAspect="1"/>
          </p:cNvPicPr>
          <p:nvPr/>
        </p:nvPicPr>
        <p:blipFill>
          <a:blip r:embed="rId3"/>
          <a:stretch>
            <a:fillRect/>
          </a:stretch>
        </p:blipFill>
        <p:spPr>
          <a:xfrm>
            <a:off x="5943600" y="848897"/>
            <a:ext cx="2917487" cy="3325935"/>
          </a:xfrm>
          <a:prstGeom prst="rect">
            <a:avLst/>
          </a:prstGeom>
        </p:spPr>
      </p:pic>
    </p:spTree>
    <p:extLst>
      <p:ext uri="{BB962C8B-B14F-4D97-AF65-F5344CB8AC3E}">
        <p14:creationId xmlns:p14="http://schemas.microsoft.com/office/powerpoint/2010/main" val="204437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1"/>
          <p:cNvPicPr/>
          <p:nvPr/>
        </p:nvPicPr>
        <p:blipFill>
          <a:blip r:embed="rId3"/>
          <a:stretch>
            <a:fillRect/>
          </a:stretch>
        </p:blipFill>
        <p:spPr>
          <a:xfrm>
            <a:off x="-268200" y="-387360"/>
            <a:ext cx="5122440" cy="6852960"/>
          </a:xfrm>
          <a:prstGeom prst="rect">
            <a:avLst/>
          </a:prstGeom>
        </p:spPr>
      </p:pic>
      <p:pic>
        <p:nvPicPr>
          <p:cNvPr id="357" name="Picture 2"/>
          <p:cNvPicPr/>
          <p:nvPr/>
        </p:nvPicPr>
        <p:blipFill>
          <a:blip r:embed="rId4"/>
          <a:stretch>
            <a:fillRect/>
          </a:stretch>
        </p:blipFill>
        <p:spPr>
          <a:xfrm>
            <a:off x="5111640" y="192240"/>
            <a:ext cx="3804840" cy="5490720"/>
          </a:xfrm>
          <a:prstGeom prst="rect">
            <a:avLst/>
          </a:prstGeom>
        </p:spPr>
      </p:pic>
      <p:sp>
        <p:nvSpPr>
          <p:cNvPr id="358" name="CustomShape 1"/>
          <p:cNvSpPr/>
          <p:nvPr/>
        </p:nvSpPr>
        <p:spPr>
          <a:xfrm>
            <a:off x="5149800" y="6010200"/>
            <a:ext cx="8921520" cy="469800"/>
          </a:xfrm>
          <a:prstGeom prst="rect">
            <a:avLst/>
          </a:prstGeom>
        </p:spPr>
        <p:txBody>
          <a:bodyPr lIns="90000" tIns="46800" rIns="90000" bIns="46800" anchor="ctr"/>
          <a:lstStyle/>
          <a:p>
            <a:pPr>
              <a:lnSpc>
                <a:spcPct val="100000"/>
              </a:lnSpc>
            </a:pPr>
            <a:r>
              <a:rPr lang="en-GB">
                <a:solidFill>
                  <a:srgbClr val="808080"/>
                </a:solidFill>
                <a:latin typeface="Arial"/>
                <a:ea typeface="DejaVu Sans"/>
              </a:rPr>
              <a:t>Robert Fludd, Chain of Being, 1617</a:t>
            </a:r>
            <a:endParaRPr/>
          </a:p>
        </p:txBody>
      </p:sp>
      <p:sp>
        <p:nvSpPr>
          <p:cNvPr id="359" name="CustomShape 2"/>
          <p:cNvSpPr/>
          <p:nvPr/>
        </p:nvSpPr>
        <p:spPr>
          <a:xfrm>
            <a:off x="-71280" y="6164280"/>
            <a:ext cx="4890960" cy="634680"/>
          </a:xfrm>
          <a:prstGeom prst="rect">
            <a:avLst/>
          </a:prstGeom>
        </p:spPr>
        <p:txBody>
          <a:bodyPr lIns="90000" tIns="45000" rIns="90000" bIns="45000"/>
          <a:lstStyle/>
          <a:p>
            <a:pPr>
              <a:lnSpc>
                <a:spcPct val="100000"/>
              </a:lnSpc>
            </a:pPr>
            <a:r>
              <a:rPr lang="en-GB">
                <a:solidFill>
                  <a:srgbClr val="000000"/>
                </a:solidFill>
                <a:latin typeface="Arial"/>
                <a:ea typeface="Microsoft YaHei"/>
              </a:rPr>
              <a:t>1579, Great Chain of Being</a:t>
            </a:r>
            <a:r>
              <a:rPr lang="en-GB" i="1">
                <a:solidFill>
                  <a:srgbClr val="000000"/>
                </a:solidFill>
                <a:latin typeface="Arial"/>
                <a:ea typeface="Microsoft YaHei"/>
              </a:rPr>
              <a:t> ‘Scala Natura’</a:t>
            </a:r>
            <a:endParaRPr/>
          </a:p>
          <a:p>
            <a:pPr>
              <a:lnSpc>
                <a:spcPct val="100000"/>
              </a:lnSpc>
            </a:pPr>
            <a:r>
              <a:rPr lang="en-GB">
                <a:solidFill>
                  <a:srgbClr val="808080"/>
                </a:solidFill>
                <a:latin typeface="Arial"/>
                <a:ea typeface="Microsoft YaHei"/>
              </a:rPr>
              <a:t>from Didacus Valades, </a:t>
            </a:r>
            <a:r>
              <a:rPr lang="en-GB" i="1">
                <a:solidFill>
                  <a:srgbClr val="808080"/>
                </a:solidFill>
                <a:latin typeface="Arial"/>
                <a:ea typeface="Microsoft YaHei"/>
              </a:rPr>
              <a:t>Rhetorica Christiana</a:t>
            </a:r>
            <a:r>
              <a:rPr lang="en-GB">
                <a:solidFill>
                  <a:srgbClr val="808080"/>
                </a:solidFill>
                <a:latin typeface="Arial"/>
                <a:ea typeface="Microsoft YaHei"/>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TotalTime>
  <Words>507</Words>
  <Application>Microsoft Office PowerPoint</Application>
  <PresentationFormat>On-screen Show (4:3)</PresentationFormat>
  <Paragraphs>60</Paragraphs>
  <Slides>16</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StarSymbol</vt:lpstr>
      <vt:lpstr>Times</vt:lpstr>
      <vt:lpstr>Times New Roman</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Adolf Bastian [1826 -1905]  Bremen, DE   Der Mensch in der  Geschichte (1860)  Professor of Ethnology Berlin.  Director of the Imperial  Museum   Main contributor to a new  Museum für Völkerkunde, est. in 1868</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Patrick Laviolette</cp:lastModifiedBy>
  <cp:revision>28</cp:revision>
  <dcterms:modified xsi:type="dcterms:W3CDTF">2022-09-22T09:54:58Z</dcterms:modified>
</cp:coreProperties>
</file>