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embeddings/oleObject1.docx" ContentType="application/vnd.openxmlformats-officedocument.wordprocessingml.document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45.png" ContentType="image/png"/>
  <Override PartName="/ppt/media/image1.wmf" ContentType="image/x-wmf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0.png" ContentType="image/png"/>
  <Override PartName="/ppt/media/image28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98.png" ContentType="image/png"/>
  <Override PartName="/ppt/media/image99.png" ContentType="image/png"/>
  <Override PartName="/ppt/media/image102.png" ContentType="image/png"/>
  <Override PartName="/ppt/media/image103.png" ContentType="image/png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package" Target="../embeddings/oleObject1.docx"/><Relationship Id="rId2" Type="http://schemas.openxmlformats.org/officeDocument/2006/relationships/image" Target="../media/image1.wmf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523880" y="1296360"/>
            <a:ext cx="9618840" cy="243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36080" cy="1647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  <p:graphicFrame>
        <p:nvGraphicFramePr>
          <p:cNvPr id="40" name=""/>
          <p:cNvGraphicFramePr/>
          <p:nvPr/>
        </p:nvGraphicFramePr>
        <p:xfrm>
          <a:off x="3087360" y="3994920"/>
          <a:ext cx="6112080" cy="1070640"/>
        </p:xfrm>
        <a:graphic>
          <a:graphicData uri="http://schemas.openxmlformats.org/presentationml/2006/ole">
            <p:oleObj progId="Word.Document.12" r:id="rId1" spid="">
              <p:embed/>
              <p:pic>
                <p:nvPicPr>
                  <p:cNvPr id="41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087360" y="3994920"/>
                    <a:ext cx="6112080" cy="1070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42" name=""/>
          <p:cNvSpPr/>
          <p:nvPr/>
        </p:nvSpPr>
        <p:spPr>
          <a:xfrm>
            <a:off x="3780000" y="180000"/>
            <a:ext cx="41331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ROZMANITOST JAZYKŮ SVĚTA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43" name="" descr=""/>
          <p:cNvPicPr/>
          <p:nvPr/>
        </p:nvPicPr>
        <p:blipFill>
          <a:blip r:embed="rId3"/>
          <a:stretch/>
        </p:blipFill>
        <p:spPr>
          <a:xfrm>
            <a:off x="1440000" y="1031760"/>
            <a:ext cx="9947520" cy="472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"/>
          <p:cNvSpPr/>
          <p:nvPr/>
        </p:nvSpPr>
        <p:spPr>
          <a:xfrm>
            <a:off x="2520000" y="0"/>
            <a:ext cx="3595320" cy="53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Indoevropské jazyky - rozdělení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92" name=""/>
          <p:cNvSpPr/>
          <p:nvPr/>
        </p:nvSpPr>
        <p:spPr>
          <a:xfrm>
            <a:off x="-43200" y="251280"/>
            <a:ext cx="12235320" cy="64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Kentumové - Anatolské: od 18. stol. př. n. l. v Malé Asii, mrtvé (chetitština, lýdština, lýkština, kárština)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Řecké: od 14. stol. př. n. l. stará řečtina, novořečtina a vymřelá stará makedonština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Tocharské: mrtvé, mluvilo se jimi ve starověku v západní Číně (Sin-ťiang)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Italické: od 7. stol. př. n. l. v Itálii (oskičtina, umberština, latina), od 2. stol. př. n. l. romanizace (šíření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latiny po Středomoří) při vzniku Římské říše. Z místních variant latiny vznikly románské jazyky: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portugalský, španělský, katalánský, francouzský, italský, retorománský, rumunský, moldavský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Vymřelé: okcitánský (Provence), dalmatský (Chorvatsko).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Keltské: od 6. stol. př. n. l. většina Evropy, vytlačeny latinou a germánskými jazyky, dělí se na p/b skupinu                                     (bretonština a velština) a q/k skupinu (skotská gaelština, irština), rozdíly: „syn“ – velšsky mab,                                          ale skotsky mac (jména typu McDonald), původně písmo ogham, později latinka.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Germánské: od 2. stol. runy, expanze za Stěhování národů. Východní vymřely (gótština), žijí severní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(norština, dánština, švédština, islandština) a západní (angličtina, němčina, holandština)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Satemové: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Balkánské: patřila sem vymřelá ilyrština, thráčtina a dáčtina, přežila jen albánština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Arménština: v Arménii, aglutinační jazyk, vlastní písmo aramejského původu.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Baltské: blízké slovanským, vymřelá pruština (Královec), přežily lotyština, litevština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Slovanské: od 6. stol. se šířily z Ukrajiny na západ a jih. V 9. stol. staroslověnština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(patřila k jižní skupině), dělí se na západní (čeština, slovenština, polština, lužická srbština), jižní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(srbochorvatština, makedonština, bulharština) a východní (ruština, ukrajinština, běloruština)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Indoíránské: od 13. stol. př. n. l. v Indii (sanskrt) a od 6. stol. př. n. l. v Persii (avesta)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Moderní íránské (perština, paštunština, tádžičtina,), Írán, Afghánistán, Tádžikistán – arabské                                           písmo, dále kurdština v Iráku, Turecku, a osetština na Kavkaze – potomek skytštiny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dardské (kašmírština) a moderní indické (hindština, pandžábština, bengálština, maráthština.                                            dále nepálština v Nepálu, sinhálština na Srí Lance a romština v různých částech Evropy)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většinou používají písma odvozená ze sanskrtského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rcRect l="11116" t="0" r="80898" b="1910"/>
          <a:stretch/>
        </p:blipFill>
        <p:spPr>
          <a:xfrm>
            <a:off x="28080" y="695520"/>
            <a:ext cx="507600" cy="3260160"/>
          </a:xfrm>
          <a:prstGeom prst="rect">
            <a:avLst/>
          </a:prstGeom>
          <a:ln w="0"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rcRect l="0" t="0" r="0" b="42807"/>
          <a:stretch/>
        </p:blipFill>
        <p:spPr>
          <a:xfrm>
            <a:off x="10440000" y="180000"/>
            <a:ext cx="1748160" cy="1053360"/>
          </a:xfrm>
          <a:prstGeom prst="rect">
            <a:avLst/>
          </a:prstGeom>
          <a:ln w="0">
            <a:noFill/>
          </a:ln>
        </p:spPr>
      </p:pic>
      <p:pic>
        <p:nvPicPr>
          <p:cNvPr id="95" name="" descr=""/>
          <p:cNvPicPr/>
          <p:nvPr/>
        </p:nvPicPr>
        <p:blipFill>
          <a:blip r:embed="rId3"/>
          <a:srcRect l="0" t="59836" r="1586" b="0"/>
          <a:stretch/>
        </p:blipFill>
        <p:spPr>
          <a:xfrm>
            <a:off x="540000" y="1490040"/>
            <a:ext cx="1587960" cy="666000"/>
          </a:xfrm>
          <a:prstGeom prst="rect">
            <a:avLst/>
          </a:prstGeom>
          <a:ln w="0">
            <a:noFill/>
          </a:ln>
        </p:spPr>
      </p:pic>
      <p:pic>
        <p:nvPicPr>
          <p:cNvPr id="96" name="" descr=""/>
          <p:cNvPicPr/>
          <p:nvPr/>
        </p:nvPicPr>
        <p:blipFill>
          <a:blip r:embed="rId4"/>
          <a:stretch/>
        </p:blipFill>
        <p:spPr>
          <a:xfrm>
            <a:off x="26280" y="4970880"/>
            <a:ext cx="1255680" cy="1684800"/>
          </a:xfrm>
          <a:prstGeom prst="rect">
            <a:avLst/>
          </a:prstGeom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5"/>
          <a:srcRect l="0" t="15670" r="0" b="15350"/>
          <a:stretch/>
        </p:blipFill>
        <p:spPr>
          <a:xfrm>
            <a:off x="9718560" y="3695760"/>
            <a:ext cx="2449440" cy="948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"/>
          <p:cNvSpPr/>
          <p:nvPr/>
        </p:nvSpPr>
        <p:spPr>
          <a:xfrm>
            <a:off x="2520000" y="0"/>
            <a:ext cx="3415680" cy="35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Uralské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6972120" y="0"/>
            <a:ext cx="5215680" cy="2605680"/>
          </a:xfrm>
          <a:prstGeom prst="rect">
            <a:avLst/>
          </a:prstGeom>
          <a:ln w="0">
            <a:noFill/>
          </a:ln>
        </p:spPr>
      </p:pic>
      <p:sp>
        <p:nvSpPr>
          <p:cNvPr id="100" name=""/>
          <p:cNvSpPr/>
          <p:nvPr/>
        </p:nvSpPr>
        <p:spPr>
          <a:xfrm>
            <a:off x="180000" y="360000"/>
            <a:ext cx="6787800" cy="238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Poměrně malá, ale důležitá jazyková rodina, 25 milionů mluvčích.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 typologickou podobnost (aglutinační typ, harmonie vokálů) se dříve uvažovalo o jejím vztahu k altajské rodině.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Harmonie vokálů: podle toho, jaké vokály (samohlásky) jsou ve slově, se mění tvar přípony, např. finsky talo „dům“ – talossa „doma, v domě“, ale kylä „vesnice“ – kylläsä „ve vesnici“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Další typické znaky: jména nemají rody, rozlišují mnoho pádů (finština a estonština 14, maďarština 23), užívají záložky (postpozice) namísto předložek.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>
            <a:off x="293760" y="2754000"/>
            <a:ext cx="11695680" cy="366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Uralská rodina se dělí na tři skupiny: ugrofinskou (největší), samojedskou a jukagirskou (obě malé, na Sibiři)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Ugrofinské: Ugrické: původně na západní Sibiři (dnes chantyjský a mansijský jazyk), Maďaři se odsud v 9. století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přesunuli do Uherské nížiny, maďarštinu ovlivnily turkické a slovanské jazyky.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Fino-permské: Permské jazyky: komijština, permjačtina a udmurtština v oblasti Uralu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Volžské jazyky – marijština, modrvinština (nářečí erjza a mokša) v povodí Volhy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Sámština: má 11 dialketů (tři vymřelé), v severní Skandinávii (Laponsko) a poloostrově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Kola (Rusko), Sámům se dříve říkalo Laponci, chov sobů, písně jojk.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Baltofinské jazyky: finština, karelština (u finské hranice v Rusku), estonština, vepština,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Votština, ižorština – malé jazyky v severním Rusku, vymřelá livonština v Lotyšsku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Samojedské: na Sibiři u Obu a Jeniseje, něnečtina (největší), enečtina, selkupština a nganasanština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Nencům se dříve říkalo Samojedi, z toho i Samojed - plemeno psa chované Něnci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Pastevci sobů, šamanismus, stan čum podobný týpí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Jukagirské: dva malé, téměř vymřelé jazyky – odul a vadul na východní Sibiři u řeky Kolymy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Jejich příslušnost k uralské jazykové rodině není zcela jistá, obrázkové písmo tos.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2"/>
          <a:srcRect l="25232" t="0" r="12178" b="0"/>
          <a:stretch/>
        </p:blipFill>
        <p:spPr>
          <a:xfrm>
            <a:off x="-15480" y="3364920"/>
            <a:ext cx="1635480" cy="1910160"/>
          </a:xfrm>
          <a:prstGeom prst="rect">
            <a:avLst/>
          </a:prstGeom>
          <a:ln w="0">
            <a:noFill/>
          </a:ln>
        </p:spPr>
      </p:pic>
      <p:pic>
        <p:nvPicPr>
          <p:cNvPr id="103" name="" descr=""/>
          <p:cNvPicPr/>
          <p:nvPr/>
        </p:nvPicPr>
        <p:blipFill>
          <a:blip r:embed="rId3"/>
          <a:srcRect l="0" t="10477" r="0" b="0"/>
          <a:stretch/>
        </p:blipFill>
        <p:spPr>
          <a:xfrm rot="19800">
            <a:off x="10801440" y="5161320"/>
            <a:ext cx="1387800" cy="169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"/>
          <p:cNvSpPr/>
          <p:nvPr/>
        </p:nvSpPr>
        <p:spPr>
          <a:xfrm>
            <a:off x="3420000" y="0"/>
            <a:ext cx="3055680" cy="3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Kavkazské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8386920" y="0"/>
            <a:ext cx="3805200" cy="2853000"/>
          </a:xfrm>
          <a:prstGeom prst="rect">
            <a:avLst/>
          </a:prstGeom>
          <a:ln w="0">
            <a:noFill/>
          </a:ln>
        </p:spPr>
      </p:pic>
      <p:sp>
        <p:nvSpPr>
          <p:cNvPr id="106" name=""/>
          <p:cNvSpPr/>
          <p:nvPr/>
        </p:nvSpPr>
        <p:spPr>
          <a:xfrm>
            <a:off x="180000" y="360000"/>
            <a:ext cx="8275680" cy="366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Svaz tří jazykových rodin, mají společné znaky, ač není jisté, zda jsou příbuzné. 38 jazyků, 7 milionů mluvčích. Velký počet souhlásek: ejektivní (abruptivní, se sevřením hlasivek), aspirované (s přídechem).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Hranice Evropy a Asie, zasahují sem jazyky altajské (ázerbájdžánština, tatarština) a indoevropské (ruština, arménština, osetština)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Kartvelské jazyky: tři jazyky v Gruzii – gruzínština, megrelština, svanština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 čtvrtý v Turecku – lakština. Jsou aglutinační, nemají rody,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Slova se složitými skupinami souhlásek, např. gruzínsky                                      brtkel „placatý“, mravalžmner „na zdraví“.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180000" y="2880000"/>
            <a:ext cx="12055680" cy="384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Gruzínská věta: Šen kartuli ar ici-t. „Nemluvíš gruzínsky“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Ty gruzínština ne mluvit+2os.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Pontské jazyky – abcházská větev (abcházština a abazština v západní Gruzii a přilehlé části Ruska)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adygejská větev (adygejština, čerkeština a vymřelá ubychština – na ruské straně Kavkazu)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starověká chattština v Malé Asii (3.-2. tisíciletí př. n. l., před příchodem Chetitů)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Mají mnoho souhlásek (ubychština 80), ale nejvýš 3 samohlásky, rozlišují rody, ergativní věty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Složité souhláskové skupiny: abcházsky šj žbzija „dobré ráno“, is zd rdzom „já nevím“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Východokavkazské jazyky – Nachské: čečenština, inguština (Rusko) a bacbijština (severní Gruzie). Nejsou ergativní,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šest jmenných rodů (tříd), větší počet samohlásek, ovlivněné turkickými jazyky.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Avarské: avarština, didojština a 12 malých jazyků - severní Dagestán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Lezginské: lezginština, tabasaránština, udština, cachurština – Dagestán, Ázerbájdžán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darginština a lakština (hory Dagestánu), chinalugština (severní Ázerbájdžán)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Patřily sem i starověké jazyky Churritů (říše Mitanni) a Urartů (v Arménii)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360000" y="5220000"/>
            <a:ext cx="2541960" cy="1615680"/>
          </a:xfrm>
          <a:prstGeom prst="rect">
            <a:avLst/>
          </a:prstGeom>
          <a:ln w="0"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tretch/>
        </p:blipFill>
        <p:spPr>
          <a:xfrm>
            <a:off x="265320" y="2085480"/>
            <a:ext cx="1351800" cy="1440000"/>
          </a:xfrm>
          <a:prstGeom prst="rect">
            <a:avLst/>
          </a:prstGeom>
          <a:ln w="0">
            <a:noFill/>
          </a:ln>
        </p:spPr>
      </p:pic>
      <p:pic>
        <p:nvPicPr>
          <p:cNvPr id="110" name="" descr=""/>
          <p:cNvPicPr/>
          <p:nvPr/>
        </p:nvPicPr>
        <p:blipFill>
          <a:blip r:embed="rId4"/>
          <a:stretch/>
        </p:blipFill>
        <p:spPr>
          <a:xfrm>
            <a:off x="360000" y="3801960"/>
            <a:ext cx="1435680" cy="87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"/>
          <p:cNvSpPr/>
          <p:nvPr/>
        </p:nvSpPr>
        <p:spPr>
          <a:xfrm>
            <a:off x="3240000" y="0"/>
            <a:ext cx="341604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Asie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rcRect l="0" t="7051" r="27660" b="18005"/>
          <a:stretch/>
        </p:blipFill>
        <p:spPr>
          <a:xfrm>
            <a:off x="8556480" y="76680"/>
            <a:ext cx="3657600" cy="2967480"/>
          </a:xfrm>
          <a:prstGeom prst="rect">
            <a:avLst/>
          </a:prstGeom>
          <a:ln w="0">
            <a:noFill/>
          </a:ln>
        </p:spPr>
      </p:pic>
      <p:sp>
        <p:nvSpPr>
          <p:cNvPr id="113" name=""/>
          <p:cNvSpPr/>
          <p:nvPr/>
        </p:nvSpPr>
        <p:spPr>
          <a:xfrm>
            <a:off x="0" y="346320"/>
            <a:ext cx="8456040" cy="239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Asie je největší a nejlidnatější kontinent, jazykově pestřejší než Evropa a Afrika.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 jihozápadě afroasijské a indoevropské, na severozápadě uralské jazyky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 severní a střední Asii altajské jazyky, jim příbuzné jsou korejština a japonština Na severovýchodě Sibiře čukotsko-kamčatské jazyky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Východní Asie: sino-tibetské jazyky, jižněji rodiny hmong-mien a thaj.kadai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14" name=""/>
          <p:cNvSpPr/>
          <p:nvPr/>
        </p:nvSpPr>
        <p:spPr>
          <a:xfrm>
            <a:off x="0" y="2736360"/>
            <a:ext cx="11876040" cy="383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 jihu Indického subkontinentu a Srí Lance se vyskytují drávidské jazyky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Pevninu jihovýchodní Asie pokrývají austroasijské a ostrovy včetně Oceánie austronéské jazyky.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Také v Asii existují izolované jazyky: burušaskí (hunza), aglutinační a ergativní jazyk z hor Hindúkuš v     severním Pákistánu, snad vzdáleně příbuzný kavkazským jazykům, má 112.000 mluvčích,</a:t>
            </a: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nivchština se sotva 400 mluvčích na ostrově Sachalinu na východní Sibiři, její zvláštností je 34 řad        základních číslovek od jedné do pěti podle typu počítaných věcí.</a:t>
            </a: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Téměř vymřelá je sousední, ale nepříbuzná ainuština z ostrovů Sachalin a Hokkaidó.</a:t>
            </a: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Rovněž téměř vymřelá a málo prozkoumaná je kusundština v džungli jižního Nepálu¨</a:t>
            </a: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Izolovaný mrtvý jazyk je sumerština, nejstarší písemně zaznamenaný lidský jazyk (klínové písmo), asi      ergativní a tonální, postupně (po roce 1800 př. n. l.) ji převrstvily afroasijské jazyky (akkadština), někdy                  se spojuje s kavkazskými nebo sino-tibetskými jazyky. Dvojjazyčné sumersko-akkadské texty.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11012040" y="5040000"/>
            <a:ext cx="1176120" cy="1766160"/>
          </a:xfrm>
          <a:prstGeom prst="rect">
            <a:avLst/>
          </a:prstGeom>
          <a:ln w="0"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tretch/>
        </p:blipFill>
        <p:spPr>
          <a:xfrm>
            <a:off x="10790280" y="3016440"/>
            <a:ext cx="1397880" cy="183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"/>
          <p:cNvSpPr/>
          <p:nvPr/>
        </p:nvSpPr>
        <p:spPr>
          <a:xfrm>
            <a:off x="2700000" y="0"/>
            <a:ext cx="2876400" cy="34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Drávidské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0" y="346320"/>
            <a:ext cx="9900000" cy="213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263 milionů mluvčích – jižní polovina Indie, Srí Lanka, ostrůvky v Pákistánu a východní Indii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Předkové Drávidů přišli ze severovýchodu asi před 6. tisíci lety, příbuzná jim byla asi i elamština, starověký jazyk v jižním Íránu ve 3. a 2. tis. př. n. l.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Drávidům se připisuje Harappská (Protoindická) kultura, 2600-1800 př. n. l., pokročilá civilizace v povodí řeky Indus, jazyk zatím nejistý, jejich písmo nebylo rozluštěno.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aglutinační jazyky (užívají sufixy), vlastní písma odvozená od sanskrtského, Rozlišují běžné a exkluzivní „my“. Tamilsky nám „my“ / námgal „my a oni (ale ne ty/vy)“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rcRect l="0" t="20047" r="18885" b="0"/>
          <a:stretch/>
        </p:blipFill>
        <p:spPr>
          <a:xfrm>
            <a:off x="10032480" y="0"/>
            <a:ext cx="2159640" cy="1976400"/>
          </a:xfrm>
          <a:prstGeom prst="rect">
            <a:avLst/>
          </a:prstGeom>
          <a:ln w="0">
            <a:noFill/>
          </a:ln>
        </p:spPr>
      </p:pic>
      <p:sp>
        <p:nvSpPr>
          <p:cNvPr id="120" name=""/>
          <p:cNvSpPr/>
          <p:nvPr/>
        </p:nvSpPr>
        <p:spPr>
          <a:xfrm>
            <a:off x="1980000" y="2340000"/>
            <a:ext cx="10208520" cy="39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Tři rody – mužský, ženský (pro lidi, bohy) a „nižší“ (věci, zvířata i slovo „dítě“, tamilsky kulantai).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Echo words: slovo ozvěna, (něco a tak dále), např. mésej késej (stůl a jiný nábytek), panam kinam (peníze a tak dál), puli kili (tygr a jiné šelmy, namak vamak (sůl a jiné věci k dochucení jídla).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Tamilská věta: Ačinjar vakuppu-k-kul nulaintár. „učitel přišel do školy“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Učitel   škola+tato+do vejít+min čas (3. os. sg)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Rozdělení: severozápadní: bráhujština v Pákistánu, ovlivněná urdštinou a balúčštinou, muslimové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Severovýchodní – kurukhí (oraónština), maltho – Bihár, Bengálsko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Střední: gadabština, kolamština – Ándhrapradéš, Urísa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Jihovýchodní: telugština (největší drávidský jazyk), Góndština - Ándhrapradéš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Jižní: tamilština, kannadština, tuluština, malajalámština, jazyky Modrých hor - soužití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rolníků Badagů, lovců-sběračů Irulů a Kurubů a dobytkářů Tódů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Drávidská slova v češtině: karí, pepř, mango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2"/>
          <a:srcRect l="22165" t="24073" r="22232" b="12687"/>
          <a:stretch/>
        </p:blipFill>
        <p:spPr>
          <a:xfrm>
            <a:off x="1712160" y="4247640"/>
            <a:ext cx="1440000" cy="1512360"/>
          </a:xfrm>
          <a:prstGeom prst="rect">
            <a:avLst/>
          </a:prstGeom>
          <a:ln w="0">
            <a:noFill/>
          </a:ln>
        </p:spPr>
      </p:pic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0" y="2346480"/>
            <a:ext cx="1977120" cy="137592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4"/>
          <a:srcRect l="14485" t="0" r="0" b="0"/>
          <a:stretch/>
        </p:blipFill>
        <p:spPr>
          <a:xfrm>
            <a:off x="15480" y="3999240"/>
            <a:ext cx="1616400" cy="2837160"/>
          </a:xfrm>
          <a:prstGeom prst="rect">
            <a:avLst/>
          </a:prstGeom>
          <a:ln w="0">
            <a:noFill/>
          </a:ln>
        </p:spPr>
      </p:pic>
      <p:pic>
        <p:nvPicPr>
          <p:cNvPr id="124" name="" descr=""/>
          <p:cNvPicPr/>
          <p:nvPr/>
        </p:nvPicPr>
        <p:blipFill>
          <a:blip r:embed="rId5"/>
          <a:stretch/>
        </p:blipFill>
        <p:spPr>
          <a:xfrm>
            <a:off x="5760000" y="5778360"/>
            <a:ext cx="2157120" cy="1076760"/>
          </a:xfrm>
          <a:prstGeom prst="rect">
            <a:avLst/>
          </a:prstGeom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6"/>
          <a:stretch/>
        </p:blipFill>
        <p:spPr>
          <a:xfrm>
            <a:off x="9900000" y="5143680"/>
            <a:ext cx="2104560" cy="171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"/>
          <p:cNvSpPr/>
          <p:nvPr/>
        </p:nvSpPr>
        <p:spPr>
          <a:xfrm>
            <a:off x="3240000" y="-33120"/>
            <a:ext cx="2336400" cy="34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Altajské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27" name=""/>
          <p:cNvSpPr/>
          <p:nvPr/>
        </p:nvSpPr>
        <p:spPr>
          <a:xfrm>
            <a:off x="0" y="180000"/>
            <a:ext cx="8996400" cy="332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Dřív se předpokládal vztah k uralským jazykům (harmonie samohlásek, slovní zásoba, dnes se spojují s japonštinou a korejštinou (širší altajská rodina).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Jádro rodiny má 348 milionů mluvčích, s japonštinou a korejštinou 558 milionů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aglutinační, nemají tóny. Harmonie samohlásek: ve slově se smí setkat jen přední (e, i) nebo zadní (a, o, u) samohlásky, víc variant přípon: turecky at „kůň“ – atlar „koně“/ it „pes“ – itlir „psi“, při skloňování: ev „dům“ – evden „z domu“ / oda „pokoj“ – odadan „z pokoje“. V plurálu ev-ler den / oda-lar-dan.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Hodně se používají příčestí, např. şehire giden tren „město-do jedoucí vlak“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rcRect l="0" t="0" r="4170" b="0"/>
          <a:stretch/>
        </p:blipFill>
        <p:spPr>
          <a:xfrm>
            <a:off x="9149760" y="1080"/>
            <a:ext cx="3038760" cy="1795320"/>
          </a:xfrm>
          <a:prstGeom prst="rect">
            <a:avLst/>
          </a:prstGeom>
          <a:ln w="0">
            <a:noFill/>
          </a:ln>
        </p:spPr>
      </p:pic>
      <p:sp>
        <p:nvSpPr>
          <p:cNvPr id="129" name=""/>
          <p:cNvSpPr/>
          <p:nvPr/>
        </p:nvSpPr>
        <p:spPr>
          <a:xfrm>
            <a:off x="1440000" y="2340000"/>
            <a:ext cx="10748520" cy="458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Jádro rodiny: turkické jazyky: (turečtina, kazaština, tatarština, ujgurština, jakutština)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Mongolské jazyky (mongolština, burjatština, kalmyčtina)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Tunguzské jazyky (evenkština, mandžuština) a korejština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Japonština – směs altajských (gramatika) a austronéských (část slovní zásoby) vlivů, spíš analytická,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Pády pomocí záložek, např. umi no sakana „moře 2- pád ryba = mořská ryba.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Písma – turkické (latinka, azbuka, arabské písmo), mongolské (mongolské písmo, azbuka)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Korejština – čínské znaky (hanča) + domácí hlásková abeceda (hangul, 40 znaků)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Japonština – čínské znaky (kandži) + domácí slabičné abecedy (hiragana a katakana, 47 znaků)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většina znaků má dva způsoby čtení. Sinojaponské / sinokrojské, tj. napodobení čínské výslovnosti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Domácí,  "překlad" do japonské či korejské výslovnosti.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zh-CN" sz="1800" spc="-1" strike="noStrike">
                <a:solidFill>
                  <a:srgbClr val="000000"/>
                </a:solidFill>
                <a:latin typeface="Arial"/>
                <a:ea typeface="DejaVu Sans"/>
              </a:rPr>
              <a:t>上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nahoře, nad, bůh - sinojaponsky: džó, japonsky: kami,</a:t>
            </a:r>
            <a:r>
              <a:rPr b="0" lang="zh-CN" sz="1800" spc="-1" strike="noStrike">
                <a:solidFill>
                  <a:srgbClr val="000000"/>
                </a:solidFill>
                <a:latin typeface="Arial"/>
                <a:ea typeface="DejaVu Sans"/>
              </a:rPr>
              <a:t>剣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meč, sinojaponsky: ken, japonsky: tači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Také číslovky jsou sinojaponské / sinokorejské + domácí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Zdvořilost pomocí afixů, korejsky: handa „děláš“- hanmnida „vy ráčíte dělat“, japonsky: ota „táta“ – ota-san „vážený otec“, suru „děláš“, nasaru „ráčíš dělat“, itasu „tato nehodná osoba dělá“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Počítání s klasifikátory: korejsky - gojang sam mari „kočka tří zvířata“, khal sam čaru „nůž tři věci“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japonsky – gakusei san nin „studenti tři lidé“, haši nin pon „hůlka tři věci“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10353240" y="1728360"/>
            <a:ext cx="1715040" cy="1509480"/>
          </a:xfrm>
          <a:prstGeom prst="rect">
            <a:avLst/>
          </a:prstGeom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3"/>
          <a:stretch/>
        </p:blipFill>
        <p:spPr>
          <a:xfrm>
            <a:off x="44640" y="2429280"/>
            <a:ext cx="1395360" cy="1964160"/>
          </a:xfrm>
          <a:prstGeom prst="rect">
            <a:avLst/>
          </a:prstGeom>
          <a:ln w="0">
            <a:noFill/>
          </a:ln>
        </p:spPr>
      </p:pic>
      <p:pic>
        <p:nvPicPr>
          <p:cNvPr id="132" name="" descr=""/>
          <p:cNvPicPr/>
          <p:nvPr/>
        </p:nvPicPr>
        <p:blipFill>
          <a:blip r:embed="rId4"/>
          <a:stretch/>
        </p:blipFill>
        <p:spPr>
          <a:xfrm>
            <a:off x="0" y="4759560"/>
            <a:ext cx="1436400" cy="215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"/>
          <p:cNvSpPr/>
          <p:nvPr/>
        </p:nvSpPr>
        <p:spPr>
          <a:xfrm>
            <a:off x="3780000" y="0"/>
            <a:ext cx="233640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Sino-tibetské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9720000" y="0"/>
            <a:ext cx="2433960" cy="1895760"/>
          </a:xfrm>
          <a:prstGeom prst="rect">
            <a:avLst/>
          </a:prstGeom>
          <a:ln w="0">
            <a:noFill/>
          </a:ln>
        </p:spPr>
      </p:pic>
      <p:sp>
        <p:nvSpPr>
          <p:cNvPr id="135" name=""/>
          <p:cNvSpPr/>
          <p:nvPr/>
        </p:nvSpPr>
        <p:spPr>
          <a:xfrm>
            <a:off x="180000" y="360000"/>
            <a:ext cx="9356400" cy="171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Druhá největší jazyková rodina svět, 1, 3 miliardy mluvčích (1,17 miliardy čínština)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analytického typu, gramatiku určuje slovosledu a částice, v čínštině slova jednoslabičná (co slovo to morfém), v tibetobarmských jazycích i víceslabičná. Většinou tonální, tóny v čínštině: </a:t>
            </a:r>
            <a:r>
              <a:rPr b="0" lang="zh-CN" sz="1800" spc="-1" strike="noStrike">
                <a:solidFill>
                  <a:srgbClr val="000000"/>
                </a:solidFill>
                <a:latin typeface="Arial"/>
                <a:ea typeface="DejaVu Sans"/>
              </a:rPr>
              <a:t>妈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ma s rovným tónem „matka“, </a:t>
            </a:r>
            <a:r>
              <a:rPr b="0" lang="zh-CN" sz="1800" spc="-1" strike="noStrike">
                <a:solidFill>
                  <a:srgbClr val="000000"/>
                </a:solidFill>
                <a:latin typeface="Arial"/>
                <a:ea typeface="DejaVu Sans"/>
              </a:rPr>
              <a:t>麻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ma s vysokým stoupavým tónem „konopí“, </a:t>
            </a:r>
            <a:r>
              <a:rPr b="0" lang="zh-CN" sz="1800" spc="-1" strike="noStrike">
                <a:solidFill>
                  <a:srgbClr val="000000"/>
                </a:solidFill>
                <a:latin typeface="Arial"/>
                <a:ea typeface="DejaVu Sans"/>
              </a:rPr>
              <a:t>马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ma s klesavým tónem „kůň“, </a:t>
            </a:r>
            <a:r>
              <a:rPr b="0" lang="zh-CN" sz="1800" spc="-1" strike="noStrike">
                <a:solidFill>
                  <a:srgbClr val="000000"/>
                </a:solidFill>
                <a:latin typeface="Arial"/>
                <a:ea typeface="DejaVu Sans"/>
              </a:rPr>
              <a:t>骂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ma s nízkým stoupavým tónem „vynadat“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(mandarínská čínština má 4 tóny, kantonská 6).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36" name=""/>
          <p:cNvSpPr/>
          <p:nvPr/>
        </p:nvSpPr>
        <p:spPr>
          <a:xfrm>
            <a:off x="1260000" y="1980000"/>
            <a:ext cx="10928520" cy="231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Čínské znaky (od roku 1300 př. n. l) znak má dvě části fonetikum (výslovnost) a radikál (význam)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Běžně se užívá necelých 6000 znaků, pinyin – fonetický přepis do latinky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 v čínštině se počítá s klasifikátory: san ke süe-šeng „tři člověk student“, san ží mao „tři zvíře kočka“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Tibeto-barmské jazyky mají slabičná písma indického původu, některé užívají i latinku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Tibetština užívá přípony pro plurál (dzo-dag „býci“) i vyjádření času a způsobu sloves, ale jen dva tóny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Velký rozdíl psané (uchovává stav v 7. stol.) a mluvené tibetštiny ,např. „osm“ se píše brgiad a čte giä.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37" name=""/>
          <p:cNvSpPr/>
          <p:nvPr/>
        </p:nvSpPr>
        <p:spPr>
          <a:xfrm>
            <a:off x="0" y="3600000"/>
            <a:ext cx="12596400" cy="449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Rozdělení: Čínské: dialekty čínštiny (mandarínská, kantonská, hakka, wu (Šanghaj), xiang, kan, min-nan)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Pajština – menšinový jazyk v jižní Číně (Jün-nan)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Tibeto-barmské: Tibetské (tibetština,dzongkha (bhútánština), sikkimština) Tibet, Nepál, Bhútán,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Himálajské (lepča, kirátština, nevárština) Nepál, severovýchodní Indie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Bodo-garoské (bodo, garo, meitei, mizo, mikir, nágské jazyky) východní Indie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Kačjinské (džingpo neboli kačjinština) severní Maynmar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Siangské (mišmijština, siangština) severovýchodní Indie (Arunačálpradéš)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Tangutské (severní a jižní čchiangština, vymřelá tangutština) – jihozápadní Čína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72000" y="5760000"/>
            <a:ext cx="1728000" cy="1148040"/>
          </a:xfrm>
          <a:prstGeom prst="rect">
            <a:avLst/>
          </a:prstGeom>
          <a:ln w="0">
            <a:noFill/>
          </a:ln>
        </p:spPr>
      </p:pic>
      <p:pic>
        <p:nvPicPr>
          <p:cNvPr id="139" name="" descr=""/>
          <p:cNvPicPr/>
          <p:nvPr/>
        </p:nvPicPr>
        <p:blipFill>
          <a:blip r:embed="rId3"/>
          <a:stretch/>
        </p:blipFill>
        <p:spPr>
          <a:xfrm>
            <a:off x="10980000" y="5312160"/>
            <a:ext cx="1029240" cy="1545840"/>
          </a:xfrm>
          <a:prstGeom prst="rect">
            <a:avLst/>
          </a:prstGeom>
          <a:ln w="0">
            <a:noFill/>
          </a:ln>
        </p:spPr>
      </p:pic>
      <p:pic>
        <p:nvPicPr>
          <p:cNvPr id="140" name="" descr=""/>
          <p:cNvPicPr/>
          <p:nvPr/>
        </p:nvPicPr>
        <p:blipFill>
          <a:blip r:embed="rId4"/>
          <a:stretch/>
        </p:blipFill>
        <p:spPr>
          <a:xfrm>
            <a:off x="46080" y="1800000"/>
            <a:ext cx="1213920" cy="1874160"/>
          </a:xfrm>
          <a:prstGeom prst="rect">
            <a:avLst/>
          </a:prstGeom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5"/>
          <a:srcRect l="8400" t="0" r="49010" b="0"/>
          <a:stretch/>
        </p:blipFill>
        <p:spPr>
          <a:xfrm>
            <a:off x="720" y="3960000"/>
            <a:ext cx="1076400" cy="168876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6"/>
          <a:stretch/>
        </p:blipFill>
        <p:spPr>
          <a:xfrm>
            <a:off x="11104200" y="3647520"/>
            <a:ext cx="1060200" cy="159156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7"/>
          <a:stretch/>
        </p:blipFill>
        <p:spPr>
          <a:xfrm flipH="1">
            <a:off x="1096920" y="4559400"/>
            <a:ext cx="1795680" cy="1197720"/>
          </a:xfrm>
          <a:prstGeom prst="rect">
            <a:avLst/>
          </a:prstGeom>
          <a:ln w="0">
            <a:noFill/>
          </a:ln>
        </p:spPr>
      </p:pic>
      <p:sp>
        <p:nvSpPr>
          <p:cNvPr id="144" name=""/>
          <p:cNvSpPr txBox="1"/>
          <p:nvPr/>
        </p:nvSpPr>
        <p:spPr>
          <a:xfrm>
            <a:off x="1980000" y="5760000"/>
            <a:ext cx="8820000" cy="849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Nungské (nungština, derungština) – pohraničí Číny a Myanmaru, v horách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Barmské (barmština, iština, nasijština, lisuština, loloština) – Myanmar, jižní Čína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Karenština – jižní Myanmar, západní Thajsko – ovlivněná jazyky thai.kadai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"/>
          <p:cNvSpPr/>
          <p:nvPr/>
        </p:nvSpPr>
        <p:spPr>
          <a:xfrm>
            <a:off x="3420000" y="0"/>
            <a:ext cx="323676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Thajsko-kadajské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46" name=""/>
          <p:cNvSpPr/>
          <p:nvPr/>
        </p:nvSpPr>
        <p:spPr>
          <a:xfrm>
            <a:off x="180000" y="346320"/>
            <a:ext cx="10080000" cy="341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Důležitá rodina jihovýchodní Asie, 78 milionů mluvčích, především v Thajsku, Laosu a jižní Číně. Analytické, tonální jazyky (6-8 tónů), typově podobné sino-tibetským, ale příbuzné austroasijským a hmong-mienským. Slova bývají víceslabičná. Slovosled je podmět-sloveso-předmět, tak jako v této thajské větě:  Khau pai kin kháo „Jde si dát rýži / Jde se najísti“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On jít jíst rýže. (vedle neutrálního kin „jíst“ existuje i                                                                     nezdvořilé džát „cpát se“, zdvořilé raprat than „ráčit jíst“,                                                              ťhan „jíst (o duchovních)“ a savédž „jíst (o králi)“)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Rozdělení: kadajské (např. kra (kadai), piao, lakkia) – jižní Čína, severní Vietnam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hlaiské (např. hlaiština) – čínský ostrov Hai-nan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severothajské (např. čunagština) – jihovýchodní Čína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středothajské (např. tayština) – severní Vietnam a Laos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jihothajské (thajština, laoština, šanština) – Thajsko, Laos, východ Myanmaru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rcRect l="0" t="10830" r="18359" b="0"/>
          <a:stretch/>
        </p:blipFill>
        <p:spPr>
          <a:xfrm>
            <a:off x="9900000" y="99360"/>
            <a:ext cx="2174040" cy="2960640"/>
          </a:xfrm>
          <a:prstGeom prst="rect">
            <a:avLst/>
          </a:prstGeom>
          <a:ln w="0">
            <a:noFill/>
          </a:ln>
        </p:spPr>
      </p:pic>
      <p:sp>
        <p:nvSpPr>
          <p:cNvPr id="148" name=""/>
          <p:cNvSpPr/>
          <p:nvPr/>
        </p:nvSpPr>
        <p:spPr>
          <a:xfrm>
            <a:off x="3240000" y="3960000"/>
            <a:ext cx="2696760" cy="3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Hmong-mienské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2"/>
          <a:srcRect l="0" t="11764" r="0" b="0"/>
          <a:stretch/>
        </p:blipFill>
        <p:spPr>
          <a:xfrm>
            <a:off x="0" y="3960000"/>
            <a:ext cx="2182680" cy="1710720"/>
          </a:xfrm>
          <a:prstGeom prst="rect">
            <a:avLst/>
          </a:prstGeom>
          <a:ln w="0">
            <a:noFill/>
          </a:ln>
        </p:spPr>
      </p:pic>
      <p:sp>
        <p:nvSpPr>
          <p:cNvPr id="150" name=""/>
          <p:cNvSpPr/>
          <p:nvPr/>
        </p:nvSpPr>
        <p:spPr>
          <a:xfrm>
            <a:off x="2340000" y="4320000"/>
            <a:ext cx="9716760" cy="143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7 milionů mluvčích v horách jižní a střední Číny, Vietnamu a Laosu, příbuzná thajsko-kadajské rodině. Analytické, tonální (6-12 tónů), jednoslabičná slova, při počítání užívají klasifikátory.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Hmongská věta: Kur noch mor ňug loum „Snědl jsem rýži s masem“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Já jíst rýže maso min. čas.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Čtyři jazyky: hmong (miao), hmu, šen a mien (jao)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51" name=""/>
          <p:cNvSpPr/>
          <p:nvPr/>
        </p:nvSpPr>
        <p:spPr>
          <a:xfrm>
            <a:off x="0" y="5673960"/>
            <a:ext cx="10620000" cy="111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 jižní Číně a severním Vietnamu často žijí mluvčí různých jazyků, Hmongové obývají nejvyšší části hor, pěstují proso a kukuřici, níž se drží Mienové a thajsko-kadajské národy a v nížině Číňané nebo Vietové. Za války ve Vietnamu bojovali Hmongové na straně Američanů, a po vítězství vietnamských komunistů jich proto hodně emigrovalo do USA.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52" name=""/>
          <p:cNvSpPr/>
          <p:nvPr/>
        </p:nvSpPr>
        <p:spPr>
          <a:xfrm>
            <a:off x="0" y="3433680"/>
            <a:ext cx="809676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" descr=""/>
          <p:cNvPicPr/>
          <p:nvPr/>
        </p:nvPicPr>
        <p:blipFill>
          <a:blip r:embed="rId3"/>
          <a:stretch/>
        </p:blipFill>
        <p:spPr>
          <a:xfrm>
            <a:off x="10440000" y="5040000"/>
            <a:ext cx="1752120" cy="1752120"/>
          </a:xfrm>
          <a:prstGeom prst="rect">
            <a:avLst/>
          </a:prstGeom>
          <a:ln w="0">
            <a:noFill/>
          </a:ln>
        </p:spPr>
      </p:pic>
      <p:pic>
        <p:nvPicPr>
          <p:cNvPr id="154" name="" descr=""/>
          <p:cNvPicPr/>
          <p:nvPr/>
        </p:nvPicPr>
        <p:blipFill>
          <a:blip r:embed="rId4"/>
          <a:stretch/>
        </p:blipFill>
        <p:spPr>
          <a:xfrm>
            <a:off x="0" y="1525680"/>
            <a:ext cx="1261440" cy="207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"/>
          <p:cNvSpPr/>
          <p:nvPr/>
        </p:nvSpPr>
        <p:spPr>
          <a:xfrm>
            <a:off x="3780000" y="0"/>
            <a:ext cx="3416760" cy="34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Austroasijské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9720000" y="0"/>
            <a:ext cx="2459160" cy="2539080"/>
          </a:xfrm>
          <a:prstGeom prst="rect">
            <a:avLst/>
          </a:prstGeom>
          <a:ln w="0">
            <a:noFill/>
          </a:ln>
        </p:spPr>
      </p:pic>
      <p:sp>
        <p:nvSpPr>
          <p:cNvPr id="157" name=""/>
          <p:cNvSpPr/>
          <p:nvPr/>
        </p:nvSpPr>
        <p:spPr>
          <a:xfrm>
            <a:off x="180000" y="360000"/>
            <a:ext cx="9536760" cy="315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jihovýchodní Asie (austro „jižní“+asijské, místy je vytlačily tibeto-barmské a thajské národy 100 milionů mluvčích od východu Indie po Vietnam. Jazyky jsou buď aglutinační (mundské, khmerština) – užívají vpony (infixy) nebo analytické (vietnamština), některé mají tóny, mají hodně samohlásek (10-12). Khmérské vpony: s’át „hezký“ – s-am-’át „zdobit“, krup „plný“ – kr-um-up „naplnit“, dae „jít“ – d-amn-ae „procházka“, čie „věřit“ – č-umn-ie „důvěra“.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Khmérská věta: Srej nuh s’át ne.               vietnamská věta: Cô gái này đẹp quá.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Dívka tato hezký velmi.                               Žena dívka tato hezký velmi.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58" name=""/>
          <p:cNvSpPr/>
          <p:nvPr/>
        </p:nvSpPr>
        <p:spPr>
          <a:xfrm>
            <a:off x="227880" y="2340000"/>
            <a:ext cx="12008880" cy="226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Rozdělení: mundské (santálština, mundština, sorština, korkuština) východní oblasti Indie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Mon-khmérské: khmérština v Kambodži, bahnarština ve Vietnamu, monština v Myanmaru a Thajsku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Khásí-khmuské: khásí ve východní Indii (Méghalaj), palaung v Myanmaru, khmu v Laosu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Aslijské: (džahajština, senojština, batekština) – lovci sběrači džunglí v Malajsii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Vietské: (vietnamština, muong, kuoi) – Vietnam, východní Laos a Kambodža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Nikobarské: (karština, sambelongština) Nikobarské ostrovy severně od Sumatry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Nihálština: rozšířena v jihozápadní Indii (Maháráštra, mezi zloději, handlíři - argot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3600000" y="4320000"/>
            <a:ext cx="3056760" cy="53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Andamanské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2"/>
          <a:srcRect l="20017" t="0" r="29089" b="0"/>
          <a:stretch/>
        </p:blipFill>
        <p:spPr>
          <a:xfrm>
            <a:off x="10623600" y="2988000"/>
            <a:ext cx="1256400" cy="1692000"/>
          </a:xfrm>
          <a:prstGeom prst="rect">
            <a:avLst/>
          </a:prstGeom>
          <a:ln w="0">
            <a:noFill/>
          </a:ln>
        </p:spPr>
      </p:pic>
      <p:pic>
        <p:nvPicPr>
          <p:cNvPr id="161" name="" descr=""/>
          <p:cNvPicPr/>
          <p:nvPr/>
        </p:nvPicPr>
        <p:blipFill>
          <a:blip r:embed="rId3"/>
          <a:srcRect l="0" t="9003" r="0" b="0"/>
          <a:stretch/>
        </p:blipFill>
        <p:spPr>
          <a:xfrm>
            <a:off x="75600" y="2681640"/>
            <a:ext cx="1325520" cy="1818360"/>
          </a:xfrm>
          <a:prstGeom prst="rect">
            <a:avLst/>
          </a:prstGeom>
          <a:ln w="0">
            <a:noFill/>
          </a:ln>
        </p:spPr>
      </p:pic>
      <p:sp>
        <p:nvSpPr>
          <p:cNvPr id="162" name=""/>
          <p:cNvSpPr/>
          <p:nvPr/>
        </p:nvSpPr>
        <p:spPr>
          <a:xfrm>
            <a:off x="0" y="4680000"/>
            <a:ext cx="9896760" cy="205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Jen 700 mluvčích na Andamanských ostrovech v Bengálském zálivu, lovci a sběrači velmi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tmavé pleti, měří jen 110-136 cm (nejmenší lidé světa). Jazyky aglutinační (předpony), mají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málo souhlásek (často chybí sykavky), sloveso na konci věty, málo číslovek (jeden, dva, moc).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Čtyři jazyky: ariotský na pobřeží Velkého Andamanu: 30 lidí (vymřeli na zavlečené  nemoci), džaravský ve vnitrozemí Velkého Andamanu: 400 lidí a blízký ongeský: 120 lidí na Malém Andamanu a sentinelština na ostrově North Sentinel, neznámý počet mluvčích, kteří odmítají styk s cizinci, ještě roku 2018 zabili misionáře . Indická vláda zakázala vstup cizích lidí.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4"/>
          <a:stretch/>
        </p:blipFill>
        <p:spPr>
          <a:xfrm flipH="1">
            <a:off x="9518760" y="4956840"/>
            <a:ext cx="2700000" cy="1775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"/>
          <p:cNvSpPr/>
          <p:nvPr/>
        </p:nvSpPr>
        <p:spPr>
          <a:xfrm>
            <a:off x="3600000" y="0"/>
            <a:ext cx="3238560" cy="71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Austronéské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65" name="" descr=""/>
          <p:cNvPicPr/>
          <p:nvPr/>
        </p:nvPicPr>
        <p:blipFill>
          <a:blip r:embed="rId1"/>
          <a:srcRect l="0" t="0" r="11104" b="7384"/>
          <a:stretch/>
        </p:blipFill>
        <p:spPr>
          <a:xfrm>
            <a:off x="6861600" y="360"/>
            <a:ext cx="5376960" cy="2338200"/>
          </a:xfrm>
          <a:prstGeom prst="rect">
            <a:avLst/>
          </a:prstGeom>
          <a:ln w="0">
            <a:noFill/>
          </a:ln>
        </p:spPr>
      </p:pic>
      <p:sp>
        <p:nvSpPr>
          <p:cNvPr id="166" name=""/>
          <p:cNvSpPr/>
          <p:nvPr/>
        </p:nvSpPr>
        <p:spPr>
          <a:xfrm>
            <a:off x="0" y="360000"/>
            <a:ext cx="6838560" cy="21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350 milionů mluvčích, 930 jazyků, spíš analytické (někdy mají předpony, např. malajsky anak „dítě“ – beranak „porodit“), časté je zdvojování (reduplikace) vyjadřuje plurál, např. anak anak „děti“ a opakovaný děj, malajsky džalan džalan „chodit sem a tam“. Dvojí „my“ jako v drávidských jazycích, přídavné jméno stojí za podstatným: rumah besat „dům velký“, počítání s klasifikátory: tiga orang anak „tři lidé děti“, tiga ekor babi „tři zvířata prasata“  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0" y="2340000"/>
            <a:ext cx="12057840" cy="443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.Věta malajská: Saja makan ikan. Tagalská: Kumakain ako isda. Maorská: E kai ika. „Já jím rybu.“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Já jíst ryba                           1. os.+jíst já ryba                    já jíst ryba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Austronésané pocházejí z Tchaj-wanu a jižní Číny, od 3. tis. př. n. l. osídlili Indonésii, Filipíny, pak se šířili na východ do Melanésie (zde se mísili s papuánskými kmeny), Polynésie a Mikronésie. Plavci z Bornea a Sumatry pluli 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západ a osídlili Madagaskar. Navigace pomocí hvězd a mořských proudů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dělení: formosanské: (amis, rukai, tsou, atayal, paiwan) – původní obyvatelé Tchaj-wanu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malajsko-polynéské: sulu-filipínské: (např. cebuánština, tagalština, ilokanština) Filipíny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malajské: (malajština, batačtina, minangkabau) Malajsie, Sumatra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čamské (čamština, zaraiština) jižní Vietnam, Kambodža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sundské (jávština, sundština, balijština, bugis, toradža) Jáva, Sundy, Sulawesi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dajacké (dajačtina, ibanština, barito, malgština) – Borneo, Madagaskar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melanéské (motu, tolajština, roviana, nguna, fidžijština,) - Melanésie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mikronéské (čamorština, palauština, kiribatština) - Mikronésie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polynéské (samojština, maorština, havajština) – Polynésie, Nový Zéland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Polynéské jazyky mají nejméně hlásek 6-8 souhlásek, jen otevřené slabiky                                                                   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10896480" y="4940640"/>
            <a:ext cx="1285920" cy="183888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3"/>
          <a:stretch/>
        </p:blipFill>
        <p:spPr>
          <a:xfrm>
            <a:off x="1548720" y="4680000"/>
            <a:ext cx="1331280" cy="1780560"/>
          </a:xfrm>
          <a:prstGeom prst="rect">
            <a:avLst/>
          </a:prstGeom>
          <a:ln w="0">
            <a:noFill/>
          </a:ln>
        </p:spPr>
      </p:pic>
      <p:pic>
        <p:nvPicPr>
          <p:cNvPr id="170" name="" descr=""/>
          <p:cNvPicPr/>
          <p:nvPr/>
        </p:nvPicPr>
        <p:blipFill>
          <a:blip r:embed="rId4"/>
          <a:stretch/>
        </p:blipFill>
        <p:spPr>
          <a:xfrm>
            <a:off x="50760" y="4480920"/>
            <a:ext cx="1389240" cy="2089800"/>
          </a:xfrm>
          <a:prstGeom prst="rect">
            <a:avLst/>
          </a:prstGeom>
          <a:ln w="0">
            <a:noFill/>
          </a:ln>
        </p:spPr>
      </p:pic>
      <p:pic>
        <p:nvPicPr>
          <p:cNvPr id="171" name="" descr=""/>
          <p:cNvPicPr/>
          <p:nvPr/>
        </p:nvPicPr>
        <p:blipFill>
          <a:blip r:embed="rId5"/>
          <a:stretch/>
        </p:blipFill>
        <p:spPr>
          <a:xfrm>
            <a:off x="10080000" y="3420000"/>
            <a:ext cx="2099520" cy="140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"/>
          <p:cNvSpPr/>
          <p:nvPr/>
        </p:nvSpPr>
        <p:spPr>
          <a:xfrm>
            <a:off x="720000" y="180000"/>
            <a:ext cx="11154240" cy="65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 světě existuje 6.909 živých jazyků, které patří do 53 jazykových rodin, 88 jazyků je izolovaných.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Jazyková rodina:Skupina vzájemně příbuzných jazyků, které se vyvinuly ze společného předka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(např. indoevropská jazyková rodina)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Většina jazykových rodin se dělí na několik větví (např. slovanská, germánská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nebo románská větev v rámci indoevropské rodiny)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Největší jazykové rodiny světa jsou: 1 Indoevropská - 2,8 miliardy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Sino-tibetská - 1,4 miliardy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3 Altajská (vč. japonštiny a korejštiny) – 550 milionů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4 Nigero-konžská 358 milionů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5 Austronéská - 349 milionů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6 Afroasijská - 340 milionů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7 Drávidská – 223 milionů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Jazyková fýla: uskupení několika vzájemně příbuzných jazykových rodin (např. papuánské jazyky)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Často jde spíš o hypotetickou skupinu (nostraické jazyky, dené-sino-kavkazské jazyky)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Izolovaný jazyk: jazyk, který nepatří k žádné jazykové rodině (např. baskičtina)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Mrtvý jazyk: byl používaný v minulosti, ale nemá žádné rodilé mluvčí (např. sumerština, latina)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Revitalizace – obnova, znovuoživení mrtvého jazyka, často formou výuky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"/>
          <p:cNvSpPr/>
          <p:nvPr/>
        </p:nvSpPr>
        <p:spPr>
          <a:xfrm>
            <a:off x="3420000" y="0"/>
            <a:ext cx="2158200" cy="35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Papuánské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rcRect l="14060" t="15117" r="10341" b="16780"/>
          <a:stretch/>
        </p:blipFill>
        <p:spPr>
          <a:xfrm>
            <a:off x="8590680" y="360"/>
            <a:ext cx="3597840" cy="1619640"/>
          </a:xfrm>
          <a:prstGeom prst="rect">
            <a:avLst/>
          </a:prstGeom>
          <a:ln w="0">
            <a:noFill/>
          </a:ln>
        </p:spPr>
      </p:pic>
      <p:sp>
        <p:nvSpPr>
          <p:cNvPr id="174" name=""/>
          <p:cNvSpPr/>
          <p:nvPr/>
        </p:nvSpPr>
        <p:spPr>
          <a:xfrm>
            <a:off x="0" y="360000"/>
            <a:ext cx="8590680" cy="21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Nejde o jazykovou rodinu, ale fýlu složenou z čtyř rodin a několika izolovaných jazyků, asi 3 miliony mluvčích a 780 jazyků na Nové Guinei a okolních ostrovech. Papuánci tu žijí už 40.000 let, daleko dříve než sem přišli Austronésané.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Nová Guinea: druhý největší ostrov světa, západní část patří Indonésii, východní část s přilehlými ostrovy je samostatná republika Papua Nová Guinea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175" name=""/>
          <p:cNvSpPr/>
          <p:nvPr/>
        </p:nvSpPr>
        <p:spPr>
          <a:xfrm>
            <a:off x="0" y="1800000"/>
            <a:ext cx="12058200" cy="513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Papuánci žijí v rodové či kmenové společnosti, kamenné a bambusové nástroje, chovají prasata, pěstují batáty, kokosové palmy, banány, ságo. dříve časté boje mezi kmeny a kanibalismus (také v Melanésii).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často velmi malé. Většinou mají tóny, málo souhlásek, sloveso na konci věty, časté jsou ergativní věty, jako zde příklady z jazyka enga (přísudek se v čísle a osobě shoduje s předmětem, ne s podmětem)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Akáli epelyá-mo. „Muž přichází“ nepřechodná    Akáli-mé mená dóko piá-pe. „Muž ulovil divoké prase“ přechodná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muž tento přijít+průběh                                       muž+erg. prase (nom) toto ulovit+min. čas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Jejich výzkum začall v 19. stol., ruský cestovatel Nikolaj Miklucho-Maklaj sestavil první slovníky tří jazyků.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Slovní tabu – slovo, které se nesmí vyslovit, musí se opsat  Tabu je jméno zemřelého, jméno tchána a tchyně (kmen Jimas), název zvířete, které chceme ulovit. U kmene Kewa dostal muž po svatbě nové jméno, jeho původní jméno bylo tabu. Člověk, který porušil tabu, byl potrestán (vyhnán, u kmene Asmat sněden).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Kmen Kalam má tabuovou řeč pro riskantní situace (lov kasuára – nebezpečný pták, sběr ovoce, co se rychle kazí)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Rozdělení: trans-novovguinejské jazyky (např. asmat, kiwai, enga, dani, huli) – většina Nové Guiney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Severozápadní (tobelo, meyah) – severozápad Nové Guiney, ostrovy Halmahera ,Tidore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Jazyky Sepik-Ramu (např. jatmul, abelam) – na severu a severovýchodě Nové Guiney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Jazyky z Torriceliho hor (např. arapeš) – malá skupina na severu Nové Guiney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Východopapuánské (např. baining, kuot, rotokas)- Nová Británie, Šalomounovy ostrovy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Izolované (např. nimboran, abinom) – hlavně na severu a severozápadě Nové Guiney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Smíšené (např. maisin) – jihovýchod Nové Guiney, mísí austronéské a papuánské prvky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2"/>
          <a:srcRect l="31549" t="0" r="16759" b="0"/>
          <a:stretch/>
        </p:blipFill>
        <p:spPr>
          <a:xfrm>
            <a:off x="0" y="5216400"/>
            <a:ext cx="1260000" cy="1625760"/>
          </a:xfrm>
          <a:prstGeom prst="rect">
            <a:avLst/>
          </a:prstGeom>
          <a:ln w="0">
            <a:noFill/>
          </a:ln>
        </p:spPr>
      </p:pic>
      <p:pic>
        <p:nvPicPr>
          <p:cNvPr id="177" name="" descr=""/>
          <p:cNvPicPr/>
          <p:nvPr/>
        </p:nvPicPr>
        <p:blipFill>
          <a:blip r:embed="rId3"/>
          <a:stretch/>
        </p:blipFill>
        <p:spPr>
          <a:xfrm>
            <a:off x="10620000" y="4942080"/>
            <a:ext cx="1325880" cy="1915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"/>
          <p:cNvSpPr/>
          <p:nvPr/>
        </p:nvSpPr>
        <p:spPr>
          <a:xfrm>
            <a:off x="3780000" y="0"/>
            <a:ext cx="233856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Australské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10116720" y="40680"/>
            <a:ext cx="2073960" cy="1846800"/>
          </a:xfrm>
          <a:prstGeom prst="rect">
            <a:avLst/>
          </a:prstGeom>
          <a:ln w="0">
            <a:noFill/>
          </a:ln>
        </p:spPr>
      </p:pic>
      <p:sp>
        <p:nvSpPr>
          <p:cNvPr id="180" name=""/>
          <p:cNvSpPr/>
          <p:nvPr/>
        </p:nvSpPr>
        <p:spPr>
          <a:xfrm>
            <a:off x="0" y="358920"/>
            <a:ext cx="8818560" cy="162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Austrálci (Aboriginci) obývají Austrálii už 40.000 let. přišli z Asie v době ledové (hladina oceánu byla tehdy nižší), s nimi přišli do Austrálie psi dingové,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Austrálců je 750.000 lidí, jen 43.000 mluví původními jazyky, ostatní jen anglicky.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Austrálci byli lovci a sběrači, muži lovili, ženy sbíraly rostliny, hmyz, vajíčka, med. Loveckou zbraní byl bumerang a oštěp (vrhač wumera dodá vrhu větší švih)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Uctívali mnoho duchů, hlavním byl Duhový had, který dával vodu a déšť.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81" name=""/>
          <p:cNvSpPr/>
          <p:nvPr/>
        </p:nvSpPr>
        <p:spPr>
          <a:xfrm>
            <a:off x="0" y="1985040"/>
            <a:ext cx="12192120" cy="444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Doba snů, kdy duchové svým sněním vytvářeli svět a dávali krajině i živým tvorům svou dnešní podobu. Na posvátných místech (hora Uluru) můžou lidé vstoupit do doby snů. S mýty souvisí i skalní malby a hudba (didgeridoo)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Dělení: pama-nyungské jazyky: (nynungar, warlpiri, arrente, piťamťaťara) největší skupina, většina Austrálie kromě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severozápadu (Arnhemské země). Užívají jen přípony, podstatná jména mají pády, ale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 rody. Většinou mají ergativní věty a tři čísla (i duál). Plurál se tvoří zdvojením,                                                              např. pitjantjatjarské bulga „dědeček“, bulgabulga „dědové“ nebo příponou: warlpirské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ganda „žena“, gandabanďi „zeny“.Tabuová řeč: např. pro obřad iniciace (přijetí chlapců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mezi dospělé), v jazyce lardil na severovýchodě Austrálie existuje tabuový jazyk damin.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Tabu vyslovit jméno mrtvého. Posunková řeč (užívají ji např. lovci).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Severozápadní jazyky: (např. tiwi, gunwinggu, ňulňul) – většinou užívají předpony a přípony nebo jen předpony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mají 3-4 rody (mužský, ženský, stromy+jídlo a neživotný), některé z nich mají tóny.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Tasmánské jazyky: prakticky vymřelé, po domorodém povstání proti Britům roku 1825 byli Tasmánci                                                             odvezeni na Flindersův ostrov u pobřeží Tasmánie, kde jich většina pomřela na nemoci                                                   po 20 letech, kdy se směli vrátit, jich bylo jen 300. Vymřely roku 1903, Asi 6-9 jazyků,                                                      neměly sykavky, asi příbuzné pama-nynungským (málo informací). Od roku 1999                                                            revitalizace – je to ale směs různých tasmánských jazyků, nazývá se palawa kani.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2"/>
          <a:srcRect l="26527" t="14523" r="15704" b="9354"/>
          <a:stretch/>
        </p:blipFill>
        <p:spPr>
          <a:xfrm>
            <a:off x="1080000" y="5328360"/>
            <a:ext cx="1158840" cy="152820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3"/>
          <a:srcRect l="0" t="10523" r="0" b="0"/>
          <a:stretch/>
        </p:blipFill>
        <p:spPr>
          <a:xfrm>
            <a:off x="181440" y="2880000"/>
            <a:ext cx="2859840" cy="162000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4"/>
          <a:stretch/>
        </p:blipFill>
        <p:spPr>
          <a:xfrm>
            <a:off x="8640000" y="-78840"/>
            <a:ext cx="1533600" cy="2147040"/>
          </a:xfrm>
          <a:prstGeom prst="rect">
            <a:avLst/>
          </a:prstGeom>
          <a:ln w="0">
            <a:noFill/>
          </a:ln>
        </p:spPr>
      </p:pic>
      <p:sp>
        <p:nvSpPr>
          <p:cNvPr id="185" name=""/>
          <p:cNvSpPr txBox="1"/>
          <p:nvPr/>
        </p:nvSpPr>
        <p:spPr>
          <a:xfrm>
            <a:off x="11880" y="4860000"/>
            <a:ext cx="971640" cy="1996560"/>
          </a:xfrm>
          <a:prstGeom prst="rect">
            <a:avLst/>
          </a:prstGeom>
          <a:blipFill rotWithShape="0">
            <a:blip r:embed="rId5"/>
            <a:stretch/>
          </a:blipFill>
          <a:ln w="0">
            <a:noFill/>
          </a:ln>
        </p:spPr>
        <p:txBody>
          <a:bodyPr lIns="90000" rIns="90000" tIns="45000" bIns="45000" anchor="t" anchorCtr="1">
            <a:noAutofit/>
          </a:bodyPr>
          <a:p>
            <a:r>
              <a:rPr b="0" lang="cs-CZ" sz="1800" spc="-1" strike="noStrike">
                <a:latin typeface="Arial"/>
              </a:rPr>
              <a:t>                     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"/>
          <p:cNvSpPr/>
          <p:nvPr/>
        </p:nvSpPr>
        <p:spPr>
          <a:xfrm>
            <a:off x="4140000" y="0"/>
            <a:ext cx="3058920" cy="35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Čukotsko-kamčatské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rcRect l="0" t="20633" r="0" b="0"/>
          <a:stretch/>
        </p:blipFill>
        <p:spPr>
          <a:xfrm>
            <a:off x="10618920" y="56160"/>
            <a:ext cx="1571040" cy="1383840"/>
          </a:xfrm>
          <a:prstGeom prst="rect">
            <a:avLst/>
          </a:prstGeom>
          <a:ln w="0">
            <a:noFill/>
          </a:ln>
        </p:spPr>
      </p:pic>
      <p:sp>
        <p:nvSpPr>
          <p:cNvPr id="188" name=""/>
          <p:cNvSpPr/>
          <p:nvPr/>
        </p:nvSpPr>
        <p:spPr>
          <a:xfrm>
            <a:off x="0" y="360000"/>
            <a:ext cx="10618920" cy="111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8.000 mluvčích, východní Sibiř (Čukotka a Kamčatka), tři živé jazyky: čukčský, korjacký (Čukotka) a itelmenský (Kamčatka). Jazyky aglutinační, mají přípony a poměrně málo hlásek, ergativní věty.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Čukčská věta: Gym-yk varki-n koganu, „Mnou vlastí se sob“ = „Já mám soba“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já+ergativ mít-+. os. sob (nominativ)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>
            <a:off x="4140000" y="1474200"/>
            <a:ext cx="3778920" cy="49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Eskymácko-aleutské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90" name=""/>
          <p:cNvSpPr/>
          <p:nvPr/>
        </p:nvSpPr>
        <p:spPr>
          <a:xfrm>
            <a:off x="0" y="1813680"/>
            <a:ext cx="9907560" cy="18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Rozšířená od Čukotky přes Aljašku a sever Kanady do Grónska, 110.000 mluvčích, do Ameriky přišli před 6-4.000 lety, do Grónska před 2.000 lety. Čtyři jazyky: aleutský, jupitský, inuitský a grónský, každý má několik dialektů. Jazyky jsou polysyntetické, užívají přípony, věta = jedno dlouhé slovo: Angeriar-niar-aluar-punga „I přesto se chci vrátit.“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Vrátit se+chtít+ačkoli+já.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Přechodné věty ergativní: Anguti-p qimiq neri-si-vaa. „Mužem se pes krmí.“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muž+ergativ pes jíst+kauzativum+3. os.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91" name="" descr=""/>
          <p:cNvPicPr/>
          <p:nvPr/>
        </p:nvPicPr>
        <p:blipFill>
          <a:blip r:embed="rId2"/>
          <a:stretch/>
        </p:blipFill>
        <p:spPr>
          <a:xfrm>
            <a:off x="9920520" y="1353600"/>
            <a:ext cx="2282400" cy="1468440"/>
          </a:xfrm>
          <a:prstGeom prst="rect">
            <a:avLst/>
          </a:prstGeom>
          <a:ln w="0">
            <a:noFill/>
          </a:ln>
        </p:spPr>
      </p:pic>
      <p:sp>
        <p:nvSpPr>
          <p:cNvPr id="192" name=""/>
          <p:cNvSpPr/>
          <p:nvPr/>
        </p:nvSpPr>
        <p:spPr>
          <a:xfrm>
            <a:off x="4320000" y="3694680"/>
            <a:ext cx="3418920" cy="43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Dené-jenisejské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93" name=""/>
          <p:cNvSpPr/>
          <p:nvPr/>
        </p:nvSpPr>
        <p:spPr>
          <a:xfrm>
            <a:off x="0" y="3960000"/>
            <a:ext cx="10733760" cy="281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Jediná jazyková rodina indiánských jazyků, zastoupená mimo Ameriku, 200.000 mluvčích.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jsou tonální, užívají předpony, některé mají prvky flexe. Nosové samohlásky.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Navažské věty: Kin á-šléh „Postavil jsem dům“ Kin á--daa-šléh „Postavil jsem domy“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Dům . os.+postavit                    Dům 1. os.+plurál+postavit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Slovesa se liší podle předmětu, navažsky „podej“: niljool (sypké věci)/ nítính (dlouhou věc)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Rozdělení: Jenisejské jazyky (ketština) – střední Sibiř, povodí řeky Jeniseje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Tlingitština – jazyk indiánů z pobřeží Aljašky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Denéské jazyky – severní (čipevjan, dogrib, gwičin) – Aljaška, západ Kanady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 jižní (apačština, navažština) – Arizona, Nové Mexiko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Navažština se uplatnila za 2. světové války v americké armádě jako kódovací jazyk (místo šifry)                  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94" name="" descr=""/>
          <p:cNvPicPr/>
          <p:nvPr/>
        </p:nvPicPr>
        <p:blipFill>
          <a:blip r:embed="rId3"/>
          <a:stretch/>
        </p:blipFill>
        <p:spPr>
          <a:xfrm>
            <a:off x="10734840" y="5682600"/>
            <a:ext cx="1457280" cy="1092600"/>
          </a:xfrm>
          <a:prstGeom prst="rect">
            <a:avLst/>
          </a:prstGeom>
          <a:ln w="0">
            <a:noFill/>
          </a:ln>
        </p:spPr>
      </p:pic>
      <p:pic>
        <p:nvPicPr>
          <p:cNvPr id="195" name="" descr=""/>
          <p:cNvPicPr/>
          <p:nvPr/>
        </p:nvPicPr>
        <p:blipFill>
          <a:blip r:embed="rId4"/>
          <a:srcRect l="0" t="0" r="39398" b="0"/>
          <a:stretch/>
        </p:blipFill>
        <p:spPr>
          <a:xfrm>
            <a:off x="10733760" y="4017960"/>
            <a:ext cx="1458360" cy="160164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5"/>
          <a:stretch/>
        </p:blipFill>
        <p:spPr>
          <a:xfrm>
            <a:off x="8347680" y="2700000"/>
            <a:ext cx="3712320" cy="131796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6"/>
          <a:stretch/>
        </p:blipFill>
        <p:spPr>
          <a:xfrm>
            <a:off x="9195120" y="4320000"/>
            <a:ext cx="1482840" cy="198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"/>
          <p:cNvSpPr/>
          <p:nvPr/>
        </p:nvSpPr>
        <p:spPr>
          <a:xfrm>
            <a:off x="3960000" y="0"/>
            <a:ext cx="2519280" cy="3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Amerindiánské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rcRect l="0" t="22640" r="0" b="0"/>
          <a:stretch/>
        </p:blipFill>
        <p:spPr>
          <a:xfrm>
            <a:off x="8601840" y="180000"/>
            <a:ext cx="3588840" cy="2519280"/>
          </a:xfrm>
          <a:prstGeom prst="rect">
            <a:avLst/>
          </a:prstGeom>
          <a:ln w="0">
            <a:noFill/>
          </a:ln>
        </p:spPr>
      </p:pic>
      <p:sp>
        <p:nvSpPr>
          <p:cNvPr id="200" name=""/>
          <p:cNvSpPr/>
          <p:nvPr/>
        </p:nvSpPr>
        <p:spPr>
          <a:xfrm>
            <a:off x="37440" y="180000"/>
            <a:ext cx="8564400" cy="38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Patří sem všechny jazyky původních obyvatel Ameriky mimo eskymácko-aleutské a dené-jenisejské, více než 40 jazykových rodin, 23 milionů mluvčích.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 Severní Americe rozeznáváme dvě velké fýly a několik menších rodin.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Makro-algonkinská fýla:rozšířena na východě Kanady a USA od Labradoru po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Floridu a Louisianu, také prérie na středozápadě USA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spíš polysyntetické, většinou nemají tóny 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rozlišují čtvrtou osobu (obviativ)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Šajenská věta: ná-h-néšeh-atse-me „umyli jsme si ústa“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Já+min. čas+mýt+ústa+plurál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201" name=""/>
          <p:cNvSpPr/>
          <p:nvPr/>
        </p:nvSpPr>
        <p:spPr>
          <a:xfrm>
            <a:off x="0" y="2700000"/>
            <a:ext cx="12059280" cy="395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Rozdělení: Algonkinské jazyky (odžibvejština, delavarština, šajenština) – severovýchod Ameriky mimo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okolí Velkých jezer), prérie středozápadu a západu USA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Maskogiské jazyky (čoktóština, seminolština) – Florida, Alabama, Louisiana, po roce 1830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vysídleni do Oklahomy, stavitelé chrámových mohyl (kmen Načéz)       Makro-súská fýla: na prériích západu a středozápadu USA, v oblasti Velkých jezer a na jihovýchodě USA.                                                Jazyky spíš analytické (jména nerozlišují číslo ani pád), přechodná slovesa přibírají afixy osoby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podmětu i předmětu, často mají nosové samohlásky, některé mají tóny, sloveso na konci věty.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Lakotská věta: Mathó wan whičá wan khu-wá-pi „Medvěd honí nějaké muže“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Medvěd nějaký muž nějaký honit-on-je.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Rozdělení: Súské (siouxké) jazyky (lakotština, absáročtina, assiniboinština) – prérie a pláně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Kaddoské jazyky (póníština, kaddoština) povodí Missouri a Mississippi, tonální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Kereština – jazyk v několika pueblech v Novém Mexiku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Irokézské jazyky (mohawštna, čerokí) – kolem Velkých jezer a na jihovýchodě USA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37440" y="1317960"/>
            <a:ext cx="1294200" cy="1742040"/>
          </a:xfrm>
          <a:prstGeom prst="rect">
            <a:avLst/>
          </a:prstGeom>
          <a:ln w="0">
            <a:noFill/>
          </a:ln>
        </p:spPr>
      </p:pic>
      <p:pic>
        <p:nvPicPr>
          <p:cNvPr id="203" name="" descr=""/>
          <p:cNvPicPr/>
          <p:nvPr/>
        </p:nvPicPr>
        <p:blipFill>
          <a:blip r:embed="rId3"/>
          <a:stretch/>
        </p:blipFill>
        <p:spPr>
          <a:xfrm>
            <a:off x="0" y="3068640"/>
            <a:ext cx="1623960" cy="711360"/>
          </a:xfrm>
          <a:prstGeom prst="rect">
            <a:avLst/>
          </a:prstGeom>
          <a:ln w="0">
            <a:noFill/>
          </a:ln>
        </p:spPr>
      </p:pic>
      <p:pic>
        <p:nvPicPr>
          <p:cNvPr id="204" name="" descr=""/>
          <p:cNvPicPr/>
          <p:nvPr/>
        </p:nvPicPr>
        <p:blipFill>
          <a:blip r:embed="rId4"/>
          <a:stretch/>
        </p:blipFill>
        <p:spPr>
          <a:xfrm>
            <a:off x="1380600" y="1281960"/>
            <a:ext cx="1079280" cy="1418040"/>
          </a:xfrm>
          <a:prstGeom prst="rect">
            <a:avLst/>
          </a:prstGeom>
          <a:ln w="0">
            <a:noFill/>
          </a:ln>
        </p:spPr>
      </p:pic>
      <p:pic>
        <p:nvPicPr>
          <p:cNvPr id="205" name="" descr=""/>
          <p:cNvPicPr/>
          <p:nvPr/>
        </p:nvPicPr>
        <p:blipFill>
          <a:blip r:embed="rId5"/>
          <a:stretch/>
        </p:blipFill>
        <p:spPr>
          <a:xfrm>
            <a:off x="-5400" y="4322880"/>
            <a:ext cx="1805400" cy="224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"/>
          <p:cNvSpPr/>
          <p:nvPr/>
        </p:nvSpPr>
        <p:spPr>
          <a:xfrm>
            <a:off x="180000" y="180000"/>
            <a:ext cx="11879280" cy="444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Menší jazykové rodiny na západě: Penutijská – (činukština, nez-persé, miwok, maidu) roztroušena od západní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Kanady po Kalifornii, jazyky mají hodně pádů, složitá fonologii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Sališská – Britská Kolumbie a stát Washington, užívají rediplikaci (zdvojování)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slov a morfémů, obtížná fonetika, slova bez samohlásek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Wakašská – pobřeží Britské Kolumbie, slovesa nerozlišují čas ani číslo, ale např.                                                                           směr pohybu nebo zda byl mluvčí svědkem děje, např. jazyk kwakiutl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Hokaská – (juma, seri, karuk) Kalifornie, Arizona, severní Mexiko                                                                                                   Spíše analytické, slovesná morfologie jednodušší než jmenná (pády)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Aztécko-tanoské jazyky: na jihozápadě USA (šošonština, komančština, hopijština) a v Mexiku (pimština, jakijština,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nahuatl – jazyk Aztéků a Toltéků), nahuatl užíval obrázkové písmo.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jsou polysyntetické, užívají předpony, přípony a složená slova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Aztécká věta: O-ni-kuah in tlaškalli „Já jsem snědl tortillu.“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Min. čas.+já+jíst předmět tortilla.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Aztécká slova v Evropě: čokoláda, avokádo, tomato, kojot,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8820000" y="3240720"/>
            <a:ext cx="3243240" cy="2159280"/>
          </a:xfrm>
          <a:prstGeom prst="rect">
            <a:avLst/>
          </a:prstGeom>
          <a:ln w="0">
            <a:noFill/>
          </a:ln>
        </p:spPr>
      </p:pic>
      <p:sp>
        <p:nvSpPr>
          <p:cNvPr id="208" name=""/>
          <p:cNvSpPr/>
          <p:nvPr/>
        </p:nvSpPr>
        <p:spPr>
          <a:xfrm>
            <a:off x="180000" y="4140000"/>
            <a:ext cx="9000000" cy="264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Oto-mangveské jazyky (zapotéčtina, mištéčtina, otomíjština) Mexiko, příbuzné aztécko-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tanoským, užívají předpony a tóny (díky tomu hvízdavá řeč)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Makro-mayské jazyky: jih Mexika, Guatemala, aglutinační jazyky, většinou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nemají tóny, jména rozlišují určitost, ale nemají pády,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180000" y="540000"/>
            <a:ext cx="3059280" cy="1994400"/>
          </a:xfrm>
          <a:prstGeom prst="rect">
            <a:avLst/>
          </a:prstGeom>
          <a:ln w="0"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75600" y="2795400"/>
            <a:ext cx="1343880" cy="134388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4"/>
          <a:stretch/>
        </p:blipFill>
        <p:spPr>
          <a:xfrm>
            <a:off x="1502640" y="2808720"/>
            <a:ext cx="1016640" cy="1309680"/>
          </a:xfrm>
          <a:prstGeom prst="rect">
            <a:avLst/>
          </a:prstGeom>
          <a:ln w="0">
            <a:noFill/>
          </a:ln>
        </p:spPr>
      </p:pic>
      <p:pic>
        <p:nvPicPr>
          <p:cNvPr id="212" name="" descr=""/>
          <p:cNvPicPr/>
          <p:nvPr/>
        </p:nvPicPr>
        <p:blipFill>
          <a:blip r:embed="rId5"/>
          <a:srcRect l="12532" t="0" r="10655" b="0"/>
          <a:stretch/>
        </p:blipFill>
        <p:spPr>
          <a:xfrm>
            <a:off x="235800" y="5040000"/>
            <a:ext cx="2104200" cy="1749240"/>
          </a:xfrm>
          <a:prstGeom prst="rect">
            <a:avLst/>
          </a:prstGeom>
          <a:ln w="0">
            <a:noFill/>
          </a:ln>
        </p:spPr>
      </p:pic>
      <p:sp>
        <p:nvSpPr>
          <p:cNvPr id="213" name=""/>
          <p:cNvSpPr txBox="1"/>
          <p:nvPr/>
        </p:nvSpPr>
        <p:spPr>
          <a:xfrm>
            <a:off x="2340000" y="5220000"/>
            <a:ext cx="9720000" cy="1730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Sloveso na začátku, tak jako v této mayské větě: Hantik u paak-en „Sdnědl jsem rajče“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Sníst to rajče+já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Rozdělení: totonacko-sokéské jazyky (totonačtina, mišé, soké) – olmécká kultura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Mayské jazyky (mayština, kičéština, kakčikelština,, kančobalština) . Yucatán, Guatemala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Mayské hierogylfy – kombinovaly princip obrázkového a slabičného písma, matematika.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" descr=""/>
          <p:cNvPicPr/>
          <p:nvPr/>
        </p:nvPicPr>
        <p:blipFill>
          <a:blip r:embed="rId1"/>
          <a:stretch/>
        </p:blipFill>
        <p:spPr>
          <a:xfrm>
            <a:off x="9491760" y="0"/>
            <a:ext cx="2699640" cy="4156920"/>
          </a:xfrm>
          <a:prstGeom prst="rect">
            <a:avLst/>
          </a:prstGeom>
          <a:ln w="0">
            <a:noFill/>
          </a:ln>
        </p:spPr>
      </p:pic>
      <p:sp>
        <p:nvSpPr>
          <p:cNvPr id="215" name=""/>
          <p:cNvSpPr/>
          <p:nvPr/>
        </p:nvSpPr>
        <p:spPr>
          <a:xfrm>
            <a:off x="180000" y="180000"/>
            <a:ext cx="9311400" cy="418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Makro-čibčaské jazyky:  aglutinační, užívají přípony a záložky, nemají pády, slovesa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 </a:t>
            </a:r>
            <a:r>
              <a:rPr b="0" lang="cs-CZ" sz="1800" spc="-1" strike="noStrike">
                <a:latin typeface="Arial"/>
              </a:rPr>
              <a:t>nerozlišují osobu,  některé jsou ergativní (janomamo)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 </a:t>
            </a:r>
            <a:r>
              <a:rPr b="0" lang="cs-CZ" sz="1800" spc="-1" strike="noStrike">
                <a:latin typeface="Arial"/>
              </a:rPr>
              <a:t>Středoamerické: (lenka, šinka, miskito) - Salvador, Nikaragua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 </a:t>
            </a:r>
            <a:r>
              <a:rPr b="0" lang="cs-CZ" sz="1800" spc="-1" strike="noStrike">
                <a:latin typeface="Arial"/>
              </a:rPr>
              <a:t>Čibča: (vajmí, guna, kogi, muiska) - Panama, Kolumbie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 </a:t>
            </a:r>
            <a:r>
              <a:rPr b="0" lang="cs-CZ" sz="1800" spc="-1" strike="noStrike">
                <a:latin typeface="Arial"/>
              </a:rPr>
              <a:t>Barbakojské (misak, tsačila) – jižní Kolumbie, Ekvádor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 </a:t>
            </a:r>
            <a:r>
              <a:rPr b="0" lang="cs-CZ" sz="1800" spc="-1" strike="noStrike">
                <a:latin typeface="Arial"/>
              </a:rPr>
              <a:t>Janomamo, varao – Venezuela, severní Brazílie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 </a:t>
            </a:r>
            <a:r>
              <a:rPr b="0" lang="cs-CZ" sz="1800" spc="-1" strike="noStrike">
                <a:latin typeface="Arial"/>
              </a:rPr>
              <a:t>Možná sem patřily i jazyky starověkých Močiků a Čimúů v Peru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Kečumaránské jazyky: Kečua (12 milionů mluvčích, Peru, Ekvádor, největší indiánský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</a:t>
            </a:r>
            <a:r>
              <a:rPr b="0" lang="cs-CZ" sz="1800" spc="-1" strike="noStrike">
                <a:latin typeface="Arial"/>
              </a:rPr>
              <a:t>jazyk, byl to jazyk Inků), ajmara (2 miliony mluvčích v Bolívii).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</a:t>
            </a:r>
            <a:r>
              <a:rPr b="0" lang="cs-CZ" sz="1800" spc="-1" strike="noStrike">
                <a:latin typeface="Arial"/>
              </a:rPr>
              <a:t>Aglutinační jazyky, hodně přípon, jména mají 11 pádů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</a:t>
            </a:r>
            <a:r>
              <a:rPr b="0" lang="cs-CZ" sz="1800" spc="-1" strike="noStrike">
                <a:latin typeface="Arial"/>
              </a:rPr>
              <a:t>Kečuánská věta: Llama-čaj-ki-kuna iču-ta miča-nku „tvé malé lamy žerou trávu“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 </a:t>
            </a:r>
            <a:r>
              <a:rPr b="0" lang="cs-CZ" sz="1800" spc="-1" strike="noStrike">
                <a:latin typeface="Arial"/>
              </a:rPr>
              <a:t>lama+malá+tvoje+plurál tráva+4. pád jíst+3 os. plurálu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Aravacké jazyky: až 40 jazyků, (např. wajú, ašánink, baniwa) v minulosti i Karibik, dnes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</a:t>
            </a:r>
            <a:r>
              <a:rPr b="0" lang="cs-CZ" sz="1800" spc="-1" strike="noStrike">
                <a:latin typeface="Arial"/>
              </a:rPr>
              <a:t>Venezuela, Brazílie, Guyana, pralesy na východě Peru. Většinou nemají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216" name=""/>
          <p:cNvSpPr/>
          <p:nvPr/>
        </p:nvSpPr>
        <p:spPr>
          <a:xfrm>
            <a:off x="180000" y="3960000"/>
            <a:ext cx="11879640" cy="2829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</a:t>
            </a:r>
            <a:r>
              <a:rPr b="0" lang="cs-CZ" sz="1800" spc="-1" strike="noStrike">
                <a:latin typeface="Arial"/>
              </a:rPr>
              <a:t>tóny, užívají poměrně málo přípon, většinou rozlišují rody, ale ne pády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jazyky žé-tupí-karib: mají nosové samohlásky, užívají předpony i přípony, sloveso na konci věty, nemají rody ani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</a:t>
            </a:r>
            <a:r>
              <a:rPr b="0" lang="cs-CZ" sz="1800" spc="-1" strike="noStrike">
                <a:latin typeface="Arial"/>
              </a:rPr>
              <a:t>pády, ale slovesa i jména vyjadřují čas: tupíjsky abá-rama „muž+bud čas.“ = „kluk“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</a:t>
            </a:r>
            <a:r>
              <a:rPr b="0" lang="cs-CZ" sz="1800" spc="-1" strike="noStrike">
                <a:latin typeface="Arial"/>
              </a:rPr>
              <a:t>Karinské jazyky (karib, embera) - u Karibského moře v Kolumbii, Venzuele, Guyaně, Surinamu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</a:t>
            </a:r>
            <a:r>
              <a:rPr b="0" lang="cs-CZ" sz="1800" spc="-1" strike="noStrike">
                <a:latin typeface="Arial"/>
              </a:rPr>
              <a:t>Žéské jazyky (kajapo, bororo, šavante) - v Brazílii jižně od Amazonky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</a:t>
            </a:r>
            <a:r>
              <a:rPr b="0" lang="cs-CZ" sz="1800" spc="-1" strike="noStrike">
                <a:latin typeface="Arial"/>
              </a:rPr>
              <a:t>Tupíjské jazyky (guaraní, tupí, mundurukú) – jižní Brazílie, Paraguay,, sever Argentiny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Další jazyky Amazonie: šuárské, tukanoské, vitótské – Ekvádor, severní Peru, jižní Kolumbie, tonální jazyky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                                      </a:t>
            </a:r>
            <a:r>
              <a:rPr b="0" lang="cs-CZ" sz="1800" spc="-1" strike="noStrike">
                <a:latin typeface="Arial"/>
              </a:rPr>
              <a:t>Izolované jazyky bez známých příbuzných: pirahá, tikuna, waorani...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Makro-panoské jazyky_ spíše analytické. V jižním Peru (šipibština), Chile a Argentině (mapučština, čonština)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latin typeface="Arial"/>
              </a:rPr>
              <a:t>Jazyky Ohňové země: alkalif a jámana – téměř vymřelé, užívaly duál a směrové přípony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360360" y="4680000"/>
            <a:ext cx="1439280" cy="1027800"/>
          </a:xfrm>
          <a:prstGeom prst="rect">
            <a:avLst/>
          </a:prstGeom>
          <a:ln w="0">
            <a:noFill/>
          </a:ln>
        </p:spPr>
      </p:pic>
      <p:pic>
        <p:nvPicPr>
          <p:cNvPr id="218" name="" descr=""/>
          <p:cNvPicPr/>
          <p:nvPr/>
        </p:nvPicPr>
        <p:blipFill>
          <a:blip r:embed="rId3"/>
          <a:stretch/>
        </p:blipFill>
        <p:spPr>
          <a:xfrm>
            <a:off x="216360" y="636480"/>
            <a:ext cx="2123280" cy="152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40720" y="180000"/>
            <a:ext cx="7553160" cy="89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latin typeface="Arial"/>
              </a:rPr>
              <a:t>Jazyky Afriky</a:t>
            </a:r>
            <a:endParaRPr b="0" lang="cs-CZ" sz="4400" spc="-1" strike="noStrike"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5580000" y="2343240"/>
            <a:ext cx="4164480" cy="4508640"/>
          </a:xfrm>
          <a:prstGeom prst="rect">
            <a:avLst/>
          </a:prstGeom>
          <a:ln w="0">
            <a:noFill/>
          </a:ln>
        </p:spPr>
      </p:pic>
      <p:sp>
        <p:nvSpPr>
          <p:cNvPr id="47" name=""/>
          <p:cNvSpPr/>
          <p:nvPr/>
        </p:nvSpPr>
        <p:spPr>
          <a:xfrm rot="84600">
            <a:off x="104760" y="1147680"/>
            <a:ext cx="6059520" cy="545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Lidstvo pochází z Afriky: obyvatelé Afriky jsou geneticky  rozmanitější než obyvatelé zbytku světa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Jižně od Sahary tři jazykové rodiny: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Khoisanská – nejstarší obyvatelé, jihozápad Afriky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Nilo.saharská – severovýchod, pastevci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Nigero-konžská – většina subsaharské Afriky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Severní Afrika: afroasijské jazyky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Madagaskar: austronéský jazyk (malgaština)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2"/>
          <a:stretch/>
        </p:blipFill>
        <p:spPr>
          <a:xfrm>
            <a:off x="9882360" y="0"/>
            <a:ext cx="2303640" cy="3638880"/>
          </a:xfrm>
          <a:prstGeom prst="rect">
            <a:avLst/>
          </a:prstGeom>
          <a:ln w="0">
            <a:noFill/>
          </a:ln>
        </p:spPr>
      </p:pic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9765360" y="3780000"/>
            <a:ext cx="2420640" cy="3018240"/>
          </a:xfrm>
          <a:prstGeom prst="rect">
            <a:avLst/>
          </a:prstGeom>
          <a:ln w="0">
            <a:noFill/>
          </a:ln>
        </p:spPr>
      </p:pic>
      <p:pic>
        <p:nvPicPr>
          <p:cNvPr id="50" name="" descr=""/>
          <p:cNvPicPr/>
          <p:nvPr/>
        </p:nvPicPr>
        <p:blipFill>
          <a:blip r:embed="rId4"/>
          <a:stretch/>
        </p:blipFill>
        <p:spPr>
          <a:xfrm>
            <a:off x="6243120" y="0"/>
            <a:ext cx="3574800" cy="2252880"/>
          </a:xfrm>
          <a:prstGeom prst="rect">
            <a:avLst/>
          </a:prstGeom>
          <a:ln w="0">
            <a:noFill/>
          </a:ln>
        </p:spPr>
      </p:pic>
      <p:pic>
        <p:nvPicPr>
          <p:cNvPr id="51" name="" descr=""/>
          <p:cNvPicPr/>
          <p:nvPr/>
        </p:nvPicPr>
        <p:blipFill>
          <a:blip r:embed="rId5"/>
          <a:stretch/>
        </p:blipFill>
        <p:spPr>
          <a:xfrm>
            <a:off x="64800" y="4908600"/>
            <a:ext cx="2364840" cy="1771920"/>
          </a:xfrm>
          <a:prstGeom prst="rect">
            <a:avLst/>
          </a:prstGeom>
          <a:ln w="0">
            <a:noFill/>
          </a:ln>
        </p:spPr>
      </p:pic>
      <p:pic>
        <p:nvPicPr>
          <p:cNvPr id="52" name="" descr=""/>
          <p:cNvPicPr/>
          <p:nvPr/>
        </p:nvPicPr>
        <p:blipFill>
          <a:blip r:embed="rId6"/>
          <a:stretch/>
        </p:blipFill>
        <p:spPr>
          <a:xfrm>
            <a:off x="2558160" y="4976280"/>
            <a:ext cx="2301840" cy="172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"/>
          <p:cNvSpPr/>
          <p:nvPr/>
        </p:nvSpPr>
        <p:spPr>
          <a:xfrm>
            <a:off x="180000" y="1080000"/>
            <a:ext cx="9713880" cy="615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Nejstarší obyvatelé Afriky, světlejší pleť než jiní Afričané, postupně vytlačení do pouští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363.000 mluvčích: Jihozápad Afriky (Botswana, Namibie, zbytkově i v Tanzanii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Lovci a sběrači (Sanové, Hadzapové) nebo pastevci (Khoikhoi neboli Namové)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Starší názvy: Sanům se říkalo Křováci, Khoikhoiům Hotentoti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 jejich umění patří skalní a jeskynní malby zvířat.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jsou spíše izolující, rozlišují určitost, mívají duál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Mlaskavé hlásky: zvláštní typ souhlásek vytvořený mlasknutím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Např. jazyk khoikhoi má tyto mlaskavky: ǀ (mlasknutí jazyka o horní řezáky)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ǁ (mlasknutí jazyka o dáseň na boku úst)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ǃ (mlasknutí jazyka o dáseň vepředu nahoře)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ǂ (mlasknutí jazyka o přední patro)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Mlaskavky přejaly i některé sousední nigero-konžské jazyky (zulu, xhosa, soto...)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Khoisanské jazyky tvoří tři větve: 1 kxʼa (severní sanská, např. jazyk !kung)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tuu (jižní sanská, např. jazyk ǂhua)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3 khoiská (např. jazyky khoikhoi, ču-kve)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Jen vzdáleně jsou ostatním příbuzné jazyky hadzapa a sandawa v Tanzanii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!kungská věta: dšau nǂai ʻma ha daʼabi ko mari „žena své dítě krmí kaší“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Žena kauzativum jíst své dítě lokativ kaše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54" name=""/>
          <p:cNvSpPr/>
          <p:nvPr/>
        </p:nvSpPr>
        <p:spPr>
          <a:xfrm>
            <a:off x="4140000" y="553680"/>
            <a:ext cx="5213880" cy="34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Khoisanské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9802080" y="651240"/>
            <a:ext cx="2251800" cy="3122640"/>
          </a:xfrm>
          <a:prstGeom prst="rect">
            <a:avLst/>
          </a:prstGeom>
          <a:ln w="0">
            <a:noFill/>
          </a:ln>
        </p:spPr>
      </p:pic>
      <p:pic>
        <p:nvPicPr>
          <p:cNvPr id="56" name="" descr=""/>
          <p:cNvPicPr/>
          <p:nvPr/>
        </p:nvPicPr>
        <p:blipFill>
          <a:blip r:embed="rId2"/>
          <a:stretch/>
        </p:blipFill>
        <p:spPr>
          <a:xfrm>
            <a:off x="8820000" y="4500000"/>
            <a:ext cx="3322800" cy="2279520"/>
          </a:xfrm>
          <a:prstGeom prst="rect">
            <a:avLst/>
          </a:prstGeom>
          <a:ln w="0">
            <a:noFill/>
          </a:ln>
        </p:spPr>
      </p:pic>
      <p:pic>
        <p:nvPicPr>
          <p:cNvPr id="57" name="" descr=""/>
          <p:cNvPicPr/>
          <p:nvPr/>
        </p:nvPicPr>
        <p:blipFill>
          <a:blip r:embed="rId3"/>
          <a:stretch/>
        </p:blipFill>
        <p:spPr>
          <a:xfrm>
            <a:off x="6840000" y="55440"/>
            <a:ext cx="1800000" cy="1204560"/>
          </a:xfrm>
          <a:prstGeom prst="rect">
            <a:avLst/>
          </a:prstGeom>
          <a:ln w="0">
            <a:noFill/>
          </a:ln>
        </p:spPr>
      </p:pic>
      <p:pic>
        <p:nvPicPr>
          <p:cNvPr id="58" name="" descr=""/>
          <p:cNvPicPr/>
          <p:nvPr/>
        </p:nvPicPr>
        <p:blipFill>
          <a:blip r:embed="rId4"/>
          <a:stretch/>
        </p:blipFill>
        <p:spPr>
          <a:xfrm>
            <a:off x="1168200" y="0"/>
            <a:ext cx="1891800" cy="122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"/>
          <p:cNvSpPr/>
          <p:nvPr/>
        </p:nvSpPr>
        <p:spPr>
          <a:xfrm>
            <a:off x="3960000" y="0"/>
            <a:ext cx="305388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Nilo-saharské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60" name=""/>
          <p:cNvSpPr/>
          <p:nvPr/>
        </p:nvSpPr>
        <p:spPr>
          <a:xfrm>
            <a:off x="180000" y="360000"/>
            <a:ext cx="12053880" cy="639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především v oblasti Sahelu (pás stepí a polopouští na jižním okraji Sahary), Súdán, Etiopie, Uganda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11 milionů mluvčích, často kočovní pastevci skotu (Dinkové, Nuerové, Masajové...)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Většinou mají tóny, užívají hlavně přípony, sloveso obvykle na konci věty, ale nilotské jazyky užívají                s            spíše předpony a sloveso v nich bývá na začátku věty. Mnoho slov pro zbarvení krav a dalších zvířat.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Hlavní skupiny: Songhajština - kolem řeky Niger v Nigeru a Mali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Komaština – hranice Súdánu a Etiopie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Bertština (Gebeto) – severní Etiopie, chovají velbloudy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Kuliačtina (Ik) – severní Uganda, děti vychovávají jen prarodiče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Mabanština – Čad a Středoafrická rep.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Furské jazyky (darúrština) – západ Súdánu, Čad, muslimové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Saharské jazyky (tibuština, kanurijština) – jižní část Sahary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Středosúdánské jazyky (mangbetu)  Jižní Súdán, Středoafrická republika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Východosúdánské jazyky: nubíjské (nubijština) – Súdán, jižní Egypt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Temein: v pohoří Nuba Hills v Jižním Súdánu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surma a mursi – jižní Etiopie, roztahování rtů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Nilotské (dinčtina, šilučtina, masajština) – podél Nilu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Ukázky vět: nubíjština: kám íw+gà kàb+ì „velbloud žere čirok“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Velbloud čirok-ten jí+3. os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masajština: É-jét-á                   en-moúti. „Vyndala to z hrnce ven.“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3. os+vyjmout+sg. ona+hrnec.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61" name="" descr=""/>
          <p:cNvPicPr/>
          <p:nvPr/>
        </p:nvPicPr>
        <p:blipFill>
          <a:blip r:embed="rId1"/>
          <a:srcRect l="20060" t="0" r="0" b="0"/>
          <a:stretch/>
        </p:blipFill>
        <p:spPr>
          <a:xfrm>
            <a:off x="6120" y="1806120"/>
            <a:ext cx="1721160" cy="3233880"/>
          </a:xfrm>
          <a:prstGeom prst="rect">
            <a:avLst/>
          </a:prstGeom>
          <a:ln w="0"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10578600" y="7560"/>
            <a:ext cx="1590480" cy="215244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3"/>
          <a:stretch/>
        </p:blipFill>
        <p:spPr>
          <a:xfrm>
            <a:off x="10472040" y="2340000"/>
            <a:ext cx="1761840" cy="2952360"/>
          </a:xfrm>
          <a:prstGeom prst="rect">
            <a:avLst/>
          </a:prstGeom>
          <a:ln w="0">
            <a:noFill/>
          </a:ln>
        </p:spPr>
      </p:pic>
      <p:pic>
        <p:nvPicPr>
          <p:cNvPr id="64" name="" descr=""/>
          <p:cNvPicPr/>
          <p:nvPr/>
        </p:nvPicPr>
        <p:blipFill>
          <a:blip r:embed="rId4"/>
          <a:stretch/>
        </p:blipFill>
        <p:spPr>
          <a:xfrm>
            <a:off x="8820000" y="1620000"/>
            <a:ext cx="1423080" cy="1800000"/>
          </a:xfrm>
          <a:prstGeom prst="rect">
            <a:avLst/>
          </a:prstGeom>
          <a:ln w="0">
            <a:noFill/>
          </a:ln>
        </p:spPr>
      </p:pic>
      <p:pic>
        <p:nvPicPr>
          <p:cNvPr id="65" name="" descr=""/>
          <p:cNvPicPr/>
          <p:nvPr/>
        </p:nvPicPr>
        <p:blipFill>
          <a:blip r:embed="rId5"/>
          <a:stretch/>
        </p:blipFill>
        <p:spPr>
          <a:xfrm>
            <a:off x="8460000" y="5077080"/>
            <a:ext cx="2599920" cy="1780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"/>
          <p:cNvSpPr/>
          <p:nvPr/>
        </p:nvSpPr>
        <p:spPr>
          <a:xfrm>
            <a:off x="3960000" y="0"/>
            <a:ext cx="323388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Nigero-konžské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67" name=""/>
          <p:cNvSpPr/>
          <p:nvPr/>
        </p:nvSpPr>
        <p:spPr>
          <a:xfrm>
            <a:off x="360000" y="360000"/>
            <a:ext cx="11832120" cy="761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Největší jazyková rodina Afriky a čtvrtá největší na světě: asi 1200 jazyků a 358 milionů mluvčích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Většina jazyků užívá hlavně předpony a má složitý systém jmenných tříd (10-30 „rodů“), shoda podmětu, přívlastku a přísudku v čísle a třídě/rodu, spíše flektivní jazyky, často mají tóny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Rozdělení: Kordofánské jazyky (katla, lafofa) – jihozápadní Súdán, pastevci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Dogonské jazyky (dogonština) –  jižní Mali, složitá kultura, uctívají hvězdu Sirius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Mandingské jazyky (bambarština, mandingština) – Mali, Senegal, Mauritánie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Idžoské jazyky (idžo, defaka) – jižní Nigérie (v ústí řeky Nigeru)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Atlantské jazyky (fulbština, wolofština) – Senegal, Burkina Faso, Mali, Guinea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Kruské jazyky (bété, ňabwa, dida) – Libérie, Sierra Leone, Pobřeží Slonoviny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Senufské jazyky (senufo) – Guinea, Burkina Faso, Pobřeží Slonoviny, výroba masek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Kvaské jazyky (jorubština, ibština, ašantština, eweština) – Ghana, Benin, Nigérie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Jazyky adamawa-gur (zande, gur) Kamerun, východní Nigérie, Středoafrická republika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Jazyky benue-kongo: džukun: severovýchodní Nigérie, dříve obětování krále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Cross riverské (např. efik): jihovýchodní Nigérie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Mabilské: východní Nigérie a Kamerun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Tiv-tarabské: (např. tivština) východní Nigérie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Bantuské: největší skupina jazyků Afriky jižně od Sahary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Východní (svahilština, kikujština, gandština, rwandština) -Keňa, Uganda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Střední (konžština, lingalština, mbundština, lubština) – Kongo, Angola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Jižní (šonština, zulština, xhoština, svazijština) -Zambie, Zimbabwe, JAR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Jihozápadní (čwanština, hererština) – Botswana, Namibie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Ukázka: svahilština sg.: Mtu mkubwa kwenda soko-ni  pl.: Watu wakubwa wakwenda soko-ni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Člověk velký jde trh+lokativ           Lidé velcí jsou trh+lokativ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                       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2850840" y="4060440"/>
            <a:ext cx="893880" cy="189144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121680" y="1589760"/>
            <a:ext cx="1450080" cy="2178000"/>
          </a:xfrm>
          <a:prstGeom prst="rect">
            <a:avLst/>
          </a:prstGeom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3"/>
          <a:stretch/>
        </p:blipFill>
        <p:spPr>
          <a:xfrm>
            <a:off x="0" y="3895920"/>
            <a:ext cx="1533960" cy="2044080"/>
          </a:xfrm>
          <a:prstGeom prst="rect">
            <a:avLst/>
          </a:prstGeom>
          <a:ln w="0">
            <a:noFill/>
          </a:ln>
        </p:spPr>
      </p:pic>
      <p:pic>
        <p:nvPicPr>
          <p:cNvPr id="71" name="" descr=""/>
          <p:cNvPicPr/>
          <p:nvPr/>
        </p:nvPicPr>
        <p:blipFill>
          <a:blip r:embed="rId4"/>
          <a:stretch/>
        </p:blipFill>
        <p:spPr>
          <a:xfrm>
            <a:off x="1649160" y="4140000"/>
            <a:ext cx="1201680" cy="190260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5"/>
          <a:stretch/>
        </p:blipFill>
        <p:spPr>
          <a:xfrm>
            <a:off x="10567080" y="1080000"/>
            <a:ext cx="1587240" cy="30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"/>
          <p:cNvSpPr/>
          <p:nvPr/>
        </p:nvSpPr>
        <p:spPr>
          <a:xfrm>
            <a:off x="3960000" y="0"/>
            <a:ext cx="4314600" cy="35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Afroasijské jazyky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74" name=""/>
          <p:cNvSpPr/>
          <p:nvPr/>
        </p:nvSpPr>
        <p:spPr>
          <a:xfrm>
            <a:off x="180000" y="720000"/>
            <a:ext cx="11874600" cy="617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jihozápadní Asie, severní a severovýchodní Afrika, 340 milionů mluvčích, významná role v historii: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stará egyptština (hieroglyfy), akkadština (klínové písmo), féničtina, hebrejština a aramejština už mají hlásková písma, posvátné texty: hebrejská Tóra (Starý zákon) – judaismus, křesťanství, arabský Korán – islám.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Význam slova nesou souhlásky, upřesňují ho samohlásky (to se odráží v písmech, samohlásky se dřív neznačily).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Kořen slova ze tří souhlásek. Doplňováním samohlásek se provádí skloňování, časování a odvozování nových slov. arabský kořen k-t-b „psaní“: kitáb „kniha“, kutub „knihy“, kátib „spisovatel“, kuttáb „spisovatelé“, iaktubu „napsal“.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většinou rozlišují mužský a ženský rod, určitost a dvě nebo tři čísla.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dělení:  Berberské jazyky (kabylština, tuaregština) Maroko, Mauretánie, Tunisko, Alžírsko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Egyptské jazyky (staroegyptština a koptštin) mrtvé, koptština přežívá v liturgii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Čadské jazyky (např. hausa) Čad, Niger, severní Nigérie, některé jsou tonální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Kušitské jazyky (např. oromština, somálština) Etiopie, Eritrea, Somálsko, Keňa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Omotské jazyky (např. hamarština, ometština) u řeky Omo v jižní Etiopii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Semitské jazyky:východní (např. akkadština) mrtvé jazyky v Mezopotámii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západní (aramejština, hebrejština, arabština, maltština) - nejrozšířenější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jižní (amharština, tigriňština)– původně jižní Arábie, nyní Eritrea a sever Etiopie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Ukázky vět pro srovnání, zájmenný podmět není v arabštině vyjádřen: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Arabština: Jatam gamleh „Krmí svého velblouda“ jatamon gamalham „Oni krmí své velbloudy.“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krmit 3 os. velbloud+přivl. 3. os. sg      krmti 3. os. pl. Velbloud přivl. 3. os. pl.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Hebrejština: Hoa bne at bét. „Postavil ten dům.“ Ham beno at betim „Postavili ty domy.“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On stavět 3. os. urč. dům                Oni stavět 3. os. pl. urč. dům+pl.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1440" y="4619160"/>
            <a:ext cx="2202480" cy="2255040"/>
          </a:xfrm>
          <a:prstGeom prst="rect">
            <a:avLst/>
          </a:prstGeom>
          <a:ln w="0">
            <a:noFill/>
          </a:ln>
        </p:spPr>
      </p:pic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10620000" y="0"/>
            <a:ext cx="1549800" cy="1076040"/>
          </a:xfrm>
          <a:prstGeom prst="rect">
            <a:avLst/>
          </a:prstGeom>
          <a:ln w="0">
            <a:noFill/>
          </a:ln>
        </p:spPr>
      </p:pic>
      <p:sp>
        <p:nvSpPr>
          <p:cNvPr id="77" name=""/>
          <p:cNvSpPr/>
          <p:nvPr/>
        </p:nvSpPr>
        <p:spPr>
          <a:xfrm>
            <a:off x="4512600" y="3151440"/>
            <a:ext cx="3280680" cy="59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6840" y="3144240"/>
            <a:ext cx="1073160" cy="1175760"/>
          </a:xfrm>
          <a:prstGeom prst="rect">
            <a:avLst/>
          </a:prstGeom>
          <a:ln w="0">
            <a:noFill/>
          </a:ln>
        </p:spPr>
      </p:pic>
      <p:pic>
        <p:nvPicPr>
          <p:cNvPr id="79" name="" descr=""/>
          <p:cNvPicPr/>
          <p:nvPr/>
        </p:nvPicPr>
        <p:blipFill>
          <a:blip r:embed="rId4"/>
          <a:stretch/>
        </p:blipFill>
        <p:spPr>
          <a:xfrm>
            <a:off x="10757880" y="2486880"/>
            <a:ext cx="1381320" cy="2013120"/>
          </a:xfrm>
          <a:prstGeom prst="rect">
            <a:avLst/>
          </a:prstGeom>
          <a:ln w="0">
            <a:noFill/>
          </a:ln>
        </p:spPr>
      </p:pic>
      <p:sp>
        <p:nvSpPr>
          <p:cNvPr id="80" name=""/>
          <p:cNvSpPr/>
          <p:nvPr/>
        </p:nvSpPr>
        <p:spPr>
          <a:xfrm>
            <a:off x="720000" y="319320"/>
            <a:ext cx="9176040" cy="75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hi-IN" sz="1800" spc="-1" strike="noStrike">
                <a:solidFill>
                  <a:srgbClr val="000000"/>
                </a:solidFill>
                <a:latin typeface="Arial"/>
                <a:cs typeface="DejaVu Sans"/>
              </a:rPr>
              <a:t>لد جميع الناس أحرارًا متساوين في الكرامة والحقوق. وقد وهبوا عقلاً وضميرًا وعليهم أن يعامل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5"/>
          <a:stretch/>
        </p:blipFill>
        <p:spPr>
          <a:xfrm>
            <a:off x="9422640" y="2520000"/>
            <a:ext cx="1260000" cy="12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"/>
          <p:cNvSpPr/>
          <p:nvPr/>
        </p:nvSpPr>
        <p:spPr>
          <a:xfrm>
            <a:off x="0" y="540000"/>
            <a:ext cx="8280000" cy="704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 Evropě převažují indoevropské jazyky. V Maďarsku a na severovýchodě se vyskytují uralské jazyky, na hranicích Evropy a Asie kavkazské jazyky.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Ve starověku existovalo v jižní Evropě několik neindoevropských, izolovaných jazyků: Etruština ve střední Itálii (možná původem z Malé Asie), mínójština na Krétě a iberština na Pyrenejském poloostrově. Všechny jsou mrtvé.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Jediný předindoevropský jazyk, který přežil, je baskičtina (euskara) v Baskicku na hranicích Francie a Španělska, asi příbuzná iberštině. Má 665.700 mluvčích. Ve Španělsku dlouho potírána, od roku 1978 uznána jako regionální jazyk. 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Je to aglutinační jazyk, neexistuje shoda podmětu s přívlastkem, neužívá se sponové sloveso být. Určitý člen má podobu přípony, 14 pádů.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Ergativní stavba: podmět nepřechodné věty je v 1 pádě, ale u přechodné věty je  v 1. pádě předmět, ale podmět má vlastní pád podobný akuzativu (4 pádu).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Ergativnost: Zaldi lo „kůň spí“  Neska-k zaldi ikusten du. „Dívka vidí koně“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kůň spát.              Dívkou kůň viděný je.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Zaldi-k neska ikusten du. „Kůň vidí dívku“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Koněm dívka viděný je.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Baskický národní symbol je baret (rádiovka), národní                                            sport je pelota a národní jídlo piperrada (pálivé lečo)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</a:t>
            </a: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Pofrancouzštění potomci Basků jsou Gaskoňci                                  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rcRect l="0" t="0" r="35940" b="11613"/>
          <a:stretch/>
        </p:blipFill>
        <p:spPr>
          <a:xfrm>
            <a:off x="8232120" y="0"/>
            <a:ext cx="3954960" cy="3538080"/>
          </a:xfrm>
          <a:prstGeom prst="rect">
            <a:avLst/>
          </a:prstGeom>
          <a:ln w="0"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60840" y="4917240"/>
            <a:ext cx="2641320" cy="1738440"/>
          </a:xfrm>
          <a:prstGeom prst="rect">
            <a:avLst/>
          </a:prstGeom>
          <a:ln w="0">
            <a:noFill/>
          </a:ln>
        </p:spPr>
      </p:pic>
      <p:sp>
        <p:nvSpPr>
          <p:cNvPr id="85" name=""/>
          <p:cNvSpPr/>
          <p:nvPr/>
        </p:nvSpPr>
        <p:spPr>
          <a:xfrm>
            <a:off x="2880000" y="180000"/>
            <a:ext cx="3235680" cy="3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Jazyky Evropy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>
            <a:off x="8378640" y="4024440"/>
            <a:ext cx="3480840" cy="245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"/>
          <p:cNvSpPr/>
          <p:nvPr/>
        </p:nvSpPr>
        <p:spPr>
          <a:xfrm>
            <a:off x="2880000" y="0"/>
            <a:ext cx="2515320" cy="34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Indoevropské jazyky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rcRect l="0" t="26903" r="0" b="0"/>
          <a:stretch/>
        </p:blipFill>
        <p:spPr>
          <a:xfrm>
            <a:off x="7322040" y="-22680"/>
            <a:ext cx="4733280" cy="2899800"/>
          </a:xfrm>
          <a:prstGeom prst="rect">
            <a:avLst/>
          </a:prstGeom>
          <a:ln w="0">
            <a:noFill/>
          </a:ln>
        </p:spPr>
      </p:pic>
      <p:sp>
        <p:nvSpPr>
          <p:cNvPr id="89" name=""/>
          <p:cNvSpPr/>
          <p:nvPr/>
        </p:nvSpPr>
        <p:spPr>
          <a:xfrm>
            <a:off x="180000" y="360000"/>
            <a:ext cx="7142040" cy="290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Největší jazyková rodina, 2,5 miliardy mluvčích, 245 jazyků, většina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Evropy, jihozápadní a jižní Asie, od 16. stol. šíření do Ameriky (španělština, portugalština, angličtina), Afriky, Austrálie.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Vznik ve 5.-4. tisíciletí př. n. l. ve stepích Ukrajiny, jihu Ruska, odkud se bojovní indoevropští pastevci šířili na západ do Evropy a Malé Asie i na jih do Persie a Indie (Árjové).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jsou zpravidla flektivní (u některých však postupným vývojem flexe ustoupila nebo zanikla – angličtina, francouzština, perština).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Podstatná jména často rozlišují 2-3 rody, slovesa nejméně 3 časy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180000" y="2880000"/>
            <a:ext cx="11875320" cy="377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Mnohé jazyky mají složené (opisné) slovesné tvary s pomocnými slovesy, např. anglické He is doing, německé Ich habe gemacht, ale i perské man rafta istádam „já právě jdu“. Opisně se obvykle tvoří i futurum a kondicionál.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Od konce 18. stol. kdy sir Willam Jones objevil příbuznost indoevropských jazyků, probíhá výzkum, díky němuž byl zmapován vývoj indoevropských jazyků a byla rekonstruována podoba praindoevropštiny.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Příklad rekonstrukce: „husa“, sanskrtsky haṃsá, starořecky chén, latinsky anser, germánsky gans, staroirsky géis, litevsky žąsìs, staroslověnsky gusь – z toho se rekonstruuje  praindoevropský tvar *ǵʰhéns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Indoevropské jazyky se dělí na dvě podskupiny satemové (slovanské, baltské, indoíránské, arménština, albánština) a kentumové (románské, germánské, keltské, řečtina, vymřelé anatolské a tocharské jazyky).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Praindoevropské měkčené (palatalizované) zadopatrové souhlásky ( např. kj, gj) se u satemové skupiny změnily v sykavky, ale v kentumových jazycích ztvrdly v běžné zadopatrové souhlásky (k, g). Původní slovo *kjm̥tóm „sto“ se v satemových změnilo např. v perské satem, české sto, sanskrtské šata, litevské šimtas, v kentumových např. v latinské centum, keltské kant a (skrz Grimmův zákon o aspiraci) germénské khunda (z toho hundred).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Application>LibreOffice/7.2.0.4$Windows_X86_64 LibreOffice_project/9a9c6381e3f7a62afc1329bd359cc48accb6435b</Application>
  <AppVersion>15.0000</AppVersion>
  <Words>1</Words>
  <Paragraphs>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2022-11-08T13:15:58Z</dcterms:created>
  <dc:creator>L000043458@ucn.muni.cz</dc:creator>
  <dc:description/>
  <dc:language>cs-CZ</dc:language>
  <cp:lastModifiedBy/>
  <dcterms:modified xsi:type="dcterms:W3CDTF">2022-12-04T15:32:01Z</dcterms:modified>
  <cp:revision>23</cp:revision>
  <dc:subject/>
  <dc:title>Jazy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1</vt:i4>
  </property>
</Properties>
</file>