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8" r:id="rId2"/>
    <p:sldId id="259" r:id="rId3"/>
    <p:sldId id="260" r:id="rId4"/>
    <p:sldId id="261" r:id="rId5"/>
    <p:sldId id="262" r:id="rId6"/>
    <p:sldId id="263" r:id="rId7"/>
    <p:sldId id="299" r:id="rId8"/>
    <p:sldId id="300" r:id="rId9"/>
    <p:sldId id="265" r:id="rId10"/>
    <p:sldId id="291" r:id="rId11"/>
    <p:sldId id="274" r:id="rId12"/>
    <p:sldId id="276" r:id="rId13"/>
    <p:sldId id="277" r:id="rId14"/>
    <p:sldId id="284" r:id="rId15"/>
    <p:sldId id="285" r:id="rId16"/>
    <p:sldId id="286" r:id="rId17"/>
    <p:sldId id="287" r:id="rId18"/>
    <p:sldId id="288" r:id="rId19"/>
    <p:sldId id="296" r:id="rId20"/>
    <p:sldId id="298" r:id="rId21"/>
    <p:sldId id="292" r:id="rId22"/>
    <p:sldId id="301" r:id="rId23"/>
    <p:sldId id="293" r:id="rId24"/>
    <p:sldId id="294" r:id="rId25"/>
    <p:sldId id="290" r:id="rId2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608299-C51A-4B5C-BD4B-92FC736F9075}" type="datetimeFigureOut">
              <a:rPr lang="cs-CZ" smtClean="0"/>
              <a:t>03.11.2022</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65A5B3-128C-48AE-91A8-9B741B57247F}" type="slidenum">
              <a:rPr lang="cs-CZ" smtClean="0"/>
              <a:t>‹#›</a:t>
            </a:fld>
            <a:endParaRPr lang="cs-CZ"/>
          </a:p>
        </p:txBody>
      </p:sp>
    </p:spTree>
    <p:extLst>
      <p:ext uri="{BB962C8B-B14F-4D97-AF65-F5344CB8AC3E}">
        <p14:creationId xmlns:p14="http://schemas.microsoft.com/office/powerpoint/2010/main" val="830489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Google Shape;358;p4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59" name="Google Shape;359;p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792440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p:cNvGrpSpPr/>
        <p:nvPr/>
      </p:nvGrpSpPr>
      <p:grpSpPr>
        <a:xfrm>
          <a:off x="0" y="0"/>
          <a:ext cx="0" cy="0"/>
          <a:chOff x="0" y="0"/>
          <a:chExt cx="0" cy="0"/>
        </a:xfrm>
      </p:grpSpPr>
      <p:sp>
        <p:nvSpPr>
          <p:cNvPr id="473" name="Google Shape;473;p6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74" name="Google Shape;474;p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994823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8"/>
        <p:cNvGrpSpPr/>
        <p:nvPr/>
      </p:nvGrpSpPr>
      <p:grpSpPr>
        <a:xfrm>
          <a:off x="0" y="0"/>
          <a:ext cx="0" cy="0"/>
          <a:chOff x="0" y="0"/>
          <a:chExt cx="0" cy="0"/>
        </a:xfrm>
      </p:grpSpPr>
      <p:sp>
        <p:nvSpPr>
          <p:cNvPr id="509" name="Google Shape;509;p6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10" name="Google Shape;510;p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515380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4"/>
        <p:cNvGrpSpPr/>
        <p:nvPr/>
      </p:nvGrpSpPr>
      <p:grpSpPr>
        <a:xfrm>
          <a:off x="0" y="0"/>
          <a:ext cx="0" cy="0"/>
          <a:chOff x="0" y="0"/>
          <a:chExt cx="0" cy="0"/>
        </a:xfrm>
      </p:grpSpPr>
      <p:sp>
        <p:nvSpPr>
          <p:cNvPr id="515" name="Google Shape;515;p7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16" name="Google Shape;516;p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78211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0"/>
        <p:cNvGrpSpPr/>
        <p:nvPr/>
      </p:nvGrpSpPr>
      <p:grpSpPr>
        <a:xfrm>
          <a:off x="0" y="0"/>
          <a:ext cx="0" cy="0"/>
          <a:chOff x="0" y="0"/>
          <a:chExt cx="0" cy="0"/>
        </a:xfrm>
      </p:grpSpPr>
      <p:sp>
        <p:nvSpPr>
          <p:cNvPr id="521" name="Google Shape;521;p7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22" name="Google Shape;522;p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66094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6"/>
        <p:cNvGrpSpPr/>
        <p:nvPr/>
      </p:nvGrpSpPr>
      <p:grpSpPr>
        <a:xfrm>
          <a:off x="0" y="0"/>
          <a:ext cx="0" cy="0"/>
          <a:chOff x="0" y="0"/>
          <a:chExt cx="0" cy="0"/>
        </a:xfrm>
      </p:grpSpPr>
      <p:sp>
        <p:nvSpPr>
          <p:cNvPr id="527" name="Google Shape;527;p7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28" name="Google Shape;528;p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21646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2"/>
        <p:cNvGrpSpPr/>
        <p:nvPr/>
      </p:nvGrpSpPr>
      <p:grpSpPr>
        <a:xfrm>
          <a:off x="0" y="0"/>
          <a:ext cx="0" cy="0"/>
          <a:chOff x="0" y="0"/>
          <a:chExt cx="0" cy="0"/>
        </a:xfrm>
      </p:grpSpPr>
      <p:sp>
        <p:nvSpPr>
          <p:cNvPr id="533" name="Google Shape;533;p7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34" name="Google Shape;534;p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036479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Google Shape;491;p6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92" name="Google Shape;492;p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389161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6"/>
        <p:cNvGrpSpPr/>
        <p:nvPr/>
      </p:nvGrpSpPr>
      <p:grpSpPr>
        <a:xfrm>
          <a:off x="0" y="0"/>
          <a:ext cx="0" cy="0"/>
          <a:chOff x="0" y="0"/>
          <a:chExt cx="0" cy="0"/>
        </a:xfrm>
      </p:grpSpPr>
      <p:sp>
        <p:nvSpPr>
          <p:cNvPr id="497" name="Google Shape;497;p6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98" name="Google Shape;498;p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721682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Google Shape;503;p6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04" name="Google Shape;504;p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231565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4"/>
        <p:cNvGrpSpPr/>
        <p:nvPr/>
      </p:nvGrpSpPr>
      <p:grpSpPr>
        <a:xfrm>
          <a:off x="0" y="0"/>
          <a:ext cx="0" cy="0"/>
          <a:chOff x="0" y="0"/>
          <a:chExt cx="0" cy="0"/>
        </a:xfrm>
      </p:grpSpPr>
      <p:sp>
        <p:nvSpPr>
          <p:cNvPr id="545" name="Google Shape;545;p7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46" name="Google Shape;546;p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40075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Google Shape;364;p9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65" name="Google Shape;365;p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66248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p9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71" name="Google Shape;371;p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50374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5"/>
        <p:cNvGrpSpPr/>
        <p:nvPr/>
      </p:nvGrpSpPr>
      <p:grpSpPr>
        <a:xfrm>
          <a:off x="0" y="0"/>
          <a:ext cx="0" cy="0"/>
          <a:chOff x="0" y="0"/>
          <a:chExt cx="0" cy="0"/>
        </a:xfrm>
      </p:grpSpPr>
      <p:sp>
        <p:nvSpPr>
          <p:cNvPr id="376" name="Google Shape;376;p9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77" name="Google Shape;377;p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09778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Google Shape;383;p4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84" name="Google Shape;384;p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18534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p4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90" name="Google Shape;390;p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48742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0"/>
        <p:cNvGrpSpPr/>
        <p:nvPr/>
      </p:nvGrpSpPr>
      <p:grpSpPr>
        <a:xfrm>
          <a:off x="0" y="0"/>
          <a:ext cx="0" cy="0"/>
          <a:chOff x="0" y="0"/>
          <a:chExt cx="0" cy="0"/>
        </a:xfrm>
      </p:grpSpPr>
      <p:sp>
        <p:nvSpPr>
          <p:cNvPr id="401" name="Google Shape;401;p5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02" name="Google Shape;402;p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25951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p5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56" name="Google Shape;456;p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966468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6"/>
        <p:cNvGrpSpPr/>
        <p:nvPr/>
      </p:nvGrpSpPr>
      <p:grpSpPr>
        <a:xfrm>
          <a:off x="0" y="0"/>
          <a:ext cx="0" cy="0"/>
          <a:chOff x="0" y="0"/>
          <a:chExt cx="0" cy="0"/>
        </a:xfrm>
      </p:grpSpPr>
      <p:sp>
        <p:nvSpPr>
          <p:cNvPr id="467" name="Google Shape;467;p6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68" name="Google Shape;468;p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85725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69FD956A-6194-4717-A835-F7FD9594F8FB}" type="datetimeFigureOut">
              <a:rPr lang="cs-CZ" smtClean="0"/>
              <a:t>03.11.2022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E906610-C693-48C4-B5F7-EFDCCBE37754}" type="slidenum">
              <a:rPr lang="cs-CZ" smtClean="0"/>
              <a:t>‹#›</a:t>
            </a:fld>
            <a:endParaRPr lang="cs-CZ"/>
          </a:p>
        </p:txBody>
      </p:sp>
    </p:spTree>
    <p:extLst>
      <p:ext uri="{BB962C8B-B14F-4D97-AF65-F5344CB8AC3E}">
        <p14:creationId xmlns:p14="http://schemas.microsoft.com/office/powerpoint/2010/main" val="1948289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9FD956A-6194-4717-A835-F7FD9594F8FB}" type="datetimeFigureOut">
              <a:rPr lang="cs-CZ" smtClean="0"/>
              <a:t>03.11.2022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E906610-C693-48C4-B5F7-EFDCCBE37754}" type="slidenum">
              <a:rPr lang="cs-CZ" smtClean="0"/>
              <a:t>‹#›</a:t>
            </a:fld>
            <a:endParaRPr lang="cs-CZ"/>
          </a:p>
        </p:txBody>
      </p:sp>
    </p:spTree>
    <p:extLst>
      <p:ext uri="{BB962C8B-B14F-4D97-AF65-F5344CB8AC3E}">
        <p14:creationId xmlns:p14="http://schemas.microsoft.com/office/powerpoint/2010/main" val="4044465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9FD956A-6194-4717-A835-F7FD9594F8FB}" type="datetimeFigureOut">
              <a:rPr lang="cs-CZ" smtClean="0"/>
              <a:t>03.11.2022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E906610-C693-48C4-B5F7-EFDCCBE37754}" type="slidenum">
              <a:rPr lang="cs-CZ" smtClean="0"/>
              <a:t>‹#›</a:t>
            </a:fld>
            <a:endParaRPr lang="cs-CZ"/>
          </a:p>
        </p:txBody>
      </p:sp>
    </p:spTree>
    <p:extLst>
      <p:ext uri="{BB962C8B-B14F-4D97-AF65-F5344CB8AC3E}">
        <p14:creationId xmlns:p14="http://schemas.microsoft.com/office/powerpoint/2010/main" val="3872529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normAutofit/>
          </a:bodyPr>
          <a:lstStyle>
            <a:lvl1pPr>
              <a:defRPr sz="3200"/>
            </a:lvl1pPr>
            <a:lvl2pPr>
              <a:defRPr sz="2800"/>
            </a:lvl2pPr>
            <a:lvl3pPr>
              <a:defRPr sz="2400"/>
            </a:lvl3pPr>
            <a:lvl4pPr>
              <a:defRPr sz="2000"/>
            </a:lvl4pPr>
            <a:lvl5pPr>
              <a:defRPr sz="2000"/>
            </a:lvl5pPr>
          </a:lstStyle>
          <a:p>
            <a:pPr lvl="0"/>
            <a:r>
              <a:rPr lang="cs-CZ" dirty="0"/>
              <a:t>Upravte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10"/>
          </p:nvPr>
        </p:nvSpPr>
        <p:spPr/>
        <p:txBody>
          <a:bodyPr/>
          <a:lstStyle/>
          <a:p>
            <a:fld id="{69FD956A-6194-4717-A835-F7FD9594F8FB}" type="datetimeFigureOut">
              <a:rPr lang="cs-CZ" smtClean="0"/>
              <a:t>03.11.2022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E906610-C693-48C4-B5F7-EFDCCBE37754}" type="slidenum">
              <a:rPr lang="cs-CZ" smtClean="0"/>
              <a:t>‹#›</a:t>
            </a:fld>
            <a:endParaRPr lang="cs-CZ"/>
          </a:p>
        </p:txBody>
      </p:sp>
    </p:spTree>
    <p:extLst>
      <p:ext uri="{BB962C8B-B14F-4D97-AF65-F5344CB8AC3E}">
        <p14:creationId xmlns:p14="http://schemas.microsoft.com/office/powerpoint/2010/main" val="3235097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69FD956A-6194-4717-A835-F7FD9594F8FB}" type="datetimeFigureOut">
              <a:rPr lang="cs-CZ" smtClean="0"/>
              <a:t>03.11.2022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E906610-C693-48C4-B5F7-EFDCCBE37754}" type="slidenum">
              <a:rPr lang="cs-CZ" smtClean="0"/>
              <a:t>‹#›</a:t>
            </a:fld>
            <a:endParaRPr lang="cs-CZ"/>
          </a:p>
        </p:txBody>
      </p:sp>
    </p:spTree>
    <p:extLst>
      <p:ext uri="{BB962C8B-B14F-4D97-AF65-F5344CB8AC3E}">
        <p14:creationId xmlns:p14="http://schemas.microsoft.com/office/powerpoint/2010/main" val="166934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69FD956A-6194-4717-A835-F7FD9594F8FB}" type="datetimeFigureOut">
              <a:rPr lang="cs-CZ" smtClean="0"/>
              <a:t>03.11.2022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E906610-C693-48C4-B5F7-EFDCCBE37754}" type="slidenum">
              <a:rPr lang="cs-CZ" smtClean="0"/>
              <a:t>‹#›</a:t>
            </a:fld>
            <a:endParaRPr lang="cs-CZ"/>
          </a:p>
        </p:txBody>
      </p:sp>
    </p:spTree>
    <p:extLst>
      <p:ext uri="{BB962C8B-B14F-4D97-AF65-F5344CB8AC3E}">
        <p14:creationId xmlns:p14="http://schemas.microsoft.com/office/powerpoint/2010/main" val="1699537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69FD956A-6194-4717-A835-F7FD9594F8FB}" type="datetimeFigureOut">
              <a:rPr lang="cs-CZ" smtClean="0"/>
              <a:t>03.11.2022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E906610-C693-48C4-B5F7-EFDCCBE37754}" type="slidenum">
              <a:rPr lang="cs-CZ" smtClean="0"/>
              <a:t>‹#›</a:t>
            </a:fld>
            <a:endParaRPr lang="cs-CZ"/>
          </a:p>
        </p:txBody>
      </p:sp>
    </p:spTree>
    <p:extLst>
      <p:ext uri="{BB962C8B-B14F-4D97-AF65-F5344CB8AC3E}">
        <p14:creationId xmlns:p14="http://schemas.microsoft.com/office/powerpoint/2010/main" val="1234678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69FD956A-6194-4717-A835-F7FD9594F8FB}" type="datetimeFigureOut">
              <a:rPr lang="cs-CZ" smtClean="0"/>
              <a:t>03.11.2022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E906610-C693-48C4-B5F7-EFDCCBE37754}" type="slidenum">
              <a:rPr lang="cs-CZ" smtClean="0"/>
              <a:t>‹#›</a:t>
            </a:fld>
            <a:endParaRPr lang="cs-CZ"/>
          </a:p>
        </p:txBody>
      </p:sp>
    </p:spTree>
    <p:extLst>
      <p:ext uri="{BB962C8B-B14F-4D97-AF65-F5344CB8AC3E}">
        <p14:creationId xmlns:p14="http://schemas.microsoft.com/office/powerpoint/2010/main" val="3292770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9FD956A-6194-4717-A835-F7FD9594F8FB}" type="datetimeFigureOut">
              <a:rPr lang="cs-CZ" smtClean="0"/>
              <a:t>03.11.2022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E906610-C693-48C4-B5F7-EFDCCBE37754}" type="slidenum">
              <a:rPr lang="cs-CZ" smtClean="0"/>
              <a:t>‹#›</a:t>
            </a:fld>
            <a:endParaRPr lang="cs-CZ"/>
          </a:p>
        </p:txBody>
      </p:sp>
    </p:spTree>
    <p:extLst>
      <p:ext uri="{BB962C8B-B14F-4D97-AF65-F5344CB8AC3E}">
        <p14:creationId xmlns:p14="http://schemas.microsoft.com/office/powerpoint/2010/main" val="3863962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69FD956A-6194-4717-A835-F7FD9594F8FB}" type="datetimeFigureOut">
              <a:rPr lang="cs-CZ" smtClean="0"/>
              <a:t>03.11.2022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E906610-C693-48C4-B5F7-EFDCCBE37754}" type="slidenum">
              <a:rPr lang="cs-CZ" smtClean="0"/>
              <a:t>‹#›</a:t>
            </a:fld>
            <a:endParaRPr lang="cs-CZ"/>
          </a:p>
        </p:txBody>
      </p:sp>
    </p:spTree>
    <p:extLst>
      <p:ext uri="{BB962C8B-B14F-4D97-AF65-F5344CB8AC3E}">
        <p14:creationId xmlns:p14="http://schemas.microsoft.com/office/powerpoint/2010/main" val="1716681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69FD956A-6194-4717-A835-F7FD9594F8FB}" type="datetimeFigureOut">
              <a:rPr lang="cs-CZ" smtClean="0"/>
              <a:t>03.11.2022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E906610-C693-48C4-B5F7-EFDCCBE37754}" type="slidenum">
              <a:rPr lang="cs-CZ" smtClean="0"/>
              <a:t>‹#›</a:t>
            </a:fld>
            <a:endParaRPr lang="cs-CZ"/>
          </a:p>
        </p:txBody>
      </p:sp>
    </p:spTree>
    <p:extLst>
      <p:ext uri="{BB962C8B-B14F-4D97-AF65-F5344CB8AC3E}">
        <p14:creationId xmlns:p14="http://schemas.microsoft.com/office/powerpoint/2010/main" val="3477286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FD956A-6194-4717-A835-F7FD9594F8FB}" type="datetimeFigureOut">
              <a:rPr lang="cs-CZ" smtClean="0"/>
              <a:t>03.11.2022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906610-C693-48C4-B5F7-EFDCCBE37754}" type="slidenum">
              <a:rPr lang="cs-CZ" smtClean="0"/>
              <a:t>‹#›</a:t>
            </a:fld>
            <a:endParaRPr lang="cs-CZ"/>
          </a:p>
        </p:txBody>
      </p:sp>
    </p:spTree>
    <p:extLst>
      <p:ext uri="{BB962C8B-B14F-4D97-AF65-F5344CB8AC3E}">
        <p14:creationId xmlns:p14="http://schemas.microsoft.com/office/powerpoint/2010/main" val="2020481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universitas.cz/osobnosti/5624-stridava-pece-nedela-z-deti-nestastne-batuzkare-rika-sociolo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1" name="Google Shape;361;p46"/>
          <p:cNvSpPr txBox="1">
            <a:spLocks noGrp="1"/>
          </p:cNvSpPr>
          <p:nvPr>
            <p:ph type="title"/>
          </p:nvPr>
        </p:nvSpPr>
        <p:spPr>
          <a:xfrm>
            <a:off x="1981200" y="274638"/>
            <a:ext cx="8229600" cy="1143000"/>
          </a:xfrm>
          <a:prstGeom prst="rect">
            <a:avLst/>
          </a:prstGeom>
          <a:noFill/>
          <a:ln>
            <a:noFill/>
          </a:ln>
        </p:spPr>
        <p:txBody>
          <a:bodyPr spcFirstLastPara="1" vert="horz" wrap="square" lIns="91425" tIns="45700" rIns="91425" bIns="45700" rtlCol="0" anchor="ctr" anchorCtr="0">
            <a:normAutofit/>
          </a:bodyPr>
          <a:lstStyle/>
          <a:p>
            <a:pPr algn="ctr">
              <a:lnSpc>
                <a:spcPct val="100000"/>
              </a:lnSpc>
              <a:spcBef>
                <a:spcPts val="0"/>
              </a:spcBef>
              <a:buClr>
                <a:schemeClr val="dk1"/>
              </a:buClr>
              <a:buSzPts val="4400"/>
            </a:pPr>
            <a:r>
              <a:rPr lang="cs-CZ"/>
              <a:t>Výzkumy veřejného mínění (CVVM)</a:t>
            </a:r>
            <a:endParaRPr/>
          </a:p>
        </p:txBody>
      </p:sp>
      <p:sp>
        <p:nvSpPr>
          <p:cNvPr id="362" name="Google Shape;362;p46"/>
          <p:cNvSpPr txBox="1">
            <a:spLocks noGrp="1"/>
          </p:cNvSpPr>
          <p:nvPr>
            <p:ph type="body" idx="1"/>
          </p:nvPr>
        </p:nvSpPr>
        <p:spPr>
          <a:xfrm>
            <a:off x="731520" y="1600201"/>
            <a:ext cx="10332720" cy="4525963"/>
          </a:xfrm>
          <a:prstGeom prst="rect">
            <a:avLst/>
          </a:prstGeom>
          <a:noFill/>
          <a:ln>
            <a:noFill/>
          </a:ln>
        </p:spPr>
        <p:txBody>
          <a:bodyPr spcFirstLastPara="1" vert="horz" wrap="square" lIns="91425" tIns="45700" rIns="91425" bIns="45700" rtlCol="0" anchor="t" anchorCtr="0">
            <a:normAutofit/>
          </a:bodyPr>
          <a:lstStyle/>
          <a:p>
            <a:pPr marL="342900" indent="-342900">
              <a:lnSpc>
                <a:spcPct val="100000"/>
              </a:lnSpc>
              <a:spcBef>
                <a:spcPts val="0"/>
              </a:spcBef>
              <a:buClr>
                <a:schemeClr val="dk1"/>
              </a:buClr>
              <a:buSzPts val="3200"/>
            </a:pPr>
            <a:r>
              <a:rPr lang="cs-CZ" dirty="0"/>
              <a:t>muž je úspěšný, pokud dosáhne významného postavení v zaměstnání</a:t>
            </a:r>
            <a:endParaRPr dirty="0"/>
          </a:p>
          <a:p>
            <a:pPr marL="0" indent="0">
              <a:lnSpc>
                <a:spcPct val="100000"/>
              </a:lnSpc>
              <a:spcBef>
                <a:spcPts val="640"/>
              </a:spcBef>
              <a:buClr>
                <a:schemeClr val="dk1"/>
              </a:buClr>
              <a:buSzPts val="3200"/>
              <a:buNone/>
            </a:pPr>
            <a:r>
              <a:rPr lang="cs-CZ" b="1" dirty="0"/>
              <a:t>Kdy je úspěšná žena?</a:t>
            </a:r>
            <a:endParaRPr dirty="0"/>
          </a:p>
          <a:p>
            <a:pPr marL="342900" indent="-342900">
              <a:lnSpc>
                <a:spcPct val="100000"/>
              </a:lnSpc>
              <a:spcBef>
                <a:spcPts val="640"/>
              </a:spcBef>
              <a:buClr>
                <a:schemeClr val="dk1"/>
              </a:buClr>
              <a:buSzPts val="3200"/>
            </a:pPr>
            <a:r>
              <a:rPr lang="cs-CZ" dirty="0"/>
              <a:t>žena je úspěšná, pokud se jí daří skloubit rodinný a pracovní život</a:t>
            </a:r>
            <a:endParaRPr dirty="0"/>
          </a:p>
          <a:p>
            <a:pPr marL="742950" lvl="1" indent="-285750">
              <a:lnSpc>
                <a:spcPct val="100000"/>
              </a:lnSpc>
              <a:spcBef>
                <a:spcPts val="560"/>
              </a:spcBef>
              <a:buClr>
                <a:schemeClr val="dk1"/>
              </a:buClr>
              <a:buSzPts val="2800"/>
              <a:buChar char="–"/>
            </a:pPr>
            <a:r>
              <a:rPr lang="cs-CZ" dirty="0"/>
              <a:t>ženy nejsou vnímány pouze jako matky</a:t>
            </a:r>
            <a:endParaRPr dirty="0"/>
          </a:p>
          <a:p>
            <a:pPr marL="342900" indent="-139700">
              <a:lnSpc>
                <a:spcPct val="100000"/>
              </a:lnSpc>
              <a:spcBef>
                <a:spcPts val="640"/>
              </a:spcBef>
              <a:buClr>
                <a:schemeClr val="dk1"/>
              </a:buClr>
              <a:buSzPts val="3200"/>
              <a:buNone/>
            </a:pPr>
            <a:endParaRPr dirty="0"/>
          </a:p>
          <a:p>
            <a:pPr marL="342900" indent="-342900">
              <a:lnSpc>
                <a:spcPct val="100000"/>
              </a:lnSpc>
              <a:spcBef>
                <a:spcPts val="640"/>
              </a:spcBef>
              <a:buClr>
                <a:schemeClr val="dk1"/>
              </a:buClr>
              <a:buSzPts val="3200"/>
            </a:pPr>
            <a:r>
              <a:rPr lang="cs-CZ" dirty="0"/>
              <a:t>viz i </a:t>
            </a:r>
            <a:r>
              <a:rPr lang="cs-CZ" dirty="0" err="1"/>
              <a:t>Eurobarometer</a:t>
            </a:r>
            <a:r>
              <a:rPr lang="cs-CZ" dirty="0"/>
              <a:t>, 2017</a:t>
            </a:r>
            <a:endParaRPr dirty="0"/>
          </a:p>
          <a:p>
            <a:pPr marL="342900" indent="-139700">
              <a:lnSpc>
                <a:spcPct val="100000"/>
              </a:lnSpc>
              <a:spcBef>
                <a:spcPts val="640"/>
              </a:spcBef>
              <a:buClr>
                <a:schemeClr val="dk1"/>
              </a:buClr>
              <a:buSzPts val="3200"/>
              <a:buNone/>
            </a:pPr>
            <a:endParaRPr dirty="0"/>
          </a:p>
        </p:txBody>
      </p:sp>
    </p:spTree>
    <p:extLst>
      <p:ext uri="{BB962C8B-B14F-4D97-AF65-F5344CB8AC3E}">
        <p14:creationId xmlns:p14="http://schemas.microsoft.com/office/powerpoint/2010/main" val="553359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6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pic>
        <p:nvPicPr>
          <p:cNvPr id="4" name="Obrázek 3"/>
          <p:cNvPicPr>
            <a:picLocks noChangeAspect="1"/>
          </p:cNvPicPr>
          <p:nvPr/>
        </p:nvPicPr>
        <p:blipFill>
          <a:blip r:embed="rId2"/>
          <a:stretch>
            <a:fillRect/>
          </a:stretch>
        </p:blipFill>
        <p:spPr>
          <a:xfrm>
            <a:off x="1125615" y="267855"/>
            <a:ext cx="10093259" cy="6419272"/>
          </a:xfrm>
          <a:prstGeom prst="rect">
            <a:avLst/>
          </a:prstGeom>
        </p:spPr>
      </p:pic>
    </p:spTree>
    <p:extLst>
      <p:ext uri="{BB962C8B-B14F-4D97-AF65-F5344CB8AC3E}">
        <p14:creationId xmlns:p14="http://schemas.microsoft.com/office/powerpoint/2010/main" val="2464402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57"/>
        <p:cNvGrpSpPr/>
        <p:nvPr/>
      </p:nvGrpSpPr>
      <p:grpSpPr>
        <a:xfrm>
          <a:off x="0" y="0"/>
          <a:ext cx="0" cy="0"/>
          <a:chOff x="0" y="0"/>
          <a:chExt cx="0" cy="0"/>
        </a:xfrm>
      </p:grpSpPr>
      <p:sp>
        <p:nvSpPr>
          <p:cNvPr id="458" name="Google Shape;458;p59"/>
          <p:cNvSpPr txBox="1">
            <a:spLocks noGrp="1"/>
          </p:cNvSpPr>
          <p:nvPr>
            <p:ph type="ctrTitle"/>
          </p:nvPr>
        </p:nvSpPr>
        <p:spPr>
          <a:xfrm>
            <a:off x="701964" y="1628776"/>
            <a:ext cx="10280072" cy="1971675"/>
          </a:xfrm>
          <a:prstGeom prst="rect">
            <a:avLst/>
          </a:prstGeom>
          <a:noFill/>
          <a:ln>
            <a:noFill/>
          </a:ln>
        </p:spPr>
        <p:txBody>
          <a:bodyPr spcFirstLastPara="1" vert="horz" wrap="square" lIns="91425" tIns="45700" rIns="91425" bIns="45700" rtlCol="0" anchor="ctr" anchorCtr="0">
            <a:normAutofit fontScale="90000"/>
          </a:bodyPr>
          <a:lstStyle/>
          <a:p>
            <a:pPr>
              <a:lnSpc>
                <a:spcPct val="100000"/>
              </a:lnSpc>
              <a:spcBef>
                <a:spcPts val="0"/>
              </a:spcBef>
              <a:buClr>
                <a:schemeClr val="dk1"/>
              </a:buClr>
              <a:buSzPct val="100000"/>
            </a:pPr>
            <a:r>
              <a:rPr lang="cs-CZ" dirty="0"/>
              <a:t>Střídavá péče a </a:t>
            </a:r>
            <a:br>
              <a:rPr lang="cs-CZ" dirty="0"/>
            </a:br>
            <a:r>
              <a:rPr lang="cs-CZ" dirty="0"/>
              <a:t>genderové stereotypy</a:t>
            </a:r>
            <a:br>
              <a:rPr lang="cs-CZ" dirty="0"/>
            </a:br>
            <a:endParaRPr dirty="0"/>
          </a:p>
        </p:txBody>
      </p:sp>
      <p:sp>
        <p:nvSpPr>
          <p:cNvPr id="459" name="Google Shape;459;p59"/>
          <p:cNvSpPr txBox="1">
            <a:spLocks noGrp="1"/>
          </p:cNvSpPr>
          <p:nvPr>
            <p:ph type="subTitle" idx="1"/>
          </p:nvPr>
        </p:nvSpPr>
        <p:spPr>
          <a:xfrm>
            <a:off x="2895600" y="3600451"/>
            <a:ext cx="6400800" cy="1557338"/>
          </a:xfrm>
          <a:prstGeom prst="rect">
            <a:avLst/>
          </a:prstGeom>
          <a:noFill/>
          <a:ln>
            <a:noFill/>
          </a:ln>
        </p:spPr>
        <p:txBody>
          <a:bodyPr spcFirstLastPara="1" vert="horz" wrap="square" lIns="91425" tIns="45700" rIns="91425" bIns="45700" rtlCol="0" anchor="t" anchorCtr="0">
            <a:normAutofit/>
          </a:bodyPr>
          <a:lstStyle/>
          <a:p>
            <a:pPr>
              <a:lnSpc>
                <a:spcPct val="100000"/>
              </a:lnSpc>
              <a:spcBef>
                <a:spcPts val="0"/>
              </a:spcBef>
              <a:buClr>
                <a:srgbClr val="888888"/>
              </a:buClr>
              <a:buSzPts val="3200"/>
            </a:pPr>
            <a:endParaRPr dirty="0"/>
          </a:p>
        </p:txBody>
      </p:sp>
    </p:spTree>
    <p:extLst>
      <p:ext uri="{BB962C8B-B14F-4D97-AF65-F5344CB8AC3E}">
        <p14:creationId xmlns:p14="http://schemas.microsoft.com/office/powerpoint/2010/main" val="2705849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69"/>
        <p:cNvGrpSpPr/>
        <p:nvPr/>
      </p:nvGrpSpPr>
      <p:grpSpPr>
        <a:xfrm>
          <a:off x="0" y="0"/>
          <a:ext cx="0" cy="0"/>
          <a:chOff x="0" y="0"/>
          <a:chExt cx="0" cy="0"/>
        </a:xfrm>
      </p:grpSpPr>
      <p:sp>
        <p:nvSpPr>
          <p:cNvPr id="470" name="Google Shape;470;p61"/>
          <p:cNvSpPr txBox="1">
            <a:spLocks noGrp="1"/>
          </p:cNvSpPr>
          <p:nvPr>
            <p:ph type="title"/>
          </p:nvPr>
        </p:nvSpPr>
        <p:spPr>
          <a:xfrm>
            <a:off x="1981200" y="274638"/>
            <a:ext cx="8229600" cy="633412"/>
          </a:xfrm>
          <a:prstGeom prst="rect">
            <a:avLst/>
          </a:prstGeom>
          <a:noFill/>
          <a:ln>
            <a:noFill/>
          </a:ln>
        </p:spPr>
        <p:txBody>
          <a:bodyPr spcFirstLastPara="1" vert="horz" wrap="square" lIns="91425" tIns="45700" rIns="91425" bIns="45700" rtlCol="0" anchor="ctr" anchorCtr="0">
            <a:normAutofit fontScale="90000"/>
          </a:bodyPr>
          <a:lstStyle/>
          <a:p>
            <a:pPr algn="ctr">
              <a:lnSpc>
                <a:spcPct val="100000"/>
              </a:lnSpc>
              <a:spcBef>
                <a:spcPts val="0"/>
              </a:spcBef>
              <a:buClr>
                <a:schemeClr val="dk1"/>
              </a:buClr>
              <a:buSzPct val="100000"/>
            </a:pPr>
            <a:r>
              <a:rPr lang="cs-CZ"/>
              <a:t>	</a:t>
            </a:r>
            <a:r>
              <a:rPr lang="cs-CZ" u="sng"/>
              <a:t>Přístup ke střídavé péči v ČR</a:t>
            </a:r>
            <a:endParaRPr/>
          </a:p>
        </p:txBody>
      </p:sp>
      <p:sp>
        <p:nvSpPr>
          <p:cNvPr id="471" name="Google Shape;471;p61"/>
          <p:cNvSpPr txBox="1">
            <a:spLocks noGrp="1"/>
          </p:cNvSpPr>
          <p:nvPr>
            <p:ph type="body" idx="1"/>
          </p:nvPr>
        </p:nvSpPr>
        <p:spPr>
          <a:xfrm>
            <a:off x="1040674" y="1124744"/>
            <a:ext cx="10023566" cy="5184576"/>
          </a:xfrm>
          <a:prstGeom prst="rect">
            <a:avLst/>
          </a:prstGeom>
          <a:noFill/>
          <a:ln>
            <a:noFill/>
          </a:ln>
        </p:spPr>
        <p:txBody>
          <a:bodyPr spcFirstLastPara="1" vert="horz" wrap="square" lIns="91425" tIns="45700" rIns="91425" bIns="45700" rtlCol="0" anchor="t" anchorCtr="0">
            <a:normAutofit/>
          </a:bodyPr>
          <a:lstStyle/>
          <a:p>
            <a:pPr marL="342900" indent="-342900">
              <a:lnSpc>
                <a:spcPct val="100000"/>
              </a:lnSpc>
              <a:spcBef>
                <a:spcPts val="0"/>
              </a:spcBef>
              <a:buClr>
                <a:schemeClr val="dk1"/>
              </a:buClr>
              <a:buSzPts val="3000"/>
            </a:pPr>
            <a:r>
              <a:rPr lang="cs-CZ" i="1" dirty="0"/>
              <a:t>„Odchod jednoho z rodičů z domova, v naprosté většině případů otce, je těžkou ztrátou pro děvče i pro chlapce. V domácnosti trvale nepřítomný otec, i když kontakt s dítětem udržuje během víkendů, se totiž zpravidla chová jako někdo, kdo chce dítě zabavit, nikoli jako rodič, který v každodenním soužití s ním sdílí všechno potřebné a představuje model toho, jak se chovat a jak řešit problémy.“</a:t>
            </a:r>
            <a:endParaRPr sz="3600" dirty="0"/>
          </a:p>
          <a:p>
            <a:pPr marL="457200" lvl="1" indent="0">
              <a:lnSpc>
                <a:spcPct val="100000"/>
              </a:lnSpc>
              <a:spcBef>
                <a:spcPts val="520"/>
              </a:spcBef>
              <a:buClr>
                <a:schemeClr val="dk1"/>
              </a:buClr>
              <a:buSzPts val="2600"/>
              <a:buNone/>
            </a:pPr>
            <a:r>
              <a:rPr lang="cs-CZ" dirty="0"/>
              <a:t>(Matoušek, Uhlíková: Rodina v rozvodu. In Matoušek, </a:t>
            </a:r>
            <a:r>
              <a:rPr lang="cs-CZ" dirty="0" err="1"/>
              <a:t>Pazlerová</a:t>
            </a:r>
            <a:r>
              <a:rPr lang="cs-CZ" dirty="0"/>
              <a:t> a kol.: Podpora rodiny, 2014) </a:t>
            </a:r>
            <a:endParaRPr dirty="0"/>
          </a:p>
        </p:txBody>
      </p:sp>
    </p:spTree>
    <p:extLst>
      <p:ext uri="{BB962C8B-B14F-4D97-AF65-F5344CB8AC3E}">
        <p14:creationId xmlns:p14="http://schemas.microsoft.com/office/powerpoint/2010/main" val="3053445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75"/>
        <p:cNvGrpSpPr/>
        <p:nvPr/>
      </p:nvGrpSpPr>
      <p:grpSpPr>
        <a:xfrm>
          <a:off x="0" y="0"/>
          <a:ext cx="0" cy="0"/>
          <a:chOff x="0" y="0"/>
          <a:chExt cx="0" cy="0"/>
        </a:xfrm>
      </p:grpSpPr>
      <p:sp>
        <p:nvSpPr>
          <p:cNvPr id="476" name="Google Shape;476;p62"/>
          <p:cNvSpPr txBox="1">
            <a:spLocks noGrp="1"/>
          </p:cNvSpPr>
          <p:nvPr>
            <p:ph type="title"/>
          </p:nvPr>
        </p:nvSpPr>
        <p:spPr>
          <a:xfrm>
            <a:off x="1981200" y="274638"/>
            <a:ext cx="8229600" cy="274042"/>
          </a:xfrm>
          <a:prstGeom prst="rect">
            <a:avLst/>
          </a:prstGeom>
          <a:noFill/>
          <a:ln>
            <a:noFill/>
          </a:ln>
        </p:spPr>
        <p:txBody>
          <a:bodyPr spcFirstLastPara="1" vert="horz" wrap="square" lIns="91425" tIns="45700" rIns="91425" bIns="45700" rtlCol="0" anchor="ctr" anchorCtr="0">
            <a:normAutofit fontScale="90000"/>
          </a:bodyPr>
          <a:lstStyle/>
          <a:p>
            <a:pPr algn="ctr">
              <a:lnSpc>
                <a:spcPct val="100000"/>
              </a:lnSpc>
              <a:spcBef>
                <a:spcPts val="0"/>
              </a:spcBef>
              <a:buClr>
                <a:schemeClr val="dk1"/>
              </a:buClr>
              <a:buSzPct val="100000"/>
            </a:pPr>
            <a:endParaRPr/>
          </a:p>
        </p:txBody>
      </p:sp>
      <p:sp>
        <p:nvSpPr>
          <p:cNvPr id="477" name="Google Shape;477;p62"/>
          <p:cNvSpPr txBox="1">
            <a:spLocks noGrp="1"/>
          </p:cNvSpPr>
          <p:nvPr>
            <p:ph type="body" idx="1"/>
          </p:nvPr>
        </p:nvSpPr>
        <p:spPr>
          <a:xfrm>
            <a:off x="862149" y="1340768"/>
            <a:ext cx="10345782" cy="4968552"/>
          </a:xfrm>
          <a:prstGeom prst="rect">
            <a:avLst/>
          </a:prstGeom>
          <a:noFill/>
          <a:ln>
            <a:noFill/>
          </a:ln>
        </p:spPr>
        <p:txBody>
          <a:bodyPr spcFirstLastPara="1" vert="horz" wrap="square" lIns="91425" tIns="45700" rIns="91425" bIns="45700" rtlCol="0" anchor="t" anchorCtr="0">
            <a:normAutofit/>
          </a:bodyPr>
          <a:lstStyle/>
          <a:p>
            <a:pPr marL="342900" indent="-342900">
              <a:lnSpc>
                <a:spcPct val="100000"/>
              </a:lnSpc>
              <a:spcBef>
                <a:spcPts val="0"/>
              </a:spcBef>
              <a:buClr>
                <a:schemeClr val="dk1"/>
              </a:buClr>
              <a:buSzPts val="3200"/>
            </a:pPr>
            <a:r>
              <a:rPr lang="cs-CZ" dirty="0"/>
              <a:t>v knize je přitom jediná zmínka ke střídavé péči:</a:t>
            </a:r>
            <a:endParaRPr dirty="0"/>
          </a:p>
          <a:p>
            <a:pPr marL="0" indent="0">
              <a:lnSpc>
                <a:spcPct val="100000"/>
              </a:lnSpc>
              <a:spcBef>
                <a:spcPts val="640"/>
              </a:spcBef>
              <a:buClr>
                <a:schemeClr val="dk1"/>
              </a:buClr>
              <a:buSzPts val="3200"/>
              <a:buNone/>
            </a:pPr>
            <a:r>
              <a:rPr lang="cs-CZ" i="1" dirty="0"/>
              <a:t>„Dítě </a:t>
            </a:r>
            <a:r>
              <a:rPr lang="cs-CZ" i="1" u="sng" dirty="0"/>
              <a:t>zneužívá</a:t>
            </a:r>
            <a:r>
              <a:rPr lang="cs-CZ" i="1" dirty="0"/>
              <a:t> toho, že </a:t>
            </a:r>
            <a:r>
              <a:rPr lang="cs-CZ" i="1" u="sng" dirty="0"/>
              <a:t>samo může určovat</a:t>
            </a:r>
            <a:r>
              <a:rPr lang="cs-CZ" i="1" dirty="0"/>
              <a:t>, v které domácnosti a jak dlouho může pobývat. V domácnosti matky je tak dlouho, dokud od něj matka něco nechce, pak se uchýlí do domácnosti otce. Tam pobývá do té doby, dokud na něj otec nezačne vyvíjet v něčem tlak, potom se přesune do domácnosti matky.“</a:t>
            </a:r>
            <a:endParaRPr dirty="0"/>
          </a:p>
        </p:txBody>
      </p:sp>
    </p:spTree>
    <p:extLst>
      <p:ext uri="{BB962C8B-B14F-4D97-AF65-F5344CB8AC3E}">
        <p14:creationId xmlns:p14="http://schemas.microsoft.com/office/powerpoint/2010/main" val="2501471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11"/>
        <p:cNvGrpSpPr/>
        <p:nvPr/>
      </p:nvGrpSpPr>
      <p:grpSpPr>
        <a:xfrm>
          <a:off x="0" y="0"/>
          <a:ext cx="0" cy="0"/>
          <a:chOff x="0" y="0"/>
          <a:chExt cx="0" cy="0"/>
        </a:xfrm>
      </p:grpSpPr>
      <p:sp>
        <p:nvSpPr>
          <p:cNvPr id="512" name="Google Shape;512;p68"/>
          <p:cNvSpPr txBox="1">
            <a:spLocks noGrp="1"/>
          </p:cNvSpPr>
          <p:nvPr>
            <p:ph type="title"/>
          </p:nvPr>
        </p:nvSpPr>
        <p:spPr>
          <a:xfrm>
            <a:off x="1919288" y="609600"/>
            <a:ext cx="8229600" cy="1149926"/>
          </a:xfrm>
          <a:prstGeom prst="rect">
            <a:avLst/>
          </a:prstGeom>
          <a:noFill/>
          <a:ln>
            <a:noFill/>
          </a:ln>
        </p:spPr>
        <p:txBody>
          <a:bodyPr spcFirstLastPara="1" vert="horz" wrap="square" lIns="91425" tIns="45700" rIns="91425" bIns="45700" rtlCol="0" anchor="ctr" anchorCtr="0">
            <a:normAutofit/>
          </a:bodyPr>
          <a:lstStyle/>
          <a:p>
            <a:pPr algn="ctr">
              <a:lnSpc>
                <a:spcPct val="100000"/>
              </a:lnSpc>
              <a:spcBef>
                <a:spcPts val="0"/>
              </a:spcBef>
              <a:buClr>
                <a:schemeClr val="dk1"/>
              </a:buClr>
              <a:buSzPts val="4400"/>
            </a:pPr>
            <a:r>
              <a:rPr lang="cs-CZ"/>
              <a:t>Genderové stereotypy a SP</a:t>
            </a:r>
            <a:endParaRPr/>
          </a:p>
        </p:txBody>
      </p:sp>
      <p:sp>
        <p:nvSpPr>
          <p:cNvPr id="513" name="Google Shape;513;p68"/>
          <p:cNvSpPr txBox="1">
            <a:spLocks noGrp="1"/>
          </p:cNvSpPr>
          <p:nvPr>
            <p:ph type="body" idx="1"/>
          </p:nvPr>
        </p:nvSpPr>
        <p:spPr>
          <a:xfrm>
            <a:off x="783771" y="1759527"/>
            <a:ext cx="10215155" cy="4693809"/>
          </a:xfrm>
          <a:prstGeom prst="rect">
            <a:avLst/>
          </a:prstGeom>
          <a:noFill/>
          <a:ln>
            <a:noFill/>
          </a:ln>
        </p:spPr>
        <p:txBody>
          <a:bodyPr spcFirstLastPara="1" vert="horz" wrap="square" lIns="91425" tIns="45700" rIns="91425" bIns="45700" rtlCol="0" anchor="t" anchorCtr="0">
            <a:normAutofit/>
          </a:bodyPr>
          <a:lstStyle/>
          <a:p>
            <a:pPr marL="514350" indent="-514350">
              <a:lnSpc>
                <a:spcPct val="100000"/>
              </a:lnSpc>
              <a:spcBef>
                <a:spcPts val="480"/>
              </a:spcBef>
              <a:buSzPts val="2400"/>
              <a:buFont typeface="Noto Sans Symbols"/>
              <a:buChar char="✔"/>
            </a:pPr>
            <a:r>
              <a:rPr lang="cs-CZ" dirty="0"/>
              <a:t>je vhodné omezit výchovné působení matky?</a:t>
            </a:r>
            <a:endParaRPr sz="3600" dirty="0"/>
          </a:p>
          <a:p>
            <a:pPr marL="514350" indent="-514350">
              <a:lnSpc>
                <a:spcPct val="100000"/>
              </a:lnSpc>
              <a:spcBef>
                <a:spcPts val="480"/>
              </a:spcBef>
              <a:buSzPts val="2400"/>
              <a:buFont typeface="Noto Sans Symbols"/>
              <a:buChar char="✔"/>
            </a:pPr>
            <a:r>
              <a:rPr lang="cs-CZ" dirty="0"/>
              <a:t>otcové nemají reálný zájem pečovat  o dítě </a:t>
            </a:r>
            <a:endParaRPr sz="3600" dirty="0"/>
          </a:p>
          <a:p>
            <a:pPr marL="914400" lvl="1" indent="-457200">
              <a:lnSpc>
                <a:spcPct val="100000"/>
              </a:lnSpc>
              <a:spcBef>
                <a:spcPts val="400"/>
              </a:spcBef>
              <a:buSzPts val="2000"/>
              <a:buFont typeface="Noto Sans Symbols"/>
              <a:buChar char="⮚"/>
            </a:pPr>
            <a:r>
              <a:rPr lang="cs-CZ" dirty="0"/>
              <a:t>snaha mstít se skrze SP bývalé partnerce</a:t>
            </a:r>
            <a:endParaRPr sz="3200" dirty="0"/>
          </a:p>
          <a:p>
            <a:pPr marL="914400" lvl="1" indent="-457200">
              <a:lnSpc>
                <a:spcPct val="100000"/>
              </a:lnSpc>
              <a:spcBef>
                <a:spcPts val="400"/>
              </a:spcBef>
              <a:buSzPts val="2000"/>
              <a:buFont typeface="Noto Sans Symbols"/>
              <a:buChar char="⮚"/>
            </a:pPr>
            <a:r>
              <a:rPr lang="cs-CZ" dirty="0"/>
              <a:t>snaha vyhnout se placení alimentů</a:t>
            </a:r>
            <a:endParaRPr sz="3200" dirty="0"/>
          </a:p>
        </p:txBody>
      </p:sp>
    </p:spTree>
    <p:extLst>
      <p:ext uri="{BB962C8B-B14F-4D97-AF65-F5344CB8AC3E}">
        <p14:creationId xmlns:p14="http://schemas.microsoft.com/office/powerpoint/2010/main" val="2420500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17"/>
        <p:cNvGrpSpPr/>
        <p:nvPr/>
      </p:nvGrpSpPr>
      <p:grpSpPr>
        <a:xfrm>
          <a:off x="0" y="0"/>
          <a:ext cx="0" cy="0"/>
          <a:chOff x="0" y="0"/>
          <a:chExt cx="0" cy="0"/>
        </a:xfrm>
      </p:grpSpPr>
      <p:sp>
        <p:nvSpPr>
          <p:cNvPr id="518" name="Google Shape;518;p72"/>
          <p:cNvSpPr txBox="1">
            <a:spLocks noGrp="1"/>
          </p:cNvSpPr>
          <p:nvPr>
            <p:ph type="title"/>
          </p:nvPr>
        </p:nvSpPr>
        <p:spPr>
          <a:xfrm>
            <a:off x="1981200" y="188914"/>
            <a:ext cx="8229600" cy="936625"/>
          </a:xfrm>
          <a:prstGeom prst="rect">
            <a:avLst/>
          </a:prstGeom>
          <a:noFill/>
          <a:ln>
            <a:noFill/>
          </a:ln>
        </p:spPr>
        <p:txBody>
          <a:bodyPr spcFirstLastPara="1" vert="horz" wrap="square" lIns="91425" tIns="45700" rIns="91425" bIns="45700" rtlCol="0" anchor="ctr" anchorCtr="0">
            <a:normAutofit/>
          </a:bodyPr>
          <a:lstStyle/>
          <a:p>
            <a:pPr algn="ctr">
              <a:lnSpc>
                <a:spcPct val="100000"/>
              </a:lnSpc>
              <a:spcBef>
                <a:spcPts val="0"/>
              </a:spcBef>
              <a:buClr>
                <a:schemeClr val="dk1"/>
              </a:buClr>
              <a:buSzPts val="4400"/>
            </a:pPr>
            <a:endParaRPr/>
          </a:p>
        </p:txBody>
      </p:sp>
      <p:sp>
        <p:nvSpPr>
          <p:cNvPr id="519" name="Google Shape;519;p72"/>
          <p:cNvSpPr txBox="1">
            <a:spLocks noGrp="1"/>
          </p:cNvSpPr>
          <p:nvPr>
            <p:ph type="body" idx="1"/>
          </p:nvPr>
        </p:nvSpPr>
        <p:spPr>
          <a:xfrm>
            <a:off x="679269" y="1196975"/>
            <a:ext cx="10398034" cy="4929188"/>
          </a:xfrm>
          <a:prstGeom prst="rect">
            <a:avLst/>
          </a:prstGeom>
          <a:noFill/>
          <a:ln>
            <a:noFill/>
          </a:ln>
        </p:spPr>
        <p:txBody>
          <a:bodyPr spcFirstLastPara="1" vert="horz" wrap="square" lIns="91425" tIns="45700" rIns="91425" bIns="45700" rtlCol="0" anchor="t" anchorCtr="0">
            <a:normAutofit/>
          </a:bodyPr>
          <a:lstStyle/>
          <a:p>
            <a:pPr marL="342900" indent="-342900">
              <a:lnSpc>
                <a:spcPct val="100000"/>
              </a:lnSpc>
              <a:spcBef>
                <a:spcPts val="0"/>
              </a:spcBef>
              <a:buClr>
                <a:schemeClr val="dk1"/>
              </a:buClr>
              <a:buSzPts val="3200"/>
              <a:buFont typeface="Arial"/>
              <a:buChar char="•"/>
            </a:pPr>
            <a:r>
              <a:rPr lang="cs-CZ" i="1" dirty="0"/>
              <a:t>„Hodně také záleží na pohlaví a věku dítěte: zatímco pubertální kluk potřebuje tátu jako sůl, prvňáček vyžaduje víc maminčinu laskavou náruč. Dvanáctiletou </a:t>
            </a:r>
            <a:r>
              <a:rPr lang="cs-CZ" i="1" dirty="0" err="1"/>
              <a:t>lolitku</a:t>
            </a:r>
            <a:r>
              <a:rPr lang="cs-CZ" i="1" dirty="0"/>
              <a:t>, na kterou bude nezkušená mladá macecha žárlit, čeká peklo na zemi - a ona ho za pár let začne zdatně oplácet.“</a:t>
            </a:r>
            <a:endParaRPr dirty="0"/>
          </a:p>
          <a:p>
            <a:pPr marL="457200" lvl="1" indent="0">
              <a:lnSpc>
                <a:spcPct val="100000"/>
              </a:lnSpc>
              <a:spcBef>
                <a:spcPts val="560"/>
              </a:spcBef>
              <a:buClr>
                <a:schemeClr val="dk1"/>
              </a:buClr>
              <a:buSzPts val="2800"/>
              <a:buNone/>
            </a:pPr>
            <a:r>
              <a:rPr lang="cs-CZ" dirty="0"/>
              <a:t>„Střídavá péče? Zločin na dětech!“(webové stránky </a:t>
            </a:r>
            <a:r>
              <a:rPr lang="cs-CZ" dirty="0" err="1"/>
              <a:t>proFem</a:t>
            </a:r>
            <a:r>
              <a:rPr lang="cs-CZ" dirty="0"/>
              <a:t> – dokument již na stránkách není)</a:t>
            </a:r>
            <a:endParaRPr i="1" dirty="0"/>
          </a:p>
          <a:p>
            <a:pPr marL="342900" indent="-139700">
              <a:lnSpc>
                <a:spcPct val="100000"/>
              </a:lnSpc>
              <a:spcBef>
                <a:spcPts val="640"/>
              </a:spcBef>
              <a:buClr>
                <a:schemeClr val="dk1"/>
              </a:buClr>
              <a:buSzPts val="3200"/>
              <a:buNone/>
            </a:pPr>
            <a:endParaRPr dirty="0"/>
          </a:p>
        </p:txBody>
      </p:sp>
    </p:spTree>
    <p:extLst>
      <p:ext uri="{BB962C8B-B14F-4D97-AF65-F5344CB8AC3E}">
        <p14:creationId xmlns:p14="http://schemas.microsoft.com/office/powerpoint/2010/main" val="1592010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523"/>
        <p:cNvGrpSpPr/>
        <p:nvPr/>
      </p:nvGrpSpPr>
      <p:grpSpPr>
        <a:xfrm>
          <a:off x="0" y="0"/>
          <a:ext cx="0" cy="0"/>
          <a:chOff x="0" y="0"/>
          <a:chExt cx="0" cy="0"/>
        </a:xfrm>
      </p:grpSpPr>
      <p:sp>
        <p:nvSpPr>
          <p:cNvPr id="524" name="Google Shape;524;p73"/>
          <p:cNvSpPr txBox="1">
            <a:spLocks noGrp="1"/>
          </p:cNvSpPr>
          <p:nvPr>
            <p:ph type="title"/>
          </p:nvPr>
        </p:nvSpPr>
        <p:spPr>
          <a:xfrm>
            <a:off x="1981200" y="274638"/>
            <a:ext cx="8229600" cy="633412"/>
          </a:xfrm>
          <a:prstGeom prst="rect">
            <a:avLst/>
          </a:prstGeom>
          <a:noFill/>
          <a:ln>
            <a:noFill/>
          </a:ln>
        </p:spPr>
        <p:txBody>
          <a:bodyPr spcFirstLastPara="1" vert="horz" wrap="square" lIns="91425" tIns="45700" rIns="91425" bIns="45700" rtlCol="0" anchor="ctr" anchorCtr="0">
            <a:normAutofit fontScale="90000"/>
          </a:bodyPr>
          <a:lstStyle/>
          <a:p>
            <a:pPr algn="ctr">
              <a:lnSpc>
                <a:spcPct val="100000"/>
              </a:lnSpc>
              <a:spcBef>
                <a:spcPts val="0"/>
              </a:spcBef>
              <a:buClr>
                <a:schemeClr val="dk1"/>
              </a:buClr>
              <a:buSzPct val="100000"/>
            </a:pPr>
            <a:r>
              <a:rPr lang="cs-CZ"/>
              <a:t>Význam matky</a:t>
            </a:r>
            <a:endParaRPr/>
          </a:p>
        </p:txBody>
      </p:sp>
      <p:sp>
        <p:nvSpPr>
          <p:cNvPr id="525" name="Google Shape;525;p73"/>
          <p:cNvSpPr txBox="1">
            <a:spLocks noGrp="1"/>
          </p:cNvSpPr>
          <p:nvPr>
            <p:ph type="body" idx="1"/>
          </p:nvPr>
        </p:nvSpPr>
        <p:spPr>
          <a:xfrm>
            <a:off x="640080" y="1052513"/>
            <a:ext cx="10672354" cy="5256212"/>
          </a:xfrm>
          <a:prstGeom prst="rect">
            <a:avLst/>
          </a:prstGeom>
          <a:noFill/>
          <a:ln>
            <a:noFill/>
          </a:ln>
        </p:spPr>
        <p:txBody>
          <a:bodyPr spcFirstLastPara="1" vert="horz" wrap="square" lIns="91425" tIns="45700" rIns="91425" bIns="45700" rtlCol="0" anchor="t" anchorCtr="0">
            <a:normAutofit/>
          </a:bodyPr>
          <a:lstStyle/>
          <a:p>
            <a:pPr marL="342900" indent="-342900">
              <a:lnSpc>
                <a:spcPct val="100000"/>
              </a:lnSpc>
              <a:spcBef>
                <a:spcPts val="0"/>
              </a:spcBef>
              <a:buClr>
                <a:schemeClr val="dk1"/>
              </a:buClr>
              <a:buSzPts val="3200"/>
              <a:buFont typeface="Arial"/>
              <a:buChar char="•"/>
            </a:pPr>
            <a:r>
              <a:rPr lang="cs-CZ" i="1" dirty="0"/>
              <a:t>„Ve vývoji je nejdůležitější nepřetržitý kontakt s matkou, protože se zde vyvíjí [...] emoční inteligence. [...] Nebylo by od věci se v podstatných záležitostech vrátit k prapůvodnímu moudru, které navždy zůstane zdravým základem. Jde jen o to uznat, co je pro dítě nejpřirozenější a nejlepší, pochopit, co není možné přeskakovat.“</a:t>
            </a:r>
            <a:endParaRPr dirty="0"/>
          </a:p>
          <a:p>
            <a:pPr marL="457200" lvl="1" indent="0">
              <a:lnSpc>
                <a:spcPct val="100000"/>
              </a:lnSpc>
              <a:spcBef>
                <a:spcPts val="560"/>
              </a:spcBef>
              <a:buClr>
                <a:schemeClr val="dk1"/>
              </a:buClr>
              <a:buSzPts val="2800"/>
              <a:buNone/>
            </a:pPr>
            <a:r>
              <a:rPr lang="cs-CZ" dirty="0"/>
              <a:t>Eva Hurychová: Novelizace ke střídavé péči (web </a:t>
            </a:r>
            <a:r>
              <a:rPr lang="cs-CZ" dirty="0" err="1"/>
              <a:t>proFem</a:t>
            </a:r>
            <a:r>
              <a:rPr lang="cs-CZ" dirty="0"/>
              <a:t> - dokument již na stránkách není)</a:t>
            </a:r>
            <a:endParaRPr dirty="0"/>
          </a:p>
          <a:p>
            <a:pPr marL="457200" lvl="1" indent="0">
              <a:lnSpc>
                <a:spcPct val="100000"/>
              </a:lnSpc>
              <a:spcBef>
                <a:spcPts val="560"/>
              </a:spcBef>
              <a:buClr>
                <a:schemeClr val="dk1"/>
              </a:buClr>
              <a:buSzPts val="2800"/>
              <a:buNone/>
            </a:pPr>
            <a:endParaRPr i="1" dirty="0"/>
          </a:p>
        </p:txBody>
      </p:sp>
    </p:spTree>
    <p:extLst>
      <p:ext uri="{BB962C8B-B14F-4D97-AF65-F5344CB8AC3E}">
        <p14:creationId xmlns:p14="http://schemas.microsoft.com/office/powerpoint/2010/main" val="14753479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29"/>
        <p:cNvGrpSpPr/>
        <p:nvPr/>
      </p:nvGrpSpPr>
      <p:grpSpPr>
        <a:xfrm>
          <a:off x="0" y="0"/>
          <a:ext cx="0" cy="0"/>
          <a:chOff x="0" y="0"/>
          <a:chExt cx="0" cy="0"/>
        </a:xfrm>
      </p:grpSpPr>
      <p:sp>
        <p:nvSpPr>
          <p:cNvPr id="530" name="Google Shape;530;p74"/>
          <p:cNvSpPr txBox="1">
            <a:spLocks noGrp="1"/>
          </p:cNvSpPr>
          <p:nvPr>
            <p:ph type="title"/>
          </p:nvPr>
        </p:nvSpPr>
        <p:spPr>
          <a:xfrm>
            <a:off x="1981200" y="274639"/>
            <a:ext cx="8229600" cy="922337"/>
          </a:xfrm>
          <a:prstGeom prst="rect">
            <a:avLst/>
          </a:prstGeom>
          <a:noFill/>
          <a:ln>
            <a:noFill/>
          </a:ln>
        </p:spPr>
        <p:txBody>
          <a:bodyPr spcFirstLastPara="1" vert="horz" wrap="square" lIns="91425" tIns="45700" rIns="91425" bIns="45700" rtlCol="0" anchor="ctr" anchorCtr="0">
            <a:normAutofit/>
          </a:bodyPr>
          <a:lstStyle/>
          <a:p>
            <a:pPr algn="ctr">
              <a:lnSpc>
                <a:spcPct val="100000"/>
              </a:lnSpc>
              <a:spcBef>
                <a:spcPts val="0"/>
              </a:spcBef>
              <a:buClr>
                <a:schemeClr val="dk1"/>
              </a:buClr>
              <a:buSzPts val="4400"/>
            </a:pPr>
            <a:r>
              <a:rPr lang="cs-CZ"/>
              <a:t>Nezájem o výchovu u otců</a:t>
            </a:r>
            <a:endParaRPr/>
          </a:p>
        </p:txBody>
      </p:sp>
      <p:sp>
        <p:nvSpPr>
          <p:cNvPr id="531" name="Google Shape;531;p74"/>
          <p:cNvSpPr txBox="1">
            <a:spLocks noGrp="1"/>
          </p:cNvSpPr>
          <p:nvPr>
            <p:ph type="body" idx="1"/>
          </p:nvPr>
        </p:nvSpPr>
        <p:spPr>
          <a:xfrm>
            <a:off x="836023" y="1125539"/>
            <a:ext cx="10241280" cy="5000625"/>
          </a:xfrm>
          <a:prstGeom prst="rect">
            <a:avLst/>
          </a:prstGeom>
          <a:noFill/>
          <a:ln>
            <a:noFill/>
          </a:ln>
        </p:spPr>
        <p:txBody>
          <a:bodyPr spcFirstLastPara="1" vert="horz" wrap="square" lIns="91425" tIns="45700" rIns="91425" bIns="45700" rtlCol="0" anchor="t" anchorCtr="0">
            <a:normAutofit/>
          </a:bodyPr>
          <a:lstStyle/>
          <a:p>
            <a:pPr marL="342900" indent="-342900">
              <a:lnSpc>
                <a:spcPct val="100000"/>
              </a:lnSpc>
              <a:spcBef>
                <a:spcPts val="0"/>
              </a:spcBef>
              <a:buClr>
                <a:schemeClr val="dk1"/>
              </a:buClr>
              <a:buSzPts val="3200"/>
              <a:buFont typeface="Arial"/>
              <a:buChar char="•"/>
            </a:pPr>
            <a:r>
              <a:rPr lang="cs-CZ" i="1" dirty="0"/>
              <a:t>„Navržené znění neznamená reflexi na potřeby či zájmy nezletilých dětí, ale výhradně snahu o prosazení vlastních zájmů rodičů, kteří by při zvažování všech důkazních prostředků dítě do výchovy při stávající soudní praxi nezískali [...] pro dosavadní nezájem o výchovu dítěte.“</a:t>
            </a:r>
            <a:endParaRPr dirty="0"/>
          </a:p>
          <a:p>
            <a:pPr marL="457200" lvl="1" indent="0">
              <a:lnSpc>
                <a:spcPct val="100000"/>
              </a:lnSpc>
              <a:spcBef>
                <a:spcPts val="560"/>
              </a:spcBef>
              <a:buClr>
                <a:schemeClr val="dk1"/>
              </a:buClr>
              <a:buSzPts val="2800"/>
              <a:buNone/>
            </a:pPr>
            <a:r>
              <a:rPr lang="cs-CZ" dirty="0"/>
              <a:t>Stanovisko </a:t>
            </a:r>
            <a:r>
              <a:rPr lang="cs-CZ" dirty="0" err="1"/>
              <a:t>proFem</a:t>
            </a:r>
            <a:r>
              <a:rPr lang="cs-CZ" dirty="0"/>
              <a:t>, o.p.s. k návrhu novely zákona o rodině, část střídavá péče o děti po rozvodu</a:t>
            </a:r>
            <a:endParaRPr dirty="0"/>
          </a:p>
          <a:p>
            <a:pPr marL="0" indent="0">
              <a:lnSpc>
                <a:spcPct val="100000"/>
              </a:lnSpc>
              <a:spcBef>
                <a:spcPts val="640"/>
              </a:spcBef>
              <a:buClr>
                <a:schemeClr val="dk1"/>
              </a:buClr>
              <a:buSzPts val="3200"/>
              <a:buNone/>
            </a:pPr>
            <a:r>
              <a:rPr lang="cs-CZ" b="1" dirty="0"/>
              <a:t>Proč</a:t>
            </a:r>
            <a:r>
              <a:rPr lang="cs-CZ" b="1" i="1" dirty="0"/>
              <a:t> </a:t>
            </a:r>
            <a:r>
              <a:rPr lang="cs-CZ" b="1" dirty="0"/>
              <a:t>otcové tráví po narození dítěte s rodinou méně času?</a:t>
            </a:r>
            <a:r>
              <a:rPr lang="cs-CZ" dirty="0"/>
              <a:t> </a:t>
            </a:r>
            <a:endParaRPr dirty="0"/>
          </a:p>
        </p:txBody>
      </p:sp>
    </p:spTree>
    <p:extLst>
      <p:ext uri="{BB962C8B-B14F-4D97-AF65-F5344CB8AC3E}">
        <p14:creationId xmlns:p14="http://schemas.microsoft.com/office/powerpoint/2010/main" val="3383150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35"/>
        <p:cNvGrpSpPr/>
        <p:nvPr/>
      </p:nvGrpSpPr>
      <p:grpSpPr>
        <a:xfrm>
          <a:off x="0" y="0"/>
          <a:ext cx="0" cy="0"/>
          <a:chOff x="0" y="0"/>
          <a:chExt cx="0" cy="0"/>
        </a:xfrm>
      </p:grpSpPr>
      <p:sp>
        <p:nvSpPr>
          <p:cNvPr id="536" name="Google Shape;536;p75"/>
          <p:cNvSpPr txBox="1">
            <a:spLocks noGrp="1"/>
          </p:cNvSpPr>
          <p:nvPr>
            <p:ph type="title"/>
          </p:nvPr>
        </p:nvSpPr>
        <p:spPr>
          <a:xfrm>
            <a:off x="1981200" y="274638"/>
            <a:ext cx="8229600" cy="741362"/>
          </a:xfrm>
          <a:prstGeom prst="rect">
            <a:avLst/>
          </a:prstGeom>
          <a:noFill/>
          <a:ln>
            <a:noFill/>
          </a:ln>
        </p:spPr>
        <p:txBody>
          <a:bodyPr spcFirstLastPara="1" vert="horz" wrap="square" lIns="91425" tIns="45700" rIns="91425" bIns="45700" rtlCol="0" anchor="ctr" anchorCtr="0">
            <a:normAutofit fontScale="90000"/>
          </a:bodyPr>
          <a:lstStyle/>
          <a:p>
            <a:pPr algn="ctr">
              <a:lnSpc>
                <a:spcPct val="100000"/>
              </a:lnSpc>
              <a:spcBef>
                <a:spcPts val="0"/>
              </a:spcBef>
              <a:buClr>
                <a:schemeClr val="dk1"/>
              </a:buClr>
              <a:buSzPts val="4400"/>
            </a:pPr>
            <a:r>
              <a:rPr lang="cs-CZ" dirty="0"/>
              <a:t>SP je pro otce nevýhodná</a:t>
            </a:r>
            <a:endParaRPr dirty="0"/>
          </a:p>
        </p:txBody>
      </p:sp>
      <p:sp>
        <p:nvSpPr>
          <p:cNvPr id="537" name="Google Shape;537;p75"/>
          <p:cNvSpPr txBox="1">
            <a:spLocks noGrp="1"/>
          </p:cNvSpPr>
          <p:nvPr>
            <p:ph type="body" idx="1"/>
          </p:nvPr>
        </p:nvSpPr>
        <p:spPr>
          <a:xfrm>
            <a:off x="862149" y="1016001"/>
            <a:ext cx="10450285" cy="5375564"/>
          </a:xfrm>
          <a:prstGeom prst="rect">
            <a:avLst/>
          </a:prstGeom>
          <a:noFill/>
          <a:ln>
            <a:noFill/>
          </a:ln>
        </p:spPr>
        <p:txBody>
          <a:bodyPr spcFirstLastPara="1" vert="horz" wrap="square" lIns="91425" tIns="45700" rIns="91425" bIns="45700" rtlCol="0" anchor="t" anchorCtr="0">
            <a:normAutofit/>
          </a:bodyPr>
          <a:lstStyle/>
          <a:p>
            <a:pPr>
              <a:lnSpc>
                <a:spcPct val="100000"/>
              </a:lnSpc>
              <a:spcBef>
                <a:spcPts val="0"/>
              </a:spcBef>
              <a:buClr>
                <a:schemeClr val="dk1"/>
              </a:buClr>
              <a:buSzPts val="3200"/>
              <a:buFont typeface="Wingdings" panose="05000000000000000000" pitchFamily="2" charset="2"/>
              <a:buChar char="ü"/>
            </a:pPr>
            <a:r>
              <a:rPr lang="cs-CZ" i="1" dirty="0"/>
              <a:t>„Pro otce, [který nemá děti v SP] to znamená mnohé výhody, nerušeně se může věnovat svým činnostem, například i v době, bude-li dítě nemocné a kdykoli jindy.“ </a:t>
            </a:r>
            <a:endParaRPr dirty="0"/>
          </a:p>
          <a:p>
            <a:pPr marL="457200" lvl="1" indent="0">
              <a:lnSpc>
                <a:spcPct val="100000"/>
              </a:lnSpc>
              <a:spcBef>
                <a:spcPts val="480"/>
              </a:spcBef>
              <a:buClr>
                <a:schemeClr val="dk1"/>
              </a:buClr>
              <a:buSzPts val="2400"/>
              <a:buNone/>
            </a:pPr>
            <a:r>
              <a:rPr lang="cs-CZ" dirty="0"/>
              <a:t>(E. Hurychová: Novelizace ke střídavé péči, web </a:t>
            </a:r>
            <a:r>
              <a:rPr lang="cs-CZ" dirty="0" err="1"/>
              <a:t>proFem</a:t>
            </a:r>
            <a:r>
              <a:rPr lang="cs-CZ" dirty="0"/>
              <a:t>)</a:t>
            </a:r>
          </a:p>
          <a:p>
            <a:pPr>
              <a:lnSpc>
                <a:spcPct val="100000"/>
              </a:lnSpc>
              <a:spcBef>
                <a:spcPts val="640"/>
              </a:spcBef>
              <a:buClr>
                <a:schemeClr val="dk1"/>
              </a:buClr>
              <a:buSzPts val="3200"/>
              <a:buFont typeface="Wingdings" panose="05000000000000000000" pitchFamily="2" charset="2"/>
              <a:buChar char="Ø"/>
            </a:pPr>
            <a:r>
              <a:rPr lang="cs-CZ" dirty="0"/>
              <a:t>při SP musí mít otec flexibilní zaměstnání</a:t>
            </a:r>
          </a:p>
          <a:p>
            <a:pPr lvl="1">
              <a:lnSpc>
                <a:spcPct val="100000"/>
              </a:lnSpc>
              <a:spcBef>
                <a:spcPts val="560"/>
              </a:spcBef>
              <a:buClr>
                <a:schemeClr val="dk1"/>
              </a:buClr>
              <a:buSzPts val="2800"/>
            </a:pPr>
            <a:r>
              <a:rPr lang="cs-CZ" dirty="0"/>
              <a:t>co matka s dítětem ve výhradní péči? &gt; Fučík: „I ženy, které vnímaly v mém výzkumu střídavou péči negativně a měly jmenovat byť jen jednu výhodu, mluvily o tom, že mají čas na sebe a na svoji práci.“ </a:t>
            </a:r>
          </a:p>
          <a:p>
            <a:pPr marL="914400" lvl="2" indent="0">
              <a:lnSpc>
                <a:spcPct val="100000"/>
              </a:lnSpc>
              <a:spcBef>
                <a:spcPts val="560"/>
              </a:spcBef>
              <a:buClr>
                <a:schemeClr val="dk1"/>
              </a:buClr>
              <a:buSzPts val="2800"/>
              <a:buNone/>
            </a:pPr>
            <a:r>
              <a:rPr lang="cs-CZ" dirty="0">
                <a:hlinkClick r:id="rId3"/>
              </a:rPr>
              <a:t>https://www.universitas.cz/osobnosti/5624-stridava-pece-nedela-z-deti-nestastne-batuzkare-rika-sociolog</a:t>
            </a:r>
            <a:endParaRPr lang="cs-CZ" dirty="0"/>
          </a:p>
          <a:p>
            <a:pPr marL="914400" lvl="2" indent="0">
              <a:lnSpc>
                <a:spcPct val="100000"/>
              </a:lnSpc>
              <a:spcBef>
                <a:spcPts val="560"/>
              </a:spcBef>
              <a:buClr>
                <a:schemeClr val="dk1"/>
              </a:buClr>
              <a:buSzPts val="2800"/>
              <a:buNone/>
            </a:pPr>
            <a:endParaRPr lang="cs-CZ" dirty="0"/>
          </a:p>
          <a:p>
            <a:pPr marL="457200" lvl="1" indent="0">
              <a:lnSpc>
                <a:spcPct val="100000"/>
              </a:lnSpc>
              <a:spcBef>
                <a:spcPts val="480"/>
              </a:spcBef>
              <a:buClr>
                <a:schemeClr val="dk1"/>
              </a:buClr>
              <a:buSzPts val="2400"/>
              <a:buNone/>
            </a:pPr>
            <a:endParaRPr dirty="0"/>
          </a:p>
          <a:p>
            <a:pPr marL="742950" lvl="1" indent="-107950">
              <a:lnSpc>
                <a:spcPct val="100000"/>
              </a:lnSpc>
              <a:spcBef>
                <a:spcPts val="560"/>
              </a:spcBef>
              <a:buClr>
                <a:schemeClr val="dk1"/>
              </a:buClr>
              <a:buSzPts val="2800"/>
              <a:buNone/>
            </a:pPr>
            <a:endParaRPr dirty="0"/>
          </a:p>
          <a:p>
            <a:pPr marL="457200" lvl="1" indent="0">
              <a:lnSpc>
                <a:spcPct val="100000"/>
              </a:lnSpc>
              <a:spcBef>
                <a:spcPts val="480"/>
              </a:spcBef>
              <a:buClr>
                <a:schemeClr val="dk1"/>
              </a:buClr>
              <a:buSzPts val="2400"/>
              <a:buNone/>
            </a:pPr>
            <a:endParaRPr dirty="0"/>
          </a:p>
          <a:p>
            <a:pPr marL="0" indent="0">
              <a:lnSpc>
                <a:spcPct val="100000"/>
              </a:lnSpc>
              <a:spcBef>
                <a:spcPts val="640"/>
              </a:spcBef>
              <a:buClr>
                <a:schemeClr val="dk1"/>
              </a:buClr>
              <a:buSzPts val="3200"/>
              <a:buNone/>
            </a:pPr>
            <a:endParaRPr dirty="0"/>
          </a:p>
        </p:txBody>
      </p:sp>
    </p:spTree>
    <p:extLst>
      <p:ext uri="{BB962C8B-B14F-4D97-AF65-F5344CB8AC3E}">
        <p14:creationId xmlns:p14="http://schemas.microsoft.com/office/powerpoint/2010/main" val="10110810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buFont typeface="Wingdings" panose="05000000000000000000" pitchFamily="2" charset="2"/>
              <a:buChar char="Ø"/>
            </a:pPr>
            <a:r>
              <a:rPr lang="cs-CZ" dirty="0"/>
              <a:t>stejně bude v otcově domácnosti o dítě pečovat někdo jiný než otec: </a:t>
            </a:r>
          </a:p>
          <a:p>
            <a:r>
              <a:rPr lang="cs-CZ" i="1" dirty="0"/>
              <a:t>„Ještě horší variantou je, když jsou jeden týden s matkou a druhý týden s nějakou z otcových milenek, které se poměrně často střídají.“</a:t>
            </a:r>
          </a:p>
          <a:p>
            <a:pPr marL="400050" lvl="1" indent="0">
              <a:buNone/>
            </a:pPr>
            <a:r>
              <a:rPr lang="cs-CZ" dirty="0"/>
              <a:t>Kamila Holásková (</a:t>
            </a:r>
            <a:r>
              <a:rPr lang="cs-CZ" dirty="0" err="1"/>
              <a:t>PdF</a:t>
            </a:r>
            <a:r>
              <a:rPr lang="cs-CZ" dirty="0"/>
              <a:t> UP): Experiment střídavá péče</a:t>
            </a:r>
          </a:p>
          <a:p>
            <a:endParaRPr lang="cs-CZ" dirty="0"/>
          </a:p>
        </p:txBody>
      </p:sp>
    </p:spTree>
    <p:extLst>
      <p:ext uri="{BB962C8B-B14F-4D97-AF65-F5344CB8AC3E}">
        <p14:creationId xmlns:p14="http://schemas.microsoft.com/office/powerpoint/2010/main" val="1272622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Google Shape;367;p93"/>
          <p:cNvSpPr txBox="1">
            <a:spLocks noGrp="1"/>
          </p:cNvSpPr>
          <p:nvPr>
            <p:ph type="title"/>
          </p:nvPr>
        </p:nvSpPr>
        <p:spPr>
          <a:xfrm>
            <a:off x="1981200" y="274638"/>
            <a:ext cx="8229600" cy="490066"/>
          </a:xfrm>
          <a:prstGeom prst="rect">
            <a:avLst/>
          </a:prstGeom>
          <a:noFill/>
          <a:ln>
            <a:noFill/>
          </a:ln>
        </p:spPr>
        <p:txBody>
          <a:bodyPr spcFirstLastPara="1" vert="horz" wrap="square" lIns="91425" tIns="45700" rIns="91425" bIns="45700" rtlCol="0" anchor="ctr" anchorCtr="0">
            <a:noAutofit/>
          </a:bodyPr>
          <a:lstStyle/>
          <a:p>
            <a:pPr>
              <a:lnSpc>
                <a:spcPct val="100000"/>
              </a:lnSpc>
              <a:spcBef>
                <a:spcPts val="0"/>
              </a:spcBef>
              <a:buClr>
                <a:schemeClr val="dk1"/>
              </a:buClr>
              <a:buSzPts val="3200"/>
            </a:pPr>
            <a:r>
              <a:rPr lang="cs-CZ" sz="3200"/>
              <a:t>Eurobarometer, 2017</a:t>
            </a:r>
            <a:endParaRPr/>
          </a:p>
        </p:txBody>
      </p:sp>
      <p:pic>
        <p:nvPicPr>
          <p:cNvPr id="368" name="Google Shape;368;p93"/>
          <p:cNvPicPr preferRelativeResize="0">
            <a:picLocks noGrp="1"/>
          </p:cNvPicPr>
          <p:nvPr>
            <p:ph type="body" idx="1"/>
          </p:nvPr>
        </p:nvPicPr>
        <p:blipFill rotWithShape="1">
          <a:blip r:embed="rId3">
            <a:alphaModFix/>
          </a:blip>
          <a:srcRect/>
          <a:stretch/>
        </p:blipFill>
        <p:spPr>
          <a:xfrm>
            <a:off x="1593090" y="764704"/>
            <a:ext cx="9074910" cy="5976664"/>
          </a:xfrm>
          <a:prstGeom prst="rect">
            <a:avLst/>
          </a:prstGeom>
          <a:noFill/>
          <a:ln>
            <a:noFill/>
          </a:ln>
        </p:spPr>
      </p:pic>
    </p:spTree>
    <p:extLst>
      <p:ext uri="{BB962C8B-B14F-4D97-AF65-F5344CB8AC3E}">
        <p14:creationId xmlns:p14="http://schemas.microsoft.com/office/powerpoint/2010/main" val="2457731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i="1" dirty="0"/>
              <a:t>„Ideální porozvodová péče by tedy měla vypadat tak, že dítě zůstane v místě jednoho bydliště, kde má svůj prostor, jídlo, které chystá matka, pravidelný spánkový režim, a volný čas tráví s otcem. Matka má tak možnost kontroly, není přitom zatížena stresem z povinností výhradní péče a má i nižší finanční náklady. Otec má v průběhu každodenního kontaktu přehled o finančních nárocích vlastního potomka […].“</a:t>
            </a:r>
          </a:p>
          <a:p>
            <a:pPr marL="400050" lvl="1" indent="0">
              <a:buNone/>
            </a:pPr>
            <a:r>
              <a:rPr lang="cs-CZ" dirty="0"/>
              <a:t>Kamila Holásková (</a:t>
            </a:r>
            <a:r>
              <a:rPr lang="cs-CZ" dirty="0" err="1"/>
              <a:t>PdF</a:t>
            </a:r>
            <a:r>
              <a:rPr lang="cs-CZ" dirty="0"/>
              <a:t> UP): Experiment střídavá péče</a:t>
            </a:r>
          </a:p>
          <a:p>
            <a:endParaRPr lang="cs-CZ" dirty="0"/>
          </a:p>
        </p:txBody>
      </p:sp>
    </p:spTree>
    <p:extLst>
      <p:ext uri="{BB962C8B-B14F-4D97-AF65-F5344CB8AC3E}">
        <p14:creationId xmlns:p14="http://schemas.microsoft.com/office/powerpoint/2010/main" val="1530394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93"/>
        <p:cNvGrpSpPr/>
        <p:nvPr/>
      </p:nvGrpSpPr>
      <p:grpSpPr>
        <a:xfrm>
          <a:off x="0" y="0"/>
          <a:ext cx="0" cy="0"/>
          <a:chOff x="0" y="0"/>
          <a:chExt cx="0" cy="0"/>
        </a:xfrm>
      </p:grpSpPr>
      <p:sp>
        <p:nvSpPr>
          <p:cNvPr id="494" name="Google Shape;494;p65"/>
          <p:cNvSpPr txBox="1">
            <a:spLocks noGrp="1"/>
          </p:cNvSpPr>
          <p:nvPr>
            <p:ph type="title"/>
          </p:nvPr>
        </p:nvSpPr>
        <p:spPr>
          <a:xfrm>
            <a:off x="927463" y="274638"/>
            <a:ext cx="9283337" cy="1143000"/>
          </a:xfrm>
          <a:prstGeom prst="rect">
            <a:avLst/>
          </a:prstGeom>
          <a:noFill/>
          <a:ln>
            <a:noFill/>
          </a:ln>
        </p:spPr>
        <p:txBody>
          <a:bodyPr spcFirstLastPara="1" vert="horz" wrap="square" lIns="91425" tIns="45700" rIns="91425" bIns="45700" rtlCol="0" anchor="ctr" anchorCtr="0">
            <a:normAutofit fontScale="90000"/>
          </a:bodyPr>
          <a:lstStyle/>
          <a:p>
            <a:pPr algn="ctr">
              <a:lnSpc>
                <a:spcPct val="100000"/>
              </a:lnSpc>
              <a:spcBef>
                <a:spcPts val="0"/>
              </a:spcBef>
              <a:buClr>
                <a:schemeClr val="dk1"/>
              </a:buClr>
              <a:buSzPts val="4400"/>
            </a:pPr>
            <a:r>
              <a:rPr lang="cs-CZ" u="sng" dirty="0"/>
              <a:t>Střídavá péče: komparace Česko - Švédsko</a:t>
            </a:r>
            <a:endParaRPr u="sng" dirty="0"/>
          </a:p>
        </p:txBody>
      </p:sp>
      <p:sp>
        <p:nvSpPr>
          <p:cNvPr id="495" name="Google Shape;495;p65"/>
          <p:cNvSpPr txBox="1">
            <a:spLocks noGrp="1"/>
          </p:cNvSpPr>
          <p:nvPr>
            <p:ph type="body" idx="1"/>
          </p:nvPr>
        </p:nvSpPr>
        <p:spPr>
          <a:xfrm>
            <a:off x="509451" y="1533236"/>
            <a:ext cx="10567852" cy="4776084"/>
          </a:xfrm>
          <a:prstGeom prst="rect">
            <a:avLst/>
          </a:prstGeom>
          <a:noFill/>
          <a:ln>
            <a:noFill/>
          </a:ln>
        </p:spPr>
        <p:txBody>
          <a:bodyPr spcFirstLastPara="1" vert="horz" wrap="square" lIns="91425" tIns="45700" rIns="91425" bIns="45700" rtlCol="0" anchor="t" anchorCtr="0">
            <a:normAutofit/>
          </a:bodyPr>
          <a:lstStyle/>
          <a:p>
            <a:pPr marL="342900" indent="-342900">
              <a:lnSpc>
                <a:spcPct val="100000"/>
              </a:lnSpc>
              <a:spcBef>
                <a:spcPts val="0"/>
              </a:spcBef>
              <a:buClr>
                <a:schemeClr val="dk1"/>
              </a:buClr>
              <a:buSzPts val="3200"/>
            </a:pPr>
            <a:r>
              <a:rPr lang="cs-CZ" dirty="0"/>
              <a:t>ČR – SP není považována za standardní řešení</a:t>
            </a:r>
            <a:endParaRPr dirty="0"/>
          </a:p>
          <a:p>
            <a:pPr marL="742950" lvl="1" indent="-285750">
              <a:lnSpc>
                <a:spcPct val="100000"/>
              </a:lnSpc>
              <a:spcBef>
                <a:spcPts val="560"/>
              </a:spcBef>
              <a:buClr>
                <a:schemeClr val="dk1"/>
              </a:buClr>
              <a:buSzPts val="2800"/>
              <a:buFont typeface="Noto Sans Symbols"/>
              <a:buChar char="⮚"/>
            </a:pPr>
            <a:r>
              <a:rPr lang="cs-CZ" dirty="0"/>
              <a:t>soud </a:t>
            </a:r>
            <a:r>
              <a:rPr lang="cs-CZ" u="sng" dirty="0"/>
              <a:t>může</a:t>
            </a:r>
            <a:r>
              <a:rPr lang="cs-CZ" dirty="0"/>
              <a:t>, je-li to v zájmu dítěte</a:t>
            </a:r>
            <a:endParaRPr dirty="0"/>
          </a:p>
          <a:p>
            <a:pPr marL="342900" indent="-342900">
              <a:lnSpc>
                <a:spcPct val="100000"/>
              </a:lnSpc>
              <a:spcBef>
                <a:spcPts val="640"/>
              </a:spcBef>
              <a:buClr>
                <a:schemeClr val="dk1"/>
              </a:buClr>
              <a:buSzPts val="3200"/>
            </a:pPr>
            <a:r>
              <a:rPr lang="cs-CZ" dirty="0"/>
              <a:t>Švédsko – SP je první volbou (původně platil model obdobný českému)</a:t>
            </a:r>
            <a:endParaRPr dirty="0"/>
          </a:p>
          <a:p>
            <a:pPr marL="342900" indent="-342900">
              <a:lnSpc>
                <a:spcPct val="100000"/>
              </a:lnSpc>
              <a:spcBef>
                <a:spcPts val="640"/>
              </a:spcBef>
              <a:buClr>
                <a:schemeClr val="dk1"/>
              </a:buClr>
              <a:buSzPts val="3200"/>
              <a:buFont typeface="Noto Sans Symbols"/>
              <a:buChar char="⮚"/>
            </a:pPr>
            <a:r>
              <a:rPr lang="cs-CZ" dirty="0"/>
              <a:t>počet dětí v SP po rozvodu:</a:t>
            </a:r>
            <a:endParaRPr dirty="0"/>
          </a:p>
          <a:p>
            <a:pPr marL="742950" lvl="1" indent="-285750">
              <a:lnSpc>
                <a:spcPct val="100000"/>
              </a:lnSpc>
              <a:spcBef>
                <a:spcPts val="560"/>
              </a:spcBef>
              <a:buClr>
                <a:schemeClr val="dk1"/>
              </a:buClr>
              <a:buSzPts val="2800"/>
              <a:buChar char="–"/>
            </a:pPr>
            <a:r>
              <a:rPr lang="cs-CZ" dirty="0"/>
              <a:t>Česko – 17% dětí (75% v péči matky)</a:t>
            </a:r>
            <a:endParaRPr dirty="0"/>
          </a:p>
          <a:p>
            <a:pPr marL="742950" lvl="1" indent="-285750">
              <a:lnSpc>
                <a:spcPct val="100000"/>
              </a:lnSpc>
              <a:spcBef>
                <a:spcPts val="560"/>
              </a:spcBef>
              <a:buClr>
                <a:schemeClr val="dk1"/>
              </a:buClr>
              <a:buSzPts val="2800"/>
              <a:buChar char="–"/>
            </a:pPr>
            <a:r>
              <a:rPr lang="cs-CZ" dirty="0"/>
              <a:t>Švédsko – cca 40%</a:t>
            </a:r>
            <a:endParaRPr dirty="0"/>
          </a:p>
        </p:txBody>
      </p:sp>
    </p:spTree>
    <p:extLst>
      <p:ext uri="{BB962C8B-B14F-4D97-AF65-F5344CB8AC3E}">
        <p14:creationId xmlns:p14="http://schemas.microsoft.com/office/powerpoint/2010/main" val="1405110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stretch>
            <a:fillRect/>
          </a:stretch>
        </p:blipFill>
        <p:spPr>
          <a:xfrm>
            <a:off x="1448593" y="365125"/>
            <a:ext cx="8268062" cy="6198003"/>
          </a:xfrm>
          <a:prstGeom prst="rect">
            <a:avLst/>
          </a:prstGeom>
        </p:spPr>
      </p:pic>
    </p:spTree>
    <p:extLst>
      <p:ext uri="{BB962C8B-B14F-4D97-AF65-F5344CB8AC3E}">
        <p14:creationId xmlns:p14="http://schemas.microsoft.com/office/powerpoint/2010/main" val="17792698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99"/>
        <p:cNvGrpSpPr/>
        <p:nvPr/>
      </p:nvGrpSpPr>
      <p:grpSpPr>
        <a:xfrm>
          <a:off x="0" y="0"/>
          <a:ext cx="0" cy="0"/>
          <a:chOff x="0" y="0"/>
          <a:chExt cx="0" cy="0"/>
        </a:xfrm>
      </p:grpSpPr>
      <p:sp>
        <p:nvSpPr>
          <p:cNvPr id="500" name="Google Shape;500;p66"/>
          <p:cNvSpPr txBox="1">
            <a:spLocks noGrp="1"/>
          </p:cNvSpPr>
          <p:nvPr>
            <p:ph type="body" idx="1"/>
          </p:nvPr>
        </p:nvSpPr>
        <p:spPr>
          <a:xfrm>
            <a:off x="783771" y="1124744"/>
            <a:ext cx="10241280" cy="5616624"/>
          </a:xfrm>
          <a:prstGeom prst="rect">
            <a:avLst/>
          </a:prstGeom>
          <a:noFill/>
          <a:ln>
            <a:noFill/>
          </a:ln>
        </p:spPr>
        <p:txBody>
          <a:bodyPr spcFirstLastPara="1" vert="horz" wrap="square" lIns="91425" tIns="45700" rIns="91425" bIns="45700" rtlCol="0" anchor="t" anchorCtr="0">
            <a:normAutofit/>
          </a:bodyPr>
          <a:lstStyle/>
          <a:p>
            <a:pPr marL="342900" indent="-342900">
              <a:lnSpc>
                <a:spcPct val="100000"/>
              </a:lnSpc>
              <a:spcBef>
                <a:spcPts val="0"/>
              </a:spcBef>
              <a:buClr>
                <a:schemeClr val="dk1"/>
              </a:buClr>
              <a:buSzPts val="3200"/>
              <a:buFont typeface="Noto Sans Symbols"/>
              <a:buChar char="✔"/>
            </a:pPr>
            <a:r>
              <a:rPr lang="cs-CZ" i="1" dirty="0"/>
              <a:t>„Střídavé péče o děti přibývá, není vždy ale pro děti“</a:t>
            </a:r>
            <a:endParaRPr dirty="0"/>
          </a:p>
          <a:p>
            <a:pPr marL="342900" indent="-342900">
              <a:lnSpc>
                <a:spcPct val="100000"/>
              </a:lnSpc>
              <a:spcBef>
                <a:spcPts val="592"/>
              </a:spcBef>
              <a:buClr>
                <a:schemeClr val="dk1"/>
              </a:buClr>
              <a:buSzPts val="3200"/>
              <a:buFont typeface="Noto Sans Symbols"/>
              <a:buChar char="✔"/>
            </a:pPr>
            <a:r>
              <a:rPr lang="cs-CZ" i="1" dirty="0"/>
              <a:t>„Střídavá péče: Zbraň pro pomstu po rozvodu“</a:t>
            </a:r>
            <a:endParaRPr dirty="0"/>
          </a:p>
          <a:p>
            <a:pPr marL="342900" indent="-342900">
              <a:lnSpc>
                <a:spcPct val="100000"/>
              </a:lnSpc>
              <a:spcBef>
                <a:spcPts val="592"/>
              </a:spcBef>
              <a:buClr>
                <a:schemeClr val="dk1"/>
              </a:buClr>
              <a:buSzPts val="3200"/>
              <a:buFont typeface="Noto Sans Symbols"/>
              <a:buChar char="✔"/>
            </a:pPr>
            <a:r>
              <a:rPr lang="cs-CZ" i="1" dirty="0"/>
              <a:t>„Mezi dvěma kameny. Střídavá péče očima dětí, jež v ní vyrostly“</a:t>
            </a:r>
            <a:endParaRPr dirty="0"/>
          </a:p>
          <a:p>
            <a:pPr marL="342900" indent="-342900">
              <a:lnSpc>
                <a:spcPct val="100000"/>
              </a:lnSpc>
              <a:spcBef>
                <a:spcPts val="592"/>
              </a:spcBef>
              <a:buClr>
                <a:schemeClr val="dk1"/>
              </a:buClr>
              <a:buSzPts val="3200"/>
              <a:buFont typeface="Noto Sans Symbols"/>
              <a:buChar char="✔"/>
            </a:pPr>
            <a:r>
              <a:rPr lang="cs-CZ" i="1" dirty="0"/>
              <a:t>„Střídavá péče? Zločin na dětech!“</a:t>
            </a:r>
            <a:endParaRPr dirty="0"/>
          </a:p>
          <a:p>
            <a:pPr marL="342900" indent="-342900">
              <a:lnSpc>
                <a:spcPct val="100000"/>
              </a:lnSpc>
              <a:spcBef>
                <a:spcPts val="592"/>
              </a:spcBef>
              <a:buClr>
                <a:schemeClr val="dk1"/>
              </a:buClr>
              <a:buSzPts val="3200"/>
              <a:buFont typeface="Noto Sans Symbols"/>
              <a:buChar char="✔"/>
            </a:pPr>
            <a:r>
              <a:rPr lang="cs-CZ" i="1" dirty="0"/>
              <a:t>„Střídavé péči lidstvo ještě nedorostlo“</a:t>
            </a:r>
            <a:endParaRPr dirty="0"/>
          </a:p>
          <a:p>
            <a:pPr marL="342900" indent="-342900">
              <a:lnSpc>
                <a:spcPct val="100000"/>
              </a:lnSpc>
              <a:spcBef>
                <a:spcPts val="592"/>
              </a:spcBef>
              <a:buClr>
                <a:schemeClr val="dk1"/>
              </a:buClr>
              <a:buSzPts val="3200"/>
              <a:buFont typeface="Noto Sans Symbols"/>
              <a:buChar char="✔"/>
            </a:pPr>
            <a:r>
              <a:rPr lang="cs-CZ" i="1" dirty="0"/>
              <a:t>Experiment střídavá péče: rodiče dělají základní chyby, ženou dítě do záhuby</a:t>
            </a:r>
            <a:endParaRPr dirty="0"/>
          </a:p>
          <a:p>
            <a:pPr marL="342900" indent="-342900">
              <a:lnSpc>
                <a:spcPct val="100000"/>
              </a:lnSpc>
              <a:spcBef>
                <a:spcPts val="592"/>
              </a:spcBef>
              <a:buClr>
                <a:schemeClr val="dk1"/>
              </a:buClr>
              <a:buSzPts val="3200"/>
              <a:buFont typeface="Noto Sans Symbols"/>
              <a:buChar char="✔"/>
            </a:pPr>
            <a:r>
              <a:rPr lang="cs-CZ" i="1" dirty="0"/>
              <a:t>„Střídavá péče o děti je minové pole. Funguje jen při splnění klíčových podmínek“</a:t>
            </a:r>
            <a:endParaRPr dirty="0"/>
          </a:p>
          <a:p>
            <a:pPr marL="342900" indent="-154940">
              <a:lnSpc>
                <a:spcPct val="100000"/>
              </a:lnSpc>
              <a:spcBef>
                <a:spcPts val="592"/>
              </a:spcBef>
              <a:buClr>
                <a:schemeClr val="dk1"/>
              </a:buClr>
              <a:buSzPts val="3200"/>
              <a:buNone/>
            </a:pPr>
            <a:endParaRPr dirty="0"/>
          </a:p>
          <a:p>
            <a:pPr marL="342900" indent="-154940">
              <a:lnSpc>
                <a:spcPct val="100000"/>
              </a:lnSpc>
              <a:spcBef>
                <a:spcPts val="592"/>
              </a:spcBef>
              <a:buClr>
                <a:schemeClr val="dk1"/>
              </a:buClr>
              <a:buSzPts val="3200"/>
              <a:buNone/>
            </a:pPr>
            <a:endParaRPr dirty="0"/>
          </a:p>
          <a:p>
            <a:pPr marL="342900" indent="-154940">
              <a:lnSpc>
                <a:spcPct val="100000"/>
              </a:lnSpc>
              <a:spcBef>
                <a:spcPts val="592"/>
              </a:spcBef>
              <a:buClr>
                <a:schemeClr val="dk1"/>
              </a:buClr>
              <a:buSzPts val="3200"/>
              <a:buNone/>
            </a:pPr>
            <a:endParaRPr dirty="0"/>
          </a:p>
          <a:p>
            <a:pPr marL="342900" indent="-154940">
              <a:lnSpc>
                <a:spcPct val="100000"/>
              </a:lnSpc>
              <a:spcBef>
                <a:spcPts val="592"/>
              </a:spcBef>
              <a:buClr>
                <a:schemeClr val="dk1"/>
              </a:buClr>
              <a:buSzPts val="3200"/>
              <a:buNone/>
            </a:pPr>
            <a:endParaRPr dirty="0"/>
          </a:p>
          <a:p>
            <a:pPr marL="342900" indent="-154940">
              <a:lnSpc>
                <a:spcPct val="100000"/>
              </a:lnSpc>
              <a:spcBef>
                <a:spcPts val="592"/>
              </a:spcBef>
              <a:buClr>
                <a:schemeClr val="dk1"/>
              </a:buClr>
              <a:buSzPts val="3200"/>
              <a:buNone/>
            </a:pPr>
            <a:endParaRPr dirty="0"/>
          </a:p>
        </p:txBody>
      </p:sp>
      <p:sp>
        <p:nvSpPr>
          <p:cNvPr id="501" name="Google Shape;501;p66"/>
          <p:cNvSpPr txBox="1">
            <a:spLocks noGrp="1"/>
          </p:cNvSpPr>
          <p:nvPr>
            <p:ph type="title"/>
          </p:nvPr>
        </p:nvSpPr>
        <p:spPr>
          <a:xfrm>
            <a:off x="1981200" y="188640"/>
            <a:ext cx="8229600" cy="936104"/>
          </a:xfrm>
          <a:prstGeom prst="rect">
            <a:avLst/>
          </a:prstGeom>
          <a:noFill/>
          <a:ln>
            <a:noFill/>
          </a:ln>
        </p:spPr>
        <p:txBody>
          <a:bodyPr spcFirstLastPara="1" vert="horz" wrap="square" lIns="91425" tIns="45700" rIns="91425" bIns="45700" rtlCol="0" anchor="ctr" anchorCtr="0">
            <a:normAutofit/>
          </a:bodyPr>
          <a:lstStyle/>
          <a:p>
            <a:pPr algn="ctr">
              <a:lnSpc>
                <a:spcPct val="100000"/>
              </a:lnSpc>
              <a:spcBef>
                <a:spcPts val="0"/>
              </a:spcBef>
              <a:buClr>
                <a:schemeClr val="dk1"/>
              </a:buClr>
              <a:buSzPts val="4400"/>
            </a:pPr>
            <a:r>
              <a:rPr lang="cs-CZ"/>
              <a:t>Zobrazení v médiích – česká média </a:t>
            </a:r>
            <a:endParaRPr/>
          </a:p>
        </p:txBody>
      </p:sp>
    </p:spTree>
    <p:extLst>
      <p:ext uri="{BB962C8B-B14F-4D97-AF65-F5344CB8AC3E}">
        <p14:creationId xmlns:p14="http://schemas.microsoft.com/office/powerpoint/2010/main" val="1443588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505"/>
        <p:cNvGrpSpPr/>
        <p:nvPr/>
      </p:nvGrpSpPr>
      <p:grpSpPr>
        <a:xfrm>
          <a:off x="0" y="0"/>
          <a:ext cx="0" cy="0"/>
          <a:chOff x="0" y="0"/>
          <a:chExt cx="0" cy="0"/>
        </a:xfrm>
      </p:grpSpPr>
      <p:sp>
        <p:nvSpPr>
          <p:cNvPr id="506" name="Google Shape;506;p67"/>
          <p:cNvSpPr txBox="1">
            <a:spLocks noGrp="1"/>
          </p:cNvSpPr>
          <p:nvPr>
            <p:ph type="title"/>
          </p:nvPr>
        </p:nvSpPr>
        <p:spPr>
          <a:xfrm>
            <a:off x="1981200" y="274638"/>
            <a:ext cx="8229600" cy="1143000"/>
          </a:xfrm>
          <a:prstGeom prst="rect">
            <a:avLst/>
          </a:prstGeom>
          <a:noFill/>
          <a:ln>
            <a:noFill/>
          </a:ln>
        </p:spPr>
        <p:txBody>
          <a:bodyPr spcFirstLastPara="1" vert="horz" wrap="square" lIns="91425" tIns="45700" rIns="91425" bIns="45700" rtlCol="0" anchor="ctr" anchorCtr="0">
            <a:normAutofit/>
          </a:bodyPr>
          <a:lstStyle/>
          <a:p>
            <a:pPr algn="ctr">
              <a:lnSpc>
                <a:spcPct val="100000"/>
              </a:lnSpc>
              <a:spcBef>
                <a:spcPts val="0"/>
              </a:spcBef>
              <a:buClr>
                <a:schemeClr val="dk1"/>
              </a:buClr>
              <a:buSzPts val="4400"/>
            </a:pPr>
            <a:r>
              <a:rPr lang="cs-CZ"/>
              <a:t>Švédská média</a:t>
            </a:r>
            <a:endParaRPr/>
          </a:p>
        </p:txBody>
      </p:sp>
      <p:sp>
        <p:nvSpPr>
          <p:cNvPr id="507" name="Google Shape;507;p67"/>
          <p:cNvSpPr txBox="1">
            <a:spLocks noGrp="1"/>
          </p:cNvSpPr>
          <p:nvPr>
            <p:ph type="body" idx="1"/>
          </p:nvPr>
        </p:nvSpPr>
        <p:spPr>
          <a:xfrm>
            <a:off x="522514" y="1268761"/>
            <a:ext cx="10750732" cy="4857403"/>
          </a:xfrm>
          <a:prstGeom prst="rect">
            <a:avLst/>
          </a:prstGeom>
          <a:noFill/>
          <a:ln>
            <a:noFill/>
          </a:ln>
        </p:spPr>
        <p:txBody>
          <a:bodyPr spcFirstLastPara="1" vert="horz" wrap="square" lIns="91425" tIns="45700" rIns="91425" bIns="45700" rtlCol="0" anchor="t" anchorCtr="0">
            <a:normAutofit/>
          </a:bodyPr>
          <a:lstStyle/>
          <a:p>
            <a:pPr marL="342900" indent="-342900">
              <a:lnSpc>
                <a:spcPct val="100000"/>
              </a:lnSpc>
              <a:spcBef>
                <a:spcPts val="0"/>
              </a:spcBef>
              <a:buClr>
                <a:schemeClr val="dk1"/>
              </a:buClr>
              <a:buSzPts val="3200"/>
              <a:buFont typeface="Noto Sans Symbols"/>
              <a:buChar char="✔"/>
            </a:pPr>
            <a:r>
              <a:rPr lang="cs-CZ" i="1" dirty="0"/>
              <a:t>„</a:t>
            </a:r>
            <a:r>
              <a:rPr lang="cs-CZ" i="1" dirty="0" err="1"/>
              <a:t>Fler</a:t>
            </a:r>
            <a:r>
              <a:rPr lang="cs-CZ" i="1" dirty="0"/>
              <a:t> </a:t>
            </a:r>
            <a:r>
              <a:rPr lang="cs-CZ" i="1" dirty="0" err="1"/>
              <a:t>väljer</a:t>
            </a:r>
            <a:r>
              <a:rPr lang="cs-CZ" i="1" dirty="0"/>
              <a:t> </a:t>
            </a:r>
            <a:r>
              <a:rPr lang="cs-CZ" i="1" dirty="0" err="1"/>
              <a:t>växelvis</a:t>
            </a:r>
            <a:r>
              <a:rPr lang="cs-CZ" i="1" dirty="0"/>
              <a:t> </a:t>
            </a:r>
            <a:r>
              <a:rPr lang="cs-CZ" i="1" dirty="0" err="1"/>
              <a:t>boende</a:t>
            </a:r>
            <a:r>
              <a:rPr lang="cs-CZ" i="1" dirty="0"/>
              <a:t>“ </a:t>
            </a:r>
            <a:r>
              <a:rPr lang="cs-CZ" dirty="0"/>
              <a:t>(Střídavá péče čím dál častější)</a:t>
            </a:r>
            <a:endParaRPr dirty="0"/>
          </a:p>
          <a:p>
            <a:pPr marL="342900" indent="-342900">
              <a:lnSpc>
                <a:spcPct val="100000"/>
              </a:lnSpc>
              <a:spcBef>
                <a:spcPts val="640"/>
              </a:spcBef>
              <a:buClr>
                <a:schemeClr val="dk1"/>
              </a:buClr>
              <a:buSzPts val="3200"/>
              <a:buFont typeface="Noto Sans Symbols"/>
              <a:buChar char="✔"/>
            </a:pPr>
            <a:r>
              <a:rPr lang="cs-CZ" i="1" dirty="0"/>
              <a:t>„</a:t>
            </a:r>
            <a:r>
              <a:rPr lang="cs-CZ" i="1" dirty="0" err="1"/>
              <a:t>Barnen</a:t>
            </a:r>
            <a:r>
              <a:rPr lang="cs-CZ" i="1" dirty="0"/>
              <a:t> </a:t>
            </a:r>
            <a:r>
              <a:rPr lang="cs-CZ" i="1" dirty="0" err="1"/>
              <a:t>behöver</a:t>
            </a:r>
            <a:r>
              <a:rPr lang="cs-CZ" i="1" dirty="0"/>
              <a:t> </a:t>
            </a:r>
            <a:r>
              <a:rPr lang="cs-CZ" i="1" dirty="0" err="1"/>
              <a:t>båda</a:t>
            </a:r>
            <a:r>
              <a:rPr lang="cs-CZ" i="1" dirty="0"/>
              <a:t> </a:t>
            </a:r>
            <a:r>
              <a:rPr lang="cs-CZ" i="1" dirty="0" err="1"/>
              <a:t>sina</a:t>
            </a:r>
            <a:r>
              <a:rPr lang="cs-CZ" i="1" dirty="0"/>
              <a:t> </a:t>
            </a:r>
            <a:r>
              <a:rPr lang="cs-CZ" i="1" dirty="0" err="1"/>
              <a:t>föräldrar</a:t>
            </a:r>
            <a:r>
              <a:rPr lang="cs-CZ" i="1" dirty="0"/>
              <a:t>”</a:t>
            </a:r>
            <a:r>
              <a:rPr lang="cs-CZ" dirty="0"/>
              <a:t> (Děti potřebují oba rodiče)</a:t>
            </a:r>
            <a:endParaRPr dirty="0"/>
          </a:p>
          <a:p>
            <a:pPr marL="342900" indent="-342900">
              <a:lnSpc>
                <a:spcPct val="100000"/>
              </a:lnSpc>
              <a:spcBef>
                <a:spcPts val="640"/>
              </a:spcBef>
              <a:buClr>
                <a:schemeClr val="dk1"/>
              </a:buClr>
              <a:buSzPts val="3200"/>
              <a:buFont typeface="Noto Sans Symbols"/>
              <a:buChar char="✔"/>
            </a:pPr>
            <a:r>
              <a:rPr lang="cs-CZ" i="1" dirty="0"/>
              <a:t>„</a:t>
            </a:r>
            <a:r>
              <a:rPr lang="cs-CZ" i="1" dirty="0" err="1"/>
              <a:t>Tips</a:t>
            </a:r>
            <a:r>
              <a:rPr lang="cs-CZ" i="1" dirty="0"/>
              <a:t> </a:t>
            </a:r>
            <a:r>
              <a:rPr lang="cs-CZ" i="1" dirty="0" err="1"/>
              <a:t>från</a:t>
            </a:r>
            <a:r>
              <a:rPr lang="cs-CZ" i="1" dirty="0"/>
              <a:t> </a:t>
            </a:r>
            <a:r>
              <a:rPr lang="cs-CZ" i="1" dirty="0" err="1"/>
              <a:t>barnpsykologen</a:t>
            </a:r>
            <a:r>
              <a:rPr lang="cs-CZ" i="1" dirty="0"/>
              <a:t> </a:t>
            </a:r>
            <a:r>
              <a:rPr lang="cs-CZ" i="1" dirty="0" err="1"/>
              <a:t>om</a:t>
            </a:r>
            <a:r>
              <a:rPr lang="cs-CZ" i="1" dirty="0"/>
              <a:t> </a:t>
            </a:r>
            <a:r>
              <a:rPr lang="cs-CZ" i="1" dirty="0" err="1"/>
              <a:t>växelvis</a:t>
            </a:r>
            <a:r>
              <a:rPr lang="cs-CZ" i="1" dirty="0"/>
              <a:t> </a:t>
            </a:r>
            <a:r>
              <a:rPr lang="cs-CZ" i="1" dirty="0" err="1"/>
              <a:t>boende</a:t>
            </a:r>
            <a:r>
              <a:rPr lang="cs-CZ" i="1" dirty="0"/>
              <a:t>“</a:t>
            </a:r>
            <a:r>
              <a:rPr lang="cs-CZ" dirty="0"/>
              <a:t> (Rady dětského psychologa ohledně střídavé péče)</a:t>
            </a:r>
            <a:endParaRPr dirty="0"/>
          </a:p>
          <a:p>
            <a:pPr marL="342900" indent="-342900">
              <a:lnSpc>
                <a:spcPct val="100000"/>
              </a:lnSpc>
              <a:spcBef>
                <a:spcPts val="640"/>
              </a:spcBef>
              <a:buClr>
                <a:schemeClr val="dk1"/>
              </a:buClr>
              <a:buSzPts val="3200"/>
              <a:buFont typeface="Noto Sans Symbols"/>
              <a:buChar char="✔"/>
            </a:pPr>
            <a:r>
              <a:rPr lang="cs-CZ" i="1" dirty="0"/>
              <a:t>„</a:t>
            </a:r>
            <a:r>
              <a:rPr lang="cs-CZ" i="1" dirty="0" err="1"/>
              <a:t>Växelvist</a:t>
            </a:r>
            <a:r>
              <a:rPr lang="cs-CZ" i="1" dirty="0"/>
              <a:t> </a:t>
            </a:r>
            <a:r>
              <a:rPr lang="cs-CZ" i="1" dirty="0" err="1"/>
              <a:t>boende</a:t>
            </a:r>
            <a:r>
              <a:rPr lang="cs-CZ" i="1" dirty="0"/>
              <a:t> </a:t>
            </a:r>
            <a:r>
              <a:rPr lang="cs-CZ" i="1" dirty="0" err="1"/>
              <a:t>inte</a:t>
            </a:r>
            <a:r>
              <a:rPr lang="cs-CZ" i="1" dirty="0"/>
              <a:t> </a:t>
            </a:r>
            <a:r>
              <a:rPr lang="cs-CZ" i="1" dirty="0" err="1"/>
              <a:t>farligt</a:t>
            </a:r>
            <a:r>
              <a:rPr lang="cs-CZ" i="1" dirty="0"/>
              <a:t>“ </a:t>
            </a:r>
            <a:r>
              <a:rPr lang="cs-CZ" dirty="0"/>
              <a:t>(Střídavá péče není nebezpečná)</a:t>
            </a:r>
          </a:p>
          <a:p>
            <a:pPr marL="457200" lvl="1" indent="0">
              <a:lnSpc>
                <a:spcPct val="100000"/>
              </a:lnSpc>
              <a:spcBef>
                <a:spcPts val="640"/>
              </a:spcBef>
              <a:buClr>
                <a:schemeClr val="dk1"/>
              </a:buClr>
              <a:buSzPts val="3200"/>
              <a:buNone/>
            </a:pPr>
            <a:r>
              <a:rPr lang="cs-CZ" dirty="0"/>
              <a:t>(rešerši švédského tisku provedla </a:t>
            </a:r>
            <a:r>
              <a:rPr lang="cs-CZ" dirty="0" err="1"/>
              <a:t>skandinavistka</a:t>
            </a:r>
            <a:r>
              <a:rPr lang="cs-CZ" dirty="0"/>
              <a:t> Klára </a:t>
            </a:r>
            <a:r>
              <a:rPr lang="cs-CZ" dirty="0" err="1"/>
              <a:t>Fafejtová</a:t>
            </a:r>
            <a:r>
              <a:rPr lang="cs-CZ" dirty="0"/>
              <a:t>)</a:t>
            </a:r>
            <a:endParaRPr dirty="0"/>
          </a:p>
          <a:p>
            <a:pPr marL="342900" indent="-139700">
              <a:lnSpc>
                <a:spcPct val="100000"/>
              </a:lnSpc>
              <a:spcBef>
                <a:spcPts val="640"/>
              </a:spcBef>
              <a:buClr>
                <a:schemeClr val="dk1"/>
              </a:buClr>
              <a:buSzPts val="3200"/>
              <a:buNone/>
            </a:pPr>
            <a:endParaRPr dirty="0"/>
          </a:p>
          <a:p>
            <a:pPr marL="342900" indent="-139700">
              <a:lnSpc>
                <a:spcPct val="100000"/>
              </a:lnSpc>
              <a:spcBef>
                <a:spcPts val="640"/>
              </a:spcBef>
              <a:buClr>
                <a:schemeClr val="dk1"/>
              </a:buClr>
              <a:buSzPts val="3200"/>
              <a:buNone/>
            </a:pPr>
            <a:endParaRPr dirty="0"/>
          </a:p>
          <a:p>
            <a:pPr marL="342900" indent="-139700">
              <a:lnSpc>
                <a:spcPct val="100000"/>
              </a:lnSpc>
              <a:spcBef>
                <a:spcPts val="640"/>
              </a:spcBef>
              <a:buClr>
                <a:schemeClr val="dk1"/>
              </a:buClr>
              <a:buSzPts val="3200"/>
              <a:buNone/>
            </a:pPr>
            <a:endParaRPr dirty="0"/>
          </a:p>
        </p:txBody>
      </p:sp>
    </p:spTree>
    <p:extLst>
      <p:ext uri="{BB962C8B-B14F-4D97-AF65-F5344CB8AC3E}">
        <p14:creationId xmlns:p14="http://schemas.microsoft.com/office/powerpoint/2010/main" val="6450591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547"/>
        <p:cNvGrpSpPr/>
        <p:nvPr/>
      </p:nvGrpSpPr>
      <p:grpSpPr>
        <a:xfrm>
          <a:off x="0" y="0"/>
          <a:ext cx="0" cy="0"/>
          <a:chOff x="0" y="0"/>
          <a:chExt cx="0" cy="0"/>
        </a:xfrm>
      </p:grpSpPr>
      <p:sp>
        <p:nvSpPr>
          <p:cNvPr id="548" name="Google Shape;548;p77"/>
          <p:cNvSpPr txBox="1">
            <a:spLocks noGrp="1"/>
          </p:cNvSpPr>
          <p:nvPr>
            <p:ph type="title"/>
          </p:nvPr>
        </p:nvSpPr>
        <p:spPr>
          <a:xfrm>
            <a:off x="1981200" y="274638"/>
            <a:ext cx="8229600" cy="778098"/>
          </a:xfrm>
          <a:prstGeom prst="rect">
            <a:avLst/>
          </a:prstGeom>
          <a:noFill/>
          <a:ln>
            <a:noFill/>
          </a:ln>
        </p:spPr>
        <p:txBody>
          <a:bodyPr spcFirstLastPara="1" vert="horz" wrap="square" lIns="91425" tIns="45700" rIns="91425" bIns="45700" rtlCol="0" anchor="ctr" anchorCtr="0">
            <a:normAutofit/>
          </a:bodyPr>
          <a:lstStyle/>
          <a:p>
            <a:pPr algn="ctr">
              <a:lnSpc>
                <a:spcPct val="100000"/>
              </a:lnSpc>
              <a:spcBef>
                <a:spcPts val="0"/>
              </a:spcBef>
              <a:buClr>
                <a:schemeClr val="dk1"/>
              </a:buClr>
              <a:buSzPts val="4400"/>
            </a:pPr>
            <a:r>
              <a:rPr lang="cs-CZ" u="sng"/>
              <a:t>Švédská situace</a:t>
            </a:r>
            <a:endParaRPr u="sng"/>
          </a:p>
        </p:txBody>
      </p:sp>
      <p:sp>
        <p:nvSpPr>
          <p:cNvPr id="549" name="Google Shape;549;p77"/>
          <p:cNvSpPr txBox="1">
            <a:spLocks noGrp="1"/>
          </p:cNvSpPr>
          <p:nvPr>
            <p:ph type="body" idx="1"/>
          </p:nvPr>
        </p:nvSpPr>
        <p:spPr>
          <a:xfrm>
            <a:off x="888274" y="1196752"/>
            <a:ext cx="10232308" cy="5184576"/>
          </a:xfrm>
          <a:prstGeom prst="rect">
            <a:avLst/>
          </a:prstGeom>
          <a:noFill/>
          <a:ln>
            <a:noFill/>
          </a:ln>
        </p:spPr>
        <p:txBody>
          <a:bodyPr spcFirstLastPara="1" vert="horz" wrap="square" lIns="91425" tIns="45700" rIns="91425" bIns="45700" rtlCol="0" anchor="t" anchorCtr="0">
            <a:normAutofit/>
          </a:bodyPr>
          <a:lstStyle/>
          <a:p>
            <a:pPr marL="342900" indent="-342900">
              <a:lnSpc>
                <a:spcPct val="100000"/>
              </a:lnSpc>
              <a:spcBef>
                <a:spcPts val="0"/>
              </a:spcBef>
              <a:buClr>
                <a:schemeClr val="dk1"/>
              </a:buClr>
              <a:buSzPts val="2800"/>
              <a:buFont typeface="Noto Sans Symbols"/>
              <a:buChar char="✔"/>
            </a:pPr>
            <a:r>
              <a:rPr lang="cs-CZ" dirty="0"/>
              <a:t>otcovská dovolená – čtvrtina otců</a:t>
            </a:r>
            <a:endParaRPr dirty="0"/>
          </a:p>
          <a:p>
            <a:pPr marL="800100" lvl="1" indent="-342900">
              <a:lnSpc>
                <a:spcPct val="100000"/>
              </a:lnSpc>
              <a:spcBef>
                <a:spcPts val="560"/>
              </a:spcBef>
              <a:buClr>
                <a:schemeClr val="dk1"/>
              </a:buClr>
              <a:buSzPts val="2800"/>
            </a:pPr>
            <a:r>
              <a:rPr lang="cs-CZ" dirty="0"/>
              <a:t>český návrh podobného zákona („povinná“ rodičovská pro otce) vyvolal vlnu kritiky</a:t>
            </a:r>
            <a:endParaRPr dirty="0"/>
          </a:p>
          <a:p>
            <a:pPr marL="342900" indent="-342900">
              <a:lnSpc>
                <a:spcPct val="100000"/>
              </a:lnSpc>
              <a:spcBef>
                <a:spcPts val="560"/>
              </a:spcBef>
              <a:buClr>
                <a:schemeClr val="dk1"/>
              </a:buClr>
              <a:buSzPts val="2800"/>
              <a:buFont typeface="Noto Sans Symbols"/>
              <a:buChar char="✔"/>
            </a:pPr>
            <a:r>
              <a:rPr lang="cs-CZ" dirty="0"/>
              <a:t>nejvyšší počet matek v Evropě, které odcházejí do práce před 3. rokem dítěte</a:t>
            </a:r>
            <a:endParaRPr dirty="0"/>
          </a:p>
          <a:p>
            <a:pPr marL="800100" lvl="1" indent="-342900">
              <a:lnSpc>
                <a:spcPct val="100000"/>
              </a:lnSpc>
              <a:spcBef>
                <a:spcPts val="560"/>
              </a:spcBef>
              <a:buClr>
                <a:schemeClr val="dk1"/>
              </a:buClr>
              <a:buSzPts val="2800"/>
            </a:pPr>
            <a:r>
              <a:rPr lang="cs-CZ" dirty="0"/>
              <a:t>ČR – přesně naopak</a:t>
            </a:r>
            <a:endParaRPr dirty="0"/>
          </a:p>
          <a:p>
            <a:pPr marL="457200" indent="-457200">
              <a:lnSpc>
                <a:spcPct val="100000"/>
              </a:lnSpc>
              <a:spcBef>
                <a:spcPts val="560"/>
              </a:spcBef>
              <a:buClr>
                <a:schemeClr val="dk1"/>
              </a:buClr>
              <a:buSzPts val="2800"/>
              <a:buFont typeface="Noto Sans Symbols"/>
              <a:buChar char="⮚"/>
            </a:pPr>
            <a:r>
              <a:rPr lang="cs-CZ" dirty="0"/>
              <a:t>muži mnohem více pečují &gt; menší pravděpodobnost, že někdo zpochybní jejich otcovské kompetence</a:t>
            </a:r>
            <a:endParaRPr dirty="0"/>
          </a:p>
          <a:p>
            <a:pPr marL="457200" indent="-457200">
              <a:lnSpc>
                <a:spcPct val="100000"/>
              </a:lnSpc>
              <a:spcBef>
                <a:spcPts val="560"/>
              </a:spcBef>
              <a:buClr>
                <a:schemeClr val="dk1"/>
              </a:buClr>
              <a:buSzPts val="2800"/>
              <a:buFont typeface="Noto Sans Symbols"/>
              <a:buChar char="⮚"/>
            </a:pPr>
            <a:r>
              <a:rPr lang="cs-CZ" dirty="0"/>
              <a:t>překonávání genderových stereotypů &gt; větší důraz na práva mužů</a:t>
            </a:r>
            <a:endParaRPr dirty="0"/>
          </a:p>
          <a:p>
            <a:pPr marL="342900" indent="-139700">
              <a:lnSpc>
                <a:spcPct val="100000"/>
              </a:lnSpc>
              <a:spcBef>
                <a:spcPts val="640"/>
              </a:spcBef>
              <a:buClr>
                <a:schemeClr val="dk1"/>
              </a:buClr>
              <a:buSzPts val="3200"/>
              <a:buNone/>
            </a:pPr>
            <a:endParaRPr dirty="0"/>
          </a:p>
        </p:txBody>
      </p:sp>
    </p:spTree>
    <p:extLst>
      <p:ext uri="{BB962C8B-B14F-4D97-AF65-F5344CB8AC3E}">
        <p14:creationId xmlns:p14="http://schemas.microsoft.com/office/powerpoint/2010/main" val="1284073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72"/>
        <p:cNvGrpSpPr/>
        <p:nvPr/>
      </p:nvGrpSpPr>
      <p:grpSpPr>
        <a:xfrm>
          <a:off x="0" y="0"/>
          <a:ext cx="0" cy="0"/>
          <a:chOff x="0" y="0"/>
          <a:chExt cx="0" cy="0"/>
        </a:xfrm>
      </p:grpSpPr>
      <p:sp>
        <p:nvSpPr>
          <p:cNvPr id="373" name="Google Shape;373;p94"/>
          <p:cNvSpPr txBox="1">
            <a:spLocks noGrp="1"/>
          </p:cNvSpPr>
          <p:nvPr>
            <p:ph type="title"/>
          </p:nvPr>
        </p:nvSpPr>
        <p:spPr>
          <a:xfrm>
            <a:off x="1981200" y="116632"/>
            <a:ext cx="8229600" cy="648072"/>
          </a:xfrm>
          <a:prstGeom prst="rect">
            <a:avLst/>
          </a:prstGeom>
          <a:noFill/>
          <a:ln>
            <a:noFill/>
          </a:ln>
        </p:spPr>
        <p:txBody>
          <a:bodyPr spcFirstLastPara="1" vert="horz" wrap="square" lIns="91425" tIns="45700" rIns="91425" bIns="45700" rtlCol="0" anchor="ctr" anchorCtr="0">
            <a:noAutofit/>
          </a:bodyPr>
          <a:lstStyle/>
          <a:p>
            <a:pPr>
              <a:lnSpc>
                <a:spcPct val="100000"/>
              </a:lnSpc>
              <a:spcBef>
                <a:spcPts val="0"/>
              </a:spcBef>
              <a:buClr>
                <a:schemeClr val="dk1"/>
              </a:buClr>
              <a:buSzPts val="3200"/>
            </a:pPr>
            <a:endParaRPr sz="3200"/>
          </a:p>
        </p:txBody>
      </p:sp>
      <p:pic>
        <p:nvPicPr>
          <p:cNvPr id="374" name="Google Shape;374;p94"/>
          <p:cNvPicPr preferRelativeResize="0">
            <a:picLocks noGrp="1"/>
          </p:cNvPicPr>
          <p:nvPr>
            <p:ph type="body" idx="1"/>
          </p:nvPr>
        </p:nvPicPr>
        <p:blipFill rotWithShape="1">
          <a:blip r:embed="rId3">
            <a:alphaModFix/>
          </a:blip>
          <a:srcRect/>
          <a:stretch/>
        </p:blipFill>
        <p:spPr>
          <a:xfrm>
            <a:off x="1616328" y="764704"/>
            <a:ext cx="8959344" cy="5832648"/>
          </a:xfrm>
          <a:prstGeom prst="rect">
            <a:avLst/>
          </a:prstGeom>
          <a:noFill/>
          <a:ln>
            <a:noFill/>
          </a:ln>
        </p:spPr>
      </p:pic>
    </p:spTree>
    <p:extLst>
      <p:ext uri="{BB962C8B-B14F-4D97-AF65-F5344CB8AC3E}">
        <p14:creationId xmlns:p14="http://schemas.microsoft.com/office/powerpoint/2010/main" val="430916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78"/>
        <p:cNvGrpSpPr/>
        <p:nvPr/>
      </p:nvGrpSpPr>
      <p:grpSpPr>
        <a:xfrm>
          <a:off x="0" y="0"/>
          <a:ext cx="0" cy="0"/>
          <a:chOff x="0" y="0"/>
          <a:chExt cx="0" cy="0"/>
        </a:xfrm>
      </p:grpSpPr>
      <p:sp>
        <p:nvSpPr>
          <p:cNvPr id="379" name="Google Shape;379;p95"/>
          <p:cNvSpPr txBox="1">
            <a:spLocks noGrp="1"/>
          </p:cNvSpPr>
          <p:nvPr>
            <p:ph type="title"/>
          </p:nvPr>
        </p:nvSpPr>
        <p:spPr>
          <a:xfrm>
            <a:off x="1981200" y="116632"/>
            <a:ext cx="8229600" cy="504056"/>
          </a:xfrm>
          <a:prstGeom prst="rect">
            <a:avLst/>
          </a:prstGeom>
          <a:noFill/>
          <a:ln>
            <a:noFill/>
          </a:ln>
        </p:spPr>
        <p:txBody>
          <a:bodyPr spcFirstLastPara="1" vert="horz" wrap="square" lIns="91425" tIns="45700" rIns="91425" bIns="45700" rtlCol="0" anchor="ctr" anchorCtr="0">
            <a:noAutofit/>
          </a:bodyPr>
          <a:lstStyle/>
          <a:p>
            <a:pPr>
              <a:lnSpc>
                <a:spcPct val="100000"/>
              </a:lnSpc>
              <a:spcBef>
                <a:spcPts val="0"/>
              </a:spcBef>
              <a:buClr>
                <a:schemeClr val="dk1"/>
              </a:buClr>
              <a:buSzPts val="3200"/>
            </a:pPr>
            <a:r>
              <a:rPr lang="cs-CZ" sz="3200"/>
              <a:t>výzkum CVVM</a:t>
            </a:r>
            <a:endParaRPr sz="3200"/>
          </a:p>
        </p:txBody>
      </p:sp>
      <p:pic>
        <p:nvPicPr>
          <p:cNvPr id="380" name="Google Shape;380;p95"/>
          <p:cNvPicPr preferRelativeResize="0">
            <a:picLocks noGrp="1"/>
          </p:cNvPicPr>
          <p:nvPr>
            <p:ph type="body" idx="1"/>
          </p:nvPr>
        </p:nvPicPr>
        <p:blipFill rotWithShape="1">
          <a:blip r:embed="rId3">
            <a:alphaModFix/>
          </a:blip>
          <a:srcRect/>
          <a:stretch/>
        </p:blipFill>
        <p:spPr>
          <a:xfrm>
            <a:off x="2195460" y="615962"/>
            <a:ext cx="7801080" cy="6126655"/>
          </a:xfrm>
          <a:prstGeom prst="rect">
            <a:avLst/>
          </a:prstGeom>
          <a:noFill/>
          <a:ln>
            <a:noFill/>
          </a:ln>
        </p:spPr>
      </p:pic>
      <p:sp>
        <p:nvSpPr>
          <p:cNvPr id="381" name="Google Shape;381;p95"/>
          <p:cNvSpPr/>
          <p:nvPr/>
        </p:nvSpPr>
        <p:spPr>
          <a:xfrm>
            <a:off x="2423592" y="4437112"/>
            <a:ext cx="2016224" cy="144016"/>
          </a:xfrm>
          <a:prstGeom prst="rightArrow">
            <a:avLst>
              <a:gd name="adj1" fmla="val 50000"/>
              <a:gd name="adj2" fmla="val 50000"/>
            </a:avLst>
          </a:prstGeom>
          <a:solidFill>
            <a:srgbClr val="FFFF00"/>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buClr>
                <a:srgbClr val="000000"/>
              </a:buClr>
              <a:buSzPts val="1800"/>
            </a:pPr>
            <a:endParaRPr>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1452242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85"/>
        <p:cNvGrpSpPr/>
        <p:nvPr/>
      </p:nvGrpSpPr>
      <p:grpSpPr>
        <a:xfrm>
          <a:off x="0" y="0"/>
          <a:ext cx="0" cy="0"/>
          <a:chOff x="0" y="0"/>
          <a:chExt cx="0" cy="0"/>
        </a:xfrm>
      </p:grpSpPr>
      <p:sp>
        <p:nvSpPr>
          <p:cNvPr id="386" name="Google Shape;386;p47"/>
          <p:cNvSpPr txBox="1">
            <a:spLocks noGrp="1"/>
          </p:cNvSpPr>
          <p:nvPr>
            <p:ph type="title"/>
          </p:nvPr>
        </p:nvSpPr>
        <p:spPr>
          <a:xfrm>
            <a:off x="1981200" y="274638"/>
            <a:ext cx="8229600" cy="1143000"/>
          </a:xfrm>
          <a:prstGeom prst="rect">
            <a:avLst/>
          </a:prstGeom>
          <a:noFill/>
          <a:ln>
            <a:noFill/>
          </a:ln>
        </p:spPr>
        <p:txBody>
          <a:bodyPr spcFirstLastPara="1" vert="horz" wrap="square" lIns="91425" tIns="45700" rIns="91425" bIns="45700" rtlCol="0" anchor="ctr" anchorCtr="0">
            <a:normAutofit/>
          </a:bodyPr>
          <a:lstStyle/>
          <a:p>
            <a:pPr algn="ctr">
              <a:lnSpc>
                <a:spcPct val="100000"/>
              </a:lnSpc>
              <a:spcBef>
                <a:spcPts val="0"/>
              </a:spcBef>
              <a:buClr>
                <a:schemeClr val="dk1"/>
              </a:buClr>
              <a:buSzPts val="4400"/>
            </a:pPr>
            <a:r>
              <a:rPr lang="cs-CZ"/>
              <a:t>Kvalitativní výzkumy</a:t>
            </a:r>
            <a:endParaRPr/>
          </a:p>
        </p:txBody>
      </p:sp>
      <p:sp>
        <p:nvSpPr>
          <p:cNvPr id="387" name="Google Shape;387;p47"/>
          <p:cNvSpPr txBox="1">
            <a:spLocks noGrp="1"/>
          </p:cNvSpPr>
          <p:nvPr>
            <p:ph type="body" idx="1"/>
          </p:nvPr>
        </p:nvSpPr>
        <p:spPr>
          <a:xfrm>
            <a:off x="849086" y="1600201"/>
            <a:ext cx="10398034" cy="4525963"/>
          </a:xfrm>
          <a:prstGeom prst="rect">
            <a:avLst/>
          </a:prstGeom>
          <a:noFill/>
          <a:ln>
            <a:noFill/>
          </a:ln>
        </p:spPr>
        <p:txBody>
          <a:bodyPr spcFirstLastPara="1" vert="horz" wrap="square" lIns="91425" tIns="45700" rIns="91425" bIns="45700" rtlCol="0" anchor="t" anchorCtr="0">
            <a:normAutofit/>
          </a:bodyPr>
          <a:lstStyle/>
          <a:p>
            <a:pPr marL="342900" indent="-342900">
              <a:lnSpc>
                <a:spcPct val="100000"/>
              </a:lnSpc>
              <a:spcBef>
                <a:spcPts val="0"/>
              </a:spcBef>
              <a:buClr>
                <a:schemeClr val="dk1"/>
              </a:buClr>
              <a:buSzPts val="3200"/>
            </a:pPr>
            <a:r>
              <a:rPr lang="cs-CZ" dirty="0"/>
              <a:t>muži jsou chváleni za to, že pečují</a:t>
            </a:r>
            <a:endParaRPr dirty="0"/>
          </a:p>
          <a:p>
            <a:pPr marL="342900" indent="-342900">
              <a:lnSpc>
                <a:spcPct val="100000"/>
              </a:lnSpc>
              <a:spcBef>
                <a:spcPts val="640"/>
              </a:spcBef>
              <a:buClr>
                <a:schemeClr val="dk1"/>
              </a:buClr>
              <a:buSzPts val="3200"/>
            </a:pPr>
            <a:r>
              <a:rPr lang="cs-CZ" dirty="0"/>
              <a:t>ženy živitelky &gt; schopnost živit rodinu je ignorována nebo jsou dokonce označovány za krkavčí matky </a:t>
            </a:r>
            <a:endParaRPr dirty="0"/>
          </a:p>
          <a:p>
            <a:pPr marL="342900" indent="-342900">
              <a:lnSpc>
                <a:spcPct val="100000"/>
              </a:lnSpc>
              <a:spcBef>
                <a:spcPts val="640"/>
              </a:spcBef>
              <a:buClr>
                <a:schemeClr val="dk1"/>
              </a:buClr>
              <a:buSzPts val="3200"/>
              <a:buFont typeface="Noto Sans Symbols"/>
              <a:buChar char="⮚"/>
            </a:pPr>
            <a:r>
              <a:rPr lang="cs-CZ" dirty="0"/>
              <a:t>ženy živitelky se přitom mnohem více podílejí na péči než muži živitelé</a:t>
            </a:r>
            <a:endParaRPr dirty="0"/>
          </a:p>
          <a:p>
            <a:pPr marL="342900" indent="-139700">
              <a:lnSpc>
                <a:spcPct val="100000"/>
              </a:lnSpc>
              <a:spcBef>
                <a:spcPts val="640"/>
              </a:spcBef>
              <a:buClr>
                <a:schemeClr val="dk1"/>
              </a:buClr>
              <a:buSzPts val="3200"/>
              <a:buNone/>
            </a:pPr>
            <a:endParaRPr dirty="0"/>
          </a:p>
        </p:txBody>
      </p:sp>
    </p:spTree>
    <p:extLst>
      <p:ext uri="{BB962C8B-B14F-4D97-AF65-F5344CB8AC3E}">
        <p14:creationId xmlns:p14="http://schemas.microsoft.com/office/powerpoint/2010/main" val="2002405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2" name="Google Shape;392;p48"/>
          <p:cNvSpPr txBox="1">
            <a:spLocks noGrp="1"/>
          </p:cNvSpPr>
          <p:nvPr>
            <p:ph type="title"/>
          </p:nvPr>
        </p:nvSpPr>
        <p:spPr>
          <a:xfrm>
            <a:off x="655783" y="274638"/>
            <a:ext cx="11000508" cy="2074242"/>
          </a:xfrm>
          <a:prstGeom prst="rect">
            <a:avLst/>
          </a:prstGeom>
          <a:noFill/>
          <a:ln>
            <a:noFill/>
          </a:ln>
        </p:spPr>
        <p:txBody>
          <a:bodyPr spcFirstLastPara="1" vert="horz" wrap="square" lIns="91425" tIns="45700" rIns="91425" bIns="45700" rtlCol="0" anchor="ctr" anchorCtr="0">
            <a:normAutofit/>
          </a:bodyPr>
          <a:lstStyle/>
          <a:p>
            <a:pPr algn="ctr">
              <a:lnSpc>
                <a:spcPct val="100000"/>
              </a:lnSpc>
              <a:spcBef>
                <a:spcPts val="0"/>
              </a:spcBef>
              <a:buClr>
                <a:schemeClr val="dk1"/>
              </a:buClr>
              <a:buSzPts val="4400"/>
            </a:pPr>
            <a:r>
              <a:rPr lang="cs-CZ" u="sng" dirty="0"/>
              <a:t>Podoby otcovství v ČR</a:t>
            </a:r>
            <a:br>
              <a:rPr lang="cs-CZ" u="sng" dirty="0"/>
            </a:br>
            <a:r>
              <a:rPr lang="cs-CZ" sz="2700" dirty="0"/>
              <a:t>výzkum MPSV mezi otci nezletilých dětí a muži, kteří plánují stát se brzy otci (2010)</a:t>
            </a:r>
            <a:endParaRPr dirty="0"/>
          </a:p>
        </p:txBody>
      </p:sp>
      <p:sp>
        <p:nvSpPr>
          <p:cNvPr id="393" name="Google Shape;393;p48"/>
          <p:cNvSpPr txBox="1">
            <a:spLocks noGrp="1"/>
          </p:cNvSpPr>
          <p:nvPr>
            <p:ph type="body" idx="1"/>
          </p:nvPr>
        </p:nvSpPr>
        <p:spPr>
          <a:xfrm>
            <a:off x="877455" y="2272145"/>
            <a:ext cx="10683174" cy="4325207"/>
          </a:xfrm>
          <a:prstGeom prst="rect">
            <a:avLst/>
          </a:prstGeom>
          <a:noFill/>
          <a:ln>
            <a:noFill/>
          </a:ln>
        </p:spPr>
        <p:txBody>
          <a:bodyPr spcFirstLastPara="1" vert="horz" wrap="square" lIns="91425" tIns="45700" rIns="91425" bIns="45700" rtlCol="0" anchor="t" anchorCtr="0">
            <a:normAutofit/>
          </a:bodyPr>
          <a:lstStyle/>
          <a:p>
            <a:pPr marL="342900" indent="-342900">
              <a:lnSpc>
                <a:spcPct val="100000"/>
              </a:lnSpc>
              <a:spcBef>
                <a:spcPts val="0"/>
              </a:spcBef>
              <a:buClr>
                <a:schemeClr val="dk1"/>
              </a:buClr>
              <a:buSzPts val="3200"/>
            </a:pPr>
            <a:r>
              <a:rPr lang="cs-CZ" dirty="0"/>
              <a:t>i aktivní otcové se považují především za živitele a ne za pečovatele</a:t>
            </a:r>
            <a:endParaRPr dirty="0"/>
          </a:p>
          <a:p>
            <a:pPr marL="342900" indent="-342900">
              <a:lnSpc>
                <a:spcPct val="100000"/>
              </a:lnSpc>
              <a:spcBef>
                <a:spcPts val="640"/>
              </a:spcBef>
              <a:buClr>
                <a:schemeClr val="dk1"/>
              </a:buClr>
              <a:buSzPts val="3200"/>
              <a:buFont typeface="Noto Sans Symbols"/>
              <a:buChar char="⮚"/>
            </a:pPr>
            <a:r>
              <a:rPr lang="cs-CZ" dirty="0"/>
              <a:t>zajišťují volnočasové aktivity pro (větší) děti</a:t>
            </a:r>
            <a:endParaRPr dirty="0"/>
          </a:p>
        </p:txBody>
      </p:sp>
    </p:spTree>
    <p:extLst>
      <p:ext uri="{BB962C8B-B14F-4D97-AF65-F5344CB8AC3E}">
        <p14:creationId xmlns:p14="http://schemas.microsoft.com/office/powerpoint/2010/main" val="3904925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34473" y="274638"/>
            <a:ext cx="9176327" cy="850106"/>
          </a:xfrm>
        </p:spPr>
        <p:txBody>
          <a:bodyPr>
            <a:normAutofit/>
          </a:bodyPr>
          <a:lstStyle/>
          <a:p>
            <a:r>
              <a:rPr lang="cs-CZ" dirty="0"/>
              <a:t>Pečující otcovství</a:t>
            </a:r>
          </a:p>
        </p:txBody>
      </p:sp>
      <p:sp>
        <p:nvSpPr>
          <p:cNvPr id="3" name="Zástupný symbol pro obsah 2"/>
          <p:cNvSpPr>
            <a:spLocks noGrp="1"/>
          </p:cNvSpPr>
          <p:nvPr>
            <p:ph idx="1"/>
          </p:nvPr>
        </p:nvSpPr>
        <p:spPr>
          <a:xfrm>
            <a:off x="1136073" y="1340768"/>
            <a:ext cx="9698182" cy="5184576"/>
          </a:xfrm>
        </p:spPr>
        <p:txBody>
          <a:bodyPr>
            <a:normAutofit/>
          </a:bodyPr>
          <a:lstStyle/>
          <a:p>
            <a:r>
              <a:rPr lang="cs-CZ" dirty="0"/>
              <a:t>Jo </a:t>
            </a:r>
            <a:r>
              <a:rPr lang="cs-CZ" dirty="0" err="1"/>
              <a:t>Eadi</a:t>
            </a:r>
            <a:r>
              <a:rPr lang="cs-CZ" dirty="0"/>
              <a:t>: </a:t>
            </a:r>
            <a:r>
              <a:rPr lang="cs-CZ" i="1" dirty="0"/>
              <a:t>„Když jsem své dceři </a:t>
            </a:r>
            <a:r>
              <a:rPr lang="cs-CZ" i="1" dirty="0" err="1"/>
              <a:t>přižehloval</a:t>
            </a:r>
            <a:r>
              <a:rPr lang="cs-CZ" i="1" dirty="0"/>
              <a:t> jmenovky na školní ponožky, přistihl jsem se, jak myslím na své rodiče. Matka musela trávit hodiny přišíváním jmenovek na mou školní uniformu. Myslím, že to šlo mimo mého otce. Ale pociťoval to – nebo pociťuje to dnes – jako ztrátu? </a:t>
            </a:r>
            <a:r>
              <a:rPr lang="cs-CZ" i="1" dirty="0">
                <a:ln>
                  <a:solidFill>
                    <a:srgbClr val="C00000"/>
                  </a:solidFill>
                </a:ln>
              </a:rPr>
              <a:t>Uvědomoval si, že intimita je tvořena právě takovými gesty? Nebo by mu to prostě přišlo nudné? </a:t>
            </a:r>
            <a:r>
              <a:rPr lang="cs-CZ" i="1" dirty="0"/>
              <a:t>A co je ještě důležitější, co by ho přimělo změnit způsob, jakým uvažoval o této povinnosti: aby to pro něj bylo zajímavé, aby cítil to emocionální angažmá, které je za tím, a ten láskyplný svazek, který je touto činností stvrzován?“ </a:t>
            </a:r>
          </a:p>
          <a:p>
            <a:pPr marL="0" indent="0">
              <a:buNone/>
            </a:pPr>
            <a:endParaRPr lang="cs-CZ" dirty="0"/>
          </a:p>
        </p:txBody>
      </p:sp>
    </p:spTree>
    <p:extLst>
      <p:ext uri="{BB962C8B-B14F-4D97-AF65-F5344CB8AC3E}">
        <p14:creationId xmlns:p14="http://schemas.microsoft.com/office/powerpoint/2010/main" val="1525855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stretch>
            <a:fillRect/>
          </a:stretch>
        </p:blipFill>
        <p:spPr>
          <a:xfrm>
            <a:off x="838200" y="461817"/>
            <a:ext cx="9737673" cy="6148062"/>
          </a:xfrm>
          <a:prstGeom prst="rect">
            <a:avLst/>
          </a:prstGeom>
        </p:spPr>
      </p:pic>
    </p:spTree>
    <p:extLst>
      <p:ext uri="{BB962C8B-B14F-4D97-AF65-F5344CB8AC3E}">
        <p14:creationId xmlns:p14="http://schemas.microsoft.com/office/powerpoint/2010/main" val="3633262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03"/>
        <p:cNvGrpSpPr/>
        <p:nvPr/>
      </p:nvGrpSpPr>
      <p:grpSpPr>
        <a:xfrm>
          <a:off x="0" y="0"/>
          <a:ext cx="0" cy="0"/>
          <a:chOff x="0" y="0"/>
          <a:chExt cx="0" cy="0"/>
        </a:xfrm>
      </p:grpSpPr>
      <p:sp>
        <p:nvSpPr>
          <p:cNvPr id="404" name="Google Shape;404;p50"/>
          <p:cNvSpPr txBox="1">
            <a:spLocks noGrp="1"/>
          </p:cNvSpPr>
          <p:nvPr>
            <p:ph type="title"/>
          </p:nvPr>
        </p:nvSpPr>
        <p:spPr>
          <a:xfrm>
            <a:off x="1981200" y="274638"/>
            <a:ext cx="8229600" cy="1143000"/>
          </a:xfrm>
          <a:prstGeom prst="rect">
            <a:avLst/>
          </a:prstGeom>
          <a:noFill/>
          <a:ln>
            <a:noFill/>
          </a:ln>
        </p:spPr>
        <p:txBody>
          <a:bodyPr spcFirstLastPara="1" vert="horz" wrap="square" lIns="91425" tIns="45700" rIns="91425" bIns="45700" rtlCol="0" anchor="ctr" anchorCtr="0">
            <a:normAutofit fontScale="90000"/>
          </a:bodyPr>
          <a:lstStyle/>
          <a:p>
            <a:pPr algn="ctr">
              <a:lnSpc>
                <a:spcPct val="100000"/>
              </a:lnSpc>
              <a:spcBef>
                <a:spcPts val="0"/>
              </a:spcBef>
              <a:buClr>
                <a:schemeClr val="dk1"/>
              </a:buClr>
              <a:buSzPct val="100000"/>
            </a:pPr>
            <a:r>
              <a:rPr lang="cs-CZ" b="1"/>
              <a:t>Cítí se otcové nějak diskriminováni? </a:t>
            </a:r>
            <a:endParaRPr/>
          </a:p>
        </p:txBody>
      </p:sp>
      <p:sp>
        <p:nvSpPr>
          <p:cNvPr id="405" name="Google Shape;405;p50"/>
          <p:cNvSpPr txBox="1">
            <a:spLocks noGrp="1"/>
          </p:cNvSpPr>
          <p:nvPr>
            <p:ph type="body" idx="1"/>
          </p:nvPr>
        </p:nvSpPr>
        <p:spPr>
          <a:xfrm>
            <a:off x="1080655" y="1340768"/>
            <a:ext cx="10178472" cy="4896544"/>
          </a:xfrm>
          <a:prstGeom prst="rect">
            <a:avLst/>
          </a:prstGeom>
          <a:noFill/>
          <a:ln>
            <a:noFill/>
          </a:ln>
        </p:spPr>
        <p:txBody>
          <a:bodyPr spcFirstLastPara="1" vert="horz" wrap="square" lIns="91425" tIns="45700" rIns="91425" bIns="45700" rtlCol="0" anchor="t" anchorCtr="0">
            <a:normAutofit fontScale="92500"/>
          </a:bodyPr>
          <a:lstStyle/>
          <a:p>
            <a:pPr marL="0" indent="0">
              <a:lnSpc>
                <a:spcPct val="100000"/>
              </a:lnSpc>
              <a:spcBef>
                <a:spcPts val="0"/>
              </a:spcBef>
              <a:buClr>
                <a:schemeClr val="dk1"/>
              </a:buClr>
              <a:buSzPct val="100000"/>
              <a:buNone/>
            </a:pPr>
            <a:r>
              <a:rPr lang="cs-CZ" i="1" dirty="0"/>
              <a:t>„Myslíte si, že muži otcové mají z hlediska každodenní péče o děti rovnocenné postavení jako ženy-matky?“ (Podoby otcovství v ČR)</a:t>
            </a:r>
            <a:endParaRPr dirty="0"/>
          </a:p>
          <a:p>
            <a:pPr marL="342900" indent="-342900">
              <a:lnSpc>
                <a:spcPct val="100000"/>
              </a:lnSpc>
              <a:spcBef>
                <a:spcPts val="592"/>
              </a:spcBef>
              <a:buClr>
                <a:schemeClr val="dk1"/>
              </a:buClr>
              <a:buSzPct val="100000"/>
            </a:pPr>
            <a:r>
              <a:rPr lang="cs-CZ" dirty="0"/>
              <a:t>otcové nemají rovnocenné postavení z hlediska </a:t>
            </a:r>
            <a:endParaRPr dirty="0"/>
          </a:p>
          <a:p>
            <a:pPr marL="342900" indent="-342900">
              <a:lnSpc>
                <a:spcPct val="100000"/>
              </a:lnSpc>
              <a:spcBef>
                <a:spcPts val="592"/>
              </a:spcBef>
              <a:buClr>
                <a:schemeClr val="dk1"/>
              </a:buClr>
              <a:buSzPct val="100000"/>
              <a:buFont typeface="Noto Sans Symbols"/>
              <a:buChar char="⮚"/>
            </a:pPr>
            <a:r>
              <a:rPr lang="cs-CZ" dirty="0"/>
              <a:t>„určení opatrovnictví dětí při rozvodech“ - 68%</a:t>
            </a:r>
            <a:endParaRPr dirty="0"/>
          </a:p>
          <a:p>
            <a:pPr marL="342900" indent="-342900">
              <a:lnSpc>
                <a:spcPct val="100000"/>
              </a:lnSpc>
              <a:spcBef>
                <a:spcPts val="592"/>
              </a:spcBef>
              <a:buClr>
                <a:schemeClr val="dk1"/>
              </a:buClr>
              <a:buSzPct val="100000"/>
              <a:buFont typeface="Noto Sans Symbols"/>
              <a:buChar char="⮚"/>
            </a:pPr>
            <a:r>
              <a:rPr lang="cs-CZ" dirty="0"/>
              <a:t>„benefitů, které zaměstnavatel nabízí (držení místa po RD, poloviční úvazky apod.)“ - 66% </a:t>
            </a:r>
            <a:endParaRPr dirty="0"/>
          </a:p>
          <a:p>
            <a:pPr marL="342900" indent="-342900">
              <a:lnSpc>
                <a:spcPct val="100000"/>
              </a:lnSpc>
              <a:spcBef>
                <a:spcPts val="592"/>
              </a:spcBef>
              <a:buClr>
                <a:schemeClr val="dk1"/>
              </a:buClr>
              <a:buSzPct val="100000"/>
              <a:buFont typeface="Noto Sans Symbols"/>
              <a:buChar char="⮚"/>
            </a:pPr>
            <a:r>
              <a:rPr lang="cs-CZ" dirty="0"/>
              <a:t>„přístupu zaměstnavatele (zda ve stejné situaci jedná stejně s mužem-otcem jako </a:t>
            </a:r>
            <a:r>
              <a:rPr lang="cs-CZ" dirty="0" err="1"/>
              <a:t>ženou-matkou</a:t>
            </a:r>
            <a:r>
              <a:rPr lang="cs-CZ" dirty="0"/>
              <a:t>)“ - 64%</a:t>
            </a:r>
          </a:p>
          <a:p>
            <a:pPr marL="800100" lvl="1" indent="-342900">
              <a:lnSpc>
                <a:spcPct val="100000"/>
              </a:lnSpc>
              <a:spcBef>
                <a:spcPts val="0"/>
              </a:spcBef>
              <a:buClr>
                <a:schemeClr val="dk1"/>
              </a:buClr>
              <a:buSzPts val="3200"/>
            </a:pPr>
            <a:r>
              <a:rPr lang="cs-CZ" dirty="0"/>
              <a:t>„dáváme přednost tomu, aby se o děti staraly spíše matky - je to přirozenější“ – souhlasí 77% personalistů/</a:t>
            </a:r>
            <a:r>
              <a:rPr lang="cs-CZ" dirty="0" err="1"/>
              <a:t>ek</a:t>
            </a:r>
            <a:endParaRPr lang="cs-CZ" dirty="0"/>
          </a:p>
        </p:txBody>
      </p:sp>
    </p:spTree>
    <p:extLst>
      <p:ext uri="{BB962C8B-B14F-4D97-AF65-F5344CB8AC3E}">
        <p14:creationId xmlns:p14="http://schemas.microsoft.com/office/powerpoint/2010/main" val="333918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0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0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05">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0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TotalTime>
  <Words>1331</Words>
  <Application>Microsoft Office PowerPoint</Application>
  <PresentationFormat>Širokoúhlá obrazovka</PresentationFormat>
  <Paragraphs>91</Paragraphs>
  <Slides>25</Slides>
  <Notes>19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25</vt:i4>
      </vt:variant>
    </vt:vector>
  </HeadingPairs>
  <TitlesOfParts>
    <vt:vector size="30" baseType="lpstr">
      <vt:lpstr>Arial</vt:lpstr>
      <vt:lpstr>Calibri</vt:lpstr>
      <vt:lpstr>Noto Sans Symbols</vt:lpstr>
      <vt:lpstr>Wingdings</vt:lpstr>
      <vt:lpstr>Motiv Office</vt:lpstr>
      <vt:lpstr>Výzkumy veřejného mínění (CVVM)</vt:lpstr>
      <vt:lpstr>Eurobarometer, 2017</vt:lpstr>
      <vt:lpstr>Prezentace aplikace PowerPoint</vt:lpstr>
      <vt:lpstr>výzkum CVVM</vt:lpstr>
      <vt:lpstr>Kvalitativní výzkumy</vt:lpstr>
      <vt:lpstr>Podoby otcovství v ČR výzkum MPSV mezi otci nezletilých dětí a muži, kteří plánují stát se brzy otci (2010)</vt:lpstr>
      <vt:lpstr>Pečující otcovství</vt:lpstr>
      <vt:lpstr>Prezentace aplikace PowerPoint</vt:lpstr>
      <vt:lpstr>Cítí se otcové nějak diskriminováni? </vt:lpstr>
      <vt:lpstr>Prezentace aplikace PowerPoint</vt:lpstr>
      <vt:lpstr>Střídavá péče a  genderové stereotypy </vt:lpstr>
      <vt:lpstr> Přístup ke střídavé péči v ČR</vt:lpstr>
      <vt:lpstr>Prezentace aplikace PowerPoint</vt:lpstr>
      <vt:lpstr>Genderové stereotypy a SP</vt:lpstr>
      <vt:lpstr>Prezentace aplikace PowerPoint</vt:lpstr>
      <vt:lpstr>Význam matky</vt:lpstr>
      <vt:lpstr>Nezájem o výchovu u otců</vt:lpstr>
      <vt:lpstr>SP je pro otce nevýhodná</vt:lpstr>
      <vt:lpstr>Prezentace aplikace PowerPoint</vt:lpstr>
      <vt:lpstr>Prezentace aplikace PowerPoint</vt:lpstr>
      <vt:lpstr>Střídavá péče: komparace Česko - Švédsko</vt:lpstr>
      <vt:lpstr>Prezentace aplikace PowerPoint</vt:lpstr>
      <vt:lpstr>Zobrazení v médiích – česká média </vt:lpstr>
      <vt:lpstr>Švédská média</vt:lpstr>
      <vt:lpstr>Švédská situace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Výzkumy otcovství a rodičovství</dc:title>
  <dc:creator>Martin Fafejta</dc:creator>
  <cp:lastModifiedBy>Ucitel</cp:lastModifiedBy>
  <cp:revision>18</cp:revision>
  <dcterms:created xsi:type="dcterms:W3CDTF">2021-11-30T08:59:18Z</dcterms:created>
  <dcterms:modified xsi:type="dcterms:W3CDTF">2022-11-03T16:03:38Z</dcterms:modified>
</cp:coreProperties>
</file>