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1" r:id="rId16"/>
    <p:sldId id="299" r:id="rId17"/>
    <p:sldId id="269" r:id="rId18"/>
    <p:sldId id="270" r:id="rId19"/>
    <p:sldId id="298" r:id="rId20"/>
    <p:sldId id="271" r:id="rId21"/>
    <p:sldId id="272" r:id="rId22"/>
    <p:sldId id="273" r:id="rId23"/>
    <p:sldId id="274" r:id="rId24"/>
    <p:sldId id="275" r:id="rId25"/>
    <p:sldId id="277" r:id="rId26"/>
    <p:sldId id="276" r:id="rId27"/>
    <p:sldId id="278" r:id="rId28"/>
    <p:sldId id="279" r:id="rId29"/>
    <p:sldId id="281" r:id="rId30"/>
    <p:sldId id="284" r:id="rId31"/>
    <p:sldId id="285" r:id="rId32"/>
    <p:sldId id="286" r:id="rId33"/>
    <p:sldId id="287" r:id="rId34"/>
    <p:sldId id="288" r:id="rId35"/>
    <p:sldId id="290" r:id="rId36"/>
    <p:sldId id="293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Sek/XlEcJoBY5km292OfHTame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51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2347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9354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1734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Google Shape;1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5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2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11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14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7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80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73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02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70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94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65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1308-4E67-4F3D-A679-6C2AB622D0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56F31-9C9D-431C-9252-4DFCEC3928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33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RP6gadDQ4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-mMd6D1Gw1g?t=6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ena.aktualne.cz/vztahy/bdsm-jako-zpusob-jak-zazivat-tady-a-ted-neni-to-hra-na-kocku/r~9a200bca8b2e11eb8335ac1f6b220ee8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u="sng"/>
              <a:t>Teorie sexuálních scénářů</a:t>
            </a:r>
            <a:endParaRPr u="sng"/>
          </a:p>
        </p:txBody>
      </p:sp>
      <p:sp>
        <p:nvSpPr>
          <p:cNvPr id="52" name="Google Shape;52;p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73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u="sng" dirty="0"/>
              <a:t>Simon, </a:t>
            </a:r>
            <a:r>
              <a:rPr lang="cs-CZ" u="sng" dirty="0" err="1"/>
              <a:t>Gagnon</a:t>
            </a:r>
            <a:r>
              <a:rPr lang="cs-CZ" u="sng" dirty="0"/>
              <a:t>: </a:t>
            </a:r>
            <a:r>
              <a:rPr lang="cs-CZ" u="sng" dirty="0" err="1"/>
              <a:t>Sexual</a:t>
            </a:r>
            <a:r>
              <a:rPr lang="cs-CZ" u="sng" dirty="0"/>
              <a:t> </a:t>
            </a:r>
            <a:r>
              <a:rPr lang="cs-CZ" u="sng" dirty="0" err="1"/>
              <a:t>Conduct</a:t>
            </a:r>
            <a:r>
              <a:rPr lang="cs-CZ" u="sng" dirty="0"/>
              <a:t> </a:t>
            </a:r>
            <a:r>
              <a:rPr lang="cs-CZ" dirty="0"/>
              <a:t>(1973) – sexuální jednání je vždy ovlivněno kulturou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rozdíl mezi kulturním jednáním (</a:t>
            </a:r>
            <a:r>
              <a:rPr lang="cs-CZ" dirty="0" err="1"/>
              <a:t>conduct</a:t>
            </a:r>
            <a:r>
              <a:rPr lang="cs-CZ" dirty="0"/>
              <a:t>) a přirozeným chováním (</a:t>
            </a:r>
            <a:r>
              <a:rPr lang="cs-CZ" dirty="0" err="1"/>
              <a:t>behavior</a:t>
            </a:r>
            <a:r>
              <a:rPr lang="cs-CZ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kdy, kde, jak, jak často, proč, s kým atd.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kulturní scénáře (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scenarios</a:t>
            </a:r>
            <a:r>
              <a:rPr lang="cs-CZ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interpersonální scénáře (</a:t>
            </a:r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scripts</a:t>
            </a:r>
            <a:r>
              <a:rPr lang="cs-CZ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intrapsychické scénáře (</a:t>
            </a:r>
            <a:r>
              <a:rPr lang="cs-CZ" dirty="0" err="1"/>
              <a:t>intrapsychic</a:t>
            </a:r>
            <a:r>
              <a:rPr lang="cs-CZ" dirty="0"/>
              <a:t> </a:t>
            </a:r>
            <a:r>
              <a:rPr lang="cs-CZ" dirty="0" err="1"/>
              <a:t>scripts</a:t>
            </a:r>
            <a:r>
              <a:rPr lang="cs-CZ" dirty="0"/>
              <a:t>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u="sng"/>
              <a:t>Intrapsychické scénáře</a:t>
            </a:r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body" idx="1"/>
          </p:nvPr>
        </p:nvSpPr>
        <p:spPr>
          <a:xfrm>
            <a:off x="1034473" y="1268760"/>
            <a:ext cx="10400145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individuální </a:t>
            </a:r>
            <a:r>
              <a:rPr lang="cs-CZ" dirty="0" smtClean="0"/>
              <a:t>fantazie vycházejí ze sociálních představ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Simon, </a:t>
            </a:r>
            <a:r>
              <a:rPr lang="cs-CZ" dirty="0" err="1"/>
              <a:t>Gagnon</a:t>
            </a:r>
            <a:r>
              <a:rPr lang="cs-CZ" dirty="0"/>
              <a:t>: „touhu nelze zredukovat na chuť, pud, instinkt“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s-CZ" dirty="0" smtClean="0"/>
              <a:t>roli hrají kulturní </a:t>
            </a:r>
            <a:r>
              <a:rPr lang="cs-CZ" dirty="0"/>
              <a:t>a sociální očekávání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nemůžeme být nositeli takové identity, pro kterou neexistují scénáře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b="1" dirty="0"/>
              <a:t>Co je to identita? (překlad do češtiny)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s-CZ" dirty="0"/>
              <a:t>nemůžeme se ztotožnit s něčím, o čem nevíme, že to existuje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 smtClean="0"/>
              <a:t>podoba sexuální identity </a:t>
            </a:r>
            <a:r>
              <a:rPr lang="cs-CZ" dirty="0"/>
              <a:t>je dána sociálně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u="sng"/>
              <a:t>Propojení scénářů </a:t>
            </a:r>
            <a:endParaRPr u="sng"/>
          </a:p>
        </p:txBody>
      </p:sp>
      <p:sp>
        <p:nvSpPr>
          <p:cNvPr id="114" name="Google Shape;114;p11"/>
          <p:cNvSpPr txBox="1">
            <a:spLocks noGrp="1"/>
          </p:cNvSpPr>
          <p:nvPr>
            <p:ph type="body" idx="1"/>
          </p:nvPr>
        </p:nvSpPr>
        <p:spPr>
          <a:xfrm>
            <a:off x="914400" y="1340768"/>
            <a:ext cx="10474036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 dirty="0"/>
              <a:t>kulturní scénáře - přestávají platit, pokud se jimi na interpersonální a intrapsychické rovině přestávají lidé řídit</a:t>
            </a:r>
            <a:endParaRPr dirty="0"/>
          </a:p>
          <a:p>
            <a:pPr marL="85725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cs-CZ" dirty="0" smtClean="0"/>
              <a:t>sociální </a:t>
            </a:r>
            <a:r>
              <a:rPr lang="cs-CZ" dirty="0"/>
              <a:t>instituce, kterou lidé nereprodukují, přestává existovat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 dirty="0"/>
              <a:t>intrapsychické a interpersonální scénáře - je velmi obtížné představit si a realizovat něco, pro co neexistuje dostupný scénář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s-CZ" dirty="0"/>
              <a:t>viz </a:t>
            </a:r>
            <a:r>
              <a:rPr lang="cs-CZ" dirty="0" err="1"/>
              <a:t>interkrurální</a:t>
            </a:r>
            <a:r>
              <a:rPr lang="cs-CZ" dirty="0"/>
              <a:t> sex („</a:t>
            </a:r>
            <a:r>
              <a:rPr lang="cs-CZ" dirty="0" err="1" smtClean="0"/>
              <a:t>thigh</a:t>
            </a:r>
            <a:r>
              <a:rPr lang="cs-CZ" dirty="0" smtClean="0"/>
              <a:t> </a:t>
            </a:r>
            <a:r>
              <a:rPr lang="cs-CZ" dirty="0" err="1" smtClean="0"/>
              <a:t>job</a:t>
            </a:r>
            <a:r>
              <a:rPr lang="cs-CZ" dirty="0"/>
              <a:t>“) &gt; kolem 300 výskytů na </a:t>
            </a:r>
            <a:r>
              <a:rPr lang="cs-CZ" dirty="0" err="1" smtClean="0"/>
              <a:t>pornhub</a:t>
            </a:r>
            <a:r>
              <a:rPr lang="cs-CZ" dirty="0" smtClean="0"/>
              <a:t> – </a:t>
            </a:r>
            <a:r>
              <a:rPr lang="cs-CZ" dirty="0"/>
              <a:t>jiné praktiky mají desetitisíce až statisíce výskytů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u="sng"/>
              <a:t>Vývoj heterosexuálních scénářů</a:t>
            </a:r>
            <a:endParaRPr u="sng"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1043709" y="1600200"/>
            <a:ext cx="10067636" cy="478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dirty="0" err="1"/>
              <a:t>Bertone</a:t>
            </a:r>
            <a:r>
              <a:rPr lang="cs-CZ" dirty="0"/>
              <a:t>, </a:t>
            </a:r>
            <a:r>
              <a:rPr lang="cs-CZ" dirty="0" err="1"/>
              <a:t>Ferrero</a:t>
            </a:r>
            <a:r>
              <a:rPr lang="cs-CZ" dirty="0"/>
              <a:t> </a:t>
            </a:r>
            <a:r>
              <a:rPr lang="cs-CZ" dirty="0" err="1"/>
              <a:t>Camoletto</a:t>
            </a:r>
            <a:r>
              <a:rPr lang="cs-CZ" dirty="0"/>
              <a:t> (2009):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cs-CZ" u="sng" dirty="0"/>
              <a:t>predátorský</a:t>
            </a:r>
            <a:r>
              <a:rPr lang="cs-CZ" dirty="0"/>
              <a:t> a </a:t>
            </a:r>
            <a:r>
              <a:rPr lang="cs-CZ" u="sng" dirty="0"/>
              <a:t>respektující scénář</a:t>
            </a:r>
            <a:r>
              <a:rPr lang="cs-CZ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tradiční heterosexuální scénáře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genderové stereotypy &gt; muži jsou ve srovnání s ženami „přirozeně“ sexuálnější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 startAt="2"/>
            </a:pPr>
            <a:r>
              <a:rPr lang="cs-CZ" u="sng" dirty="0"/>
              <a:t>liberální</a:t>
            </a:r>
            <a:r>
              <a:rPr lang="cs-CZ" dirty="0"/>
              <a:t> a </a:t>
            </a:r>
            <a:r>
              <a:rPr lang="cs-CZ" u="sng" dirty="0"/>
              <a:t>intimní scénář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uvolnění sexuality od tradičních očekávání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b="1" dirty="0"/>
              <a:t>Co je hlavním znakem změny?</a:t>
            </a:r>
            <a:endParaRPr b="1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cs-CZ" u="sng" dirty="0"/>
              <a:t>Predátorský scénář</a:t>
            </a:r>
            <a:endParaRPr u="sng" dirty="0"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914399" y="1494503"/>
            <a:ext cx="9802761" cy="50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muž dobývá ženu, ta se mu poddává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 smtClean="0"/>
              <a:t>primární </a:t>
            </a:r>
            <a:r>
              <a:rPr lang="cs-CZ" dirty="0"/>
              <a:t>cíl &gt; sexuální uspokojení muže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charakteristický pro </a:t>
            </a:r>
            <a:r>
              <a:rPr lang="cs-CZ" dirty="0" err="1"/>
              <a:t>nepartnerské</a:t>
            </a:r>
            <a:r>
              <a:rPr lang="cs-CZ" dirty="0"/>
              <a:t> vztahy</a:t>
            </a:r>
            <a:endParaRPr dirty="0"/>
          </a:p>
          <a:p>
            <a:pPr marL="685800" lvl="1" indent="-228600">
              <a:spcBef>
                <a:spcPts val="1000"/>
              </a:spcBef>
              <a:buSzPts val="3200"/>
              <a:buFont typeface="Noto Sans Symbols"/>
              <a:buChar char="⮚"/>
            </a:pPr>
            <a:r>
              <a:rPr lang="cs-CZ" dirty="0" err="1"/>
              <a:t>Dworkin</a:t>
            </a:r>
            <a:r>
              <a:rPr lang="cs-CZ" dirty="0"/>
              <a:t>, </a:t>
            </a:r>
            <a:r>
              <a:rPr lang="cs-CZ" dirty="0" err="1"/>
              <a:t>O’Sullivan</a:t>
            </a:r>
            <a:r>
              <a:rPr lang="cs-CZ" dirty="0"/>
              <a:t> (2007) - mužský sexuální scénář „pomiluj se a odejdi“ („love </a:t>
            </a:r>
            <a:r>
              <a:rPr lang="cs-CZ" dirty="0" err="1"/>
              <a:t>them</a:t>
            </a:r>
            <a:r>
              <a:rPr lang="cs-CZ" dirty="0"/>
              <a:t> and </a:t>
            </a:r>
            <a:r>
              <a:rPr lang="cs-CZ" dirty="0" err="1"/>
              <a:t>leave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 smtClean="0"/>
              <a:t>“)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endParaRPr lang="cs-CZ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 smtClean="0"/>
              <a:t>ovšem lze na něj narazit i v partnerství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571500">
              <a:buSzPts val="4400"/>
              <a:buFont typeface="Wingdings" panose="05000000000000000000" pitchFamily="2" charset="2"/>
              <a:buChar char="Ø"/>
            </a:pPr>
            <a:r>
              <a:rPr lang="cs-CZ" dirty="0"/>
              <a:t>Marek Ztracený: Stává se to i v lepších rodinách</a:t>
            </a:r>
            <a:endParaRPr u="sng" dirty="0"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914400" y="1782618"/>
            <a:ext cx="9296400" cy="474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 indent="-457200">
              <a:buSzPct val="100000"/>
              <a:buFont typeface="Wingdings" panose="05000000000000000000" pitchFamily="2" charset="2"/>
              <a:buChar char="§"/>
            </a:pPr>
            <a:r>
              <a:rPr lang="cs-CZ" dirty="0" smtClean="0"/>
              <a:t>Významně </a:t>
            </a:r>
            <a:r>
              <a:rPr lang="cs-CZ" dirty="0"/>
              <a:t>vedle tebe ležím</a:t>
            </a:r>
            <a:br>
              <a:rPr lang="cs-CZ" dirty="0"/>
            </a:br>
            <a:r>
              <a:rPr lang="cs-CZ" dirty="0"/>
              <a:t>Přece se nevzdám tak lehce</a:t>
            </a:r>
            <a:br>
              <a:rPr lang="cs-CZ" dirty="0"/>
            </a:br>
            <a:r>
              <a:rPr lang="cs-CZ" dirty="0"/>
              <a:t>Žena touží po milování</a:t>
            </a:r>
            <a:br>
              <a:rPr lang="cs-CZ" dirty="0"/>
            </a:br>
            <a:r>
              <a:rPr lang="cs-CZ" dirty="0"/>
              <a:t>I když tvrdí, že zrovna nechce</a:t>
            </a:r>
          </a:p>
          <a:p>
            <a:pPr lvl="0" indent="-457200">
              <a:buSzPct val="100000"/>
              <a:buFont typeface="Wingdings" panose="05000000000000000000" pitchFamily="2" charset="2"/>
              <a:buChar char="§"/>
            </a:pPr>
            <a:r>
              <a:rPr lang="cs-CZ" dirty="0"/>
              <a:t>Chystám se zaútočit znovu</a:t>
            </a:r>
            <a:br>
              <a:rPr lang="cs-CZ" dirty="0"/>
            </a:br>
            <a:r>
              <a:rPr lang="cs-CZ" dirty="0"/>
              <a:t>A rukou začínám šmátrat</a:t>
            </a:r>
            <a:br>
              <a:rPr lang="cs-CZ" dirty="0"/>
            </a:br>
            <a:r>
              <a:rPr lang="cs-CZ" dirty="0"/>
              <a:t>Říkám ti něžný slova k tomu</a:t>
            </a:r>
            <a:br>
              <a:rPr lang="cs-CZ" dirty="0"/>
            </a:br>
            <a:r>
              <a:rPr lang="cs-CZ" dirty="0"/>
              <a:t>Ty do toho začínáš nahlas plakat</a:t>
            </a:r>
          </a:p>
          <a:p>
            <a:pPr lvl="0" indent="-457200">
              <a:buSzPct val="100000"/>
              <a:buFont typeface="Wingdings" panose="05000000000000000000" pitchFamily="2" charset="2"/>
              <a:buChar char="§"/>
            </a:pPr>
            <a:r>
              <a:rPr lang="cs-CZ" dirty="0"/>
              <a:t>Říkám si, že asi štěstím</a:t>
            </a:r>
            <a:br>
              <a:rPr lang="cs-CZ" dirty="0"/>
            </a:br>
            <a:r>
              <a:rPr lang="cs-CZ" dirty="0"/>
              <a:t>Tak přidávám na intenzitě</a:t>
            </a:r>
            <a:br>
              <a:rPr lang="cs-CZ" dirty="0"/>
            </a:br>
            <a:r>
              <a:rPr lang="cs-CZ" dirty="0"/>
              <a:t>A v tuhle chvíli jako správný chlap</a:t>
            </a:r>
            <a:br>
              <a:rPr lang="cs-CZ" dirty="0"/>
            </a:br>
            <a:r>
              <a:rPr lang="cs-CZ" dirty="0"/>
              <a:t>Má lásko vezmu si </a:t>
            </a:r>
            <a:r>
              <a:rPr lang="cs-CZ" dirty="0" smtClean="0"/>
              <a:t>tě</a:t>
            </a:r>
          </a:p>
          <a:p>
            <a:pPr lvl="0" indent="-457200">
              <a:buSzPct val="100000"/>
              <a:buFont typeface="Wingdings" panose="05000000000000000000" pitchFamily="2" charset="2"/>
              <a:buChar char="Ø"/>
            </a:pPr>
            <a:r>
              <a:rPr lang="cs-CZ" dirty="0" smtClean="0"/>
              <a:t>v určitém sociálním kontextu predátorský scénář, v jiném znásilňující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9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u="sng" dirty="0" smtClean="0"/>
              <a:t>Znásilnění jako scénář</a:t>
            </a:r>
            <a:endParaRPr u="sng" dirty="0"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914399" y="1553497"/>
            <a:ext cx="10009239" cy="49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cs-CZ" b="1" dirty="0"/>
              <a:t>V jakém smyslu je sociálně konstruováno znásilnění? </a:t>
            </a:r>
          </a:p>
          <a:p>
            <a:r>
              <a:rPr lang="cs-CZ" dirty="0" err="1"/>
              <a:t>Heberle</a:t>
            </a:r>
            <a:r>
              <a:rPr lang="cs-CZ" dirty="0"/>
              <a:t> - znásilnění jako scénář </a:t>
            </a:r>
          </a:p>
          <a:p>
            <a:pPr>
              <a:buFont typeface="Wingdings"/>
              <a:buChar char="Ø"/>
            </a:pPr>
            <a:r>
              <a:rPr lang="cs-CZ" dirty="0"/>
              <a:t>snahy o přepis </a:t>
            </a:r>
            <a:r>
              <a:rPr lang="cs-CZ" dirty="0" smtClean="0"/>
              <a:t>scénáře</a:t>
            </a:r>
          </a:p>
          <a:p>
            <a:pPr>
              <a:buFont typeface="Wingdings"/>
              <a:buChar char="Ø"/>
            </a:pPr>
            <a:r>
              <a:rPr lang="cs-CZ" dirty="0" err="1" smtClean="0"/>
              <a:t>metoo</a:t>
            </a:r>
            <a:r>
              <a:rPr lang="cs-CZ" dirty="0" smtClean="0"/>
              <a:t> &gt; </a:t>
            </a:r>
            <a:r>
              <a:rPr lang="cs-CZ" dirty="0" err="1" smtClean="0"/>
              <a:t>konsent</a:t>
            </a:r>
            <a:r>
              <a:rPr lang="cs-CZ" dirty="0" smtClean="0"/>
              <a:t> &gt; přepis predátorského scénáře na scénář znásilňující</a:t>
            </a:r>
            <a:endParaRPr lang="cs-CZ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97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u="sng"/>
              <a:t>Respektující scénář </a:t>
            </a:r>
            <a:endParaRPr u="sng"/>
          </a:p>
        </p:txBody>
      </p:sp>
      <p:sp>
        <p:nvSpPr>
          <p:cNvPr id="132" name="Google Shape;132;p1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9372600" cy="476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typický pro tradiční partnerské vztahy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/>
              <a:t>muž musí ženu respektovat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b="1"/>
              <a:t>V čem?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838200" y="235975"/>
            <a:ext cx="10515600" cy="118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cs-CZ" dirty="0"/>
              <a:t>„Manželské smlouvání“ (</a:t>
            </a:r>
            <a:r>
              <a:rPr lang="cs-CZ" dirty="0" err="1"/>
              <a:t>Tiefer</a:t>
            </a:r>
            <a:r>
              <a:rPr lang="cs-CZ" dirty="0"/>
              <a:t>)</a:t>
            </a:r>
            <a:endParaRPr dirty="0"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1"/>
          </p:nvPr>
        </p:nvSpPr>
        <p:spPr>
          <a:xfrm>
            <a:off x="942109" y="1425677"/>
            <a:ext cx="10095346" cy="502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dirty="0"/>
              <a:t>ženy &gt; přirozené strážkyně mužských pudů </a:t>
            </a:r>
            <a:endParaRPr dirty="0"/>
          </a:p>
          <a:p>
            <a:pPr marL="685800" lvl="1" indent="-228600">
              <a:buSzPct val="100000"/>
              <a:buFont typeface="Noto Sans Symbols"/>
              <a:buChar char="⮚"/>
            </a:pPr>
            <a:r>
              <a:rPr lang="cs-CZ" dirty="0"/>
              <a:t>sexuální styk &gt; žena </a:t>
            </a:r>
            <a:r>
              <a:rPr lang="cs-CZ" dirty="0" smtClean="0"/>
              <a:t>usměrňuje partnerovu divokost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cs-CZ" dirty="0"/>
              <a:t>žena je „mateřská“ - muž je „dětinský“ </a:t>
            </a:r>
            <a:endParaRPr dirty="0"/>
          </a:p>
          <a:p>
            <a:pPr marL="228600" lvl="0" indent="-228600">
              <a:buSzPct val="100000"/>
              <a:buFont typeface="Noto Sans Symbols"/>
              <a:buChar char="⮚"/>
            </a:pPr>
            <a:r>
              <a:rPr lang="cs-CZ" i="1" dirty="0" smtClean="0"/>
              <a:t>„Na začátku dospívání je u chlapců v popředí biologická pudová složka sexuality, u dívek složka citová. Proto dívky mohou a mají být přirozenou brzdou předčasného sexuálního startu. Pro chlapce vzhledem k jejich sexuální tenzi to v tomto období znamená požadavek učit je sebekázni a sebeovládání – požadavek, který je oprávněný i pro celý další život muž.“ </a:t>
            </a:r>
            <a:endParaRPr lang="cs-CZ" i="1" dirty="0" smtClean="0"/>
          </a:p>
          <a:p>
            <a:pPr marL="457200" lvl="1" indent="0">
              <a:buSzPct val="100000"/>
              <a:buNone/>
            </a:pPr>
            <a:r>
              <a:rPr lang="cs-CZ" dirty="0" smtClean="0"/>
              <a:t>(</a:t>
            </a:r>
            <a:r>
              <a:rPr lang="cs-CZ" dirty="0" smtClean="0"/>
              <a:t>Machová, Kubátová a kol.: Výchova </a:t>
            </a:r>
            <a:r>
              <a:rPr lang="cs-CZ" dirty="0"/>
              <a:t>ke zdraví, 2009, s. 150)  </a:t>
            </a:r>
            <a:r>
              <a:rPr lang="cs-CZ" sz="1200" dirty="0" smtClean="0"/>
              <a:t> </a:t>
            </a:r>
            <a:endParaRPr dirty="0" smtClean="0"/>
          </a:p>
          <a:p>
            <a:pPr marL="228600" lvl="0" indent="-4063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838200" y="235975"/>
            <a:ext cx="10515600" cy="118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571500">
              <a:buSzPts val="4400"/>
              <a:buFont typeface="Noto Sans Symbols"/>
              <a:buChar char="⮚"/>
            </a:pPr>
            <a:r>
              <a:rPr lang="cs-CZ" dirty="0" smtClean="0"/>
              <a:t>„Dovolovat </a:t>
            </a:r>
            <a:r>
              <a:rPr lang="cs-CZ" dirty="0"/>
              <a:t>a dávat“</a:t>
            </a:r>
            <a:endParaRPr dirty="0"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1"/>
          </p:nvPr>
        </p:nvSpPr>
        <p:spPr>
          <a:xfrm>
            <a:off x="942109" y="1425677"/>
            <a:ext cx="10095346" cy="502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ct val="100000"/>
            </a:pPr>
            <a:r>
              <a:rPr lang="cs-CZ" sz="2400" dirty="0"/>
              <a:t> </a:t>
            </a:r>
            <a:r>
              <a:rPr lang="cs-CZ" dirty="0"/>
              <a:t>ženská sexuální role &gt; </a:t>
            </a:r>
            <a:r>
              <a:rPr lang="cs-CZ" dirty="0" smtClean="0"/>
              <a:t>„dovolovat a dávat“ </a:t>
            </a:r>
            <a:r>
              <a:rPr lang="cs-CZ" dirty="0"/>
              <a:t>(</a:t>
            </a:r>
            <a:r>
              <a:rPr lang="cs-CZ" dirty="0" err="1"/>
              <a:t>Bertone</a:t>
            </a:r>
            <a:r>
              <a:rPr lang="cs-CZ" dirty="0"/>
              <a:t>, </a:t>
            </a:r>
            <a:r>
              <a:rPr lang="cs-CZ" dirty="0" err="1"/>
              <a:t>Ferrero</a:t>
            </a:r>
            <a:r>
              <a:rPr lang="cs-CZ" dirty="0"/>
              <a:t> </a:t>
            </a:r>
            <a:r>
              <a:rPr lang="cs-CZ" dirty="0" err="1"/>
              <a:t>Camoletto</a:t>
            </a:r>
            <a:r>
              <a:rPr lang="cs-CZ" dirty="0"/>
              <a:t>)</a:t>
            </a:r>
          </a:p>
          <a:p>
            <a:pPr lvl="0" indent="-457200">
              <a:buSzPct val="100000"/>
              <a:buFont typeface="Wingdings" panose="05000000000000000000" pitchFamily="2" charset="2"/>
              <a:buChar char="Ø"/>
            </a:pPr>
            <a:r>
              <a:rPr lang="cs-CZ" i="1" dirty="0"/>
              <a:t>„Nikdy by nemělo upadnouti v zapomnění jedno zásadní pravidlo manželství: dávati se musí pomalu, zřídkakdy, a hlavně s nechutí. Jinak by se mohlo přihoditi, že manželství stane se prostorem pro ukájení živočišných tužeb.“ </a:t>
            </a:r>
            <a:r>
              <a:rPr lang="cs-CZ" dirty="0"/>
              <a:t>(Ruth </a:t>
            </a:r>
            <a:r>
              <a:rPr lang="cs-CZ" dirty="0" err="1"/>
              <a:t>Smythers</a:t>
            </a:r>
            <a:r>
              <a:rPr lang="cs-CZ" dirty="0"/>
              <a:t>, 1894)</a:t>
            </a:r>
            <a:endParaRPr lang="cs-CZ" i="1" dirty="0"/>
          </a:p>
          <a:p>
            <a:pPr marL="228600" lvl="0" indent="-4063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14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1099127" y="274638"/>
            <a:ext cx="9679709" cy="157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cs-CZ" dirty="0"/>
              <a:t>„Koitální imperativ“ </a:t>
            </a:r>
            <a:br>
              <a:rPr lang="cs-CZ" dirty="0"/>
            </a:br>
            <a:r>
              <a:rPr lang="cs-CZ" sz="3100" dirty="0"/>
              <a:t>(</a:t>
            </a:r>
            <a:r>
              <a:rPr lang="cs-CZ" sz="3100" dirty="0" err="1"/>
              <a:t>Gavey</a:t>
            </a:r>
            <a:r>
              <a:rPr lang="cs-CZ" sz="3100" dirty="0"/>
              <a:t>, </a:t>
            </a:r>
            <a:r>
              <a:rPr lang="cs-CZ" sz="3100" dirty="0" err="1"/>
              <a:t>McPhillips</a:t>
            </a:r>
            <a:r>
              <a:rPr lang="cs-CZ" sz="3100" dirty="0"/>
              <a:t>, Braun)</a:t>
            </a:r>
            <a:endParaRPr dirty="0"/>
          </a:p>
        </p:txBody>
      </p:sp>
      <p:sp>
        <p:nvSpPr>
          <p:cNvPr id="144" name="Google Shape;144;p16"/>
          <p:cNvSpPr txBox="1">
            <a:spLocks noGrp="1"/>
          </p:cNvSpPr>
          <p:nvPr>
            <p:ph type="body" idx="1"/>
          </p:nvPr>
        </p:nvSpPr>
        <p:spPr>
          <a:xfrm>
            <a:off x="905163" y="1916832"/>
            <a:ext cx="10289309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sex =&gt; penetrace vagíny penisem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jiné sexuální chování není pokládáno za plnohodnotný sex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b="1" dirty="0"/>
              <a:t>Proč se žena účastní sexuálních aktivit?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u="sng" dirty="0"/>
              <a:t>Kulturní scénáře</a:t>
            </a:r>
            <a:endParaRPr dirty="0"/>
          </a:p>
        </p:txBody>
      </p:sp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838199" y="1417638"/>
            <a:ext cx="10300855" cy="517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cs-CZ" dirty="0"/>
              <a:t>silná instituce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cs-CZ" dirty="0"/>
              <a:t>Berger, </a:t>
            </a:r>
            <a:r>
              <a:rPr lang="cs-CZ" dirty="0" err="1"/>
              <a:t>Luckmann</a:t>
            </a:r>
            <a:r>
              <a:rPr lang="cs-CZ" dirty="0"/>
              <a:t>: „radikální vybočení z institucionálního řádu” je chápáno jako „odklon od reality” a popření přirozeného </a:t>
            </a:r>
            <a:r>
              <a:rPr lang="cs-CZ" dirty="0" smtClean="0"/>
              <a:t>řádu</a:t>
            </a:r>
          </a:p>
          <a:p>
            <a:pPr marL="685800" lvl="1" indent="-228600">
              <a:spcBef>
                <a:spcPts val="1000"/>
              </a:spcBef>
              <a:buSzPts val="3600"/>
              <a:buFont typeface="Noto Sans Symbols"/>
              <a:buChar char="⮚"/>
            </a:pPr>
            <a:r>
              <a:rPr lang="cs-CZ" dirty="0" smtClean="0"/>
              <a:t>silná instituce je zaměňována s přirozeností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cs-CZ" dirty="0"/>
              <a:t>k. s</a:t>
            </a:r>
            <a:r>
              <a:rPr lang="cs-CZ" dirty="0" smtClean="0"/>
              <a:t>. </a:t>
            </a:r>
            <a:r>
              <a:rPr lang="cs-CZ" dirty="0"/>
              <a:t>určují, co lze považovat za sexualitu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 sexualizují či </a:t>
            </a:r>
            <a:r>
              <a:rPr lang="cs-CZ" dirty="0" err="1"/>
              <a:t>desexualizují</a:t>
            </a:r>
            <a:r>
              <a:rPr lang="cs-CZ" dirty="0"/>
              <a:t> určité části těla &gt; </a:t>
            </a:r>
            <a:r>
              <a:rPr lang="cs-CZ" b="1" dirty="0"/>
              <a:t>Příklad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cs-CZ" dirty="0"/>
              <a:t>kognitivní funkce &gt; říkají nám, co nás má </a:t>
            </a:r>
            <a:r>
              <a:rPr lang="cs-CZ" dirty="0" smtClean="0"/>
              <a:t>sexuálně vzrušit</a:t>
            </a:r>
            <a:endParaRPr sz="28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žena chce otěhotnět, resp. získat si a udržet partnera, tj. otce svých dětí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sex &gt; naplnění mateřského pudu &gt; nejde primárně o sexuální, ale o mateřskou touhu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zdravá žena pociťuje sexuální pud jen tehdy, když je v reprodukční fázi svého života, není těhotná, ani nekojí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cs-CZ" dirty="0"/>
              <a:t> sexuální touha u žen po přechodu </a:t>
            </a:r>
            <a:r>
              <a:rPr lang="cs-CZ" dirty="0" smtClean="0"/>
              <a:t>&gt; v </a:t>
            </a:r>
            <a:r>
              <a:rPr lang="cs-CZ" dirty="0"/>
              <a:t>tomto </a:t>
            </a:r>
            <a:r>
              <a:rPr lang="cs-CZ" dirty="0" err="1"/>
              <a:t>narativu</a:t>
            </a:r>
            <a:r>
              <a:rPr lang="cs-CZ" dirty="0"/>
              <a:t> nepochopitelná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3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794327" y="1120877"/>
            <a:ext cx="10723418" cy="500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/>
              <a:t>koitus – i ženy, které při něm </a:t>
            </a:r>
            <a:r>
              <a:rPr lang="cs-CZ" u="sng"/>
              <a:t>nedosahují</a:t>
            </a:r>
            <a:r>
              <a:rPr lang="cs-CZ"/>
              <a:t> orgasmus, jej mohou považovat za sexuálnější aktivitu než jiné aktivity, při kterých orgasmu dosahují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s-CZ"/>
              <a:t>orgasmus nemusí být v případě žen dostatečným a nutným kritériem uspokojivé sexuality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b="1"/>
              <a:t>Z jakého důvodu?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koitus - primárním zdrojem potěšení je vzájemná intimita s partnerem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koitus dle komunikačních partnerek: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cs-CZ" sz="3200" dirty="0"/>
              <a:t>„není větší pocit blízkosti“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cs-CZ" sz="3200" dirty="0"/>
              <a:t>„je to maximální přijetí partnera“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cs-CZ" sz="3200" dirty="0"/>
              <a:t> „jen tak si nehrajeme, je to skutečné spojení“ </a:t>
            </a:r>
            <a:endParaRPr lang="cs-CZ" sz="3200" dirty="0" smtClean="0"/>
          </a:p>
          <a:p>
            <a:pPr marL="914400" lvl="2" indent="0">
              <a:buSzPts val="3200"/>
              <a:buNone/>
            </a:pPr>
            <a:r>
              <a:rPr lang="cs-CZ" sz="2800" dirty="0" smtClean="0"/>
              <a:t>(</a:t>
            </a:r>
            <a:r>
              <a:rPr lang="cs-CZ" sz="2800" dirty="0" err="1"/>
              <a:t>Gavey</a:t>
            </a:r>
            <a:r>
              <a:rPr lang="cs-CZ" sz="2800" dirty="0"/>
              <a:t>, </a:t>
            </a:r>
            <a:r>
              <a:rPr lang="cs-CZ" sz="2800" dirty="0" err="1"/>
              <a:t>McPhillips</a:t>
            </a:r>
            <a:r>
              <a:rPr lang="cs-CZ" sz="2800" dirty="0"/>
              <a:t>, </a:t>
            </a:r>
            <a:r>
              <a:rPr lang="cs-CZ" sz="2800" dirty="0" smtClean="0"/>
              <a:t>Braun, 2001)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3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858981" y="1268761"/>
            <a:ext cx="10806545" cy="485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Gagnon, Simon (60. léta 20. stol.) – dostupné scénáře nemluvily o ženské sexuální touze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/>
              <a:t>ženy nebyly schopny identifikovat znaky vlastního sexuálního vzrušení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s-CZ"/>
              <a:t>fyziologické znaky vzrušení vnímaly např. jako „úvodní symptomy močení“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/>
              <a:t>sexuální vzrušení nebylo součástí jejich intrapsychických scénářů 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932873" y="764705"/>
            <a:ext cx="10492509" cy="536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muž si internalizuje, že žena se sexuálního styku neúčastní proto, aby dosáhla rozkoše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i="1" dirty="0"/>
              <a:t>Děje se něco miláčku?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i="1" dirty="0"/>
              <a:t>	Ne, proč?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i="1" dirty="0"/>
              <a:t>	Že ses pohnula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/>
              <a:t>(Margaret </a:t>
            </a:r>
            <a:r>
              <a:rPr lang="cs-CZ" dirty="0" err="1"/>
              <a:t>Atwood</a:t>
            </a:r>
            <a:r>
              <a:rPr lang="cs-CZ" dirty="0"/>
              <a:t>: Příběh služebnice)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i="1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6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838200" y="1061884"/>
            <a:ext cx="10515600" cy="511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výzkumy z východního Německa 80. let (</a:t>
            </a:r>
            <a:r>
              <a:rPr lang="cs-CZ" dirty="0" err="1"/>
              <a:t>Starke</a:t>
            </a:r>
            <a:r>
              <a:rPr lang="cs-CZ" dirty="0"/>
              <a:t>, Friedrich) – 66% mladých žen dosahovalo orgasmus „téměř vždy“, 18% „často“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interpretováno jako ukázka spokojeného sexuálního života žen</a:t>
            </a:r>
            <a:endParaRPr dirty="0"/>
          </a:p>
          <a:p>
            <a:pPr marL="685800" lvl="1" indent="-228600">
              <a:spcBef>
                <a:spcPts val="1000"/>
              </a:spcBef>
              <a:buSzPts val="3200"/>
              <a:buFont typeface="Noto Sans Symbols"/>
              <a:buChar char="⮚"/>
            </a:pPr>
            <a:r>
              <a:rPr lang="cs-CZ" dirty="0"/>
              <a:t>situace v západním Německu byla patrně horší – </a:t>
            </a:r>
            <a:r>
              <a:rPr lang="cs-CZ" b="1" dirty="0"/>
              <a:t>Proč?</a:t>
            </a:r>
            <a:endParaRPr dirty="0"/>
          </a:p>
          <a:p>
            <a:pPr marL="685800" lvl="1" indent="-228600">
              <a:spcBef>
                <a:spcPts val="1000"/>
              </a:spcBef>
              <a:buSzPts val="3200"/>
            </a:pPr>
            <a:r>
              <a:rPr lang="cs-CZ" dirty="0"/>
              <a:t>konzervativnější postoje &gt; vůči ženám i </a:t>
            </a:r>
            <a:r>
              <a:rPr lang="cs-CZ" dirty="0" smtClean="0"/>
              <a:t>sexu</a:t>
            </a:r>
          </a:p>
          <a:p>
            <a:pPr marL="457200" lvl="1" indent="0">
              <a:buNone/>
            </a:pPr>
            <a:r>
              <a:rPr lang="cs-CZ" dirty="0" smtClean="0"/>
              <a:t>(</a:t>
            </a:r>
            <a:r>
              <a:rPr lang="cs-CZ" dirty="0" err="1"/>
              <a:t>Kristen</a:t>
            </a:r>
            <a:r>
              <a:rPr lang="cs-CZ" dirty="0"/>
              <a:t> R. </a:t>
            </a:r>
            <a:r>
              <a:rPr lang="cs-CZ" dirty="0" err="1" smtClean="0"/>
              <a:t>Ghodsee</a:t>
            </a:r>
            <a:r>
              <a:rPr lang="cs-CZ" dirty="0" smtClean="0"/>
              <a:t>: Proč </a:t>
            </a:r>
            <a:r>
              <a:rPr lang="cs-CZ" dirty="0"/>
              <a:t>mají ženy za socialismu lepší </a:t>
            </a:r>
            <a:r>
              <a:rPr lang="cs-CZ" dirty="0" smtClean="0"/>
              <a:t>sex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/>
              <a:t>Proč si ženy podle výzkumů dodnes méně uvědomují svou sexualitu než muži?</a:t>
            </a:r>
            <a:endParaRPr lang="cs-CZ" dirty="0"/>
          </a:p>
          <a:p>
            <a:pPr marL="457200" lvl="1" indent="0"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738909" y="908720"/>
            <a:ext cx="10935855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 dirty="0"/>
              <a:t>o ženské sexualitě se méně mluví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 dirty="0"/>
              <a:t>absence obecně přijatelných výrazů pro ženské sexuální orgány </a:t>
            </a:r>
            <a:endParaRPr dirty="0"/>
          </a:p>
          <a:p>
            <a:pPr marL="685800" lvl="1" indent="-228600">
              <a:spcBef>
                <a:spcPts val="1000"/>
              </a:spcBef>
              <a:buSzPts val="3200"/>
              <a:buFont typeface="Noto Sans Symbols"/>
              <a:buChar char="⮚"/>
            </a:pPr>
            <a:r>
              <a:rPr lang="cs-CZ" dirty="0" smtClean="0"/>
              <a:t>vulgární</a:t>
            </a:r>
            <a:r>
              <a:rPr lang="cs-CZ" dirty="0"/>
              <a:t>, infantilní či „sterilní“ (vulva)</a:t>
            </a:r>
            <a:endParaRPr dirty="0"/>
          </a:p>
          <a:p>
            <a:pPr marL="685800" lvl="1" indent="-228600">
              <a:spcBef>
                <a:spcPts val="1000"/>
              </a:spcBef>
              <a:buSzPts val="3200"/>
              <a:buFont typeface="Noto Sans Symbols"/>
              <a:buChar char="⮚"/>
            </a:pPr>
            <a:r>
              <a:rPr lang="cs-CZ" dirty="0"/>
              <a:t>mnohdy se používají jen zájmena či se mluví o jakémsi „tam“ či „tam dole“</a:t>
            </a:r>
            <a:endParaRPr dirty="0"/>
          </a:p>
          <a:p>
            <a:pPr marL="1143000" lvl="2" indent="-228600">
              <a:buSzPts val="2800"/>
              <a:buFont typeface="Noto Sans Symbols"/>
              <a:buChar char="⮚"/>
            </a:pPr>
            <a:r>
              <a:rPr lang="cs-CZ" dirty="0"/>
              <a:t>„Jak vypadáte tam dole?“ (diskuse </a:t>
            </a:r>
            <a:r>
              <a:rPr lang="cs-CZ" dirty="0" err="1"/>
              <a:t>eMimino</a:t>
            </a:r>
            <a:r>
              <a:rPr lang="cs-CZ" dirty="0"/>
              <a:t>)</a:t>
            </a:r>
            <a:endParaRPr dirty="0"/>
          </a:p>
          <a:p>
            <a:pPr marL="1485900" lvl="2" indent="-514350">
              <a:spcBef>
                <a:spcPts val="1000"/>
              </a:spcBef>
              <a:buSzPts val="3200"/>
              <a:buFont typeface="Noto Sans Symbols"/>
              <a:buChar char="⮚"/>
            </a:pPr>
            <a:r>
              <a:rPr lang="cs-CZ" dirty="0"/>
              <a:t>filozof Sartre (Bytí a nicota) mluví o „otvoru“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zároveň si muži i ženy internalizují scénáře, kde je znakem úspěšného a dokončeného sexuálního styku mužův orgasmus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/>
              <a:t>ženský orgasmus jako „bonus“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/>
              <a:t>viz pornoscénáře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cs-CZ" u="sng"/>
              <a:t>Od reprodukce k rekreaci</a:t>
            </a:r>
            <a:endParaRPr u="sng"/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1"/>
          </p:nvPr>
        </p:nvSpPr>
        <p:spPr>
          <a:xfrm>
            <a:off x="1080655" y="1600200"/>
            <a:ext cx="10273145" cy="485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 u="sng"/>
              <a:t>tradiční společnost</a:t>
            </a:r>
            <a:r>
              <a:rPr lang="cs-CZ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cs-CZ"/>
              <a:t>několik převládajících scénářů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+ omezený repertoár „ritualizovaných improvizací“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 u="sng"/>
              <a:t>komplexní společnost</a:t>
            </a:r>
            <a:r>
              <a:rPr lang="cs-CZ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- zmnožování scénářů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/>
              <a:t>„doplňkové scénáře“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/>
              <a:t>různé formy nereprodukční sexuality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/>
              <a:t>ženská antikoncepce &gt; změna scénářů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b="1"/>
              <a:t>Jak mění antikoncepce sexualitu?</a:t>
            </a:r>
            <a:endParaRPr b="1"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hormonální antikoncepce usnadnila ženě sexuální život: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 dirty="0"/>
              <a:t>nemusí se bát nechtěného těhotenství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 dirty="0"/>
              <a:t>stává se nezávislou (sexuální) aktérkou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s-CZ" dirty="0"/>
              <a:t>nejde ji jen o mateřství a uspokojení partnera</a:t>
            </a:r>
            <a:endParaRPr dirty="0"/>
          </a:p>
          <a:p>
            <a:pPr marL="685800" lvl="1" indent="-228600">
              <a:spcBef>
                <a:spcPts val="1000"/>
              </a:spcBef>
              <a:buSzPts val="3200"/>
              <a:buFont typeface="Noto Sans Symbols"/>
              <a:buChar char="⮚"/>
            </a:pPr>
            <a:r>
              <a:rPr lang="cs-CZ" dirty="0"/>
              <a:t>50. a 60. léta 20. stol. - na financování výzkumu a prosazení hormonální antikoncepce se podílelo ženské emancipační hnutí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1376516" y="836712"/>
            <a:ext cx="30633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smtClean="0"/>
              <a:t>Marie</a:t>
            </a:r>
            <a:br>
              <a:rPr lang="cs-CZ" dirty="0" smtClean="0"/>
            </a:br>
            <a:r>
              <a:rPr lang="cs-CZ" dirty="0" smtClean="0"/>
              <a:t>Antoinette</a:t>
            </a:r>
            <a:r>
              <a:rPr lang="cs-CZ" dirty="0"/>
              <a:t/>
            </a:r>
            <a:br>
              <a:rPr lang="cs-CZ" dirty="0"/>
            </a:br>
            <a:r>
              <a:rPr lang="cs-CZ" sz="3600" dirty="0"/>
              <a:t>(1755-1793)</a:t>
            </a:r>
            <a:endParaRPr dirty="0"/>
          </a:p>
        </p:txBody>
      </p:sp>
      <p:pic>
        <p:nvPicPr>
          <p:cNvPr id="64" name="Google Shape;64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39816" y="116632"/>
            <a:ext cx="4956296" cy="66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cs-CZ" u="sng" dirty="0"/>
              <a:t>Liberální scénáře</a:t>
            </a:r>
            <a:endParaRPr u="sng" dirty="0"/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993057" y="1600200"/>
            <a:ext cx="10019071" cy="485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sex je „oddělen od vztahu“(Bertone - Ferrero Camoletto)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/>
              <a:t>je rovnostářský &gt; i žena má nárok na rozkoš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/>
              <a:t>ženy jsou sexuálně asertivní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/>
              <a:t>scénář „pomiluj se a odejdi“ je akceptován, ale žena musí dosáhnout sexuálního vyvrcholení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/>
              <a:t>od obou pohlaví se očekávají dostatečné sexuální dovednosti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s-CZ"/>
              <a:t>sex je záležitost techniky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u="sng"/>
              <a:t>Intimní scénář</a:t>
            </a:r>
            <a:endParaRPr u="sng"/>
          </a:p>
        </p:txBody>
      </p:sp>
      <p:sp>
        <p:nvSpPr>
          <p:cNvPr id="234" name="Google Shape;234;p31"/>
          <p:cNvSpPr txBox="1">
            <a:spLocks noGrp="1"/>
          </p:cNvSpPr>
          <p:nvPr>
            <p:ph type="body" idx="1"/>
          </p:nvPr>
        </p:nvSpPr>
        <p:spPr>
          <a:xfrm>
            <a:off x="838200" y="1268760"/>
            <a:ext cx="10586884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cs-CZ" sz="3600"/>
              <a:t>sexualita v rámci stálého vztahu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cs-CZ" sz="3600"/>
              <a:t>má naplňovat intimní potřeby obou partnerů – tělesné i psychické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cs-CZ" sz="3600"/>
              <a:t>intimní aktivity jsou formou komunikace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cs-CZ" sz="3600"/>
              <a:t>sex - nástroj jak partnera ujistit o lásce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sz="3200"/>
              <a:t>jde primárně o „milování“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cs-CZ" sz="3600"/>
              <a:t>vyžaduje sexuální i komunikační dovednosti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sz="3200"/>
              <a:t>sex je záležitost lásky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40" name="Google Shape;240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59896" y="212534"/>
            <a:ext cx="2880320" cy="6522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dirty="0" smtClean="0"/>
              <a:t>„Proč </a:t>
            </a:r>
            <a:r>
              <a:rPr lang="cs-CZ" dirty="0"/>
              <a:t>se ženy účastnily svého prvního </a:t>
            </a:r>
            <a:r>
              <a:rPr lang="cs-CZ" dirty="0" smtClean="0"/>
              <a:t>koitu?“</a:t>
            </a:r>
            <a:endParaRPr dirty="0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cs-CZ" dirty="0" smtClean="0"/>
              <a:t>před </a:t>
            </a:r>
            <a:r>
              <a:rPr lang="cs-CZ" dirty="0"/>
              <a:t>rokem 1989: "kvůli partnerovi"</a:t>
            </a:r>
            <a:endParaRPr dirty="0"/>
          </a:p>
          <a:p>
            <a:pPr indent="-457200"/>
            <a:r>
              <a:rPr lang="cs-CZ" dirty="0"/>
              <a:t>po roce 1994: "sama jsem si to přála"</a:t>
            </a:r>
            <a:endParaRPr dirty="0"/>
          </a:p>
          <a:p>
            <a:pPr marL="457200" lvl="1" indent="0">
              <a:spcBef>
                <a:spcPts val="1000"/>
              </a:spcBef>
              <a:buSzPts val="3200"/>
              <a:buNone/>
            </a:pPr>
            <a:r>
              <a:rPr lang="cs-CZ" dirty="0"/>
              <a:t>(</a:t>
            </a:r>
            <a:r>
              <a:rPr lang="cs-CZ" dirty="0" err="1"/>
              <a:t>Raboch</a:t>
            </a:r>
            <a:r>
              <a:rPr lang="cs-CZ" dirty="0"/>
              <a:t>, </a:t>
            </a:r>
            <a:r>
              <a:rPr lang="cs-CZ" dirty="0" err="1"/>
              <a:t>Raboch</a:t>
            </a:r>
            <a:r>
              <a:rPr lang="cs-CZ" dirty="0"/>
              <a:t>, Šindelář, 1996)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Jak se mění mužská sexualita?</a:t>
            </a:r>
            <a:endParaRPr b="1"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1"/>
          </p:nvPr>
        </p:nvSpPr>
        <p:spPr>
          <a:xfrm>
            <a:off x="838200" y="1545021"/>
            <a:ext cx="10515600" cy="482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mužské intrapsychické scénáře  &gt; potřeba intimity a emocionality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muži chtějí být objektem ženské touhy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chtějí, aby ženy iniciovaly sex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s-CZ" dirty="0"/>
              <a:t>respondent: to, že má v partnerství sexuální aktivitu iniciovat pouze on, v něm vytváří „pocit osamění“(</a:t>
            </a:r>
            <a:r>
              <a:rPr lang="cs-CZ" dirty="0" err="1"/>
              <a:t>Bertone</a:t>
            </a:r>
            <a:r>
              <a:rPr lang="cs-CZ" dirty="0"/>
              <a:t> - </a:t>
            </a:r>
            <a:r>
              <a:rPr lang="cs-CZ" dirty="0" err="1"/>
              <a:t>Ferrero</a:t>
            </a:r>
            <a:r>
              <a:rPr lang="cs-CZ" dirty="0"/>
              <a:t> </a:t>
            </a:r>
            <a:r>
              <a:rPr lang="cs-CZ" dirty="0" err="1"/>
              <a:t>Camoletto</a:t>
            </a:r>
            <a:r>
              <a:rPr lang="cs-CZ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emancipace mužů od hegemonní </a:t>
            </a:r>
            <a:r>
              <a:rPr lang="cs-CZ" dirty="0" smtClean="0"/>
              <a:t>maskulinity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77" name="Google Shape;277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u="sng" dirty="0">
                <a:solidFill>
                  <a:schemeClr val="hlink"/>
                </a:solidFill>
                <a:hlinkClick r:id="rId3"/>
              </a:rPr>
              <a:t>https://www.youtube.com/watch?v=fHRP6gadDQ4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„</a:t>
            </a:r>
            <a:r>
              <a:rPr lang="cs-CZ" dirty="0" err="1"/>
              <a:t>Is</a:t>
            </a:r>
            <a:r>
              <a:rPr lang="cs-CZ" dirty="0"/>
              <a:t> Charlie </a:t>
            </a:r>
            <a:r>
              <a:rPr lang="cs-CZ" dirty="0" err="1"/>
              <a:t>Bronson</a:t>
            </a:r>
            <a:r>
              <a:rPr lang="cs-CZ" dirty="0"/>
              <a:t> </a:t>
            </a:r>
            <a:r>
              <a:rPr lang="cs-CZ" dirty="0" err="1"/>
              <a:t>mental</a:t>
            </a:r>
            <a:r>
              <a:rPr lang="cs-CZ" dirty="0"/>
              <a:t>?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walk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and </a:t>
            </a:r>
            <a:r>
              <a:rPr lang="cs-CZ" dirty="0" err="1"/>
              <a:t>leave</a:t>
            </a:r>
            <a:r>
              <a:rPr lang="cs-CZ" dirty="0"/>
              <a:t> a </a:t>
            </a:r>
            <a:r>
              <a:rPr lang="cs-CZ" dirty="0" err="1"/>
              <a:t>beautiful</a:t>
            </a:r>
            <a:r>
              <a:rPr lang="cs-CZ" dirty="0"/>
              <a:t> </a:t>
            </a:r>
            <a:r>
              <a:rPr lang="cs-CZ" dirty="0" err="1"/>
              <a:t>woman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Claudia </a:t>
            </a:r>
            <a:r>
              <a:rPr lang="cs-CZ" dirty="0" err="1"/>
              <a:t>Cardinale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desert?﻿“ (diskutující na YT)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u="sng" dirty="0">
                <a:solidFill>
                  <a:schemeClr val="hlink"/>
                </a:solidFill>
                <a:hlinkClick r:id="rId4"/>
              </a:rPr>
              <a:t>https://youtu.be/-mMd6D1Gw1g?t=65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1703512" y="873434"/>
            <a:ext cx="3384376" cy="169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Henriette </a:t>
            </a:r>
            <a:br>
              <a:rPr lang="cs-CZ"/>
            </a:br>
            <a:r>
              <a:rPr lang="cs-CZ"/>
              <a:t>de Verninac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1"/>
          </p:nvPr>
        </p:nvSpPr>
        <p:spPr>
          <a:xfrm>
            <a:off x="1631504" y="2564905"/>
            <a:ext cx="3613898" cy="23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(1780-1827)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dcera francouzského ministra zahraničí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namaloval Jacques-Louis David (1799)</a:t>
            </a:r>
            <a:endParaRPr/>
          </a:p>
        </p:txBody>
      </p:sp>
      <p:pic>
        <p:nvPicPr>
          <p:cNvPr id="71" name="Google Shape;71;p4" descr="File:Louis david, madame raymond de verninac, 1798-9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5402" y="0"/>
            <a:ext cx="5184576" cy="670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679576" y="274638"/>
            <a:ext cx="3689921" cy="315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Portrét mladé ženy</a:t>
            </a:r>
            <a:br>
              <a:rPr lang="cs-CZ"/>
            </a:br>
            <a:r>
              <a:rPr lang="cs-CZ" sz="3200"/>
              <a:t>okruh Jacques-Louis Davida (1798)</a:t>
            </a:r>
            <a:r>
              <a:rPr lang="cs-CZ" sz="3600"/>
              <a:t/>
            </a:r>
            <a:br>
              <a:rPr lang="cs-CZ" sz="3600"/>
            </a:br>
            <a:endParaRPr/>
          </a:p>
        </p:txBody>
      </p:sp>
      <p:pic>
        <p:nvPicPr>
          <p:cNvPr id="77" name="Google Shape;77;p5" descr="https://upload.wikimedia.org/wikipedia/commons/e/e7/Portrait_of_a_Young_Woman_in_White_A141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9575" y="-18288000"/>
            <a:ext cx="5425200" cy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5" descr="File:Portrait of a Young Woman in White A1414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69496" y="274639"/>
            <a:ext cx="4824536" cy="640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981200" y="188640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u="sng"/>
              <a:t>Kulturní scénáře</a:t>
            </a:r>
            <a:endParaRPr u="sng"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738909" y="1124744"/>
            <a:ext cx="10326255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cs-CZ" dirty="0"/>
              <a:t>konstituují emoce – určují např. 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 dirty="0"/>
              <a:t>kým/čím být sexuálně přitahován, kým/čím ne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cs-CZ" dirty="0"/>
              <a:t>co je romantické a co ne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cs-CZ" dirty="0"/>
              <a:t>vedle kognitivní i normativní funkce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sz="3200" dirty="0"/>
              <a:t>mužská homosexualita 19. stol. – kognitivně ano, normativně ne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sz="3200" dirty="0"/>
              <a:t>ženská homosexualita 19. stol. – kognitivně ne &gt; normativně není nutno řešit</a:t>
            </a:r>
            <a:endParaRPr sz="4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1385455" y="116632"/>
            <a:ext cx="9245599" cy="196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u="sng"/>
              <a:t>Kulturní scénáře =&gt;</a:t>
            </a:r>
            <a:br>
              <a:rPr lang="cs-CZ" u="sng"/>
            </a:br>
            <a:r>
              <a:rPr lang="cs-CZ" u="sng"/>
              <a:t>Interpersonální scénáře</a:t>
            </a:r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1"/>
          </p:nvPr>
        </p:nvSpPr>
        <p:spPr>
          <a:xfrm>
            <a:off x="979055" y="2253672"/>
            <a:ext cx="10280072" cy="441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3200" dirty="0"/>
              <a:t>kulturní scénáře &gt; abstraktní &gt; diskurz (Foucault)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sz="3200" dirty="0"/>
              <a:t>nedávají návod jak jednat v konkrétních situacích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3200" dirty="0"/>
              <a:t>interpersonální scénáře &gt; aplikace kulturních scénářů na </a:t>
            </a:r>
            <a:r>
              <a:rPr lang="cs-CZ" sz="3200" dirty="0" smtClean="0"/>
              <a:t>konkrétní interakci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u="sng"/>
              <a:t>Interpersonální scénáře</a:t>
            </a:r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konkrétní </a:t>
            </a:r>
            <a:r>
              <a:rPr lang="cs-CZ" dirty="0" smtClean="0"/>
              <a:t>aktéři </a:t>
            </a:r>
            <a:r>
              <a:rPr lang="cs-CZ" dirty="0"/>
              <a:t>dávají do souladu </a:t>
            </a:r>
            <a:r>
              <a:rPr lang="cs-CZ" dirty="0" smtClean="0"/>
              <a:t>svou sexualitu s </a:t>
            </a:r>
            <a:r>
              <a:rPr lang="cs-CZ" dirty="0"/>
              <a:t>kulturními očekáváními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 smtClean="0"/>
              <a:t>detailní </a:t>
            </a:r>
            <a:r>
              <a:rPr lang="cs-CZ" dirty="0"/>
              <a:t>a individualizované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existence </a:t>
            </a:r>
            <a:r>
              <a:rPr lang="cs-CZ" u="sng" dirty="0"/>
              <a:t>doplňkových scénářů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nejsou frekventované, ale jsou srozumitelné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ani mnozí z těch, kdo je nepraktikují, je neodsuzují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b="1" dirty="0"/>
              <a:t>Příklad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BDSM, homosexuální scénáře atd.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BDSM</a:t>
            </a:r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 smtClean="0"/>
              <a:t>příklad pozitivního popisu </a:t>
            </a:r>
            <a:r>
              <a:rPr lang="cs-CZ" dirty="0"/>
              <a:t>BDSM </a:t>
            </a:r>
            <a:r>
              <a:rPr lang="cs-CZ" dirty="0" smtClean="0"/>
              <a:t>scénáře &gt; „</a:t>
            </a:r>
            <a:r>
              <a:rPr lang="cs-CZ" dirty="0"/>
              <a:t>Nejde jen o plácání přes zadek. BDSM praktiky hravě snižují stres, tvrdí odborníci“ (</a:t>
            </a:r>
            <a:r>
              <a:rPr lang="cs-CZ" u="sng" dirty="0">
                <a:solidFill>
                  <a:schemeClr val="hlink"/>
                </a:solidFill>
                <a:hlinkClick r:id="rId3"/>
              </a:rPr>
              <a:t>https://zena.aktualne.cz/vztahy/bdsm-jako-zpusob-jak-zazivat-tady-a-ted-neni-to-hra-na-kocku/r~9a200bca8b2e11eb8335ac1f6b220ee8/</a:t>
            </a:r>
            <a:endParaRPr dirty="0"/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cs-CZ" dirty="0" smtClean="0"/>
              <a:t>dodržování </a:t>
            </a:r>
            <a:r>
              <a:rPr lang="cs-CZ" dirty="0"/>
              <a:t>SSCC &gt; </a:t>
            </a:r>
            <a:r>
              <a:rPr lang="cs-CZ" dirty="0" err="1"/>
              <a:t>safe</a:t>
            </a:r>
            <a:r>
              <a:rPr lang="cs-CZ" dirty="0"/>
              <a:t>, </a:t>
            </a:r>
            <a:r>
              <a:rPr lang="cs-CZ" dirty="0" err="1"/>
              <a:t>sane</a:t>
            </a:r>
            <a:r>
              <a:rPr lang="cs-CZ" dirty="0"/>
              <a:t>, </a:t>
            </a:r>
            <a:r>
              <a:rPr lang="cs-CZ" dirty="0" err="1"/>
              <a:t>consensual</a:t>
            </a:r>
            <a:r>
              <a:rPr lang="cs-CZ" dirty="0"/>
              <a:t>, </a:t>
            </a:r>
            <a:r>
              <a:rPr lang="cs-CZ" dirty="0" err="1"/>
              <a:t>communication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cs-CZ" dirty="0"/>
              <a:t>„Je to stav, při kterém cítím rebelii a </a:t>
            </a:r>
            <a:r>
              <a:rPr lang="cs-CZ" dirty="0" err="1"/>
              <a:t>nonkonformitu</a:t>
            </a:r>
            <a:r>
              <a:rPr lang="cs-CZ" dirty="0"/>
              <a:t>, že mi nikdo nebude říkat, co můžu a co ne.“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1352</Words>
  <Application>Microsoft Office PowerPoint</Application>
  <PresentationFormat>Širokoúhlá obrazovka</PresentationFormat>
  <Paragraphs>187</Paragraphs>
  <Slides>35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Noto Sans Symbols</vt:lpstr>
      <vt:lpstr>Wingdings</vt:lpstr>
      <vt:lpstr>Motiv Office</vt:lpstr>
      <vt:lpstr>Vlastní návrh</vt:lpstr>
      <vt:lpstr>Teorie sexuálních scénářů</vt:lpstr>
      <vt:lpstr>Kulturní scénáře</vt:lpstr>
      <vt:lpstr>Marie Antoinette (1755-1793)</vt:lpstr>
      <vt:lpstr>Henriette  de Verninac</vt:lpstr>
      <vt:lpstr>Portrét mladé ženy okruh Jacques-Louis Davida (1798) </vt:lpstr>
      <vt:lpstr>Kulturní scénáře</vt:lpstr>
      <vt:lpstr>Kulturní scénáře =&gt; Interpersonální scénáře</vt:lpstr>
      <vt:lpstr>Interpersonální scénáře</vt:lpstr>
      <vt:lpstr>BDSM</vt:lpstr>
      <vt:lpstr>Intrapsychické scénáře</vt:lpstr>
      <vt:lpstr>Propojení scénářů </vt:lpstr>
      <vt:lpstr>Vývoj heterosexuálních scénářů</vt:lpstr>
      <vt:lpstr>Predátorský scénář</vt:lpstr>
      <vt:lpstr>Marek Ztracený: Stává se to i v lepších rodinách</vt:lpstr>
      <vt:lpstr>Znásilnění jako scénář</vt:lpstr>
      <vt:lpstr>Respektující scénář </vt:lpstr>
      <vt:lpstr>„Manželské smlouvání“ (Tiefer)</vt:lpstr>
      <vt:lpstr>„Dovolovat a dávat“</vt:lpstr>
      <vt:lpstr>„Koitální imperativ“  (Gavey, McPhillips, Braun)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Od reprodukce k rekreaci</vt:lpstr>
      <vt:lpstr>Jak mění antikoncepce sexualitu?</vt:lpstr>
      <vt:lpstr>Liberální scénáře</vt:lpstr>
      <vt:lpstr>Intimní scénář</vt:lpstr>
      <vt:lpstr>Prezentace aplikace PowerPoint</vt:lpstr>
      <vt:lpstr>„Proč se ženy účastnily svého prvního koitu?“</vt:lpstr>
      <vt:lpstr>Jak se mění mužská sexualita?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sexuálních scénářů</dc:title>
  <dc:creator>Martin Fafejta</dc:creator>
  <cp:lastModifiedBy>Martin Fafejta</cp:lastModifiedBy>
  <cp:revision>16</cp:revision>
  <dcterms:created xsi:type="dcterms:W3CDTF">2022-03-20T09:37:13Z</dcterms:created>
  <dcterms:modified xsi:type="dcterms:W3CDTF">2022-10-20T07:34:41Z</dcterms:modified>
</cp:coreProperties>
</file>